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1" r:id="rId3"/>
  </p:sldMasterIdLst>
  <p:notesMasterIdLst>
    <p:notesMasterId r:id="rId42"/>
  </p:notesMasterIdLst>
  <p:sldIdLst>
    <p:sldId id="256" r:id="rId4"/>
    <p:sldId id="284" r:id="rId5"/>
    <p:sldId id="282" r:id="rId6"/>
    <p:sldId id="257" r:id="rId7"/>
    <p:sldId id="288" r:id="rId8"/>
    <p:sldId id="286" r:id="rId9"/>
    <p:sldId id="317" r:id="rId10"/>
    <p:sldId id="287" r:id="rId11"/>
    <p:sldId id="333" r:id="rId12"/>
    <p:sldId id="301" r:id="rId13"/>
    <p:sldId id="283" r:id="rId14"/>
    <p:sldId id="300" r:id="rId15"/>
    <p:sldId id="293" r:id="rId16"/>
    <p:sldId id="290" r:id="rId17"/>
    <p:sldId id="289" r:id="rId18"/>
    <p:sldId id="281" r:id="rId19"/>
    <p:sldId id="298" r:id="rId20"/>
    <p:sldId id="291" r:id="rId21"/>
    <p:sldId id="265" r:id="rId22"/>
    <p:sldId id="319" r:id="rId23"/>
    <p:sldId id="320" r:id="rId24"/>
    <p:sldId id="314" r:id="rId25"/>
    <p:sldId id="334" r:id="rId26"/>
    <p:sldId id="335" r:id="rId27"/>
    <p:sldId id="299" r:id="rId28"/>
    <p:sldId id="307" r:id="rId29"/>
    <p:sldId id="321" r:id="rId30"/>
    <p:sldId id="322" r:id="rId31"/>
    <p:sldId id="309" r:id="rId32"/>
    <p:sldId id="310" r:id="rId33"/>
    <p:sldId id="331" r:id="rId34"/>
    <p:sldId id="312" r:id="rId35"/>
    <p:sldId id="328" r:id="rId36"/>
    <p:sldId id="324" r:id="rId37"/>
    <p:sldId id="306" r:id="rId38"/>
    <p:sldId id="330" r:id="rId39"/>
    <p:sldId id="280" r:id="rId40"/>
    <p:sldId id="311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007635"/>
    <a:srgbClr val="FFCC00"/>
    <a:srgbClr val="F5C90F"/>
    <a:srgbClr val="E58E85"/>
    <a:srgbClr val="007E39"/>
    <a:srgbClr val="00361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9091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47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3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02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5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743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01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80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57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41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662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 b="1" cap="none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76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6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 rot="5400000">
            <a:off x="4060031" y="-859631"/>
            <a:ext cx="4038600" cy="987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Corbel"/>
              <a:buNone/>
              <a:defRPr sz="2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Corbel"/>
              <a:buNone/>
              <a:defRPr sz="2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orbel"/>
              <a:buNone/>
              <a:defRPr sz="2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orbel"/>
              <a:buNone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31775" y="244475"/>
            <a:ext cx="11723687" cy="6376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662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231775" y="244475"/>
            <a:ext cx="11723687" cy="6376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231775" y="244475"/>
            <a:ext cx="11723687" cy="63769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76" name="Google Shape;76;p11"/>
          <p:cNvCxnSpPr/>
          <p:nvPr/>
        </p:nvCxnSpPr>
        <p:spPr>
          <a:xfrm>
            <a:off x="1978025" y="3733800"/>
            <a:ext cx="8229600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662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231775" y="244475"/>
            <a:ext cx="11723687" cy="6376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0" name="Google Shape;90;p13"/>
          <p:cNvCxnSpPr/>
          <p:nvPr/>
        </p:nvCxnSpPr>
        <p:spPr>
          <a:xfrm>
            <a:off x="1981200" y="4021137"/>
            <a:ext cx="8229600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662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dt" idx="10"/>
          </p:nvPr>
        </p:nvSpPr>
        <p:spPr>
          <a:xfrm>
            <a:off x="1143000" y="6224587"/>
            <a:ext cx="23288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ftr" idx="11"/>
          </p:nvPr>
        </p:nvSpPr>
        <p:spPr>
          <a:xfrm>
            <a:off x="3949700" y="6224587"/>
            <a:ext cx="47164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9329737" y="6224587"/>
            <a:ext cx="1706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242887" y="942975"/>
            <a:ext cx="5499100" cy="497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OF </a:t>
            </a:r>
            <a:b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</p:txBody>
      </p:sp>
      <p:pic>
        <p:nvPicPr>
          <p:cNvPr id="107" name="Google Shape;10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2" y="0"/>
            <a:ext cx="63823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6625214" y="371475"/>
            <a:ext cx="546518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endParaRPr sz="3600" b="0" i="0" u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2923B-759C-4A70-9497-3B1D02BEBD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439" y="0"/>
            <a:ext cx="58257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4F777-5712-4E36-9DBA-ECC5A1652AA3}"/>
              </a:ext>
            </a:extLst>
          </p:cNvPr>
          <p:cNvSpPr txBox="1"/>
          <p:nvPr/>
        </p:nvSpPr>
        <p:spPr>
          <a:xfrm>
            <a:off x="581891" y="1884218"/>
            <a:ext cx="5514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WELCOME</a:t>
            </a:r>
          </a:p>
        </p:txBody>
      </p:sp>
      <p:pic>
        <p:nvPicPr>
          <p:cNvPr id="2" name="Dan Fogel 3.29.20">
            <a:hlinkClick r:id="" action="ppaction://media"/>
            <a:extLst>
              <a:ext uri="{FF2B5EF4-FFF2-40B4-BE49-F238E27FC236}">
                <a16:creationId xmlns:a16="http://schemas.microsoft.com/office/drawing/2014/main" id="{9B17F5D8-380C-4B0D-95EE-85E484376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50" advTm="15478"/>
    </mc:Choice>
    <mc:Fallback xmlns="">
      <p:transition spd="slow" advTm="1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8FA9D22-4199-49FA-A45B-D74586AD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74" y="594686"/>
            <a:ext cx="2076450" cy="3114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AB831-373F-449A-8C24-5E2E121B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422" y="594686"/>
            <a:ext cx="2152650" cy="3190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EE778C-B28B-4439-8BDD-1B1DB3F4E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13" y="1172646"/>
            <a:ext cx="2047875" cy="3190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8EB15B-C00F-4F60-BD7B-4AA3D0C87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169" y="3719512"/>
            <a:ext cx="2114550" cy="3162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AA474E-26CF-4539-B70E-CBAEC0F740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996977" y="3497194"/>
            <a:ext cx="2047875" cy="3445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A21C54-EA33-45A8-ACA2-AE474BB5C7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9750" y="3289937"/>
            <a:ext cx="2143125" cy="356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E6557A-72FD-4176-9BB8-1207300A00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1" t="-7014"/>
          <a:stretch/>
        </p:blipFill>
        <p:spPr>
          <a:xfrm>
            <a:off x="10049749" y="567307"/>
            <a:ext cx="2143125" cy="2716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19D08-97AA-4AEC-935F-0C7E6787BF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7855" y="3424458"/>
            <a:ext cx="1776630" cy="3504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D5FD5B-8453-456A-8118-120EFD63FD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165" y="899394"/>
            <a:ext cx="1990725" cy="298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170B2-F589-4468-BA35-66664C9609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37" y="945573"/>
            <a:ext cx="1931544" cy="317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74E76-9667-4B5E-A258-05027D016E9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16" y="3743325"/>
            <a:ext cx="2047875" cy="3114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6EF-5873-4E5B-89B3-535E5D5F03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5181" y="3717245"/>
            <a:ext cx="2095500" cy="316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99F035-0FB5-48B1-B95C-CAC564F6C3E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371" y="258694"/>
            <a:ext cx="1990726" cy="32385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5BBD82-491C-4A56-933C-6FF08E928A34}"/>
              </a:ext>
            </a:extLst>
          </p:cNvPr>
          <p:cNvSpPr txBox="1"/>
          <p:nvPr/>
        </p:nvSpPr>
        <p:spPr>
          <a:xfrm>
            <a:off x="114300" y="-31175"/>
            <a:ext cx="629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Recent Faculty Publications</a:t>
            </a:r>
          </a:p>
        </p:txBody>
      </p:sp>
    </p:spTree>
    <p:extLst>
      <p:ext uri="{BB962C8B-B14F-4D97-AF65-F5344CB8AC3E}">
        <p14:creationId xmlns:p14="http://schemas.microsoft.com/office/powerpoint/2010/main" val="20246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5"/>
    </mc:Choice>
    <mc:Fallback xmlns="">
      <p:transition spd="slow" advTm="81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 dirty="0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 dirty="0"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CA446-3DFD-49A2-A717-B50199B4BB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174" y="-1416575"/>
            <a:ext cx="12318348" cy="82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3"/>
    </mc:Choice>
    <mc:Fallback xmlns="">
      <p:transition spd="slow" advTm="129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C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30882E-432A-491F-8DB0-38193EAB1B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911" y="235744"/>
            <a:ext cx="4514849" cy="338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0D24AC-BA02-4E94-A344-DE0473A8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764" y="3486582"/>
            <a:ext cx="4514850" cy="3000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DA375-62BD-4BD4-ABA9-5749A918A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67" y="633845"/>
            <a:ext cx="4426527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602CE-6C7A-4D3F-92BF-CE24E3653E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8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0"/>
    </mc:Choice>
    <mc:Fallback xmlns="">
      <p:transition spd="slow" advTm="14010"/>
    </mc:Fallback>
  </mc:AlternateContent>
  <p:extLst>
    <p:ext uri="{E180D4A7-C9FB-4DFB-919C-405C955672EB}">
      <p14:showEvtLst xmlns:p14="http://schemas.microsoft.com/office/powerpoint/2010/main">
        <p14:playEvt time="12207" objId="4"/>
        <p14:stopEvt time="16013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18CBD-61F1-4EDB-AC45-87B2FBA8A5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8727" y="-706898"/>
            <a:ext cx="14103928" cy="93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"/>
    </mc:Choice>
    <mc:Fallback xmlns="">
      <p:transition spd="slow" advTm="68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F4572-7B8C-4189-90CB-62A420BB21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2" y="-1051561"/>
            <a:ext cx="12907818" cy="85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5"/>
    </mc:Choice>
    <mc:Fallback xmlns="">
      <p:transition spd="slow" advTm="729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ED69E-5D0D-4302-AC62-5D617E65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99" y="213739"/>
            <a:ext cx="11727402" cy="6430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C5208-870D-4868-9EFE-22CE10115979}"/>
              </a:ext>
            </a:extLst>
          </p:cNvPr>
          <p:cNvSpPr txBox="1"/>
          <p:nvPr/>
        </p:nvSpPr>
        <p:spPr>
          <a:xfrm>
            <a:off x="736847" y="639192"/>
            <a:ext cx="696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Original Old Mill Building at The University of Vermont</a:t>
            </a:r>
          </a:p>
        </p:txBody>
      </p:sp>
    </p:spTree>
    <p:extLst>
      <p:ext uri="{BB962C8B-B14F-4D97-AF65-F5344CB8AC3E}">
        <p14:creationId xmlns:p14="http://schemas.microsoft.com/office/powerpoint/2010/main" val="36550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"/>
    </mc:Choice>
    <mc:Fallback xmlns="">
      <p:transition spd="slow" advTm="1352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CEA370-6154-49D7-9F2D-CD00DE7FE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81138" cy="6902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0CA23-1F1D-4516-ABA6-47320D08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99" y="83128"/>
            <a:ext cx="7559643" cy="1496290"/>
          </a:xfrm>
        </p:spPr>
        <p:txBody>
          <a:bodyPr/>
          <a:lstStyle/>
          <a:p>
            <a:r>
              <a:rPr lang="en-US" sz="3600" dirty="0" err="1">
                <a:solidFill>
                  <a:srgbClr val="007635"/>
                </a:solidFill>
              </a:rPr>
              <a:t>Buckham</a:t>
            </a:r>
            <a:r>
              <a:rPr lang="en-US" sz="3600" dirty="0">
                <a:solidFill>
                  <a:srgbClr val="007635"/>
                </a:solidFill>
              </a:rPr>
              <a:t> Overseas Program </a:t>
            </a:r>
            <a:br>
              <a:rPr lang="en-US" sz="3600" dirty="0">
                <a:solidFill>
                  <a:srgbClr val="007635"/>
                </a:solidFill>
              </a:rPr>
            </a:br>
            <a:r>
              <a:rPr lang="en-US" sz="3600" dirty="0">
                <a:solidFill>
                  <a:srgbClr val="007635"/>
                </a:solidFill>
              </a:rPr>
              <a:t>Canterbury, England</a:t>
            </a:r>
          </a:p>
        </p:txBody>
      </p:sp>
    </p:spTree>
    <p:extLst>
      <p:ext uri="{BB962C8B-B14F-4D97-AF65-F5344CB8AC3E}">
        <p14:creationId xmlns:p14="http://schemas.microsoft.com/office/powerpoint/2010/main" val="7223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9"/>
    </mc:Choice>
    <mc:Fallback xmlns="">
      <p:transition spd="slow" advTm="2972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 dirty="0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 dirty="0"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3B177-52B9-43AD-9518-0396188A12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5236" y="0"/>
            <a:ext cx="8599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4F7-8F52-4A13-A71A-AF7B2C613A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874" y="0"/>
            <a:ext cx="5671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3"/>
    </mc:Choice>
    <mc:Fallback xmlns="">
      <p:transition spd="slow" advTm="267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837" cy="135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accen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8" name="Google Shape;188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" y="103187"/>
            <a:ext cx="5346700" cy="66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83164-D4B6-4066-BAA2-8FFCCD8F3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777" y="476250"/>
            <a:ext cx="2457450" cy="272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"/>
    </mc:Choice>
    <mc:Fallback xmlns="">
      <p:transition spd="slow" advTm="1213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242887" y="942975"/>
            <a:ext cx="5499100" cy="497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OF </a:t>
            </a:r>
            <a:br>
              <a:rPr lang="en-US" sz="44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dirty="0"/>
          </a:p>
        </p:txBody>
      </p:sp>
      <p:pic>
        <p:nvPicPr>
          <p:cNvPr id="107" name="Google Shape;10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5306" y="-145306"/>
            <a:ext cx="6858000" cy="714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6625214" y="371475"/>
            <a:ext cx="546518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endParaRPr sz="3600" b="0" i="0" u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F5ACB-5460-48AB-88DA-3CF8C9FA96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98" y="0"/>
            <a:ext cx="4800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7"/>
    </mc:Choice>
    <mc:Fallback xmlns="">
      <p:transition spd="slow" advTm="200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AE2D5-8FB6-4F09-9D6E-6D048F659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" y="257175"/>
            <a:ext cx="11201400" cy="624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DEF39-C364-4B7E-A47D-4103E48F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15" y="257175"/>
            <a:ext cx="11758969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0"/>
    </mc:Choice>
    <mc:Fallback xmlns="">
      <p:transition spd="slow" advTm="1474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23208-3471-4929-B073-977DA1CE6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75" y="271401"/>
            <a:ext cx="10681788" cy="59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7"/>
    </mc:Choice>
    <mc:Fallback xmlns="">
      <p:transition spd="slow" advTm="2000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E87E7A-4892-49AD-9301-C6ED90D9C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6" y="248574"/>
            <a:ext cx="11816907" cy="66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EDE30-340C-4593-BF4F-C461C799A5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20" y="239697"/>
            <a:ext cx="11765872" cy="63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A99C3-6BC8-40AA-9263-F4CFCC549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64" y="239696"/>
            <a:ext cx="11754035" cy="63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54921-EFB0-48DF-998F-9C6993B6FE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9511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4BBC7-2F76-42B7-B7E8-C7D893F42E12}"/>
              </a:ext>
            </a:extLst>
          </p:cNvPr>
          <p:cNvSpPr txBox="1"/>
          <p:nvPr/>
        </p:nvSpPr>
        <p:spPr>
          <a:xfrm>
            <a:off x="8273988" y="195310"/>
            <a:ext cx="440753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“The typical [business major] earns $2.86 million over a lifetime. When you put business graduates side by side with . . . what are considered low-paying majors, . . . those who are slightly above the median salary in their fields are not that far behind the business grads. For example, an English major in the 60th percentile makes $2.76 million in a lifetime, a major in psychology $2.57 million and a history major $2.64 million</a:t>
            </a:r>
            <a:r>
              <a:rPr lang="en-US" i="1" dirty="0"/>
              <a:t>.” New York Times</a:t>
            </a:r>
            <a:r>
              <a:rPr lang="en-US" dirty="0"/>
              <a:t>, “Six Myths       </a:t>
            </a:r>
          </a:p>
          <a:p>
            <a:r>
              <a:rPr lang="en-US"/>
              <a:t>About </a:t>
            </a:r>
            <a:r>
              <a:rPr lang="en-US" dirty="0"/>
              <a:t>Choosing a College Major” (11/03/2017)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0"/>
    </mc:Choice>
    <mc:Fallback xmlns="">
      <p:transition spd="slow" advTm="1653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C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1CCD76-A986-4E2E-8548-33053C5B92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34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FF7E6-9072-4ABF-9B41-17D036C8D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428" y="0"/>
            <a:ext cx="7874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5"/>
    </mc:Choice>
    <mc:Fallback xmlns="">
      <p:transition spd="slow" advTm="1487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C3945-BA50-4643-A5FE-40AC62953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25" y="0"/>
            <a:ext cx="1227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0"/>
    </mc:Choice>
    <mc:Fallback xmlns="">
      <p:transition spd="slow" advTm="934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077CE-0BA9-4415-83CA-CB25B390A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74"/>
          <a:stretch/>
        </p:blipFill>
        <p:spPr>
          <a:xfrm>
            <a:off x="204186" y="233362"/>
            <a:ext cx="11987814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CE9BF-7A49-4E95-B9C4-63D1AEFCAB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1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"/>
    </mc:Choice>
    <mc:Fallback xmlns="">
      <p:transition spd="slow" advTm="130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22350" y="2083531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 dirty="0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br>
              <a:rPr lang="en-US" sz="1800" b="0" i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 dirty="0"/>
          </a:p>
        </p:txBody>
      </p:sp>
      <p:sp>
        <p:nvSpPr>
          <p:cNvPr id="116" name="Google Shape;116;p16"/>
          <p:cNvSpPr txBox="1"/>
          <p:nvPr/>
        </p:nvSpPr>
        <p:spPr>
          <a:xfrm>
            <a:off x="1022350" y="1460288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 dirty="0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 dirty="0"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4101815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 dirty="0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 dirty="0"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636942"/>
            <a:ext cx="5743575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dirty="0"/>
          </a:p>
          <a:p>
            <a:pPr marL="0" marR="0" lvl="0" indent="0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 dirty="0"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 dirty="0"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25429-9F45-4403-B6F7-3812AA1652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721" y="-40481"/>
            <a:ext cx="10408445" cy="68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6"/>
    </mc:Choice>
    <mc:Fallback xmlns="">
      <p:transition spd="slow" advTm="2819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60C1C-63F4-4321-9081-463A73023E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3" y="218941"/>
            <a:ext cx="1175841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9"/>
    </mc:Choice>
    <mc:Fallback xmlns="">
      <p:transition spd="slow" advTm="751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D3C5D-FB86-485E-81BF-019946191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"/>
    </mc:Choice>
    <mc:Fallback xmlns="">
      <p:transition spd="slow" advTm="376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34AB8-5C5C-4234-8571-BB2533A648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5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"/>
    </mc:Choice>
    <mc:Fallback xmlns="">
      <p:transition spd="slow" advTm="562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6A656-E0A2-46D7-A6D0-6414E3257D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/>
    </mc:Choice>
    <mc:Fallback xmlns="">
      <p:transition spd="slow" advTm="508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46AB9-C8B2-4A9E-97E6-19132E23F2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"/>
    </mc:Choice>
    <mc:Fallback xmlns="">
      <p:transition spd="slow" advTm="498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602AF-2EDE-413B-947A-83208C6BB0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"/>
    </mc:Choice>
    <mc:Fallback xmlns="">
      <p:transition spd="slow" advTm="499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DD101-FD69-498E-A244-7871062F3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239802"/>
            <a:ext cx="11763375" cy="64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title"/>
          </p:nvPr>
        </p:nvSpPr>
        <p:spPr>
          <a:xfrm>
            <a:off x="8510587" y="2252662"/>
            <a:ext cx="283210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 A NUMBER OR STAT HERE</a:t>
            </a:r>
            <a:endParaRPr/>
          </a:p>
        </p:txBody>
      </p:sp>
      <p:sp>
        <p:nvSpPr>
          <p:cNvPr id="281" name="Google Shape;281;p39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54F"/>
          </a:solidFill>
          <a:ln w="19050" cap="flat" cmpd="sng">
            <a:solidFill>
              <a:srgbClr val="79861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142043" y="284162"/>
            <a:ext cx="6569475" cy="613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rbel"/>
              <a:buNone/>
            </a:pPr>
            <a:r>
              <a:rPr lang="en-US" sz="5400" b="1" i="0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		</a:t>
            </a:r>
            <a:r>
              <a:rPr lang="en-US" sz="2800" b="1" i="0" u="none" dirty="0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Please be in touch.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en-US"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 Fogel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Chair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daniel.fogel@uvm.edu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en-US" sz="2800" b="1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Helen Scott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 of Undergraduate Studies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h</a:t>
            </a:r>
            <a:r>
              <a:rPr lang="en-US" sz="2800" b="1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elen.scott@uvm.edu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rbel"/>
              <a:buNone/>
            </a:pPr>
            <a:endParaRPr sz="5400" b="0" i="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5400" b="0" i="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6389D-E83A-4D09-A517-E64E992223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327" y="0"/>
            <a:ext cx="538067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1"/>
    </mc:Choice>
    <mc:Fallback xmlns="">
      <p:transition spd="slow" advTm="4000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5A290-A865-4A34-87CA-D5F11C4F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13" y="0"/>
            <a:ext cx="12315826" cy="8604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452C7-BF8D-4247-884D-A5795ADA2E5A}"/>
              </a:ext>
            </a:extLst>
          </p:cNvPr>
          <p:cNvSpPr txBox="1"/>
          <p:nvPr/>
        </p:nvSpPr>
        <p:spPr>
          <a:xfrm>
            <a:off x="408373" y="5370990"/>
            <a:ext cx="505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rown"/>
              </a:rPr>
              <a:t>The University of Vermont</a:t>
            </a:r>
          </a:p>
        </p:txBody>
      </p:sp>
    </p:spTree>
    <p:extLst>
      <p:ext uri="{BB962C8B-B14F-4D97-AF65-F5344CB8AC3E}">
        <p14:creationId xmlns:p14="http://schemas.microsoft.com/office/powerpoint/2010/main" val="25586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6"/>
    </mc:Choice>
    <mc:Fallback xmlns="">
      <p:transition spd="slow" advTm="364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7C8E5-DE5F-4FCC-8CB9-66D71BBC07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253" y="-1957968"/>
            <a:ext cx="13363098" cy="8892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7"/>
    </mc:Choice>
    <mc:Fallback xmlns="">
      <p:transition spd="slow" advTm="1407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4F7D8-0D21-404C-9C31-873D38488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37" y="-1260975"/>
            <a:ext cx="12312073" cy="81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7"/>
    </mc:Choice>
    <mc:Fallback xmlns="">
      <p:transition spd="slow" advTm="131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1EC5F-DC6A-496F-B576-7F765D0A4F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728" y="-1294005"/>
            <a:ext cx="12802972" cy="85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1"/>
    </mc:Choice>
    <mc:Fallback xmlns="">
      <p:transition spd="slow" advTm="101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BDEA1-AF47-459E-BEFE-B3A18C4F6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962" y="1052512"/>
            <a:ext cx="7458076" cy="4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1060450" y="1343025"/>
            <a:ext cx="4519612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-US" sz="2000" b="1" i="0" u="none">
                <a:solidFill>
                  <a:srgbClr val="00654B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en-US" sz="1800" b="0" i="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Concentrations: </a:t>
            </a:r>
            <a:r>
              <a:rPr lang="en-US" sz="1800" b="0" i="1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American Literary Traditions, British and Anglophone Literary Traditions, Cultural Studies, Writing, Independently Designed)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</a:pPr>
            <a:endParaRPr sz="2000" b="1" i="1" u="none">
              <a:solidFill>
                <a:srgbClr val="0065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060450" y="615950"/>
            <a:ext cx="39655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MAJORS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1022350" y="3468687"/>
            <a:ext cx="3411537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4B"/>
              </a:buClr>
              <a:buSzPts val="3400"/>
              <a:buFont typeface="Arial"/>
              <a:buNone/>
            </a:pPr>
            <a:r>
              <a:rPr lang="en-US" sz="3400" b="1" i="0" u="none">
                <a:solidFill>
                  <a:srgbClr val="00654B"/>
                </a:solidFill>
                <a:latin typeface="Arial"/>
                <a:ea typeface="Arial"/>
                <a:cs typeface="Arial"/>
                <a:sym typeface="Arial"/>
              </a:rPr>
              <a:t>MINORS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022350" y="4084637"/>
            <a:ext cx="5743575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&amp; TELEVISION STUDIES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</a:t>
            </a:r>
            <a:endParaRPr/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&amp; DOCUMENTARY STORY TELLING</a:t>
            </a:r>
            <a:endParaRPr sz="1600" b="1" i="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AND TELEVISION STUDIES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BD540-7368-47EB-81C4-C3F8E4241F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27" y="-787177"/>
            <a:ext cx="12515271" cy="83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8"/>
    </mc:Choice>
    <mc:Fallback xmlns="">
      <p:transition spd="slow" advTm="152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607B3-51E6-4E67-BE04-8E94F4D69A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241300"/>
            <a:ext cx="9553575" cy="63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5"/>
    </mc:Choice>
    <mc:Fallback xmlns="">
      <p:transition spd="slow" advTm="789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527</Words>
  <Application>Microsoft Office PowerPoint</Application>
  <PresentationFormat>Widescreen</PresentationFormat>
  <Paragraphs>109</Paragraphs>
  <Slides>38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Brown</vt:lpstr>
      <vt:lpstr>Calibri</vt:lpstr>
      <vt:lpstr>Corbel</vt:lpstr>
      <vt:lpstr>Basis</vt:lpstr>
      <vt:lpstr>1_Basis</vt:lpstr>
      <vt:lpstr>2_Basis</vt:lpstr>
      <vt:lpstr>DEPARTMENT OF  English</vt:lpstr>
      <vt:lpstr>DEPARTMENT OF 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Buckham Overseas Program  Canterbury, England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 A NUMBER OR STAT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 English</dc:title>
  <dc:creator>Lynn Cawthon</dc:creator>
  <cp:lastModifiedBy>A.</cp:lastModifiedBy>
  <cp:revision>105</cp:revision>
  <dcterms:modified xsi:type="dcterms:W3CDTF">2020-04-07T19:50:52Z</dcterms:modified>
</cp:coreProperties>
</file>