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70" r:id="rId1"/>
  </p:sldMasterIdLst>
  <p:sldIdLst>
    <p:sldId id="256" r:id="rId2"/>
    <p:sldId id="257" r:id="rId3"/>
    <p:sldId id="258" r:id="rId4"/>
    <p:sldId id="259" r:id="rId5"/>
    <p:sldId id="260" r:id="rId6"/>
    <p:sldId id="261" r:id="rId7"/>
  </p:sldIdLst>
  <p:sldSz cx="10058400" cy="155448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36"/>
    <p:restoredTop sz="95820"/>
  </p:normalViewPr>
  <p:slideViewPr>
    <p:cSldViewPr snapToGrid="0" snapToObjects="1">
      <p:cViewPr>
        <p:scale>
          <a:sx n="118" d="100"/>
          <a:sy n="118" d="100"/>
        </p:scale>
        <p:origin x="-786" y="-80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99FA-7C6C-5E4D-8184-A987C13AC1E9}"/>
              </a:ext>
            </a:extLst>
          </p:cNvPr>
          <p:cNvSpPr>
            <a:spLocks noGrp="1"/>
          </p:cNvSpPr>
          <p:nvPr>
            <p:ph type="ctrTitle"/>
          </p:nvPr>
        </p:nvSpPr>
        <p:spPr>
          <a:xfrm>
            <a:off x="1257300" y="2544023"/>
            <a:ext cx="7543800" cy="5411893"/>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72207C59-9EC0-CD46-ADAD-D052A48CFAC9}"/>
              </a:ext>
            </a:extLst>
          </p:cNvPr>
          <p:cNvSpPr>
            <a:spLocks noGrp="1"/>
          </p:cNvSpPr>
          <p:nvPr>
            <p:ph type="subTitle" idx="1"/>
          </p:nvPr>
        </p:nvSpPr>
        <p:spPr>
          <a:xfrm>
            <a:off x="1257300" y="8164619"/>
            <a:ext cx="7543800" cy="3753061"/>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5593865D-2247-9641-BA62-2D59DF9E04C8}"/>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5" name="Footer Placeholder 4">
            <a:extLst>
              <a:ext uri="{FF2B5EF4-FFF2-40B4-BE49-F238E27FC236}">
                <a16:creationId xmlns:a16="http://schemas.microsoft.com/office/drawing/2014/main" id="{014E1D4A-685E-A84A-82F6-6651C321D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D24AB-ACE0-9344-A308-87F8EFC1A3B9}"/>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34952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2895-0B63-BE4E-8D13-49933AC6A4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7FD5D5-85AB-7348-BD0C-A764E6D529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0DCD9-CB1B-1341-A4E5-2D025DC8C357}"/>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5" name="Footer Placeholder 4">
            <a:extLst>
              <a:ext uri="{FF2B5EF4-FFF2-40B4-BE49-F238E27FC236}">
                <a16:creationId xmlns:a16="http://schemas.microsoft.com/office/drawing/2014/main" id="{65FD7AFD-BCB3-5B42-8665-669B62288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D3900-3011-2E4B-A745-1B5EAF32CC34}"/>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1438239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9FDF8-2012-F049-BC1E-B9EE404C06E8}"/>
              </a:ext>
            </a:extLst>
          </p:cNvPr>
          <p:cNvSpPr>
            <a:spLocks noGrp="1"/>
          </p:cNvSpPr>
          <p:nvPr>
            <p:ph type="title" orient="vert"/>
          </p:nvPr>
        </p:nvSpPr>
        <p:spPr>
          <a:xfrm>
            <a:off x="7198042" y="827617"/>
            <a:ext cx="2168843" cy="1317349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5AD4ED-1A91-CD46-A15F-A529D7FA9B1D}"/>
              </a:ext>
            </a:extLst>
          </p:cNvPr>
          <p:cNvSpPr>
            <a:spLocks noGrp="1"/>
          </p:cNvSpPr>
          <p:nvPr>
            <p:ph type="body" orient="vert" idx="1"/>
          </p:nvPr>
        </p:nvSpPr>
        <p:spPr>
          <a:xfrm>
            <a:off x="691515" y="827617"/>
            <a:ext cx="6380798" cy="131734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74378-C350-B44C-B4FA-C9DCA2BB3515}"/>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5" name="Footer Placeholder 4">
            <a:extLst>
              <a:ext uri="{FF2B5EF4-FFF2-40B4-BE49-F238E27FC236}">
                <a16:creationId xmlns:a16="http://schemas.microsoft.com/office/drawing/2014/main" id="{CD86D499-2787-5E41-B075-F144D30D91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6CF40-431E-F342-8631-06F7600F90F4}"/>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244675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8ECA-06FB-0B4D-8EFC-4FCE1B4CD4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03C85F-B73A-304B-A42B-476387B836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7DCA4-459B-3343-9915-FFC3FC4AC8E0}"/>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5" name="Footer Placeholder 4">
            <a:extLst>
              <a:ext uri="{FF2B5EF4-FFF2-40B4-BE49-F238E27FC236}">
                <a16:creationId xmlns:a16="http://schemas.microsoft.com/office/drawing/2014/main" id="{04DBBC6D-F354-D240-BB14-F1FF3DCC2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374E6-2EAC-9B44-9234-D9B78C6E383C}"/>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40499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0E37-D2D9-F04D-989F-93E751BF480F}"/>
              </a:ext>
            </a:extLst>
          </p:cNvPr>
          <p:cNvSpPr>
            <a:spLocks noGrp="1"/>
          </p:cNvSpPr>
          <p:nvPr>
            <p:ph type="title"/>
          </p:nvPr>
        </p:nvSpPr>
        <p:spPr>
          <a:xfrm>
            <a:off x="686276" y="3875407"/>
            <a:ext cx="8675370" cy="6466204"/>
          </a:xfrm>
        </p:spPr>
        <p:txBody>
          <a:bodyPr anchor="b"/>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A6091857-312F-8A47-AFF0-EB0787852F97}"/>
              </a:ext>
            </a:extLst>
          </p:cNvPr>
          <p:cNvSpPr>
            <a:spLocks noGrp="1"/>
          </p:cNvSpPr>
          <p:nvPr>
            <p:ph type="body" idx="1"/>
          </p:nvPr>
        </p:nvSpPr>
        <p:spPr>
          <a:xfrm>
            <a:off x="686276" y="10402784"/>
            <a:ext cx="8675370" cy="3400424"/>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31F3A8-0DAC-EE4A-98D3-FB6BE7D30612}"/>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5" name="Footer Placeholder 4">
            <a:extLst>
              <a:ext uri="{FF2B5EF4-FFF2-40B4-BE49-F238E27FC236}">
                <a16:creationId xmlns:a16="http://schemas.microsoft.com/office/drawing/2014/main" id="{B2F26DC1-D55E-7149-B443-318C7CD0C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48668-3207-8E46-A8CE-2C6975978AE3}"/>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428685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76BF-2C1D-474D-B104-9297C1077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E971D-45D2-634B-8D53-3F07E2EF9AA3}"/>
              </a:ext>
            </a:extLst>
          </p:cNvPr>
          <p:cNvSpPr>
            <a:spLocks noGrp="1"/>
          </p:cNvSpPr>
          <p:nvPr>
            <p:ph sz="half" idx="1"/>
          </p:nvPr>
        </p:nvSpPr>
        <p:spPr>
          <a:xfrm>
            <a:off x="691515" y="4138083"/>
            <a:ext cx="4274820" cy="9863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6617AA-A188-CC48-ACEF-AB49B761E7E5}"/>
              </a:ext>
            </a:extLst>
          </p:cNvPr>
          <p:cNvSpPr>
            <a:spLocks noGrp="1"/>
          </p:cNvSpPr>
          <p:nvPr>
            <p:ph sz="half" idx="2"/>
          </p:nvPr>
        </p:nvSpPr>
        <p:spPr>
          <a:xfrm>
            <a:off x="5092065" y="4138083"/>
            <a:ext cx="4274820" cy="9863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D6679B-FF9A-F547-8286-2E819C60AAF1}"/>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6" name="Footer Placeholder 5">
            <a:extLst>
              <a:ext uri="{FF2B5EF4-FFF2-40B4-BE49-F238E27FC236}">
                <a16:creationId xmlns:a16="http://schemas.microsoft.com/office/drawing/2014/main" id="{B28F3D77-8CD8-934C-9937-99644FD93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51371-152D-C749-9E07-0D62F6AE6A97}"/>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30564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F7EA-D129-4A42-93B1-B6965FD9A76B}"/>
              </a:ext>
            </a:extLst>
          </p:cNvPr>
          <p:cNvSpPr>
            <a:spLocks noGrp="1"/>
          </p:cNvSpPr>
          <p:nvPr>
            <p:ph type="title"/>
          </p:nvPr>
        </p:nvSpPr>
        <p:spPr>
          <a:xfrm>
            <a:off x="692825" y="827618"/>
            <a:ext cx="8675370" cy="3004609"/>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D88ECE-CB94-1A42-AEB5-276A648EDF70}"/>
              </a:ext>
            </a:extLst>
          </p:cNvPr>
          <p:cNvSpPr>
            <a:spLocks noGrp="1"/>
          </p:cNvSpPr>
          <p:nvPr>
            <p:ph type="body" idx="1"/>
          </p:nvPr>
        </p:nvSpPr>
        <p:spPr>
          <a:xfrm>
            <a:off x="692826" y="3810636"/>
            <a:ext cx="4255174" cy="1867534"/>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a:extLst>
              <a:ext uri="{FF2B5EF4-FFF2-40B4-BE49-F238E27FC236}">
                <a16:creationId xmlns:a16="http://schemas.microsoft.com/office/drawing/2014/main" id="{665DE928-16EC-C045-A84B-3DDC1205734C}"/>
              </a:ext>
            </a:extLst>
          </p:cNvPr>
          <p:cNvSpPr>
            <a:spLocks noGrp="1"/>
          </p:cNvSpPr>
          <p:nvPr>
            <p:ph sz="half" idx="2"/>
          </p:nvPr>
        </p:nvSpPr>
        <p:spPr>
          <a:xfrm>
            <a:off x="692826" y="5678170"/>
            <a:ext cx="4255174" cy="8351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2C7873-FCF5-F745-A90D-FE0445E94E17}"/>
              </a:ext>
            </a:extLst>
          </p:cNvPr>
          <p:cNvSpPr>
            <a:spLocks noGrp="1"/>
          </p:cNvSpPr>
          <p:nvPr>
            <p:ph type="body" sz="quarter" idx="3"/>
          </p:nvPr>
        </p:nvSpPr>
        <p:spPr>
          <a:xfrm>
            <a:off x="5092065" y="3810636"/>
            <a:ext cx="4276130" cy="1867534"/>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1D9A70A1-81C3-7E4F-BA41-FC282045E5B7}"/>
              </a:ext>
            </a:extLst>
          </p:cNvPr>
          <p:cNvSpPr>
            <a:spLocks noGrp="1"/>
          </p:cNvSpPr>
          <p:nvPr>
            <p:ph sz="quarter" idx="4"/>
          </p:nvPr>
        </p:nvSpPr>
        <p:spPr>
          <a:xfrm>
            <a:off x="5092065" y="5678170"/>
            <a:ext cx="4276130" cy="8351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FCA537-9627-B74E-81B3-13BB8B92B2E5}"/>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8" name="Footer Placeholder 7">
            <a:extLst>
              <a:ext uri="{FF2B5EF4-FFF2-40B4-BE49-F238E27FC236}">
                <a16:creationId xmlns:a16="http://schemas.microsoft.com/office/drawing/2014/main" id="{0B07BF1C-1EB9-E447-AD74-E7C6324A10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002075-101B-CE42-9FC0-0855A3165F48}"/>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281728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83FB-0ACE-2D4E-8CE1-6A02EB07C5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FADA1D-308A-4F45-A1FE-6C106A654BAB}"/>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4" name="Footer Placeholder 3">
            <a:extLst>
              <a:ext uri="{FF2B5EF4-FFF2-40B4-BE49-F238E27FC236}">
                <a16:creationId xmlns:a16="http://schemas.microsoft.com/office/drawing/2014/main" id="{88FBE0C7-C7AD-9949-A477-97B009A092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D9C6A2-740A-D944-81FD-02D9A7BBEDF6}"/>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365324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AF302-49E3-0F4C-9214-4BF714A103D8}"/>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3" name="Footer Placeholder 2">
            <a:extLst>
              <a:ext uri="{FF2B5EF4-FFF2-40B4-BE49-F238E27FC236}">
                <a16:creationId xmlns:a16="http://schemas.microsoft.com/office/drawing/2014/main" id="{17C758BC-84E2-8C4A-B903-1B478C8C87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2D4513-5790-A249-B380-C9AD0009CFFE}"/>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287134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1F13-70C4-7A4E-9A3F-F06C9E7E06B1}"/>
              </a:ext>
            </a:extLst>
          </p:cNvPr>
          <p:cNvSpPr>
            <a:spLocks noGrp="1"/>
          </p:cNvSpPr>
          <p:nvPr>
            <p:ph type="title"/>
          </p:nvPr>
        </p:nvSpPr>
        <p:spPr>
          <a:xfrm>
            <a:off x="692825" y="1036320"/>
            <a:ext cx="3244096" cy="3627120"/>
          </a:xfrm>
        </p:spPr>
        <p:txBody>
          <a:bodyPr anchor="b"/>
          <a:lstStyle>
            <a:lvl1pPr>
              <a:defRPr sz="2640"/>
            </a:lvl1pPr>
          </a:lstStyle>
          <a:p>
            <a:r>
              <a:rPr lang="en-US"/>
              <a:t>Click to edit Master title style</a:t>
            </a:r>
          </a:p>
        </p:txBody>
      </p:sp>
      <p:sp>
        <p:nvSpPr>
          <p:cNvPr id="3" name="Content Placeholder 2">
            <a:extLst>
              <a:ext uri="{FF2B5EF4-FFF2-40B4-BE49-F238E27FC236}">
                <a16:creationId xmlns:a16="http://schemas.microsoft.com/office/drawing/2014/main" id="{979CB4D5-DF90-8847-BFA2-65AE354D85F5}"/>
              </a:ext>
            </a:extLst>
          </p:cNvPr>
          <p:cNvSpPr>
            <a:spLocks noGrp="1"/>
          </p:cNvSpPr>
          <p:nvPr>
            <p:ph idx="1"/>
          </p:nvPr>
        </p:nvSpPr>
        <p:spPr>
          <a:xfrm>
            <a:off x="4276130" y="2238165"/>
            <a:ext cx="5092065" cy="11046883"/>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9A82E0-04F4-4B48-8C7A-EED6B43A7124}"/>
              </a:ext>
            </a:extLst>
          </p:cNvPr>
          <p:cNvSpPr>
            <a:spLocks noGrp="1"/>
          </p:cNvSpPr>
          <p:nvPr>
            <p:ph type="body" sz="half" idx="2"/>
          </p:nvPr>
        </p:nvSpPr>
        <p:spPr>
          <a:xfrm>
            <a:off x="692825" y="4663440"/>
            <a:ext cx="3244096" cy="8639599"/>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4D56CF3C-F495-1841-BD00-A0B3857465C3}"/>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6" name="Footer Placeholder 5">
            <a:extLst>
              <a:ext uri="{FF2B5EF4-FFF2-40B4-BE49-F238E27FC236}">
                <a16:creationId xmlns:a16="http://schemas.microsoft.com/office/drawing/2014/main" id="{156129E7-A3F2-1641-B876-497124D9F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7BD410-E900-4C42-A248-4E2EBD0EF4F9}"/>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378954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E7B8-1CAD-3544-BF4C-6E610A40DDDD}"/>
              </a:ext>
            </a:extLst>
          </p:cNvPr>
          <p:cNvSpPr>
            <a:spLocks noGrp="1"/>
          </p:cNvSpPr>
          <p:nvPr>
            <p:ph type="title"/>
          </p:nvPr>
        </p:nvSpPr>
        <p:spPr>
          <a:xfrm>
            <a:off x="692825" y="1036320"/>
            <a:ext cx="3244096" cy="3627120"/>
          </a:xfrm>
        </p:spPr>
        <p:txBody>
          <a:bodyPr anchor="b"/>
          <a:lstStyle>
            <a:lvl1pPr>
              <a:defRPr sz="2640"/>
            </a:lvl1pPr>
          </a:lstStyle>
          <a:p>
            <a:r>
              <a:rPr lang="en-US"/>
              <a:t>Click to edit Master title style</a:t>
            </a:r>
          </a:p>
        </p:txBody>
      </p:sp>
      <p:sp>
        <p:nvSpPr>
          <p:cNvPr id="3" name="Picture Placeholder 2">
            <a:extLst>
              <a:ext uri="{FF2B5EF4-FFF2-40B4-BE49-F238E27FC236}">
                <a16:creationId xmlns:a16="http://schemas.microsoft.com/office/drawing/2014/main" id="{2BDECFB1-15ED-0442-9965-21CC5AF493B9}"/>
              </a:ext>
            </a:extLst>
          </p:cNvPr>
          <p:cNvSpPr>
            <a:spLocks noGrp="1"/>
          </p:cNvSpPr>
          <p:nvPr>
            <p:ph type="pic" idx="1"/>
          </p:nvPr>
        </p:nvSpPr>
        <p:spPr>
          <a:xfrm>
            <a:off x="4276130" y="2238165"/>
            <a:ext cx="5092065" cy="11046883"/>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a:extLst>
              <a:ext uri="{FF2B5EF4-FFF2-40B4-BE49-F238E27FC236}">
                <a16:creationId xmlns:a16="http://schemas.microsoft.com/office/drawing/2014/main" id="{CC5689F9-14B3-0641-AC04-4EFDE9B751E4}"/>
              </a:ext>
            </a:extLst>
          </p:cNvPr>
          <p:cNvSpPr>
            <a:spLocks noGrp="1"/>
          </p:cNvSpPr>
          <p:nvPr>
            <p:ph type="body" sz="half" idx="2"/>
          </p:nvPr>
        </p:nvSpPr>
        <p:spPr>
          <a:xfrm>
            <a:off x="692825" y="4663440"/>
            <a:ext cx="3244096" cy="8639599"/>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C3594A6F-CFEA-DA4B-9B6A-94760D0C3382}"/>
              </a:ext>
            </a:extLst>
          </p:cNvPr>
          <p:cNvSpPr>
            <a:spLocks noGrp="1"/>
          </p:cNvSpPr>
          <p:nvPr>
            <p:ph type="dt" sz="half" idx="10"/>
          </p:nvPr>
        </p:nvSpPr>
        <p:spPr/>
        <p:txBody>
          <a:bodyPr/>
          <a:lstStyle/>
          <a:p>
            <a:fld id="{6132B3EA-F15E-A942-8E43-C8D0FAAE2998}" type="datetimeFigureOut">
              <a:rPr lang="en-US" smtClean="0"/>
              <a:t>12/7/2020</a:t>
            </a:fld>
            <a:endParaRPr lang="en-US"/>
          </a:p>
        </p:txBody>
      </p:sp>
      <p:sp>
        <p:nvSpPr>
          <p:cNvPr id="6" name="Footer Placeholder 5">
            <a:extLst>
              <a:ext uri="{FF2B5EF4-FFF2-40B4-BE49-F238E27FC236}">
                <a16:creationId xmlns:a16="http://schemas.microsoft.com/office/drawing/2014/main" id="{331E6B4B-BD47-FC47-8843-DFFB010CB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18B2F-F288-8A4E-817C-1A1172808035}"/>
              </a:ext>
            </a:extLst>
          </p:cNvPr>
          <p:cNvSpPr>
            <a:spLocks noGrp="1"/>
          </p:cNvSpPr>
          <p:nvPr>
            <p:ph type="sldNum" sz="quarter" idx="12"/>
          </p:nvPr>
        </p:nvSpPr>
        <p:spPr/>
        <p:txBody>
          <a:bodyPr/>
          <a:lstStyle/>
          <a:p>
            <a:fld id="{213E39F4-DDA2-D340-AA24-0298A70771C6}" type="slidenum">
              <a:rPr lang="en-US" smtClean="0"/>
              <a:t>‹#›</a:t>
            </a:fld>
            <a:endParaRPr lang="en-US"/>
          </a:p>
        </p:txBody>
      </p:sp>
    </p:spTree>
    <p:extLst>
      <p:ext uri="{BB962C8B-B14F-4D97-AF65-F5344CB8AC3E}">
        <p14:creationId xmlns:p14="http://schemas.microsoft.com/office/powerpoint/2010/main" val="4183880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84F597-B4E5-0C43-B208-35698FB1F45E}"/>
              </a:ext>
            </a:extLst>
          </p:cNvPr>
          <p:cNvSpPr>
            <a:spLocks noGrp="1"/>
          </p:cNvSpPr>
          <p:nvPr>
            <p:ph type="title"/>
          </p:nvPr>
        </p:nvSpPr>
        <p:spPr>
          <a:xfrm>
            <a:off x="691515" y="827618"/>
            <a:ext cx="8675370" cy="30046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7673F6-6EB0-A14A-A270-D6030492C102}"/>
              </a:ext>
            </a:extLst>
          </p:cNvPr>
          <p:cNvSpPr>
            <a:spLocks noGrp="1"/>
          </p:cNvSpPr>
          <p:nvPr>
            <p:ph type="body" idx="1"/>
          </p:nvPr>
        </p:nvSpPr>
        <p:spPr>
          <a:xfrm>
            <a:off x="691515" y="4138083"/>
            <a:ext cx="8675370" cy="98630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8E666-8894-DE4E-8423-1DB3DD238EE0}"/>
              </a:ext>
            </a:extLst>
          </p:cNvPr>
          <p:cNvSpPr>
            <a:spLocks noGrp="1"/>
          </p:cNvSpPr>
          <p:nvPr>
            <p:ph type="dt" sz="half" idx="2"/>
          </p:nvPr>
        </p:nvSpPr>
        <p:spPr>
          <a:xfrm>
            <a:off x="691515" y="14407728"/>
            <a:ext cx="2263140" cy="827617"/>
          </a:xfrm>
          <a:prstGeom prst="rect">
            <a:avLst/>
          </a:prstGeom>
        </p:spPr>
        <p:txBody>
          <a:bodyPr vert="horz" lIns="91440" tIns="45720" rIns="91440" bIns="45720" rtlCol="0" anchor="ctr"/>
          <a:lstStyle>
            <a:lvl1pPr algn="l">
              <a:defRPr sz="990">
                <a:solidFill>
                  <a:schemeClr val="tx1">
                    <a:tint val="75000"/>
                  </a:schemeClr>
                </a:solidFill>
              </a:defRPr>
            </a:lvl1pPr>
          </a:lstStyle>
          <a:p>
            <a:fld id="{6132B3EA-F15E-A942-8E43-C8D0FAAE2998}" type="datetimeFigureOut">
              <a:rPr lang="en-US" smtClean="0"/>
              <a:t>12/7/2020</a:t>
            </a:fld>
            <a:endParaRPr lang="en-US"/>
          </a:p>
        </p:txBody>
      </p:sp>
      <p:sp>
        <p:nvSpPr>
          <p:cNvPr id="5" name="Footer Placeholder 4">
            <a:extLst>
              <a:ext uri="{FF2B5EF4-FFF2-40B4-BE49-F238E27FC236}">
                <a16:creationId xmlns:a16="http://schemas.microsoft.com/office/drawing/2014/main" id="{AB7891AF-4E9E-C345-A019-EC5AB0A64008}"/>
              </a:ext>
            </a:extLst>
          </p:cNvPr>
          <p:cNvSpPr>
            <a:spLocks noGrp="1"/>
          </p:cNvSpPr>
          <p:nvPr>
            <p:ph type="ftr" sz="quarter" idx="3"/>
          </p:nvPr>
        </p:nvSpPr>
        <p:spPr>
          <a:xfrm>
            <a:off x="3331845" y="14407728"/>
            <a:ext cx="3394710" cy="827617"/>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29D1F-876F-CF4A-BA44-6A1CA2696817}"/>
              </a:ext>
            </a:extLst>
          </p:cNvPr>
          <p:cNvSpPr>
            <a:spLocks noGrp="1"/>
          </p:cNvSpPr>
          <p:nvPr>
            <p:ph type="sldNum" sz="quarter" idx="4"/>
          </p:nvPr>
        </p:nvSpPr>
        <p:spPr>
          <a:xfrm>
            <a:off x="7103745" y="14407728"/>
            <a:ext cx="2263140" cy="827617"/>
          </a:xfrm>
          <a:prstGeom prst="rect">
            <a:avLst/>
          </a:prstGeom>
        </p:spPr>
        <p:txBody>
          <a:bodyPr vert="horz" lIns="91440" tIns="45720" rIns="91440" bIns="45720" rtlCol="0" anchor="ctr"/>
          <a:lstStyle>
            <a:lvl1pPr algn="r">
              <a:defRPr sz="990">
                <a:solidFill>
                  <a:schemeClr val="tx1">
                    <a:tint val="75000"/>
                  </a:schemeClr>
                </a:solidFill>
              </a:defRPr>
            </a:lvl1pPr>
          </a:lstStyle>
          <a:p>
            <a:fld id="{213E39F4-DDA2-D340-AA24-0298A70771C6}" type="slidenum">
              <a:rPr lang="en-US" smtClean="0"/>
              <a:t>‹#›</a:t>
            </a:fld>
            <a:endParaRPr lang="en-US"/>
          </a:p>
        </p:txBody>
      </p:sp>
    </p:spTree>
    <p:extLst>
      <p:ext uri="{BB962C8B-B14F-4D97-AF65-F5344CB8AC3E}">
        <p14:creationId xmlns:p14="http://schemas.microsoft.com/office/powerpoint/2010/main" val="2564654238"/>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1BE553-9F50-6B4F-9369-66D2EF50F79D}"/>
              </a:ext>
            </a:extLst>
          </p:cNvPr>
          <p:cNvSpPr txBox="1"/>
          <p:nvPr/>
        </p:nvSpPr>
        <p:spPr>
          <a:xfrm>
            <a:off x="-333638" y="-234779"/>
            <a:ext cx="10725665" cy="1601435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rtlCol="0">
            <a:spAutoFit/>
          </a:bodyPr>
          <a:lstStyle/>
          <a:p>
            <a:endParaRPr lang="en-US" dirty="0"/>
          </a:p>
        </p:txBody>
      </p:sp>
      <p:sp>
        <p:nvSpPr>
          <p:cNvPr id="5" name="TextBox 4">
            <a:extLst>
              <a:ext uri="{FF2B5EF4-FFF2-40B4-BE49-F238E27FC236}">
                <a16:creationId xmlns:a16="http://schemas.microsoft.com/office/drawing/2014/main" id="{2AB52A47-346F-6042-BADA-385DB4D20A16}"/>
              </a:ext>
            </a:extLst>
          </p:cNvPr>
          <p:cNvSpPr txBox="1"/>
          <p:nvPr/>
        </p:nvSpPr>
        <p:spPr>
          <a:xfrm>
            <a:off x="2426948" y="29141"/>
            <a:ext cx="5204491" cy="769441"/>
          </a:xfrm>
          <a:prstGeom prst="rect">
            <a:avLst/>
          </a:prstGeom>
          <a:solidFill>
            <a:schemeClr val="accent5">
              <a:lumMod val="60000"/>
              <a:lumOff val="40000"/>
            </a:schemeClr>
          </a:solidFill>
          <a:ln>
            <a:solidFill>
              <a:schemeClr val="bg1"/>
            </a:solidFill>
          </a:ln>
        </p:spPr>
        <p:txBody>
          <a:bodyPr wrap="square" rtlCol="0">
            <a:spAutoFit/>
          </a:bodyPr>
          <a:lstStyle/>
          <a:p>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Thesewoods</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Kennels</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TextBox 11">
            <a:extLst>
              <a:ext uri="{FF2B5EF4-FFF2-40B4-BE49-F238E27FC236}">
                <a16:creationId xmlns:a16="http://schemas.microsoft.com/office/drawing/2014/main" id="{197568F9-8DEE-0C42-B4B0-CEBE925F42FC}"/>
              </a:ext>
            </a:extLst>
          </p:cNvPr>
          <p:cNvSpPr txBox="1"/>
          <p:nvPr/>
        </p:nvSpPr>
        <p:spPr>
          <a:xfrm>
            <a:off x="2123403" y="940998"/>
            <a:ext cx="5811579" cy="2246769"/>
          </a:xfrm>
          <a:prstGeom prst="rect">
            <a:avLst/>
          </a:prstGeom>
          <a:solidFill>
            <a:schemeClr val="accent5">
              <a:lumMod val="60000"/>
              <a:lumOff val="40000"/>
            </a:schemeClr>
          </a:solidFill>
          <a:ln>
            <a:solidFill>
              <a:schemeClr val="bg1"/>
            </a:solidFill>
          </a:ln>
        </p:spPr>
        <p:txBody>
          <a:bodyPr wrap="square" rtlCol="0">
            <a:spAutoFit/>
          </a:bodyPr>
          <a:lstStyle/>
          <a:p>
            <a:r>
              <a:rPr lang="en-US" sz="2000" dirty="0" err="1">
                <a:ln w="0"/>
                <a:solidFill>
                  <a:schemeClr val="bg1"/>
                </a:solidFill>
                <a:effectLst>
                  <a:outerShdw blurRad="38100" dist="19050" dir="2700000" algn="tl" rotWithShape="0">
                    <a:schemeClr val="dk1">
                      <a:alpha val="40000"/>
                    </a:schemeClr>
                  </a:outerShdw>
                </a:effectLst>
              </a:rPr>
              <a:t>Thesewoods</a:t>
            </a:r>
            <a:r>
              <a:rPr lang="en-US" sz="2000" dirty="0">
                <a:ln w="0"/>
                <a:solidFill>
                  <a:schemeClr val="bg1"/>
                </a:solidFill>
                <a:effectLst>
                  <a:outerShdw blurRad="38100" dist="19050" dir="2700000" algn="tl" rotWithShape="0">
                    <a:schemeClr val="dk1">
                      <a:alpha val="40000"/>
                    </a:schemeClr>
                  </a:outerShdw>
                </a:effectLst>
              </a:rPr>
              <a:t> Kennels is a privately owned Siberian husky sled dog racing kennel owned by Ingrid Bower in Underhill, VT.  It is currently called home to 20+ Siberian huskies ranging from the ages of 5 months to 15 years.   These talented dogs travel all over the East Coast and Canada, competing in races ranging from 30-100 miles. </a:t>
            </a:r>
            <a:endParaRPr lang="en-US" sz="1000" dirty="0">
              <a:ln w="0"/>
              <a:solidFill>
                <a:schemeClr val="bg1"/>
              </a:solidFill>
              <a:effectLst>
                <a:outerShdw blurRad="38100" dist="19050" dir="2700000" algn="tl" rotWithShape="0">
                  <a:schemeClr val="dk1">
                    <a:alpha val="40000"/>
                  </a:schemeClr>
                </a:outerShdw>
              </a:effectLst>
            </a:endParaRPr>
          </a:p>
        </p:txBody>
      </p:sp>
      <p:pic>
        <p:nvPicPr>
          <p:cNvPr id="14" name="Picture 13" descr="A dog standing on grass&#10;&#10;Description automatically generated">
            <a:extLst>
              <a:ext uri="{FF2B5EF4-FFF2-40B4-BE49-F238E27FC236}">
                <a16:creationId xmlns:a16="http://schemas.microsoft.com/office/drawing/2014/main" id="{C9459709-B27C-1244-BCAE-0DE5F06E8F6A}"/>
              </a:ext>
            </a:extLst>
          </p:cNvPr>
          <p:cNvPicPr>
            <a:picLocks noChangeAspect="1"/>
          </p:cNvPicPr>
          <p:nvPr/>
        </p:nvPicPr>
        <p:blipFill>
          <a:blip r:embed="rId2"/>
          <a:stretch>
            <a:fillRect/>
          </a:stretch>
        </p:blipFill>
        <p:spPr>
          <a:xfrm>
            <a:off x="-241628" y="3869192"/>
            <a:ext cx="4933943" cy="6221882"/>
          </a:xfrm>
          <a:prstGeom prst="rect">
            <a:avLst/>
          </a:prstGeom>
        </p:spPr>
      </p:pic>
      <p:pic>
        <p:nvPicPr>
          <p:cNvPr id="18" name="Picture 17" descr="A dog sitting on a bench&#10;&#10;Description automatically generated">
            <a:extLst>
              <a:ext uri="{FF2B5EF4-FFF2-40B4-BE49-F238E27FC236}">
                <a16:creationId xmlns:a16="http://schemas.microsoft.com/office/drawing/2014/main" id="{A76451C8-9150-D94C-8581-F54A6B85B1D4}"/>
              </a:ext>
            </a:extLst>
          </p:cNvPr>
          <p:cNvPicPr>
            <a:picLocks noChangeAspect="1"/>
          </p:cNvPicPr>
          <p:nvPr/>
        </p:nvPicPr>
        <p:blipFill>
          <a:blip r:embed="rId3"/>
          <a:stretch>
            <a:fillRect/>
          </a:stretch>
        </p:blipFill>
        <p:spPr>
          <a:xfrm>
            <a:off x="4832138" y="8337500"/>
            <a:ext cx="5420063" cy="6021008"/>
          </a:xfrm>
          <a:prstGeom prst="rect">
            <a:avLst/>
          </a:prstGeom>
        </p:spPr>
      </p:pic>
      <p:sp>
        <p:nvSpPr>
          <p:cNvPr id="19" name="TextBox 18">
            <a:extLst>
              <a:ext uri="{FF2B5EF4-FFF2-40B4-BE49-F238E27FC236}">
                <a16:creationId xmlns:a16="http://schemas.microsoft.com/office/drawing/2014/main" id="{86C56504-B367-8740-A93E-1D54A009808E}"/>
              </a:ext>
            </a:extLst>
          </p:cNvPr>
          <p:cNvSpPr txBox="1"/>
          <p:nvPr/>
        </p:nvSpPr>
        <p:spPr>
          <a:xfrm>
            <a:off x="4832141" y="3869192"/>
            <a:ext cx="5226259" cy="4093428"/>
          </a:xfrm>
          <a:prstGeom prst="rect">
            <a:avLst/>
          </a:prstGeom>
          <a:solidFill>
            <a:schemeClr val="accent5">
              <a:lumMod val="60000"/>
              <a:lumOff val="40000"/>
            </a:schemeClr>
          </a:solidFill>
          <a:ln>
            <a:solidFill>
              <a:schemeClr val="bg1"/>
            </a:solidFill>
          </a:ln>
        </p:spPr>
        <p:txBody>
          <a:bodyPr wrap="square" rtlCol="0">
            <a:spAutoFit/>
          </a:bodyPr>
          <a:lstStyle/>
          <a:p>
            <a:pPr algn="ctr"/>
            <a:r>
              <a:rPr lang="en-US" sz="2000" dirty="0">
                <a:ln w="0"/>
                <a:solidFill>
                  <a:schemeClr val="bg1"/>
                </a:solidFill>
                <a:effectLst>
                  <a:outerShdw blurRad="38100" dist="19050" dir="2700000" algn="tl" rotWithShape="0">
                    <a:schemeClr val="dk1">
                      <a:alpha val="40000"/>
                    </a:schemeClr>
                  </a:outerShdw>
                </a:effectLst>
              </a:rPr>
              <a:t>Responsibilities:</a:t>
            </a:r>
          </a:p>
          <a:p>
            <a:endParaRPr lang="en-US" sz="2000" dirty="0">
              <a:ln w="0"/>
              <a:solidFill>
                <a:schemeClr val="bg1"/>
              </a:solidFill>
              <a:effectLst>
                <a:outerShdw blurRad="38100" dist="19050" dir="2700000" algn="tl" rotWithShape="0">
                  <a:schemeClr val="dk1">
                    <a:alpha val="40000"/>
                  </a:schemeClr>
                </a:outerShdw>
              </a:effectLst>
            </a:endParaRPr>
          </a:p>
          <a:p>
            <a:r>
              <a:rPr lang="en-US" sz="2000" dirty="0">
                <a:ln w="0"/>
                <a:solidFill>
                  <a:schemeClr val="bg1"/>
                </a:solidFill>
                <a:effectLst>
                  <a:outerShdw blurRad="38100" dist="19050" dir="2700000" algn="tl" rotWithShape="0">
                    <a:schemeClr val="dk1">
                      <a:alpha val="40000"/>
                    </a:schemeClr>
                  </a:outerShdw>
                </a:effectLst>
              </a:rPr>
              <a:t>While we were at the kennels, we were responsible for caring for the dogs’ health and daily needs as well as running them.  We were  responsible for their basic chores like pooper scooping, feeding, refilling waters after runs, and allowing the young puppies play time.  On top of the basic needs, we also were responsible for running the dogs through harnessing and collaring them, attaching them to the line, fixing tangles on runs, doing road crossing, and even driving them at the end!</a:t>
            </a:r>
            <a:endParaRPr lang="en-US" sz="1000" dirty="0">
              <a:ln w="0"/>
              <a:solidFill>
                <a:schemeClr val="bg1"/>
              </a:solidFill>
              <a:effectLst>
                <a:outerShdw blurRad="38100" dist="19050" dir="2700000" algn="tl" rotWithShape="0">
                  <a:schemeClr val="dk1">
                    <a:alpha val="40000"/>
                  </a:schemeClr>
                </a:outerShdw>
              </a:effectLst>
            </a:endParaRPr>
          </a:p>
        </p:txBody>
      </p:sp>
      <p:sp>
        <p:nvSpPr>
          <p:cNvPr id="20" name="TextBox 19">
            <a:extLst>
              <a:ext uri="{FF2B5EF4-FFF2-40B4-BE49-F238E27FC236}">
                <a16:creationId xmlns:a16="http://schemas.microsoft.com/office/drawing/2014/main" id="{43AA9D00-83DA-7A42-ABF3-64306DBC890A}"/>
              </a:ext>
            </a:extLst>
          </p:cNvPr>
          <p:cNvSpPr txBox="1"/>
          <p:nvPr/>
        </p:nvSpPr>
        <p:spPr>
          <a:xfrm>
            <a:off x="-241628" y="10580835"/>
            <a:ext cx="4933943" cy="4708981"/>
          </a:xfrm>
          <a:prstGeom prst="rect">
            <a:avLst/>
          </a:prstGeom>
          <a:solidFill>
            <a:schemeClr val="accent5">
              <a:lumMod val="60000"/>
              <a:lumOff val="40000"/>
            </a:schemeClr>
          </a:solidFill>
          <a:ln>
            <a:solidFill>
              <a:schemeClr val="bg1"/>
            </a:solidFill>
          </a:ln>
        </p:spPr>
        <p:txBody>
          <a:bodyPr wrap="square" rtlCol="0">
            <a:spAutoFit/>
          </a:bodyPr>
          <a:lstStyle/>
          <a:p>
            <a:pPr algn="ctr"/>
            <a:r>
              <a:rPr lang="en-US" sz="2000" dirty="0">
                <a:ln w="0"/>
                <a:solidFill>
                  <a:schemeClr val="bg1"/>
                </a:solidFill>
                <a:effectLst>
                  <a:outerShdw blurRad="38100" dist="19050" dir="2700000" algn="tl" rotWithShape="0">
                    <a:schemeClr val="dk1">
                      <a:alpha val="40000"/>
                    </a:schemeClr>
                  </a:outerShdw>
                </a:effectLst>
              </a:rPr>
              <a:t>Experience:</a:t>
            </a:r>
          </a:p>
          <a:p>
            <a:endParaRPr lang="en-US" sz="2000" dirty="0">
              <a:ln w="0"/>
              <a:solidFill>
                <a:schemeClr val="bg1"/>
              </a:solidFill>
              <a:effectLst>
                <a:outerShdw blurRad="38100" dist="19050" dir="2700000" algn="tl" rotWithShape="0">
                  <a:schemeClr val="dk1">
                    <a:alpha val="40000"/>
                  </a:schemeClr>
                </a:outerShdw>
              </a:effectLst>
            </a:endParaRPr>
          </a:p>
          <a:p>
            <a:r>
              <a:rPr lang="en-US" sz="2000" dirty="0">
                <a:ln w="0"/>
                <a:solidFill>
                  <a:schemeClr val="bg1"/>
                </a:solidFill>
                <a:effectLst>
                  <a:outerShdw blurRad="38100" dist="19050" dir="2700000" algn="tl" rotWithShape="0">
                    <a:schemeClr val="dk1">
                      <a:alpha val="40000"/>
                    </a:schemeClr>
                  </a:outerShdw>
                </a:effectLst>
              </a:rPr>
              <a:t>Overall I had an excellent time.  In fact, going to the kennels was my favorite part of the week! While I enjoyed running the dogs and caring for them, my favorite part often whole experience had to be seeing the dogs grow confident running.  While most of the dogs readjusted to running quickly, not all were as easy.  In fact, my favorite dog started off anxious, shaking and needing to be coddled before running and by the end, we had to hold him back as he became so confident and excited that he would have run off with the team on his own!</a:t>
            </a:r>
            <a:endParaRPr lang="en-US" sz="1000" dirty="0">
              <a:ln w="0"/>
              <a:solidFill>
                <a:schemeClr val="bg1"/>
              </a:solidFill>
              <a:effectLst>
                <a:outerShdw blurRad="38100" dist="19050" dir="2700000" algn="tl" rotWithShape="0">
                  <a:schemeClr val="dk1">
                    <a:alpha val="40000"/>
                  </a:schemeClr>
                </a:outerShdw>
              </a:effectLst>
            </a:endParaRPr>
          </a:p>
        </p:txBody>
      </p:sp>
      <p:sp>
        <p:nvSpPr>
          <p:cNvPr id="21" name="TextBox 20">
            <a:extLst>
              <a:ext uri="{FF2B5EF4-FFF2-40B4-BE49-F238E27FC236}">
                <a16:creationId xmlns:a16="http://schemas.microsoft.com/office/drawing/2014/main" id="{1EB31307-A6DC-AA47-BB18-74E5E31215BF}"/>
              </a:ext>
            </a:extLst>
          </p:cNvPr>
          <p:cNvSpPr txBox="1"/>
          <p:nvPr/>
        </p:nvSpPr>
        <p:spPr>
          <a:xfrm>
            <a:off x="5822821" y="14903562"/>
            <a:ext cx="3244897" cy="307777"/>
          </a:xfrm>
          <a:prstGeom prst="rect">
            <a:avLst/>
          </a:prstGeom>
          <a:solidFill>
            <a:schemeClr val="accent5">
              <a:lumMod val="60000"/>
              <a:lumOff val="40000"/>
            </a:schemeClr>
          </a:solidFill>
          <a:ln>
            <a:solidFill>
              <a:schemeClr val="bg1"/>
            </a:solidFill>
          </a:ln>
        </p:spPr>
        <p:txBody>
          <a:bodyPr wrap="square" rtlCol="0">
            <a:spAutoFit/>
          </a:bodyPr>
          <a:lstStyle/>
          <a:p>
            <a:pPr algn="ctr"/>
            <a:r>
              <a:rPr lang="en-US" sz="1400" dirty="0">
                <a:ln w="0"/>
                <a:solidFill>
                  <a:schemeClr val="bg1"/>
                </a:solidFill>
                <a:effectLst>
                  <a:outerShdw blurRad="38100" dist="19050" dir="2700000" algn="tl" rotWithShape="0">
                    <a:schemeClr val="dk1">
                      <a:alpha val="40000"/>
                    </a:schemeClr>
                  </a:outerShdw>
                </a:effectLst>
              </a:rPr>
              <a:t>Contact: </a:t>
            </a:r>
            <a:r>
              <a:rPr lang="en-US" sz="1400" dirty="0" err="1">
                <a:ln w="0"/>
                <a:solidFill>
                  <a:schemeClr val="bg1"/>
                </a:solidFill>
                <a:effectLst>
                  <a:outerShdw blurRad="38100" dist="19050" dir="2700000" algn="tl" rotWithShape="0">
                    <a:schemeClr val="dk1">
                      <a:alpha val="40000"/>
                    </a:schemeClr>
                  </a:outerShdw>
                </a:effectLst>
              </a:rPr>
              <a:t>Ingrid.bower@uvm.edu</a:t>
            </a:r>
            <a:endParaRPr lang="en-US" sz="1400" dirty="0">
              <a:ln w="0"/>
              <a:solidFill>
                <a:schemeClr val="bg1"/>
              </a:solidFill>
              <a:effectLst>
                <a:outerShdw blurRad="38100" dist="19050" dir="2700000" algn="tl" rotWithShape="0">
                  <a:schemeClr val="dk1">
                    <a:alpha val="40000"/>
                  </a:schemeClr>
                </a:outerShdw>
              </a:effectLst>
            </a:endParaRPr>
          </a:p>
        </p:txBody>
      </p:sp>
      <p:pic>
        <p:nvPicPr>
          <p:cNvPr id="23" name="Picture 22" descr="A picture containing shape&#10;&#10;Description automatically generated">
            <a:extLst>
              <a:ext uri="{FF2B5EF4-FFF2-40B4-BE49-F238E27FC236}">
                <a16:creationId xmlns:a16="http://schemas.microsoft.com/office/drawing/2014/main" id="{837482A4-60EB-8A49-89F6-81B2820BB8C1}"/>
              </a:ext>
            </a:extLst>
          </p:cNvPr>
          <p:cNvPicPr>
            <a:picLocks noChangeAspect="1"/>
          </p:cNvPicPr>
          <p:nvPr/>
        </p:nvPicPr>
        <p:blipFill>
          <a:blip r:embed="rId4"/>
          <a:stretch>
            <a:fillRect/>
          </a:stretch>
        </p:blipFill>
        <p:spPr>
          <a:xfrm>
            <a:off x="-381454" y="-68035"/>
            <a:ext cx="2977522" cy="4264833"/>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829EEA42-95D7-2E47-A5BF-C9110F06632B}"/>
              </a:ext>
            </a:extLst>
          </p:cNvPr>
          <p:cNvPicPr>
            <a:picLocks noChangeAspect="1"/>
          </p:cNvPicPr>
          <p:nvPr/>
        </p:nvPicPr>
        <p:blipFill>
          <a:blip r:embed="rId4"/>
          <a:stretch>
            <a:fillRect/>
          </a:stretch>
        </p:blipFill>
        <p:spPr>
          <a:xfrm flipH="1">
            <a:off x="7635155" y="-68036"/>
            <a:ext cx="2756868" cy="4264833"/>
          </a:xfrm>
          <a:prstGeom prst="rect">
            <a:avLst/>
          </a:prstGeom>
        </p:spPr>
      </p:pic>
    </p:spTree>
    <p:extLst>
      <p:ext uri="{BB962C8B-B14F-4D97-AF65-F5344CB8AC3E}">
        <p14:creationId xmlns:p14="http://schemas.microsoft.com/office/powerpoint/2010/main" val="3591749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5F0C-E9B7-3640-B960-A5933AF6AC77}"/>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2C991640-4518-B84C-A1B0-B245F6BC5B87}"/>
              </a:ext>
            </a:extLst>
          </p:cNvPr>
          <p:cNvSpPr txBox="1"/>
          <p:nvPr/>
        </p:nvSpPr>
        <p:spPr>
          <a:xfrm>
            <a:off x="-319217" y="0"/>
            <a:ext cx="10696833" cy="163496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rtlCol="0">
            <a:spAutoFit/>
          </a:bodyPr>
          <a:lstStyle/>
          <a:p>
            <a:endParaRPr lang="en-US" dirty="0"/>
          </a:p>
        </p:txBody>
      </p:sp>
      <p:pic>
        <p:nvPicPr>
          <p:cNvPr id="7" name="Content Placeholder 6" descr="A dog standing in the dirt&#10;&#10;Description automatically generated">
            <a:extLst>
              <a:ext uri="{FF2B5EF4-FFF2-40B4-BE49-F238E27FC236}">
                <a16:creationId xmlns:a16="http://schemas.microsoft.com/office/drawing/2014/main" id="{94B8534B-2F71-1542-AEA7-D49415103AD7}"/>
              </a:ext>
            </a:extLst>
          </p:cNvPr>
          <p:cNvPicPr>
            <a:picLocks noGrp="1" noChangeAspect="1"/>
          </p:cNvPicPr>
          <p:nvPr>
            <p:ph idx="1"/>
          </p:nvPr>
        </p:nvPicPr>
        <p:blipFill>
          <a:blip r:embed="rId2"/>
          <a:stretch>
            <a:fillRect/>
          </a:stretch>
        </p:blipFill>
        <p:spPr>
          <a:xfrm>
            <a:off x="692784" y="2426404"/>
            <a:ext cx="8674100" cy="7319483"/>
          </a:xfrm>
        </p:spPr>
      </p:pic>
      <p:sp>
        <p:nvSpPr>
          <p:cNvPr id="5" name="TextBox 4">
            <a:extLst>
              <a:ext uri="{FF2B5EF4-FFF2-40B4-BE49-F238E27FC236}">
                <a16:creationId xmlns:a16="http://schemas.microsoft.com/office/drawing/2014/main" id="{F5BE2766-96CB-2445-9330-4A7C1BC999B7}"/>
              </a:ext>
            </a:extLst>
          </p:cNvPr>
          <p:cNvSpPr txBox="1"/>
          <p:nvPr/>
        </p:nvSpPr>
        <p:spPr>
          <a:xfrm>
            <a:off x="445747" y="0"/>
            <a:ext cx="8921137" cy="1446550"/>
          </a:xfrm>
          <a:prstGeom prst="rect">
            <a:avLst/>
          </a:prstGeom>
          <a:solidFill>
            <a:schemeClr val="accent5">
              <a:lumMod val="60000"/>
              <a:lumOff val="40000"/>
            </a:schemeClr>
          </a:solidFill>
          <a:ln>
            <a:solidFill>
              <a:schemeClr val="bg1"/>
            </a:solidFill>
          </a:ln>
        </p:spPr>
        <p:txBody>
          <a:bodyPr wrap="square" rtlCol="0">
            <a:spAutoFit/>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Photo 1: Team Running on Road for Practice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TextBox 7">
            <a:extLst>
              <a:ext uri="{FF2B5EF4-FFF2-40B4-BE49-F238E27FC236}">
                <a16:creationId xmlns:a16="http://schemas.microsoft.com/office/drawing/2014/main" id="{B488D174-8587-F94A-861D-232B8D05A2A8}"/>
              </a:ext>
            </a:extLst>
          </p:cNvPr>
          <p:cNvSpPr txBox="1"/>
          <p:nvPr/>
        </p:nvSpPr>
        <p:spPr>
          <a:xfrm>
            <a:off x="692785" y="10725741"/>
            <a:ext cx="8674099" cy="3539430"/>
          </a:xfrm>
          <a:prstGeom prst="rect">
            <a:avLst/>
          </a:prstGeom>
          <a:solidFill>
            <a:schemeClr val="accent5">
              <a:lumMod val="60000"/>
              <a:lumOff val="40000"/>
            </a:schemeClr>
          </a:solidFill>
          <a:ln>
            <a:solidFill>
              <a:schemeClr val="bg1"/>
            </a:solidFill>
          </a:ln>
        </p:spPr>
        <p:txBody>
          <a:bodyPr wrap="square" rtlCol="0">
            <a:spAutoFit/>
          </a:bodyPr>
          <a:lstStyle/>
          <a:p>
            <a:r>
              <a:rPr lang="en-US" sz="2800" dirty="0">
                <a:ln w="0"/>
                <a:solidFill>
                  <a:schemeClr val="bg1"/>
                </a:solidFill>
                <a:effectLst>
                  <a:outerShdw blurRad="38100" dist="19050" dir="2700000" algn="tl" rotWithShape="0">
                    <a:schemeClr val="dk1">
                      <a:alpha val="40000"/>
                    </a:schemeClr>
                  </a:outerShdw>
                </a:effectLst>
              </a:rPr>
              <a:t>This is a photo of one of the two teams out on a practice run.  Since it was so hot out that day, the dogs only ran a 4-mile sprint run as they overheated quickly.  Therefore, we stopped to give them a quick break to cool themselves down.  We usually do not do this on sprint runs; however, the heat made it hard for them to maintain the desired pace and we always prioritized their health first.  The two dogs closest to us are Salty (left) and Jester (right).</a:t>
            </a:r>
            <a:endParaRPr lang="en-US" sz="10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6282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B0AF-0513-0041-8934-68BC88DB3CD5}"/>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ECC23029-3C4A-8F41-B935-49BE463496CF}"/>
              </a:ext>
            </a:extLst>
          </p:cNvPr>
          <p:cNvSpPr txBox="1"/>
          <p:nvPr/>
        </p:nvSpPr>
        <p:spPr>
          <a:xfrm>
            <a:off x="-333638" y="-234779"/>
            <a:ext cx="10725665" cy="1601435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rtlCol="0">
            <a:spAutoFit/>
          </a:bodyPr>
          <a:lstStyle/>
          <a:p>
            <a:endParaRPr lang="en-US" dirty="0"/>
          </a:p>
        </p:txBody>
      </p:sp>
      <p:pic>
        <p:nvPicPr>
          <p:cNvPr id="7" name="Content Placeholder 6" descr="A person in a cage&#10;&#10;Description automatically generated">
            <a:extLst>
              <a:ext uri="{FF2B5EF4-FFF2-40B4-BE49-F238E27FC236}">
                <a16:creationId xmlns:a16="http://schemas.microsoft.com/office/drawing/2014/main" id="{52CB7F38-8E07-6D4C-8AF3-5227103EE852}"/>
              </a:ext>
            </a:extLst>
          </p:cNvPr>
          <p:cNvPicPr>
            <a:picLocks noGrp="1" noChangeAspect="1"/>
          </p:cNvPicPr>
          <p:nvPr>
            <p:ph idx="1"/>
          </p:nvPr>
        </p:nvPicPr>
        <p:blipFill>
          <a:blip r:embed="rId2"/>
          <a:stretch>
            <a:fillRect/>
          </a:stretch>
        </p:blipFill>
        <p:spPr>
          <a:xfrm>
            <a:off x="2187243" y="2027931"/>
            <a:ext cx="5683902" cy="7777971"/>
          </a:xfrm>
        </p:spPr>
      </p:pic>
      <p:sp>
        <p:nvSpPr>
          <p:cNvPr id="5" name="TextBox 4">
            <a:extLst>
              <a:ext uri="{FF2B5EF4-FFF2-40B4-BE49-F238E27FC236}">
                <a16:creationId xmlns:a16="http://schemas.microsoft.com/office/drawing/2014/main" id="{EEC541D1-DA33-094D-97F7-F8897F232B0B}"/>
              </a:ext>
            </a:extLst>
          </p:cNvPr>
          <p:cNvSpPr txBox="1"/>
          <p:nvPr/>
        </p:nvSpPr>
        <p:spPr>
          <a:xfrm>
            <a:off x="1396348" y="66654"/>
            <a:ext cx="7265692" cy="1446550"/>
          </a:xfrm>
          <a:prstGeom prst="rect">
            <a:avLst/>
          </a:prstGeom>
          <a:solidFill>
            <a:schemeClr val="accent5">
              <a:lumMod val="60000"/>
              <a:lumOff val="40000"/>
            </a:schemeClr>
          </a:solidFill>
          <a:ln>
            <a:solidFill>
              <a:schemeClr val="bg1"/>
            </a:solidFill>
          </a:ln>
        </p:spPr>
        <p:txBody>
          <a:bodyPr wrap="square" rtlCol="0">
            <a:spAutoFit/>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Photo 2: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Jafar</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Getting Ready to Run</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TextBox 8">
            <a:extLst>
              <a:ext uri="{FF2B5EF4-FFF2-40B4-BE49-F238E27FC236}">
                <a16:creationId xmlns:a16="http://schemas.microsoft.com/office/drawing/2014/main" id="{81DFB154-4EAF-294D-B73F-CE856989AFD1}"/>
              </a:ext>
            </a:extLst>
          </p:cNvPr>
          <p:cNvSpPr txBox="1"/>
          <p:nvPr/>
        </p:nvSpPr>
        <p:spPr>
          <a:xfrm>
            <a:off x="692785" y="10725741"/>
            <a:ext cx="8674099" cy="3539430"/>
          </a:xfrm>
          <a:prstGeom prst="rect">
            <a:avLst/>
          </a:prstGeom>
          <a:solidFill>
            <a:schemeClr val="accent5">
              <a:lumMod val="60000"/>
              <a:lumOff val="40000"/>
            </a:schemeClr>
          </a:solidFill>
          <a:ln>
            <a:solidFill>
              <a:schemeClr val="bg1"/>
            </a:solidFill>
          </a:ln>
        </p:spPr>
        <p:txBody>
          <a:bodyPr wrap="square" rtlCol="0">
            <a:spAutoFit/>
          </a:bodyPr>
          <a:lstStyle/>
          <a:p>
            <a:r>
              <a:rPr lang="en-US" sz="2800" dirty="0">
                <a:ln w="0"/>
                <a:solidFill>
                  <a:schemeClr val="bg1"/>
                </a:solidFill>
                <a:effectLst>
                  <a:outerShdw blurRad="38100" dist="19050" dir="2700000" algn="tl" rotWithShape="0">
                    <a:schemeClr val="dk1">
                      <a:alpha val="40000"/>
                    </a:schemeClr>
                  </a:outerShdw>
                </a:effectLst>
              </a:rPr>
              <a:t>This is a photo of me attempting to get my favorite husky, </a:t>
            </a:r>
            <a:r>
              <a:rPr lang="en-US" sz="2800" dirty="0" err="1">
                <a:ln w="0"/>
                <a:solidFill>
                  <a:schemeClr val="bg1"/>
                </a:solidFill>
                <a:effectLst>
                  <a:outerShdw blurRad="38100" dist="19050" dir="2700000" algn="tl" rotWithShape="0">
                    <a:schemeClr val="dk1">
                      <a:alpha val="40000"/>
                    </a:schemeClr>
                  </a:outerShdw>
                </a:effectLst>
              </a:rPr>
              <a:t>Jafar</a:t>
            </a:r>
            <a:r>
              <a:rPr lang="en-US" sz="2800" dirty="0">
                <a:ln w="0"/>
                <a:solidFill>
                  <a:schemeClr val="bg1"/>
                </a:solidFill>
                <a:effectLst>
                  <a:outerShdw blurRad="38100" dist="19050" dir="2700000" algn="tl" rotWithShape="0">
                    <a:schemeClr val="dk1">
                      <a:alpha val="40000"/>
                    </a:schemeClr>
                  </a:outerShdw>
                </a:effectLst>
              </a:rPr>
              <a:t>,  ready to run.  They were just given bated water, which is water blended with dog food, cat food, meat, fat, and whatever high calorie meat in the house.  The water gave them extra energy and calories to do the 15-mile run ahead of them with minimal stops.  This photo was taken right after I successfully got a collar on him and since he is an anxious dog, he got a hug as a praise right after.</a:t>
            </a:r>
            <a:endParaRPr lang="en-US" sz="10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15307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C669-73C8-3649-8EA4-6755D1CCF4AB}"/>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8616EDC3-4BE8-A344-863B-7C87F180361E}"/>
              </a:ext>
            </a:extLst>
          </p:cNvPr>
          <p:cNvSpPr txBox="1"/>
          <p:nvPr/>
        </p:nvSpPr>
        <p:spPr>
          <a:xfrm>
            <a:off x="-333638" y="-234779"/>
            <a:ext cx="10725665" cy="1601435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rtlCol="0">
            <a:spAutoFit/>
          </a:bodyPr>
          <a:lstStyle/>
          <a:p>
            <a:endParaRPr lang="en-US" dirty="0"/>
          </a:p>
        </p:txBody>
      </p:sp>
      <p:pic>
        <p:nvPicPr>
          <p:cNvPr id="7" name="Content Placeholder 6" descr="A dog sitting on top of a wooden fence&#10;&#10;Description automatically generated">
            <a:extLst>
              <a:ext uri="{FF2B5EF4-FFF2-40B4-BE49-F238E27FC236}">
                <a16:creationId xmlns:a16="http://schemas.microsoft.com/office/drawing/2014/main" id="{FEF25BCE-C753-F44A-A9F6-3887DE9CEE93}"/>
              </a:ext>
            </a:extLst>
          </p:cNvPr>
          <p:cNvPicPr>
            <a:picLocks noGrp="1" noChangeAspect="1"/>
          </p:cNvPicPr>
          <p:nvPr>
            <p:ph idx="1"/>
          </p:nvPr>
        </p:nvPicPr>
        <p:blipFill>
          <a:blip r:embed="rId2"/>
          <a:stretch>
            <a:fillRect/>
          </a:stretch>
        </p:blipFill>
        <p:spPr>
          <a:xfrm>
            <a:off x="1517108" y="1890015"/>
            <a:ext cx="7024184" cy="8332872"/>
          </a:xfrm>
        </p:spPr>
      </p:pic>
      <p:sp>
        <p:nvSpPr>
          <p:cNvPr id="5" name="TextBox 4">
            <a:extLst>
              <a:ext uri="{FF2B5EF4-FFF2-40B4-BE49-F238E27FC236}">
                <a16:creationId xmlns:a16="http://schemas.microsoft.com/office/drawing/2014/main" id="{C94D7697-90AB-214A-B433-2882C83AB0CC}"/>
              </a:ext>
            </a:extLst>
          </p:cNvPr>
          <p:cNvSpPr txBox="1"/>
          <p:nvPr/>
        </p:nvSpPr>
        <p:spPr>
          <a:xfrm>
            <a:off x="457200" y="104343"/>
            <a:ext cx="8675370" cy="1446550"/>
          </a:xfrm>
          <a:prstGeom prst="rect">
            <a:avLst/>
          </a:prstGeom>
          <a:solidFill>
            <a:schemeClr val="accent5">
              <a:lumMod val="60000"/>
              <a:lumOff val="40000"/>
            </a:schemeClr>
          </a:solidFill>
          <a:ln>
            <a:solidFill>
              <a:schemeClr val="bg1"/>
            </a:solidFill>
          </a:ln>
        </p:spPr>
        <p:txBody>
          <a:bodyPr wrap="square" rtlCol="0">
            <a:spAutoFit/>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Photo 3: Allie, Mirage, and Amour Waiting</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TextBox 7">
            <a:extLst>
              <a:ext uri="{FF2B5EF4-FFF2-40B4-BE49-F238E27FC236}">
                <a16:creationId xmlns:a16="http://schemas.microsoft.com/office/drawing/2014/main" id="{CA914996-3F84-2B4D-AD1F-7CD884A8335C}"/>
              </a:ext>
            </a:extLst>
          </p:cNvPr>
          <p:cNvSpPr txBox="1"/>
          <p:nvPr/>
        </p:nvSpPr>
        <p:spPr>
          <a:xfrm>
            <a:off x="692786" y="10369743"/>
            <a:ext cx="8674099" cy="5262979"/>
          </a:xfrm>
          <a:prstGeom prst="rect">
            <a:avLst/>
          </a:prstGeom>
          <a:solidFill>
            <a:schemeClr val="accent5">
              <a:lumMod val="60000"/>
              <a:lumOff val="40000"/>
            </a:schemeClr>
          </a:solidFill>
          <a:ln>
            <a:solidFill>
              <a:schemeClr val="bg1"/>
            </a:solidFill>
          </a:ln>
        </p:spPr>
        <p:txBody>
          <a:bodyPr wrap="square" rtlCol="0">
            <a:spAutoFit/>
          </a:bodyPr>
          <a:lstStyle/>
          <a:p>
            <a:r>
              <a:rPr lang="en-US" sz="2800" dirty="0">
                <a:ln w="0"/>
                <a:solidFill>
                  <a:schemeClr val="bg1"/>
                </a:solidFill>
                <a:effectLst>
                  <a:outerShdw blurRad="38100" dist="19050" dir="2700000" algn="tl" rotWithShape="0">
                    <a:schemeClr val="dk1">
                      <a:alpha val="40000"/>
                    </a:schemeClr>
                  </a:outerShdw>
                </a:effectLst>
              </a:rPr>
              <a:t>This is a photo of two of the many racing dogs waiting to be placed on the line. They are wearing their appropriately sized harness and are begging to be let out  to go.  Since dogs have likes and dislikes, these two girls, Allie (right) and Mirage (left), hate this other dog named Tinkerbell.  Therefore, they are let out after Tinkerbell was hooked up and individually carried over to their spot to avoid fights. Knowing that information was crucial for if they were let out and allowed to run around with the other dogs, they could have been injured. The dog in the back, Amour, is too young to be raced so she was unharnessed and forced to wait while the older girls were run.</a:t>
            </a:r>
            <a:endParaRPr lang="en-US" sz="10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1757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9EA59-F4A8-B84C-922F-F063ABAB8CFA}"/>
              </a:ext>
            </a:extLst>
          </p:cNvPr>
          <p:cNvSpPr txBox="1"/>
          <p:nvPr/>
        </p:nvSpPr>
        <p:spPr>
          <a:xfrm>
            <a:off x="-333638" y="-234779"/>
            <a:ext cx="10725665" cy="1601435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rtlCol="0">
            <a:spAutoFit/>
          </a:bodyPr>
          <a:lstStyle/>
          <a:p>
            <a:endParaRPr lang="en-US" dirty="0"/>
          </a:p>
        </p:txBody>
      </p:sp>
      <p:sp>
        <p:nvSpPr>
          <p:cNvPr id="2" name="Title 1">
            <a:extLst>
              <a:ext uri="{FF2B5EF4-FFF2-40B4-BE49-F238E27FC236}">
                <a16:creationId xmlns:a16="http://schemas.microsoft.com/office/drawing/2014/main" id="{BDC424F9-4061-FA46-BE8E-ABF03AE1A0DF}"/>
              </a:ext>
            </a:extLst>
          </p:cNvPr>
          <p:cNvSpPr>
            <a:spLocks noGrp="1"/>
          </p:cNvSpPr>
          <p:nvPr>
            <p:ph type="title"/>
          </p:nvPr>
        </p:nvSpPr>
        <p:spPr/>
        <p:txBody>
          <a:bodyPr/>
          <a:lstStyle/>
          <a:p>
            <a:endParaRPr lang="en-US"/>
          </a:p>
        </p:txBody>
      </p:sp>
      <p:pic>
        <p:nvPicPr>
          <p:cNvPr id="7" name="Content Placeholder 6" descr="A dog in a fenced in area&#10;&#10;Description automatically generated">
            <a:extLst>
              <a:ext uri="{FF2B5EF4-FFF2-40B4-BE49-F238E27FC236}">
                <a16:creationId xmlns:a16="http://schemas.microsoft.com/office/drawing/2014/main" id="{0A42E864-6652-E44C-8457-80F1D6BF0E82}"/>
              </a:ext>
            </a:extLst>
          </p:cNvPr>
          <p:cNvPicPr>
            <a:picLocks noGrp="1" noChangeAspect="1"/>
          </p:cNvPicPr>
          <p:nvPr>
            <p:ph idx="1"/>
          </p:nvPr>
        </p:nvPicPr>
        <p:blipFill>
          <a:blip r:embed="rId2"/>
          <a:stretch>
            <a:fillRect/>
          </a:stretch>
        </p:blipFill>
        <p:spPr>
          <a:xfrm>
            <a:off x="707872" y="1739611"/>
            <a:ext cx="8642641" cy="7419499"/>
          </a:xfrm>
        </p:spPr>
      </p:pic>
      <p:sp>
        <p:nvSpPr>
          <p:cNvPr id="5" name="TextBox 4">
            <a:extLst>
              <a:ext uri="{FF2B5EF4-FFF2-40B4-BE49-F238E27FC236}">
                <a16:creationId xmlns:a16="http://schemas.microsoft.com/office/drawing/2014/main" id="{44CF03F2-507D-BE4C-A37A-ADEA6CFAF8A5}"/>
              </a:ext>
            </a:extLst>
          </p:cNvPr>
          <p:cNvSpPr txBox="1"/>
          <p:nvPr/>
        </p:nvSpPr>
        <p:spPr>
          <a:xfrm>
            <a:off x="2426948" y="29141"/>
            <a:ext cx="5204491" cy="1446550"/>
          </a:xfrm>
          <a:prstGeom prst="rect">
            <a:avLst/>
          </a:prstGeom>
          <a:solidFill>
            <a:schemeClr val="accent5">
              <a:lumMod val="60000"/>
              <a:lumOff val="40000"/>
            </a:schemeClr>
          </a:solidFill>
          <a:ln>
            <a:solidFill>
              <a:schemeClr val="bg1"/>
            </a:solidFill>
          </a:ln>
        </p:spPr>
        <p:txBody>
          <a:bodyPr wrap="square" rtlCol="0">
            <a:spAutoFit/>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Photo 4: Salty Excited After a Cage Clean</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TextBox 7">
            <a:extLst>
              <a:ext uri="{FF2B5EF4-FFF2-40B4-BE49-F238E27FC236}">
                <a16:creationId xmlns:a16="http://schemas.microsoft.com/office/drawing/2014/main" id="{DEDAAF10-A6AD-E244-AE2A-8975708F2759}"/>
              </a:ext>
            </a:extLst>
          </p:cNvPr>
          <p:cNvSpPr txBox="1"/>
          <p:nvPr/>
        </p:nvSpPr>
        <p:spPr>
          <a:xfrm>
            <a:off x="707872" y="10071103"/>
            <a:ext cx="8674099" cy="4401205"/>
          </a:xfrm>
          <a:prstGeom prst="rect">
            <a:avLst/>
          </a:prstGeom>
          <a:solidFill>
            <a:schemeClr val="accent5">
              <a:lumMod val="60000"/>
              <a:lumOff val="40000"/>
            </a:schemeClr>
          </a:solidFill>
          <a:ln>
            <a:solidFill>
              <a:schemeClr val="bg1"/>
            </a:solidFill>
          </a:ln>
        </p:spPr>
        <p:txBody>
          <a:bodyPr wrap="square" rtlCol="0">
            <a:spAutoFit/>
          </a:bodyPr>
          <a:lstStyle/>
          <a:p>
            <a:r>
              <a:rPr lang="en-US" sz="2800" dirty="0">
                <a:ln w="0"/>
                <a:solidFill>
                  <a:schemeClr val="bg1"/>
                </a:solidFill>
                <a:effectLst>
                  <a:outerShdw blurRad="38100" dist="19050" dir="2700000" algn="tl" rotWithShape="0">
                    <a:schemeClr val="dk1">
                      <a:alpha val="40000"/>
                    </a:schemeClr>
                  </a:outerShdw>
                </a:effectLst>
              </a:rPr>
              <a:t>This is a photo of Salty enjoying his clean kennel.  One of the responsibilities at the kennels were to clean the cages before and after running.  This was taken after a run; therefore, he was more than happy to enjoy a nice, clean kennel to relax in after running multiple miles.   Maintaining a clean environment was not only good for the dog’s physical health, but mental as well for they  enjoyed being clean , which is a husky trait.  In the winter, the dogs get straw in their dog houses and sometimes they like to wear it as seen by Salty.</a:t>
            </a:r>
            <a:endParaRPr lang="en-US" sz="10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3742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6394-B49C-6342-9A17-68F70B7999B0}"/>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10C60FA8-D14D-3446-B215-5F1A7E682DA7}"/>
              </a:ext>
            </a:extLst>
          </p:cNvPr>
          <p:cNvSpPr txBox="1"/>
          <p:nvPr/>
        </p:nvSpPr>
        <p:spPr>
          <a:xfrm>
            <a:off x="-333638" y="-234779"/>
            <a:ext cx="10725665" cy="1601435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rtlCol="0">
            <a:spAutoFit/>
          </a:bodyPr>
          <a:lstStyle/>
          <a:p>
            <a:endParaRPr lang="en-US" dirty="0"/>
          </a:p>
        </p:txBody>
      </p:sp>
      <p:pic>
        <p:nvPicPr>
          <p:cNvPr id="7" name="Content Placeholder 6" descr="A person standing in front of a building&#10;&#10;Description automatically generated">
            <a:extLst>
              <a:ext uri="{FF2B5EF4-FFF2-40B4-BE49-F238E27FC236}">
                <a16:creationId xmlns:a16="http://schemas.microsoft.com/office/drawing/2014/main" id="{4C76CA5C-F44C-3F42-913F-E6F39AC46EAB}"/>
              </a:ext>
            </a:extLst>
          </p:cNvPr>
          <p:cNvPicPr>
            <a:picLocks noGrp="1" noChangeAspect="1"/>
          </p:cNvPicPr>
          <p:nvPr>
            <p:ph idx="1"/>
          </p:nvPr>
        </p:nvPicPr>
        <p:blipFill>
          <a:blip r:embed="rId2"/>
          <a:stretch>
            <a:fillRect/>
          </a:stretch>
        </p:blipFill>
        <p:spPr>
          <a:xfrm>
            <a:off x="1638293" y="2416719"/>
            <a:ext cx="6781800" cy="7874000"/>
          </a:xfrm>
        </p:spPr>
      </p:pic>
      <p:sp>
        <p:nvSpPr>
          <p:cNvPr id="5" name="TextBox 4">
            <a:extLst>
              <a:ext uri="{FF2B5EF4-FFF2-40B4-BE49-F238E27FC236}">
                <a16:creationId xmlns:a16="http://schemas.microsoft.com/office/drawing/2014/main" id="{DCC9D229-23BF-6A48-B794-0A89D8FDB8AE}"/>
              </a:ext>
            </a:extLst>
          </p:cNvPr>
          <p:cNvSpPr txBox="1"/>
          <p:nvPr/>
        </p:nvSpPr>
        <p:spPr>
          <a:xfrm>
            <a:off x="2426948" y="29141"/>
            <a:ext cx="5204491" cy="2123658"/>
          </a:xfrm>
          <a:prstGeom prst="rect">
            <a:avLst/>
          </a:prstGeom>
          <a:solidFill>
            <a:schemeClr val="accent5">
              <a:lumMod val="60000"/>
              <a:lumOff val="40000"/>
            </a:schemeClr>
          </a:solidFill>
          <a:ln>
            <a:solidFill>
              <a:schemeClr val="bg1"/>
            </a:solidFill>
          </a:ln>
        </p:spPr>
        <p:txBody>
          <a:bodyPr wrap="square" rtlCol="0">
            <a:spAutoFit/>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Photo 5: Rye Being Carried to her Spot on the Line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TextBox 7">
            <a:extLst>
              <a:ext uri="{FF2B5EF4-FFF2-40B4-BE49-F238E27FC236}">
                <a16:creationId xmlns:a16="http://schemas.microsoft.com/office/drawing/2014/main" id="{D20F9979-02F0-4540-8412-3B8485936275}"/>
              </a:ext>
            </a:extLst>
          </p:cNvPr>
          <p:cNvSpPr txBox="1"/>
          <p:nvPr/>
        </p:nvSpPr>
        <p:spPr>
          <a:xfrm>
            <a:off x="692785" y="10725741"/>
            <a:ext cx="8674099" cy="4401205"/>
          </a:xfrm>
          <a:prstGeom prst="rect">
            <a:avLst/>
          </a:prstGeom>
          <a:solidFill>
            <a:schemeClr val="accent5">
              <a:lumMod val="60000"/>
              <a:lumOff val="40000"/>
            </a:schemeClr>
          </a:solidFill>
          <a:ln>
            <a:solidFill>
              <a:schemeClr val="bg1"/>
            </a:solidFill>
          </a:ln>
        </p:spPr>
        <p:txBody>
          <a:bodyPr wrap="square" rtlCol="0">
            <a:spAutoFit/>
          </a:bodyPr>
          <a:lstStyle/>
          <a:p>
            <a:r>
              <a:rPr lang="en-US" sz="2800" dirty="0">
                <a:ln w="0"/>
                <a:solidFill>
                  <a:schemeClr val="bg1"/>
                </a:solidFill>
                <a:effectLst>
                  <a:outerShdw blurRad="38100" dist="19050" dir="2700000" algn="tl" rotWithShape="0">
                    <a:schemeClr val="dk1">
                      <a:alpha val="40000"/>
                    </a:schemeClr>
                  </a:outerShdw>
                </a:effectLst>
              </a:rPr>
              <a:t>Finally, this is a photo of me holding Rye. At 10 years old, this fearless, tiny, husky is still running all the big races and is an important part of the team.  She will probably run for 3 more years, retiring at 13 like Ingrid’s other older dogs. Huskies live until they’re around 16 years old, so after she is done racing, she will get a nice 3 years of relaxing She is being carried to her spot on the team as she is known for starting small fights between the other dogs and is easier to control in my arms.  While she may look unhappy, she loves to be carried and will howl at you until you do so. </a:t>
            </a:r>
            <a:endParaRPr lang="en-US" sz="10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52411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TotalTime>
  <Words>922</Words>
  <Application>Microsoft Office PowerPoint</Application>
  <PresentationFormat>Custom</PresentationFormat>
  <Paragraphs>19</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Kendall Boege</dc:creator>
  <cp:lastModifiedBy>Lee Andors</cp:lastModifiedBy>
  <cp:revision>6</cp:revision>
  <dcterms:created xsi:type="dcterms:W3CDTF">2020-11-18T19:29:29Z</dcterms:created>
  <dcterms:modified xsi:type="dcterms:W3CDTF">2020-12-07T18:10:51Z</dcterms:modified>
</cp:coreProperties>
</file>