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03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7315200" cy="9601200"/>
  <p:embeddedFontLst>
    <p:embeddedFont>
      <p:font typeface="Century Gothic" panose="020B0502020202020204" pitchFamily="34" charset="0"/>
      <p:regular r:id="rId49"/>
      <p:bold r:id="rId50"/>
      <p:italic r:id="rId51"/>
      <p:boldItalic r:id="rId52"/>
    </p:embeddedFont>
    <p:embeddedFont>
      <p:font typeface="Cutive" pitchFamily="2" charset="0"/>
      <p:regular r:id="rId53"/>
    </p:embeddedFont>
    <p:embeddedFont>
      <p:font typeface="Libre Baskerville" panose="02000000000000000000" pitchFamily="2" charset="0"/>
      <p:regular r:id="rId54"/>
      <p:bold r:id="rId55"/>
      <p:italic r:id="rId56"/>
    </p:embeddedFont>
    <p:embeddedFont>
      <p:font typeface="Libre Franklin Medium" pitchFamily="2" charset="77"/>
      <p:regular r:id="rId57"/>
      <p:bold r:id="rId58"/>
      <p:italic r:id="rId59"/>
      <p:boldItalic r:id="rId60"/>
    </p:embeddedFont>
    <p:embeddedFont>
      <p:font typeface="Palatino Linotype" panose="02040502050505030304" pitchFamily="18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gNKKMI1zr6zv1QZbeoYwUVqIYh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42A6AB-C605-452B-A21C-C517A395BFA2}">
  <a:tblStyle styleId="{BD42A6AB-C605-452B-A21C-C517A395BFA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74"/>
  </p:normalViewPr>
  <p:slideViewPr>
    <p:cSldViewPr snapToGrid="0">
      <p:cViewPr>
        <p:scale>
          <a:sx n="78" d="100"/>
          <a:sy n="78" d="100"/>
        </p:scale>
        <p:origin x="840" y="1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2.fntdata"/><Relationship Id="rId5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using this CPI framework for planning and designing Crisis Plan. Most  VT schools use CPI training . Supportive and Directive  strategies offer proactive preventative supports.  </a:t>
            </a:r>
            <a:endParaRPr/>
          </a:p>
        </p:txBody>
      </p:sp>
      <p:sp>
        <p:nvSpPr>
          <p:cNvPr id="208" name="Google Shape;208;p13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2" name="Google Shape;30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0" name="Google Shape;31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9" name="Google Shape;31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5" name="Google Shape;32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9" name="Google Shape;33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5" name="Google Shape;34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3" name="Google Shape;35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9" name="Google Shape;35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7" name="Google Shape;36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4" name="Google Shape;37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2" name="Google Shape;38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9" name="Google Shape;38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7" name="Google Shape;39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4" name="Google Shape;40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1" name="Google Shape;41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a9efd7a0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2" name="Google Shape;422;g8a9efd7a0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8a9efd7a0a_0_10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8a9efd7a0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8a9efd7a0a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0" name="Google Shape;440;g8a9efd7a0a_0_30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8a9efd7a0a_0_306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a9efd7a0a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7" name="Google Shape;447;g8a9efd7a0a_0_42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8a9efd7a0a_0_427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a9efd7a0a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4" name="Google Shape;454;g8a9efd7a0a_0_52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8a9efd7a0a_0_524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8a9efd7a0a_0_62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8a9efd7a0a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a9efd7a0a_0_72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8a9efd7a0a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8a9efd7a0a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8a9efd7a0a_0_81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8a9efd7a0a_0_818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We’ve focused today on systems.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We’re going to move for the rest of the week to focusing on intensive supports for students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Hand out books</a:t>
            </a:r>
            <a:endParaRPr b="1"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78" name="Google Shape;178;p9:not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8000" y="0"/>
            <a:ext cx="1270000" cy="160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:notes"/>
          <p:cNvSpPr txBox="1"/>
          <p:nvPr/>
        </p:nvSpPr>
        <p:spPr>
          <a:xfrm>
            <a:off x="609600" y="607834"/>
            <a:ext cx="4343400" cy="201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Conflict Cycle</a:t>
            </a:r>
            <a:endParaRPr/>
          </a:p>
          <a:p>
            <a:pPr marL="342900" marR="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Participant Manual page 24</a:t>
            </a:r>
            <a:endParaRPr/>
          </a:p>
          <a:p>
            <a:pPr marL="3429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simply a full page visual for participants to refer back to.  Nothing new here.</a:t>
            </a:r>
            <a:endParaRPr/>
          </a:p>
        </p:txBody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FFFF"/>
            </a:gs>
            <a:gs pos="10001">
              <a:srgbClr val="FFFFFF"/>
            </a:gs>
            <a:gs pos="100000">
              <a:srgbClr val="FF0000"/>
            </a:gs>
          </a:gsLst>
          <a:lin ang="16500000" scaled="0"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>
            <a:spLocks noGrp="1"/>
          </p:cNvSpPr>
          <p:nvPr>
            <p:ph type="ctrTitle"/>
          </p:nvPr>
        </p:nvSpPr>
        <p:spPr>
          <a:xfrm>
            <a:off x="685800" y="45354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subTitle" idx="1"/>
          </p:nvPr>
        </p:nvSpPr>
        <p:spPr>
          <a:xfrm>
            <a:off x="1462325" y="2583294"/>
            <a:ext cx="6400800" cy="120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90800" y="3657600"/>
            <a:ext cx="3887307" cy="2595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9" name="Google Shape;69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5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2"/>
          <p:cNvSpPr txBox="1">
            <a:spLocks noGrp="1"/>
          </p:cNvSpPr>
          <p:nvPr>
            <p:ph type="body" idx="1"/>
          </p:nvPr>
        </p:nvSpPr>
        <p:spPr>
          <a:xfrm rot="5400000">
            <a:off x="2348706" y="-291306"/>
            <a:ext cx="4446588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5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3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4575" y="6251575"/>
            <a:ext cx="16859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0163" y="6153150"/>
            <a:ext cx="1874837" cy="6746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vermon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-12510" y="0"/>
            <a:ext cx="915651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dirty="0"/>
            </a:br>
            <a:r>
              <a:rPr lang="en-US" sz="3600" dirty="0"/>
              <a:t>Pro</a:t>
            </a:r>
            <a:r>
              <a:rPr lang="en-US" sz="3600" b="1" dirty="0"/>
              <a:t>active Crisis Planning for Students with Complex Needs  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endParaRPr sz="2800" dirty="0"/>
          </a:p>
        </p:txBody>
      </p:sp>
      <p:sp>
        <p:nvSpPr>
          <p:cNvPr id="105" name="Google Shape;105;p1"/>
          <p:cNvSpPr txBox="1"/>
          <p:nvPr/>
        </p:nvSpPr>
        <p:spPr>
          <a:xfrm>
            <a:off x="2185050" y="1412975"/>
            <a:ext cx="5094900" cy="21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by: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Judy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Houde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Hardy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Ken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Kramberg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Tracy Harris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June,  2020</a:t>
            </a:r>
            <a:endParaRPr sz="1800" dirty="0"/>
          </a:p>
        </p:txBody>
      </p:sp>
      <p:sp>
        <p:nvSpPr>
          <p:cNvPr id="106" name="Google Shape;106;p1"/>
          <p:cNvSpPr txBox="1"/>
          <p:nvPr/>
        </p:nvSpPr>
        <p:spPr>
          <a:xfrm>
            <a:off x="310005" y="3271730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505200" y="6324600"/>
            <a:ext cx="24545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www.pbisvermont.org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things to consider</a:t>
            </a:r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Kids who act out violently are usually  most fearful of themselves. Most acts of Violence in Schools stem from fear.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Fear  of the intensity of their emotions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Fear of the consequences for their actions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Fear Of Being Out of Control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Points </a:t>
            </a:r>
            <a:endParaRPr/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Before You can Fix It: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You Must the  Deal With  The Feelings First       Before You Can Deal With The Behavior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“Kids Who Are Heard Listen” You must actively listen and get the child to share their perspective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thing to consider</a:t>
            </a:r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Most kids in a crisis feel “cornered by their own actions” and feel they are “alone in the corner”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Using the CPI Crisis Development Model</a:t>
            </a:r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Anxiety -- Supports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Defensive --  Directives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Risk Behaviors --  Disengagement or          							         Safe Physical Management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Tension Reduction --  Therapeutic Rapport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452120" y="57356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 1: The CPI </a:t>
            </a:r>
            <a:r>
              <a:rPr lang="en-US" i="1">
                <a:latin typeface="Libre Baskerville"/>
                <a:ea typeface="Libre Baskerville"/>
                <a:cs typeface="Libre Baskerville"/>
                <a:sym typeface="Libre Baskerville"/>
              </a:rPr>
              <a:t>Crisis Development Model</a:t>
            </a:r>
            <a:r>
              <a:rPr lang="en-US" sz="1800" baseline="30000"/>
              <a:t>SM</a:t>
            </a:r>
            <a:endParaRPr sz="1800" baseline="30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2971800" y="1200356"/>
            <a:ext cx="2680714" cy="6284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 txBox="1">
            <a:spLocks noGrp="1"/>
          </p:cNvSpPr>
          <p:nvPr>
            <p:ph type="ftr" idx="11"/>
          </p:nvPr>
        </p:nvSpPr>
        <p:spPr>
          <a:xfrm>
            <a:off x="4280153" y="6483058"/>
            <a:ext cx="584200" cy="12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>
                <a:solidFill>
                  <a:srgbClr val="484036"/>
                </a:solidFill>
                <a:latin typeface="Cutive"/>
                <a:ea typeface="Cutive"/>
                <a:cs typeface="Cutive"/>
                <a:sym typeface="Cutive"/>
              </a:rPr>
              <a:t>© 2018 CPI.</a:t>
            </a:r>
            <a:endParaRPr sz="800" b="0" i="0">
              <a:solidFill>
                <a:srgbClr val="484036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219" name="Google Shape;219;p14"/>
          <p:cNvSpPr txBox="1">
            <a:spLocks noGrp="1"/>
          </p:cNvSpPr>
          <p:nvPr>
            <p:ph type="sldNum" idx="12"/>
          </p:nvPr>
        </p:nvSpPr>
        <p:spPr>
          <a:xfrm>
            <a:off x="8429497" y="6472444"/>
            <a:ext cx="191134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52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>
                <a:solidFill>
                  <a:srgbClr val="484036"/>
                </a:solidFill>
                <a:latin typeface="Cutive"/>
                <a:ea typeface="Cutive"/>
                <a:cs typeface="Cutive"/>
                <a:sym typeface="Cutive"/>
              </a:rPr>
              <a:t>14</a:t>
            </a:fld>
            <a:endParaRPr sz="1000" b="0" i="0">
              <a:solidFill>
                <a:srgbClr val="484036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220" name="Google Shape;220;p14"/>
          <p:cNvSpPr txBox="1"/>
          <p:nvPr/>
        </p:nvSpPr>
        <p:spPr>
          <a:xfrm>
            <a:off x="7707630" y="57356"/>
            <a:ext cx="135699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6C6052"/>
                </a:solidFill>
                <a:latin typeface="Cutive"/>
                <a:ea typeface="Cutive"/>
                <a:cs typeface="Cutive"/>
                <a:sym typeface="Cutive"/>
              </a:rPr>
              <a:t>WORKBOOK PG 7</a:t>
            </a:r>
            <a:endParaRPr sz="12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graphicFrame>
        <p:nvGraphicFramePr>
          <p:cNvPr id="221" name="Google Shape;221;p14"/>
          <p:cNvGraphicFramePr/>
          <p:nvPr/>
        </p:nvGraphicFramePr>
        <p:xfrm>
          <a:off x="425131" y="2225286"/>
          <a:ext cx="7710050" cy="3428975"/>
        </p:xfrm>
        <a:graphic>
          <a:graphicData uri="http://schemas.openxmlformats.org/drawingml/2006/table">
            <a:tbl>
              <a:tblPr firstRow="1" bandRow="1">
                <a:noFill/>
                <a:tableStyleId>{BD42A6AB-C605-452B-A21C-C517A395BFA2}</a:tableStyleId>
              </a:tblPr>
              <a:tblGrid>
                <a:gridCol w="386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25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utive"/>
                          <a:ea typeface="Cutive"/>
                          <a:cs typeface="Cutive"/>
                          <a:sym typeface="Cutive"/>
                        </a:rPr>
                        <a:t>Crisis Development/Behavior Levels</a:t>
                      </a:r>
                      <a:endParaRPr sz="16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utive"/>
                          <a:ea typeface="Cutive"/>
                          <a:cs typeface="Cutive"/>
                          <a:sym typeface="Cutive"/>
                        </a:rPr>
                        <a:t>Staff Attitudes/Approaches</a:t>
                      </a:r>
                      <a:endParaRPr sz="16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utive"/>
                          <a:ea typeface="Cutive"/>
                          <a:cs typeface="Cutive"/>
                          <a:sym typeface="Cutive"/>
                        </a:rPr>
                        <a:t>1. Anxiety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utive"/>
                          <a:ea typeface="Cutive"/>
                          <a:cs typeface="Cutive"/>
                          <a:sym typeface="Cutive"/>
                        </a:rPr>
                        <a:t>1. Supportive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4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utive"/>
                          <a:ea typeface="Cutive"/>
                          <a:cs typeface="Cutive"/>
                          <a:sym typeface="Cutive"/>
                        </a:rPr>
                        <a:t>2. Defensive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utive"/>
                          <a:ea typeface="Cutive"/>
                          <a:cs typeface="Cutive"/>
                          <a:sym typeface="Cutive"/>
                        </a:rPr>
                        <a:t>2. Directive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75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utive"/>
                          <a:ea typeface="Cutive"/>
                          <a:cs typeface="Cutive"/>
                          <a:sym typeface="Cutive"/>
                        </a:rPr>
                        <a:t>3. Risk Behavior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utive"/>
                          <a:ea typeface="Cutive"/>
                          <a:cs typeface="Cutive"/>
                          <a:sym typeface="Cutive"/>
                        </a:rPr>
                        <a:t>3.  Disengagement or Physical  Intervention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1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utive"/>
                          <a:ea typeface="Cutive"/>
                          <a:cs typeface="Cutive"/>
                          <a:sym typeface="Cutive"/>
                        </a:rPr>
                        <a:t>4. Tension Reduction</a:t>
                      </a:r>
                      <a:endParaRPr/>
                    </a:p>
                  </a:txBody>
                  <a:tcPr marL="0" marR="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000BD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4. Therapeutic Rapport</a:t>
                      </a:r>
                      <a:endParaRPr sz="2000" u="none" strike="noStrike" cap="non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Data</a:t>
            </a:r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SWIS Data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ODR / Behavior Incident reports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Written Accounts after Interventions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Staff Observations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Much of our best data comes from our processing after difficult behavioral events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Power of Relationships</a:t>
            </a:r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sz="2824"/>
              <a:t>The Effectiveness Of An Intervention Often Hinges On The Quality Of The Relationship With The Helping Adult</a:t>
            </a:r>
            <a:endParaRPr/>
          </a:p>
          <a:p>
            <a:pPr marL="342900" lvl="0" indent="-342900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sz="2824"/>
              <a:t>Well Designed and Informed Behavior Support Plans Often Fail Because The Helping Adult Fails To Establish  A Positive Helping  Relationship With the Child </a:t>
            </a:r>
            <a:endParaRPr/>
          </a:p>
          <a:p>
            <a:pPr marL="342900" lvl="0" indent="-342900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sz="2824"/>
              <a:t>Sometimes  A Poorly Designed Or Marginal Plan Is Successful Because Of The Quality Of The Relationship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77"/>
              <a:t>When Engaged in an emotionally charged event…</a:t>
            </a:r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/>
              <a:t>					Two  Critical skills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 u="sng"/>
              <a:t>Validating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Acknowledging Feelings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You must </a:t>
            </a:r>
            <a:r>
              <a:rPr lang="en-US" sz="2960" b="1"/>
              <a:t>deal with the feelings first before you can focus on the behavior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b="1" u="sng"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 u="sng"/>
              <a:t>Active Listening: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b="1"/>
              <a:t>Children who are heard listen. </a:t>
            </a:r>
            <a:r>
              <a:rPr lang="en-US" sz="2960"/>
              <a:t>Kids want to tell their story</a:t>
            </a:r>
            <a:endParaRPr sz="296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/>
          <p:nvPr/>
        </p:nvSpPr>
        <p:spPr>
          <a:xfrm>
            <a:off x="7232258" y="5733506"/>
            <a:ext cx="354059" cy="761283"/>
          </a:xfrm>
          <a:custGeom>
            <a:avLst/>
            <a:gdLst/>
            <a:ahLst/>
            <a:cxnLst/>
            <a:rect l="l" t="t" r="r" b="b"/>
            <a:pathLst>
              <a:path w="401267" h="862787" extrusionOk="0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 extrusionOk="0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 extrusionOk="0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7247470" y="5748952"/>
            <a:ext cx="231915" cy="732278"/>
          </a:xfrm>
          <a:custGeom>
            <a:avLst/>
            <a:gdLst/>
            <a:ahLst/>
            <a:cxnLst/>
            <a:rect l="l" t="t" r="r" b="b"/>
            <a:pathLst>
              <a:path w="262837" h="829915" extrusionOk="0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 extrusionOk="0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225875" rIns="0" bIns="0" anchor="ctr" anchorCtr="0">
            <a:noAutofit/>
          </a:bodyPr>
          <a:lstStyle/>
          <a:p>
            <a:pPr marL="11202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School-wide Crisis Plan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794444" y="1758386"/>
            <a:ext cx="6717366" cy="19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20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3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Starts with prevention:</a:t>
            </a:r>
            <a:endParaRPr sz="35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4929"/>
              </a:lnSpc>
              <a:spcBef>
                <a:spcPts val="42"/>
              </a:spcBef>
              <a:spcAft>
                <a:spcPts val="0"/>
              </a:spcAft>
              <a:buNone/>
            </a:pPr>
            <a:endParaRPr sz="3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580" marR="0" lvl="0" indent="-178682" algn="l" rtl="0"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381"/>
              <a:buFont typeface="Arial"/>
              <a:buChar char="•"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 Tier 1 strategies are in place</a:t>
            </a:r>
            <a:endParaRPr sz="28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325"/>
              </a:lnSpc>
              <a:spcBef>
                <a:spcPts val="4"/>
              </a:spcBef>
              <a:spcAft>
                <a:spcPts val="0"/>
              </a:spcAft>
              <a:buClr>
                <a:srgbClr val="24603B"/>
              </a:buClr>
              <a:buSzPts val="2824"/>
              <a:buFont typeface="Arial"/>
              <a:buNone/>
            </a:pPr>
            <a:endParaRPr sz="28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298" marR="0" lvl="0" indent="-170838" algn="l" rtl="0"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381"/>
              <a:buFont typeface="Arial"/>
              <a:buChar char="•"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Plan posted and practiced</a:t>
            </a:r>
            <a:endParaRPr sz="28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616"/>
              </a:lnSpc>
              <a:spcBef>
                <a:spcPts val="4"/>
              </a:spcBef>
              <a:spcAft>
                <a:spcPts val="0"/>
              </a:spcAft>
              <a:buClr>
                <a:srgbClr val="24603B"/>
              </a:buClr>
              <a:buSzPts val="2824"/>
              <a:buFont typeface="Arial"/>
              <a:buNone/>
            </a:pPr>
            <a:endParaRPr sz="28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580" marR="11202" lvl="0" indent="-178682" algn="l" rtl="0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381"/>
              <a:buFont typeface="Arial"/>
              <a:buChar char="•"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staff trained in de-escalation and personal safety</a:t>
            </a:r>
            <a:endParaRPr sz="28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/>
          <p:nvPr/>
        </p:nvSpPr>
        <p:spPr>
          <a:xfrm>
            <a:off x="7232258" y="5733506"/>
            <a:ext cx="354059" cy="761283"/>
          </a:xfrm>
          <a:custGeom>
            <a:avLst/>
            <a:gdLst/>
            <a:ahLst/>
            <a:cxnLst/>
            <a:rect l="l" t="t" r="r" b="b"/>
            <a:pathLst>
              <a:path w="401267" h="862787" extrusionOk="0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 extrusionOk="0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 extrusionOk="0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7247470" y="5748952"/>
            <a:ext cx="231915" cy="732278"/>
          </a:xfrm>
          <a:custGeom>
            <a:avLst/>
            <a:gdLst/>
            <a:ahLst/>
            <a:cxnLst/>
            <a:rect l="l" t="t" r="r" b="b"/>
            <a:pathLst>
              <a:path w="262837" h="829915" extrusionOk="0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 extrusionOk="0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225875" rIns="0" bIns="0" anchor="ctr" anchorCtr="0">
            <a:noAutofit/>
          </a:bodyPr>
          <a:lstStyle/>
          <a:p>
            <a:pPr marL="11202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Crisis Response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739589" y="1597564"/>
            <a:ext cx="8022072" cy="409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561" marR="858114" lvl="0" indent="-166918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393"/>
              <a:buFont typeface="Arial"/>
              <a:buChar char="•"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Crisis Team:  Small group of 3-5 trained staff available to respond to crises</a:t>
            </a:r>
            <a:endParaRPr sz="28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561" marR="858114" lvl="0" indent="-14949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393"/>
              <a:buFont typeface="Arial"/>
              <a:buNone/>
            </a:pPr>
            <a:endParaRPr sz="28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642" marR="858114" lvl="0" indent="0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Does your school have a team?</a:t>
            </a:r>
            <a:endParaRPr/>
          </a:p>
          <a:p>
            <a:pPr marL="10642" marR="858114" lvl="0" indent="0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Who needs training?</a:t>
            </a:r>
            <a:endParaRPr/>
          </a:p>
          <a:p>
            <a:pPr marL="177561" marR="858114" lvl="0" indent="-128925" algn="l" rtl="0">
              <a:lnSpc>
                <a:spcPct val="437393"/>
              </a:lnSpc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598"/>
              <a:buFont typeface="Arial"/>
              <a:buNone/>
            </a:pPr>
            <a:endParaRPr sz="7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561" marR="858114" lvl="0" indent="-166918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393"/>
              <a:buFont typeface="Arial"/>
              <a:buChar char="•"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School-wide procedure established for calling crisis team in</a:t>
            </a:r>
            <a:endParaRPr/>
          </a:p>
          <a:p>
            <a:pPr marL="177561" marR="858114" lvl="0" indent="-14949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393"/>
              <a:buFont typeface="Arial"/>
              <a:buNone/>
            </a:pPr>
            <a:endParaRPr sz="28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642" marR="858114" lvl="0" indent="0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Does your school have a procedure?</a:t>
            </a:r>
            <a:endParaRPr/>
          </a:p>
          <a:p>
            <a:pPr marL="177561" marR="858114" lvl="0" indent="-14949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393"/>
              <a:buFont typeface="Arial"/>
              <a:buNone/>
            </a:pPr>
            <a:endParaRPr sz="28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Agenda</a:t>
            </a:r>
            <a:endParaRPr b="1" dirty="0"/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457200" y="2147298"/>
            <a:ext cx="8229600" cy="389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Components of an Effective Crisis Response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One School’s Experience (DBS)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Procedural and Regulatory  Considerations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/>
          <p:nvPr/>
        </p:nvSpPr>
        <p:spPr>
          <a:xfrm>
            <a:off x="7232258" y="5733506"/>
            <a:ext cx="354059" cy="761283"/>
          </a:xfrm>
          <a:custGeom>
            <a:avLst/>
            <a:gdLst/>
            <a:ahLst/>
            <a:cxnLst/>
            <a:rect l="l" t="t" r="r" b="b"/>
            <a:pathLst>
              <a:path w="401267" h="862787" extrusionOk="0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 extrusionOk="0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 extrusionOk="0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7247470" y="5748952"/>
            <a:ext cx="231915" cy="732278"/>
          </a:xfrm>
          <a:custGeom>
            <a:avLst/>
            <a:gdLst/>
            <a:ahLst/>
            <a:cxnLst/>
            <a:rect l="l" t="t" r="r" b="b"/>
            <a:pathLst>
              <a:path w="262837" h="829915" extrusionOk="0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 extrusionOk="0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225875" rIns="0" bIns="0" anchor="ctr" anchorCtr="0">
            <a:noAutofit/>
          </a:bodyPr>
          <a:lstStyle/>
          <a:p>
            <a:pPr marL="11202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Crisis Response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651270" y="1417189"/>
            <a:ext cx="8627201" cy="456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561" marR="858114" lvl="0" indent="-14949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393"/>
              <a:buFont typeface="Arial"/>
              <a:buNone/>
            </a:pPr>
            <a:endParaRPr sz="28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561" marR="858114" lvl="0" indent="-166918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393"/>
              <a:buFont typeface="Arial"/>
              <a:buChar char="•"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Individualized Crisis Plan should be developed for students at risk</a:t>
            </a:r>
            <a:endParaRPr/>
          </a:p>
          <a:p>
            <a:pPr marL="10642" marR="858114" lvl="0" indent="0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Who is called</a:t>
            </a:r>
            <a:endParaRPr/>
          </a:p>
          <a:p>
            <a:pPr marL="10642" marR="858114" lvl="0" indent="0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Where they go</a:t>
            </a:r>
            <a:endParaRPr/>
          </a:p>
          <a:p>
            <a:pPr marL="10642" marR="858114" lvl="0" indent="0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What they do or say to child</a:t>
            </a:r>
            <a:endParaRPr/>
          </a:p>
          <a:p>
            <a:pPr marL="10642" marR="858114" lvl="0" indent="0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Do key support people need training?</a:t>
            </a:r>
            <a:endParaRPr/>
          </a:p>
          <a:p>
            <a:pPr marL="177561" marR="858114" lvl="0" indent="-14949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393"/>
              <a:buFont typeface="Arial"/>
              <a:buNone/>
            </a:pPr>
            <a:endParaRPr sz="28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561" marR="858114" lvl="0" indent="-166918" algn="l" rtl="0">
              <a:lnSpc>
                <a:spcPct val="109348"/>
              </a:lnSpc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393"/>
              <a:buFont typeface="Arial"/>
              <a:buChar char="•"/>
            </a:pPr>
            <a:r>
              <a:rPr lang="en-US" sz="282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Restraint is used as a last resort following Rule 4500 protocol – other options should be explored pro-actively &amp; in the moment</a:t>
            </a:r>
            <a:endParaRPr sz="28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/>
          <p:nvPr/>
        </p:nvSpPr>
        <p:spPr>
          <a:xfrm>
            <a:off x="7232258" y="5733506"/>
            <a:ext cx="354059" cy="761283"/>
          </a:xfrm>
          <a:custGeom>
            <a:avLst/>
            <a:gdLst/>
            <a:ahLst/>
            <a:cxnLst/>
            <a:rect l="l" t="t" r="r" b="b"/>
            <a:pathLst>
              <a:path w="401267" h="862787" extrusionOk="0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 extrusionOk="0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 extrusionOk="0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7247470" y="5748952"/>
            <a:ext cx="231915" cy="732278"/>
          </a:xfrm>
          <a:custGeom>
            <a:avLst/>
            <a:gdLst/>
            <a:ahLst/>
            <a:cxnLst/>
            <a:rect l="l" t="t" r="r" b="b"/>
            <a:pathLst>
              <a:path w="262837" h="829915" extrusionOk="0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 extrusionOk="0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257275" rIns="0" bIns="0" anchor="ctr" anchorCtr="0">
            <a:noAutofit/>
          </a:bodyPr>
          <a:lstStyle/>
          <a:p>
            <a:pPr marL="11202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Crisis Prevention/Intervention Plan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794442" y="1758383"/>
            <a:ext cx="6624918" cy="367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561" marR="0" lvl="0" indent="-166174" algn="l" rtl="0"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617"/>
              <a:buFont typeface="Arial"/>
              <a:buChar char="•"/>
            </a:pPr>
            <a:r>
              <a:rPr lang="en-US" sz="30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 (triggers/stressors)</a:t>
            </a:r>
            <a:endParaRPr/>
          </a:p>
          <a:p>
            <a:pPr marL="0" marR="0" lvl="0" indent="0" algn="l" rtl="0">
              <a:lnSpc>
                <a:spcPct val="18588"/>
              </a:lnSpc>
              <a:spcBef>
                <a:spcPts val="22"/>
              </a:spcBef>
              <a:spcAft>
                <a:spcPts val="0"/>
              </a:spcAft>
              <a:buClr>
                <a:srgbClr val="24603B"/>
              </a:buClr>
              <a:buSzPts val="3088"/>
              <a:buFont typeface="Arial"/>
              <a:buNone/>
            </a:pPr>
            <a:endParaRPr sz="30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041" marR="0" lvl="0" indent="-166174" algn="l" rtl="0"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617"/>
              <a:buFont typeface="Arial"/>
              <a:buChar char="•"/>
            </a:pPr>
            <a:r>
              <a:rPr lang="en-US" sz="30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Coping Strategies</a:t>
            </a:r>
            <a:endParaRPr/>
          </a:p>
          <a:p>
            <a:pPr marL="0" marR="0" lvl="0" indent="0" algn="l" rtl="0">
              <a:lnSpc>
                <a:spcPct val="20012"/>
              </a:lnSpc>
              <a:spcBef>
                <a:spcPts val="4"/>
              </a:spcBef>
              <a:spcAft>
                <a:spcPts val="0"/>
              </a:spcAft>
              <a:buClr>
                <a:srgbClr val="24603B"/>
              </a:buClr>
              <a:buSzPts val="3088"/>
              <a:buFont typeface="Arial"/>
              <a:buNone/>
            </a:pPr>
            <a:endParaRPr sz="30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041" marR="0" lvl="0" indent="-166174" algn="l" rtl="0"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617"/>
              <a:buFont typeface="Arial"/>
              <a:buChar char="•"/>
            </a:pPr>
            <a:r>
              <a:rPr lang="en-US" sz="30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needed to feel safe in crisis</a:t>
            </a:r>
            <a:endParaRPr/>
          </a:p>
          <a:p>
            <a:pPr marL="0" marR="0" lvl="0" indent="0" algn="l" rtl="0">
              <a:lnSpc>
                <a:spcPct val="22862"/>
              </a:lnSpc>
              <a:spcBef>
                <a:spcPts val="9"/>
              </a:spcBef>
              <a:spcAft>
                <a:spcPts val="0"/>
              </a:spcAft>
              <a:buClr>
                <a:srgbClr val="24603B"/>
              </a:buClr>
              <a:buSzPts val="3088"/>
              <a:buFont typeface="Arial"/>
              <a:buNone/>
            </a:pPr>
            <a:endParaRPr sz="30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041" marR="0" lvl="0" indent="-166174" algn="l" rtl="0"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617"/>
              <a:buFont typeface="Arial"/>
              <a:buChar char="•"/>
            </a:pPr>
            <a:r>
              <a:rPr lang="en-US" sz="30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support people to contact</a:t>
            </a:r>
            <a:endParaRPr/>
          </a:p>
          <a:p>
            <a:pPr marL="0" marR="0" lvl="0" indent="0" algn="l" rtl="0">
              <a:lnSpc>
                <a:spcPct val="20012"/>
              </a:lnSpc>
              <a:spcBef>
                <a:spcPts val="4"/>
              </a:spcBef>
              <a:spcAft>
                <a:spcPts val="0"/>
              </a:spcAft>
              <a:buClr>
                <a:srgbClr val="24603B"/>
              </a:buClr>
              <a:buSzPts val="3088"/>
              <a:buFont typeface="Arial"/>
              <a:buNone/>
            </a:pPr>
            <a:endParaRPr sz="30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041" marR="0" lvl="0" indent="-166174" algn="l" rtl="0"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617"/>
              <a:buFont typeface="Arial"/>
              <a:buChar char="•"/>
            </a:pPr>
            <a:r>
              <a:rPr lang="en-US" sz="30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do to manage a crisis</a:t>
            </a:r>
            <a:endParaRPr/>
          </a:p>
          <a:p>
            <a:pPr marL="0" marR="0" lvl="0" indent="0" algn="l" rtl="0">
              <a:lnSpc>
                <a:spcPct val="20012"/>
              </a:lnSpc>
              <a:spcBef>
                <a:spcPts val="4"/>
              </a:spcBef>
              <a:spcAft>
                <a:spcPts val="0"/>
              </a:spcAft>
              <a:buClr>
                <a:srgbClr val="24603B"/>
              </a:buClr>
              <a:buSzPts val="3088"/>
              <a:buFont typeface="Arial"/>
              <a:buNone/>
            </a:pPr>
            <a:endParaRPr sz="30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041" marR="0" lvl="0" indent="-166174" algn="l" rtl="0"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617"/>
              <a:buFont typeface="Arial"/>
              <a:buChar char="•"/>
            </a:pPr>
            <a:r>
              <a:rPr lang="en-US" sz="30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not to do</a:t>
            </a:r>
            <a:endParaRPr/>
          </a:p>
          <a:p>
            <a:pPr marL="0" marR="0" lvl="0" indent="0" algn="l" rtl="0">
              <a:lnSpc>
                <a:spcPct val="25712"/>
              </a:lnSpc>
              <a:spcBef>
                <a:spcPts val="32"/>
              </a:spcBef>
              <a:spcAft>
                <a:spcPts val="0"/>
              </a:spcAft>
              <a:buClr>
                <a:srgbClr val="24603B"/>
              </a:buClr>
              <a:buSzPts val="3088"/>
              <a:buFont typeface="Arial"/>
              <a:buNone/>
            </a:pPr>
            <a:endParaRPr sz="30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561" marR="11202" lvl="0" indent="-166174" algn="l" rtl="0">
              <a:lnSpc>
                <a:spcPct val="100841"/>
              </a:lnSpc>
              <a:spcBef>
                <a:spcPts val="0"/>
              </a:spcBef>
              <a:spcAft>
                <a:spcPts val="0"/>
              </a:spcAft>
              <a:buClr>
                <a:srgbClr val="24603B"/>
              </a:buClr>
              <a:buSzPts val="2617"/>
              <a:buFont typeface="Arial"/>
              <a:buChar char="•"/>
            </a:pPr>
            <a:r>
              <a:rPr lang="en-US" sz="30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 for emergency room, police, hospital</a:t>
            </a:r>
            <a:endParaRPr sz="30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6141172" y="1689559"/>
            <a:ext cx="2530614" cy="1570634"/>
          </a:xfrm>
          <a:custGeom>
            <a:avLst/>
            <a:gdLst/>
            <a:ahLst/>
            <a:cxnLst/>
            <a:rect l="l" t="t" r="r" b="b"/>
            <a:pathLst>
              <a:path w="2868029" h="1780052" extrusionOk="0">
                <a:moveTo>
                  <a:pt x="253779" y="0"/>
                </a:moveTo>
                <a:lnTo>
                  <a:pt x="0" y="1248252"/>
                </a:lnTo>
                <a:lnTo>
                  <a:pt x="2614250" y="1780052"/>
                </a:lnTo>
                <a:lnTo>
                  <a:pt x="2868029" y="531799"/>
                </a:lnTo>
                <a:lnTo>
                  <a:pt x="253779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1"/>
          <p:cNvSpPr txBox="1"/>
          <p:nvPr/>
        </p:nvSpPr>
        <p:spPr>
          <a:xfrm rot="660000">
            <a:off x="6802330" y="1969637"/>
            <a:ext cx="1367141" cy="25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7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9" baseline="30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</a:t>
            </a:r>
            <a:r>
              <a:rPr lang="en-US" sz="1677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ted</a:t>
            </a:r>
            <a:endParaRPr sz="167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 rot="659903">
            <a:off x="6754580" y="2214453"/>
            <a:ext cx="1363341" cy="25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7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9" baseline="30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Services </a:t>
            </a:r>
            <a:r>
              <a:rPr lang="en-US" sz="1677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</a:t>
            </a:r>
            <a:endParaRPr sz="167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21"/>
          <p:cNvSpPr txBox="1"/>
          <p:nvPr/>
        </p:nvSpPr>
        <p:spPr>
          <a:xfrm rot="660000">
            <a:off x="6346492" y="2440093"/>
            <a:ext cx="1585158" cy="21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9" b="1" i="1" baseline="30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Proactive </a:t>
            </a:r>
            <a:r>
              <a:rPr lang="en-US" sz="1677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Crisis</a:t>
            </a:r>
            <a:endParaRPr sz="167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 rot="660000">
            <a:off x="6963204" y="2713327"/>
            <a:ext cx="743314" cy="25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75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9" baseline="30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</a:t>
            </a:r>
            <a:r>
              <a:rPr lang="en-US" sz="1677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167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/>
          <p:nvPr/>
        </p:nvSpPr>
        <p:spPr>
          <a:xfrm>
            <a:off x="7232258" y="5733506"/>
            <a:ext cx="354059" cy="761283"/>
          </a:xfrm>
          <a:custGeom>
            <a:avLst/>
            <a:gdLst/>
            <a:ahLst/>
            <a:cxnLst/>
            <a:rect l="l" t="t" r="r" b="b"/>
            <a:pathLst>
              <a:path w="401267" h="862787" extrusionOk="0">
                <a:moveTo>
                  <a:pt x="296442" y="547575"/>
                </a:moveTo>
                <a:lnTo>
                  <a:pt x="40124" y="547575"/>
                </a:lnTo>
                <a:lnTo>
                  <a:pt x="48571" y="561392"/>
                </a:lnTo>
                <a:lnTo>
                  <a:pt x="48571" y="818050"/>
                </a:lnTo>
                <a:lnTo>
                  <a:pt x="42236" y="846682"/>
                </a:lnTo>
                <a:lnTo>
                  <a:pt x="54907" y="862787"/>
                </a:lnTo>
                <a:lnTo>
                  <a:pt x="287218" y="862787"/>
                </a:lnTo>
                <a:lnTo>
                  <a:pt x="259764" y="809872"/>
                </a:lnTo>
                <a:lnTo>
                  <a:pt x="274547" y="770762"/>
                </a:lnTo>
                <a:lnTo>
                  <a:pt x="278771" y="724737"/>
                </a:lnTo>
                <a:lnTo>
                  <a:pt x="282995" y="705519"/>
                </a:lnTo>
                <a:lnTo>
                  <a:pt x="278771" y="685626"/>
                </a:lnTo>
                <a:lnTo>
                  <a:pt x="293554" y="555478"/>
                </a:lnTo>
                <a:lnTo>
                  <a:pt x="296442" y="547575"/>
                </a:lnTo>
                <a:close/>
              </a:path>
              <a:path w="401267" h="862787" extrusionOk="0">
                <a:moveTo>
                  <a:pt x="489963" y="0"/>
                </a:moveTo>
                <a:lnTo>
                  <a:pt x="57019" y="275"/>
                </a:lnTo>
                <a:lnTo>
                  <a:pt x="48571" y="43712"/>
                </a:lnTo>
                <a:lnTo>
                  <a:pt x="57019" y="52914"/>
                </a:lnTo>
                <a:lnTo>
                  <a:pt x="51118" y="119633"/>
                </a:lnTo>
                <a:lnTo>
                  <a:pt x="42236" y="154155"/>
                </a:lnTo>
                <a:lnTo>
                  <a:pt x="27453" y="172560"/>
                </a:lnTo>
                <a:lnTo>
                  <a:pt x="38012" y="200167"/>
                </a:lnTo>
                <a:lnTo>
                  <a:pt x="42236" y="225474"/>
                </a:lnTo>
                <a:lnTo>
                  <a:pt x="31676" y="280690"/>
                </a:lnTo>
                <a:lnTo>
                  <a:pt x="14782" y="299095"/>
                </a:lnTo>
                <a:lnTo>
                  <a:pt x="10558" y="326702"/>
                </a:lnTo>
                <a:lnTo>
                  <a:pt x="6334" y="363525"/>
                </a:lnTo>
                <a:lnTo>
                  <a:pt x="8446" y="418740"/>
                </a:lnTo>
                <a:lnTo>
                  <a:pt x="6334" y="446347"/>
                </a:lnTo>
                <a:lnTo>
                  <a:pt x="19006" y="483158"/>
                </a:lnTo>
                <a:lnTo>
                  <a:pt x="0" y="499262"/>
                </a:lnTo>
                <a:lnTo>
                  <a:pt x="4224" y="538373"/>
                </a:lnTo>
                <a:lnTo>
                  <a:pt x="23229" y="559091"/>
                </a:lnTo>
                <a:lnTo>
                  <a:pt x="40124" y="547575"/>
                </a:lnTo>
                <a:lnTo>
                  <a:pt x="296442" y="547575"/>
                </a:lnTo>
                <a:lnTo>
                  <a:pt x="373814" y="335905"/>
                </a:lnTo>
                <a:lnTo>
                  <a:pt x="371702" y="308297"/>
                </a:lnTo>
                <a:lnTo>
                  <a:pt x="369590" y="282990"/>
                </a:lnTo>
                <a:lnTo>
                  <a:pt x="378038" y="266886"/>
                </a:lnTo>
                <a:lnTo>
                  <a:pt x="401267" y="266886"/>
                </a:lnTo>
                <a:lnTo>
                  <a:pt x="424497" y="241579"/>
                </a:lnTo>
                <a:lnTo>
                  <a:pt x="445616" y="223174"/>
                </a:lnTo>
                <a:lnTo>
                  <a:pt x="462509" y="213971"/>
                </a:lnTo>
                <a:lnTo>
                  <a:pt x="475181" y="181762"/>
                </a:lnTo>
                <a:lnTo>
                  <a:pt x="496299" y="163357"/>
                </a:lnTo>
                <a:lnTo>
                  <a:pt x="464300" y="103528"/>
                </a:lnTo>
                <a:lnTo>
                  <a:pt x="483628" y="73620"/>
                </a:lnTo>
                <a:lnTo>
                  <a:pt x="496299" y="50614"/>
                </a:lnTo>
                <a:lnTo>
                  <a:pt x="496299" y="20706"/>
                </a:lnTo>
                <a:lnTo>
                  <a:pt x="489963" y="0"/>
                </a:lnTo>
                <a:close/>
              </a:path>
              <a:path w="401267" h="862787" extrusionOk="0">
                <a:moveTo>
                  <a:pt x="401267" y="266886"/>
                </a:moveTo>
                <a:lnTo>
                  <a:pt x="378038" y="266886"/>
                </a:lnTo>
                <a:lnTo>
                  <a:pt x="399155" y="269186"/>
                </a:lnTo>
                <a:lnTo>
                  <a:pt x="401267" y="266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7247470" y="5748952"/>
            <a:ext cx="231915" cy="732278"/>
          </a:xfrm>
          <a:custGeom>
            <a:avLst/>
            <a:gdLst/>
            <a:ahLst/>
            <a:cxnLst/>
            <a:rect l="l" t="t" r="r" b="b"/>
            <a:pathLst>
              <a:path w="262837" h="829915" extrusionOk="0">
                <a:moveTo>
                  <a:pt x="262837" y="505013"/>
                </a:moveTo>
                <a:lnTo>
                  <a:pt x="18387" y="505013"/>
                </a:lnTo>
                <a:lnTo>
                  <a:pt x="40859" y="536172"/>
                </a:lnTo>
                <a:lnTo>
                  <a:pt x="36774" y="829915"/>
                </a:lnTo>
                <a:lnTo>
                  <a:pt x="245131" y="827689"/>
                </a:lnTo>
                <a:lnTo>
                  <a:pt x="234916" y="814336"/>
                </a:lnTo>
                <a:lnTo>
                  <a:pt x="226745" y="780964"/>
                </a:lnTo>
                <a:lnTo>
                  <a:pt x="239003" y="743129"/>
                </a:lnTo>
                <a:lnTo>
                  <a:pt x="249217" y="698616"/>
                </a:lnTo>
                <a:lnTo>
                  <a:pt x="247175" y="671909"/>
                </a:lnTo>
                <a:lnTo>
                  <a:pt x="251260" y="640763"/>
                </a:lnTo>
                <a:lnTo>
                  <a:pt x="257389" y="580672"/>
                </a:lnTo>
                <a:lnTo>
                  <a:pt x="259431" y="518367"/>
                </a:lnTo>
                <a:lnTo>
                  <a:pt x="262837" y="505013"/>
                </a:lnTo>
                <a:close/>
              </a:path>
              <a:path w="262837" h="829915" extrusionOk="0">
                <a:moveTo>
                  <a:pt x="64824" y="0"/>
                </a:moveTo>
                <a:lnTo>
                  <a:pt x="35614" y="146115"/>
                </a:lnTo>
                <a:lnTo>
                  <a:pt x="38816" y="177886"/>
                </a:lnTo>
                <a:lnTo>
                  <a:pt x="46988" y="202355"/>
                </a:lnTo>
                <a:lnTo>
                  <a:pt x="33881" y="217934"/>
                </a:lnTo>
                <a:lnTo>
                  <a:pt x="24516" y="249093"/>
                </a:lnTo>
                <a:lnTo>
                  <a:pt x="25629" y="275400"/>
                </a:lnTo>
                <a:lnTo>
                  <a:pt x="6129" y="293605"/>
                </a:lnTo>
                <a:lnTo>
                  <a:pt x="2043" y="326977"/>
                </a:lnTo>
                <a:lnTo>
                  <a:pt x="2043" y="404873"/>
                </a:lnTo>
                <a:lnTo>
                  <a:pt x="16343" y="425441"/>
                </a:lnTo>
                <a:lnTo>
                  <a:pt x="20430" y="473855"/>
                </a:lnTo>
                <a:lnTo>
                  <a:pt x="0" y="491660"/>
                </a:lnTo>
                <a:lnTo>
                  <a:pt x="6129" y="516141"/>
                </a:lnTo>
                <a:lnTo>
                  <a:pt x="18387" y="505013"/>
                </a:lnTo>
                <a:lnTo>
                  <a:pt x="262837" y="505013"/>
                </a:lnTo>
                <a:lnTo>
                  <a:pt x="269647" y="478306"/>
                </a:lnTo>
                <a:lnTo>
                  <a:pt x="292119" y="433794"/>
                </a:lnTo>
                <a:lnTo>
                  <a:pt x="314581" y="378166"/>
                </a:lnTo>
                <a:lnTo>
                  <a:pt x="335514" y="312910"/>
                </a:lnTo>
                <a:lnTo>
                  <a:pt x="337052" y="282477"/>
                </a:lnTo>
                <a:lnTo>
                  <a:pt x="330923" y="260221"/>
                </a:lnTo>
                <a:lnTo>
                  <a:pt x="345225" y="231288"/>
                </a:lnTo>
                <a:lnTo>
                  <a:pt x="375869" y="226837"/>
                </a:lnTo>
                <a:lnTo>
                  <a:pt x="396299" y="206806"/>
                </a:lnTo>
                <a:lnTo>
                  <a:pt x="414685" y="189001"/>
                </a:lnTo>
                <a:lnTo>
                  <a:pt x="435103" y="166758"/>
                </a:lnTo>
                <a:lnTo>
                  <a:pt x="437146" y="142276"/>
                </a:lnTo>
                <a:lnTo>
                  <a:pt x="449404" y="137825"/>
                </a:lnTo>
                <a:lnTo>
                  <a:pt x="437146" y="120020"/>
                </a:lnTo>
                <a:lnTo>
                  <a:pt x="424888" y="79959"/>
                </a:lnTo>
                <a:lnTo>
                  <a:pt x="445317" y="48813"/>
                </a:lnTo>
                <a:lnTo>
                  <a:pt x="455532" y="22106"/>
                </a:lnTo>
                <a:lnTo>
                  <a:pt x="451446" y="2075"/>
                </a:lnTo>
                <a:lnTo>
                  <a:pt x="648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2"/>
          <p:cNvSpPr txBox="1">
            <a:spLocks noGrp="1"/>
          </p:cNvSpPr>
          <p:nvPr>
            <p:ph type="title"/>
          </p:nvPr>
        </p:nvSpPr>
        <p:spPr>
          <a:xfrm>
            <a:off x="578224" y="0"/>
            <a:ext cx="7987553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225875" rIns="0" bIns="0" anchor="ctr" anchorCtr="0">
            <a:noAutofit/>
          </a:bodyPr>
          <a:lstStyle/>
          <a:p>
            <a:pPr marL="11202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Taking Care of Yourself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720052" y="2003034"/>
            <a:ext cx="2407404" cy="1872964"/>
          </a:xfrm>
          <a:custGeom>
            <a:avLst/>
            <a:gdLst/>
            <a:ahLst/>
            <a:cxnLst/>
            <a:rect l="l" t="t" r="r" b="b"/>
            <a:pathLst>
              <a:path w="2728391" h="2122693" extrusionOk="0">
                <a:moveTo>
                  <a:pt x="0" y="0"/>
                </a:moveTo>
                <a:lnTo>
                  <a:pt x="2728391" y="0"/>
                </a:lnTo>
                <a:lnTo>
                  <a:pt x="2728391" y="2122693"/>
                </a:lnTo>
                <a:lnTo>
                  <a:pt x="0" y="2122693"/>
                </a:lnTo>
                <a:lnTo>
                  <a:pt x="0" y="0"/>
                </a:lnTo>
                <a:close/>
              </a:path>
            </a:pathLst>
          </a:custGeom>
          <a:solidFill>
            <a:srgbClr val="E470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720052" y="2003037"/>
            <a:ext cx="2407404" cy="1872965"/>
          </a:xfrm>
          <a:custGeom>
            <a:avLst/>
            <a:gdLst/>
            <a:ahLst/>
            <a:cxnLst/>
            <a:rect l="l" t="t" r="r" b="b"/>
            <a:pathLst>
              <a:path w="2728391" h="2122694" extrusionOk="0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noFill/>
          <a:ln w="280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2"/>
          <p:cNvSpPr txBox="1"/>
          <p:nvPr/>
        </p:nvSpPr>
        <p:spPr>
          <a:xfrm>
            <a:off x="787307" y="2059241"/>
            <a:ext cx="2140324" cy="161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20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signs</a:t>
            </a:r>
            <a:endParaRPr sz="202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767"/>
              </a:lnSpc>
              <a:spcBef>
                <a:spcPts val="12"/>
              </a:spcBef>
              <a:spcAft>
                <a:spcPts val="0"/>
              </a:spcAft>
              <a:buNone/>
            </a:pPr>
            <a:endParaRPr sz="7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237" marR="0" lvl="0" indent="-15459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Irritability</a:t>
            </a:r>
            <a:endParaRPr/>
          </a:p>
          <a:p>
            <a:pPr marL="165237" marR="11202" lvl="0" indent="-154595" algn="l" rtl="0">
              <a:lnSpc>
                <a:spcPct val="93611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Difficulty planning &amp; concentrating</a:t>
            </a:r>
            <a:endParaRPr/>
          </a:p>
          <a:p>
            <a:pPr marL="171399" marR="0" lvl="0" indent="-160757" algn="l" rtl="0">
              <a:spcBef>
                <a:spcPts val="132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</a:t>
            </a:r>
            <a:endParaRPr/>
          </a:p>
          <a:p>
            <a:pPr marL="171399" marR="0" lvl="0" indent="-160757" algn="l" rtl="0">
              <a:spcBef>
                <a:spcPts val="57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Intensive feeling</a:t>
            </a:r>
            <a:endParaRPr/>
          </a:p>
        </p:txBody>
      </p:sp>
      <p:sp>
        <p:nvSpPr>
          <p:cNvPr id="287" name="Google Shape;287;p22"/>
          <p:cNvSpPr/>
          <p:nvPr/>
        </p:nvSpPr>
        <p:spPr>
          <a:xfrm>
            <a:off x="3368197" y="2003034"/>
            <a:ext cx="2407404" cy="1872964"/>
          </a:xfrm>
          <a:custGeom>
            <a:avLst/>
            <a:gdLst/>
            <a:ahLst/>
            <a:cxnLst/>
            <a:rect l="l" t="t" r="r" b="b"/>
            <a:pathLst>
              <a:path w="2728391" h="2122693" extrusionOk="0">
                <a:moveTo>
                  <a:pt x="0" y="0"/>
                </a:moveTo>
                <a:lnTo>
                  <a:pt x="2728391" y="0"/>
                </a:lnTo>
                <a:lnTo>
                  <a:pt x="2728391" y="2122693"/>
                </a:lnTo>
                <a:lnTo>
                  <a:pt x="0" y="2122693"/>
                </a:lnTo>
                <a:lnTo>
                  <a:pt x="0" y="0"/>
                </a:lnTo>
                <a:close/>
              </a:path>
            </a:pathLst>
          </a:custGeom>
          <a:solidFill>
            <a:srgbClr val="D5D23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2"/>
          <p:cNvSpPr/>
          <p:nvPr/>
        </p:nvSpPr>
        <p:spPr>
          <a:xfrm>
            <a:off x="3368197" y="2003037"/>
            <a:ext cx="2407404" cy="1872965"/>
          </a:xfrm>
          <a:custGeom>
            <a:avLst/>
            <a:gdLst/>
            <a:ahLst/>
            <a:cxnLst/>
            <a:rect l="l" t="t" r="r" b="b"/>
            <a:pathLst>
              <a:path w="2728391" h="2122694" extrusionOk="0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noFill/>
          <a:ln w="280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2"/>
          <p:cNvSpPr txBox="1"/>
          <p:nvPr/>
        </p:nvSpPr>
        <p:spPr>
          <a:xfrm>
            <a:off x="3435452" y="2059240"/>
            <a:ext cx="2166657" cy="11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20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go it alone</a:t>
            </a:r>
            <a:endParaRPr sz="202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767"/>
              </a:lnSpc>
              <a:spcBef>
                <a:spcPts val="12"/>
              </a:spcBef>
              <a:spcAft>
                <a:spcPts val="0"/>
              </a:spcAft>
              <a:buNone/>
            </a:pPr>
            <a:endParaRPr sz="7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99" marR="0" lvl="0" indent="-16075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Teams</a:t>
            </a:r>
            <a:endParaRPr/>
          </a:p>
          <a:p>
            <a:pPr marL="171399" marR="0" lvl="0" indent="-160757" algn="l" rtl="0">
              <a:spcBef>
                <a:spcPts val="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Administrators</a:t>
            </a:r>
            <a:endParaRPr/>
          </a:p>
          <a:p>
            <a:pPr marL="171399" marR="0" lvl="0" indent="-160757" algn="l" rtl="0">
              <a:spcBef>
                <a:spcPts val="5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Colleagues</a:t>
            </a:r>
            <a:endParaRPr/>
          </a:p>
        </p:txBody>
      </p:sp>
      <p:sp>
        <p:nvSpPr>
          <p:cNvPr id="290" name="Google Shape;290;p22"/>
          <p:cNvSpPr/>
          <p:nvPr/>
        </p:nvSpPr>
        <p:spPr>
          <a:xfrm>
            <a:off x="6016342" y="2003034"/>
            <a:ext cx="2407404" cy="1872964"/>
          </a:xfrm>
          <a:custGeom>
            <a:avLst/>
            <a:gdLst/>
            <a:ahLst/>
            <a:cxnLst/>
            <a:rect l="l" t="t" r="r" b="b"/>
            <a:pathLst>
              <a:path w="2728391" h="2122693" extrusionOk="0">
                <a:moveTo>
                  <a:pt x="0" y="0"/>
                </a:moveTo>
                <a:lnTo>
                  <a:pt x="2728391" y="0"/>
                </a:lnTo>
                <a:lnTo>
                  <a:pt x="2728391" y="2122693"/>
                </a:lnTo>
                <a:lnTo>
                  <a:pt x="0" y="2122693"/>
                </a:lnTo>
                <a:lnTo>
                  <a:pt x="0" y="0"/>
                </a:lnTo>
                <a:close/>
              </a:path>
            </a:pathLst>
          </a:custGeom>
          <a:solidFill>
            <a:srgbClr val="9FC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2"/>
          <p:cNvSpPr/>
          <p:nvPr/>
        </p:nvSpPr>
        <p:spPr>
          <a:xfrm>
            <a:off x="6016342" y="2003037"/>
            <a:ext cx="2407404" cy="1872965"/>
          </a:xfrm>
          <a:custGeom>
            <a:avLst/>
            <a:gdLst/>
            <a:ahLst/>
            <a:cxnLst/>
            <a:rect l="l" t="t" r="r" b="b"/>
            <a:pathLst>
              <a:path w="2728391" h="2122694" extrusionOk="0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noFill/>
          <a:ln w="280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2"/>
          <p:cNvSpPr txBox="1"/>
          <p:nvPr/>
        </p:nvSpPr>
        <p:spPr>
          <a:xfrm>
            <a:off x="6016342" y="2059240"/>
            <a:ext cx="2260693" cy="1654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202" marR="11202" lvl="0" indent="0" algn="l" rtl="0">
              <a:lnSpc>
                <a:spcPct val="9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Recognize as occupational hazard</a:t>
            </a:r>
            <a:endParaRPr sz="202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767"/>
              </a:lnSpc>
              <a:spcBef>
                <a:spcPts val="12"/>
              </a:spcBef>
              <a:spcAft>
                <a:spcPts val="0"/>
              </a:spcAft>
              <a:buNone/>
            </a:pPr>
            <a:endParaRPr sz="70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99" marR="32487" lvl="0" indent="-16075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“cost of caring”</a:t>
            </a:r>
            <a:endParaRPr/>
          </a:p>
          <a:p>
            <a:pPr marL="171399" marR="161318" lvl="0" indent="-160757" algn="l" rtl="0">
              <a:spcBef>
                <a:spcPts val="57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weakness</a:t>
            </a:r>
            <a:endParaRPr/>
          </a:p>
        </p:txBody>
      </p:sp>
      <p:sp>
        <p:nvSpPr>
          <p:cNvPr id="293" name="Google Shape;293;p22"/>
          <p:cNvSpPr/>
          <p:nvPr/>
        </p:nvSpPr>
        <p:spPr>
          <a:xfrm>
            <a:off x="2044125" y="4116809"/>
            <a:ext cx="2407404" cy="1872965"/>
          </a:xfrm>
          <a:custGeom>
            <a:avLst/>
            <a:gdLst/>
            <a:ahLst/>
            <a:cxnLst/>
            <a:rect l="l" t="t" r="r" b="b"/>
            <a:pathLst>
              <a:path w="2728391" h="2122694" extrusionOk="0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solidFill>
            <a:srgbClr val="9411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2044125" y="4116809"/>
            <a:ext cx="2407404" cy="1872965"/>
          </a:xfrm>
          <a:custGeom>
            <a:avLst/>
            <a:gdLst/>
            <a:ahLst/>
            <a:cxnLst/>
            <a:rect l="l" t="t" r="r" b="b"/>
            <a:pathLst>
              <a:path w="2728391" h="2122694" extrusionOk="0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noFill/>
          <a:ln w="280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/>
          <p:nvPr/>
        </p:nvSpPr>
        <p:spPr>
          <a:xfrm>
            <a:off x="2111382" y="4212017"/>
            <a:ext cx="2008094" cy="114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202" marR="171959" lvl="0" indent="0" algn="l" rtl="0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Seek help with own trauma</a:t>
            </a:r>
            <a:endParaRPr sz="202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"/>
              </a:spcBef>
              <a:spcAft>
                <a:spcPts val="0"/>
              </a:spcAft>
              <a:buNone/>
            </a:pPr>
            <a:endParaRPr sz="61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99" marR="0" lvl="0" indent="-16075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99" marR="0" lvl="0" indent="-160757" algn="l" rtl="0">
              <a:spcBef>
                <a:spcPts val="154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Talk to professional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2"/>
          <p:cNvSpPr/>
          <p:nvPr/>
        </p:nvSpPr>
        <p:spPr>
          <a:xfrm>
            <a:off x="4651603" y="4162983"/>
            <a:ext cx="2407404" cy="1872965"/>
          </a:xfrm>
          <a:custGeom>
            <a:avLst/>
            <a:gdLst/>
            <a:ahLst/>
            <a:cxnLst/>
            <a:rect l="l" t="t" r="r" b="b"/>
            <a:pathLst>
              <a:path w="2728391" h="2122694" extrusionOk="0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solidFill>
            <a:srgbClr val="A79E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2"/>
          <p:cNvSpPr/>
          <p:nvPr/>
        </p:nvSpPr>
        <p:spPr>
          <a:xfrm>
            <a:off x="4692270" y="4116809"/>
            <a:ext cx="2407404" cy="1872965"/>
          </a:xfrm>
          <a:custGeom>
            <a:avLst/>
            <a:gdLst/>
            <a:ahLst/>
            <a:cxnLst/>
            <a:rect l="l" t="t" r="r" b="b"/>
            <a:pathLst>
              <a:path w="2728391" h="2122694" extrusionOk="0">
                <a:moveTo>
                  <a:pt x="0" y="0"/>
                </a:moveTo>
                <a:lnTo>
                  <a:pt x="2728391" y="0"/>
                </a:lnTo>
                <a:lnTo>
                  <a:pt x="2728391" y="2122694"/>
                </a:lnTo>
                <a:lnTo>
                  <a:pt x="0" y="2122694"/>
                </a:lnTo>
                <a:lnTo>
                  <a:pt x="0" y="0"/>
                </a:lnTo>
                <a:close/>
              </a:path>
            </a:pathLst>
          </a:custGeom>
          <a:noFill/>
          <a:ln w="280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2"/>
          <p:cNvSpPr txBox="1"/>
          <p:nvPr/>
        </p:nvSpPr>
        <p:spPr>
          <a:xfrm>
            <a:off x="4975415" y="4303058"/>
            <a:ext cx="1730185" cy="173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202" marR="11202" lvl="0" indent="0" algn="l" rtl="0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Attend to self care</a:t>
            </a:r>
            <a:endParaRPr sz="202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"/>
              </a:spcBef>
              <a:spcAft>
                <a:spcPts val="0"/>
              </a:spcAft>
              <a:buNone/>
            </a:pPr>
            <a:endParaRPr sz="61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99" marR="0" lvl="0" indent="-16075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Eat well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99" marR="0" lvl="0" indent="-160757" algn="l" rtl="0">
              <a:spcBef>
                <a:spcPts val="154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99" marR="0" lvl="0" indent="-160757" algn="l" rtl="0">
              <a:spcBef>
                <a:spcPts val="57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Sleep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99" marR="0" lvl="0" indent="-160757" algn="l" rtl="0">
              <a:spcBef>
                <a:spcPts val="57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Laugh &amp; Cry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2"/>
          <p:cNvSpPr/>
          <p:nvPr/>
        </p:nvSpPr>
        <p:spPr>
          <a:xfrm>
            <a:off x="5612795" y="1142369"/>
            <a:ext cx="3209873" cy="7135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"/>
          <p:cNvSpPr txBox="1">
            <a:spLocks noGrp="1"/>
          </p:cNvSpPr>
          <p:nvPr>
            <p:ph type="ctrTitle"/>
          </p:nvPr>
        </p:nvSpPr>
        <p:spPr>
          <a:xfrm>
            <a:off x="311700" y="1004850"/>
            <a:ext cx="85206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Crisis Intervention Team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Dothan Brook School </a:t>
            </a:r>
            <a:endParaRPr/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311700" y="2428875"/>
            <a:ext cx="85206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sp>
        <p:nvSpPr>
          <p:cNvPr id="306" name="Google Shape;306;p23"/>
          <p:cNvSpPr txBox="1"/>
          <p:nvPr/>
        </p:nvSpPr>
        <p:spPr>
          <a:xfrm>
            <a:off x="7171300" y="4935050"/>
            <a:ext cx="17985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72976">
            <a:off x="7272720" y="1610843"/>
            <a:ext cx="1136607" cy="1038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"/>
          <p:cNvSpPr txBox="1">
            <a:spLocks noGrp="1"/>
          </p:cNvSpPr>
          <p:nvPr>
            <p:ph type="title"/>
          </p:nvPr>
        </p:nvSpPr>
        <p:spPr>
          <a:xfrm>
            <a:off x="247400" y="1187300"/>
            <a:ext cx="4628100" cy="7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4300"/>
              <a:t>What’s Important?</a:t>
            </a:r>
            <a:endParaRPr sz="4300"/>
          </a:p>
        </p:txBody>
      </p:sp>
      <p:sp>
        <p:nvSpPr>
          <p:cNvPr id="313" name="Google Shape;313;p24"/>
          <p:cNvSpPr txBox="1">
            <a:spLocks noGrp="1"/>
          </p:cNvSpPr>
          <p:nvPr>
            <p:ph type="body" idx="1"/>
          </p:nvPr>
        </p:nvSpPr>
        <p:spPr>
          <a:xfrm>
            <a:off x="311700" y="224685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</a:pPr>
            <a:r>
              <a:rPr lang="en-US" sz="1900"/>
              <a:t>        </a:t>
            </a:r>
            <a:endParaRPr sz="1900"/>
          </a:p>
        </p:txBody>
      </p:sp>
      <p:sp>
        <p:nvSpPr>
          <p:cNvPr id="314" name="Google Shape;314;p24"/>
          <p:cNvSpPr txBox="1"/>
          <p:nvPr/>
        </p:nvSpPr>
        <p:spPr>
          <a:xfrm>
            <a:off x="4875600" y="2046675"/>
            <a:ext cx="3536100" cy="30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AutoNum type="arabicPeriod"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Team 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AutoNum type="arabicPeriod"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Training 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AutoNum type="arabicPeriod"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Response 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AutoNum type="arabicPeriod"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Dilemas 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889" y="2878925"/>
            <a:ext cx="28670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4"/>
          <p:cNvSpPr txBox="1"/>
          <p:nvPr/>
        </p:nvSpPr>
        <p:spPr>
          <a:xfrm>
            <a:off x="567925" y="1832375"/>
            <a:ext cx="28671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 Four: </a:t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Pillars of DBS CIT practices: </a:t>
            </a:r>
            <a:endParaRPr/>
          </a:p>
        </p:txBody>
      </p:sp>
      <p:sp>
        <p:nvSpPr>
          <p:cNvPr id="322" name="Google Shape;322;p25"/>
          <p:cNvSpPr txBox="1"/>
          <p:nvPr/>
        </p:nvSpPr>
        <p:spPr>
          <a:xfrm>
            <a:off x="525450" y="1918100"/>
            <a:ext cx="6986400" cy="3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Relationships - building, strengthening, and maintaining relationships through crisis intervention responses 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 protocols - who does what when called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plans - specific responses for individual students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Tagging out - trusting team members 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Debriefing - making time to review, improve, and care for each other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Monthly meetings - involve all team members; share notes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>
            <a:spLocks noGrp="1"/>
          </p:cNvSpPr>
          <p:nvPr>
            <p:ph type="title"/>
          </p:nvPr>
        </p:nvSpPr>
        <p:spPr>
          <a:xfrm>
            <a:off x="311700" y="634995"/>
            <a:ext cx="8520600" cy="758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The Team: </a:t>
            </a:r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body" idx="1"/>
          </p:nvPr>
        </p:nvSpPr>
        <p:spPr>
          <a:xfrm>
            <a:off x="203938" y="18061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Considerations: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/>
              <a:t>Desire to do the work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/>
              <a:t>Building-wide representation</a:t>
            </a:r>
            <a:endParaRPr/>
          </a:p>
        </p:txBody>
      </p:sp>
      <p:sp>
        <p:nvSpPr>
          <p:cNvPr id="329" name="Google Shape;329;p26"/>
          <p:cNvSpPr/>
          <p:nvPr/>
        </p:nvSpPr>
        <p:spPr>
          <a:xfrm>
            <a:off x="3619564" y="3634600"/>
            <a:ext cx="1770660" cy="1028700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Flexibility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/>
          <p:nvPr/>
        </p:nvSpPr>
        <p:spPr>
          <a:xfrm>
            <a:off x="2127325" y="3536113"/>
            <a:ext cx="1337364" cy="1028700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Trust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6"/>
          <p:cNvSpPr/>
          <p:nvPr/>
        </p:nvSpPr>
        <p:spPr>
          <a:xfrm>
            <a:off x="2829034" y="5222500"/>
            <a:ext cx="2365632" cy="1028700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Vulnerability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4975" y="3075400"/>
            <a:ext cx="2750350" cy="27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6"/>
          <p:cNvSpPr/>
          <p:nvPr/>
        </p:nvSpPr>
        <p:spPr>
          <a:xfrm>
            <a:off x="5545075" y="3364700"/>
            <a:ext cx="1337364" cy="1028700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Calm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6635750" y="2336000"/>
            <a:ext cx="2247480" cy="1028700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Compassion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6"/>
          <p:cNvSpPr/>
          <p:nvPr/>
        </p:nvSpPr>
        <p:spPr>
          <a:xfrm>
            <a:off x="5235350" y="2046688"/>
            <a:ext cx="1337364" cy="1028700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Humor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995300" y="4393388"/>
            <a:ext cx="1337364" cy="1028700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Voice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>
            <a:spLocks noGrp="1"/>
          </p:cNvSpPr>
          <p:nvPr>
            <p:ph type="title"/>
          </p:nvPr>
        </p:nvSpPr>
        <p:spPr>
          <a:xfrm>
            <a:off x="311700" y="622468"/>
            <a:ext cx="8520600" cy="7074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Did we mention </a:t>
            </a:r>
            <a:r>
              <a:rPr lang="en-US">
                <a:solidFill>
                  <a:srgbClr val="0000FF"/>
                </a:solidFill>
              </a:rPr>
              <a:t>TRUST</a:t>
            </a:r>
            <a:r>
              <a:rPr lang="en-US"/>
              <a:t>? </a:t>
            </a:r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body" idx="1"/>
          </p:nvPr>
        </p:nvSpPr>
        <p:spPr>
          <a:xfrm>
            <a:off x="311700" y="1619250"/>
            <a:ext cx="8520600" cy="3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Trust that the child is doing the best they can.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Trust that everything happening is to keep the child, class community, and staff safe and maintain dignity for all.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Trust that we have your back.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Trust that everyone on the call is doing the best they can.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FC63-F8D5-A843-9F37-47BBB8BA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600200"/>
            <a:ext cx="8160590" cy="5454400"/>
          </a:xfrm>
          <a:gradFill flip="none" rotWithShape="1">
            <a:gsLst>
              <a:gs pos="0">
                <a:srgbClr val="FF0000"/>
              </a:gs>
              <a:gs pos="72000">
                <a:srgbClr val="FF0000">
                  <a:tint val="44500"/>
                  <a:satMod val="160000"/>
                </a:srgbClr>
              </a:gs>
              <a:gs pos="91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b="1" dirty="0"/>
              <a:t>Team Activity</a:t>
            </a:r>
          </a:p>
        </p:txBody>
      </p:sp>
    </p:spTree>
    <p:extLst>
      <p:ext uri="{BB962C8B-B14F-4D97-AF65-F5344CB8AC3E}">
        <p14:creationId xmlns:p14="http://schemas.microsoft.com/office/powerpoint/2010/main" val="1500923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520600" cy="7074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The Training: </a:t>
            </a:r>
            <a:endParaRPr/>
          </a:p>
        </p:txBody>
      </p:sp>
      <p:sp>
        <p:nvSpPr>
          <p:cNvPr id="348" name="Google Shape;348;p28"/>
          <p:cNvSpPr txBox="1">
            <a:spLocks noGrp="1"/>
          </p:cNvSpPr>
          <p:nvPr>
            <p:ph type="body" idx="1"/>
          </p:nvPr>
        </p:nvSpPr>
        <p:spPr>
          <a:xfrm>
            <a:off x="311700" y="1600200"/>
            <a:ext cx="8520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Team Training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Crisis Prevention Intervention training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Life Space Crisis Intervention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Trauma informed practices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Restorative practices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Staff Training - when and why to call the Team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Gear and Stuff - radios, clipboards, and other info </a:t>
            </a:r>
            <a:endParaRPr/>
          </a:p>
        </p:txBody>
      </p:sp>
      <p:pic>
        <p:nvPicPr>
          <p:cNvPr id="349" name="Google Shape;34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3425" y="1307857"/>
            <a:ext cx="1958875" cy="10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2774" y="2307490"/>
            <a:ext cx="14001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3563" y="1643268"/>
            <a:ext cx="6110509" cy="4196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Three Things to </a:t>
            </a:r>
            <a:br>
              <a:rPr lang="en-US"/>
            </a:br>
            <a:r>
              <a:rPr lang="en-US"/>
              <a:t>Consider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>
            <a:spLocks noGrp="1"/>
          </p:cNvSpPr>
          <p:nvPr>
            <p:ph type="title"/>
          </p:nvPr>
        </p:nvSpPr>
        <p:spPr>
          <a:xfrm>
            <a:off x="362500" y="279400"/>
            <a:ext cx="8469800" cy="102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4200" dirty="0"/>
              <a:t>The calls for Miss CIT: Nuts and Bolts </a:t>
            </a:r>
            <a:endParaRPr sz="4200" dirty="0"/>
          </a:p>
        </p:txBody>
      </p:sp>
      <p:sp>
        <p:nvSpPr>
          <p:cNvPr id="356" name="Google Shape;356;p29"/>
          <p:cNvSpPr txBox="1">
            <a:spLocks noGrp="1"/>
          </p:cNvSpPr>
          <p:nvPr>
            <p:ph type="body" idx="1"/>
          </p:nvPr>
        </p:nvSpPr>
        <p:spPr>
          <a:xfrm>
            <a:off x="311700" y="1422400"/>
            <a:ext cx="85206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900" dirty="0"/>
              <a:t>Staff places a call for Miss CIT to the office. </a:t>
            </a:r>
            <a:endParaRPr sz="29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2900" dirty="0"/>
              <a:t>Office response: </a:t>
            </a:r>
            <a:endParaRPr sz="29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sz="2500" dirty="0"/>
              <a:t>Student specific, lower-scale calls channeled through team radios for response team </a:t>
            </a:r>
            <a:endParaRPr sz="25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-US" sz="2500" dirty="0"/>
              <a:t>Urgent safety calls notified by PA for whole-team response </a:t>
            </a:r>
            <a:endParaRPr sz="2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2900" dirty="0"/>
              <a:t>Available team members go to indicated place to support</a:t>
            </a:r>
            <a:endParaRPr sz="29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2900" dirty="0"/>
              <a:t>Stuff:      Walkie Talkie radios </a:t>
            </a:r>
            <a:endParaRPr sz="2900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900" dirty="0"/>
              <a:t>                    Clipboard for data collection</a:t>
            </a:r>
            <a:endParaRPr sz="2900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900" dirty="0"/>
              <a:t>                    Timers</a:t>
            </a:r>
            <a:endParaRPr sz="2900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900" dirty="0"/>
              <a:t>                    Wipes and gloves </a:t>
            </a:r>
            <a:endParaRPr sz="29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/>
              <a:t>The Response: </a:t>
            </a:r>
            <a:endParaRPr/>
          </a:p>
        </p:txBody>
      </p:sp>
      <p:pic>
        <p:nvPicPr>
          <p:cNvPr id="362" name="Google Shape;36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50" y="2476500"/>
            <a:ext cx="3903375" cy="292170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0"/>
          <p:cNvSpPr txBox="1">
            <a:spLocks noGrp="1"/>
          </p:cNvSpPr>
          <p:nvPr>
            <p:ph type="body" idx="2"/>
          </p:nvPr>
        </p:nvSpPr>
        <p:spPr>
          <a:xfrm>
            <a:off x="4705400" y="1659750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What do you do when the call comes? </a:t>
            </a:r>
            <a:endParaRPr sz="2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●"/>
            </a:pPr>
            <a:r>
              <a:rPr lang="en-US" sz="2700">
                <a:solidFill>
                  <a:srgbClr val="000000"/>
                </a:solidFill>
              </a:rPr>
              <a:t>Team member tasks</a:t>
            </a:r>
            <a:endParaRPr sz="2700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●"/>
            </a:pPr>
            <a:r>
              <a:rPr lang="en-US" sz="2700">
                <a:solidFill>
                  <a:srgbClr val="000000"/>
                </a:solidFill>
              </a:rPr>
              <a:t>Safety for all </a:t>
            </a:r>
            <a:endParaRPr sz="2700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●"/>
            </a:pPr>
            <a:r>
              <a:rPr lang="en-US" sz="2700">
                <a:solidFill>
                  <a:srgbClr val="000000"/>
                </a:solidFill>
              </a:rPr>
              <a:t>Maintaining dignity</a:t>
            </a:r>
            <a:endParaRPr sz="2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"/>
          <p:cNvSpPr txBox="1">
            <a:spLocks noGrp="1"/>
          </p:cNvSpPr>
          <p:nvPr>
            <p:ph type="title"/>
          </p:nvPr>
        </p:nvSpPr>
        <p:spPr>
          <a:xfrm>
            <a:off x="311700" y="228601"/>
            <a:ext cx="85206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card: </a:t>
            </a:r>
            <a:endParaRPr/>
          </a:p>
        </p:txBody>
      </p:sp>
      <p:sp>
        <p:nvSpPr>
          <p:cNvPr id="370" name="Google Shape;370;p31"/>
          <p:cNvSpPr/>
          <p:nvPr/>
        </p:nvSpPr>
        <p:spPr>
          <a:xfrm>
            <a:off x="598874" y="1727200"/>
            <a:ext cx="6525825" cy="386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❏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the doors/other classes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❏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Paperwork clipboard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❏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tracker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❏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SSF - quick info from the teacher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happened?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What’s needed for re-entry?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❏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Notify Becky and Andrea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❏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Notify counselor to debrief with class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❏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resolution and/or invitation to debrief to team members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1700" y="4724399"/>
            <a:ext cx="1739350" cy="13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"/>
          <p:cNvSpPr txBox="1">
            <a:spLocks noGrp="1"/>
          </p:cNvSpPr>
          <p:nvPr>
            <p:ph type="title"/>
          </p:nvPr>
        </p:nvSpPr>
        <p:spPr>
          <a:xfrm>
            <a:off x="311700" y="304800"/>
            <a:ext cx="8520600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Student Plans: </a:t>
            </a:r>
            <a:endParaRPr/>
          </a:p>
        </p:txBody>
      </p:sp>
      <p:sp>
        <p:nvSpPr>
          <p:cNvPr id="377" name="Google Shape;377;p32"/>
          <p:cNvSpPr txBox="1">
            <a:spLocks noGrp="1"/>
          </p:cNvSpPr>
          <p:nvPr>
            <p:ph type="body" idx="1"/>
          </p:nvPr>
        </p:nvSpPr>
        <p:spPr>
          <a:xfrm>
            <a:off x="422825" y="1857324"/>
            <a:ext cx="3999900" cy="341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Strengths </a:t>
            </a:r>
            <a:endParaRPr sz="27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Triggers </a:t>
            </a:r>
            <a:endParaRPr sz="27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Trusted adults </a:t>
            </a:r>
            <a:endParaRPr sz="27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Effective interventions </a:t>
            </a:r>
            <a:endParaRPr sz="27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Processing</a:t>
            </a:r>
            <a:endParaRPr sz="27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Re-entry</a:t>
            </a:r>
            <a:r>
              <a:rPr lang="en-US" sz="1800" dirty="0"/>
              <a:t> </a:t>
            </a:r>
            <a:endParaRPr sz="1800" dirty="0"/>
          </a:p>
        </p:txBody>
      </p:sp>
      <p:sp>
        <p:nvSpPr>
          <p:cNvPr id="378" name="Google Shape;378;p32"/>
          <p:cNvSpPr txBox="1">
            <a:spLocks noGrp="1"/>
          </p:cNvSpPr>
          <p:nvPr>
            <p:ph type="body" idx="2"/>
          </p:nvPr>
        </p:nvSpPr>
        <p:spPr>
          <a:xfrm>
            <a:off x="4832400" y="18573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pic>
        <p:nvPicPr>
          <p:cNvPr id="379" name="Google Shape;37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9726" y="2452289"/>
            <a:ext cx="3781099" cy="253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 txBox="1">
            <a:spLocks noGrp="1"/>
          </p:cNvSpPr>
          <p:nvPr>
            <p:ph type="title"/>
          </p:nvPr>
        </p:nvSpPr>
        <p:spPr>
          <a:xfrm>
            <a:off x="311700" y="381001"/>
            <a:ext cx="85206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What does it mean to ‘Tag Out’?</a:t>
            </a:r>
            <a:endParaRPr/>
          </a:p>
        </p:txBody>
      </p:sp>
      <p:sp>
        <p:nvSpPr>
          <p:cNvPr id="385" name="Google Shape;385;p33"/>
          <p:cNvSpPr txBox="1">
            <a:spLocks noGrp="1"/>
          </p:cNvSpPr>
          <p:nvPr>
            <p:ph type="body" idx="1"/>
          </p:nvPr>
        </p:nvSpPr>
        <p:spPr>
          <a:xfrm>
            <a:off x="311700" y="1571625"/>
            <a:ext cx="8520600" cy="3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None/>
            </a:pPr>
            <a:r>
              <a:rPr lang="en-US" b="1">
                <a:solidFill>
                  <a:srgbClr val="4A86E8"/>
                </a:solidFill>
              </a:rPr>
              <a:t>Back to that “Vulnerability” thing…</a:t>
            </a:r>
            <a:r>
              <a:rPr lang="en-US" b="1"/>
              <a:t> 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Rising emotions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Unreasonable consequences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Power struggles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Hurtful words and actions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Removing target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386" name="Google Shape;38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5501" y="2700326"/>
            <a:ext cx="2325301" cy="232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"/>
          <p:cNvSpPr txBox="1">
            <a:spLocks noGrp="1"/>
          </p:cNvSpPr>
          <p:nvPr>
            <p:ph type="title"/>
          </p:nvPr>
        </p:nvSpPr>
        <p:spPr>
          <a:xfrm>
            <a:off x="244900" y="20163"/>
            <a:ext cx="8520600" cy="818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Debriefing: </a:t>
            </a:r>
            <a:endParaRPr sz="2600"/>
          </a:p>
        </p:txBody>
      </p:sp>
      <p:sp>
        <p:nvSpPr>
          <p:cNvPr id="392" name="Google Shape;392;p34"/>
          <p:cNvSpPr txBox="1">
            <a:spLocks noGrp="1"/>
          </p:cNvSpPr>
          <p:nvPr>
            <p:ph type="body" idx="1"/>
          </p:nvPr>
        </p:nvSpPr>
        <p:spPr>
          <a:xfrm>
            <a:off x="311700" y="838200"/>
            <a:ext cx="8520600" cy="586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</a:pPr>
            <a:r>
              <a:rPr lang="en-US" sz="2800">
                <a:solidFill>
                  <a:srgbClr val="666666"/>
                </a:solidFill>
              </a:rPr>
              <a:t>Purpose of debriefing: Review, improve, and care for each other.</a:t>
            </a:r>
            <a:endParaRPr sz="2800"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2800">
                <a:solidFill>
                  <a:srgbClr val="666666"/>
                </a:solidFill>
              </a:rPr>
              <a:t>How is the student?</a:t>
            </a:r>
            <a:endParaRPr sz="2800"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2800">
                <a:solidFill>
                  <a:srgbClr val="666666"/>
                </a:solidFill>
              </a:rPr>
              <a:t>How are team members?</a:t>
            </a:r>
            <a:endParaRPr sz="2800"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2800">
                <a:solidFill>
                  <a:srgbClr val="666666"/>
                </a:solidFill>
              </a:rPr>
              <a:t>What went well? </a:t>
            </a:r>
            <a:endParaRPr sz="2800"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2800">
                <a:solidFill>
                  <a:srgbClr val="666666"/>
                </a:solidFill>
              </a:rPr>
              <a:t>What needs improvement? </a:t>
            </a:r>
            <a:endParaRPr sz="2800"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2800">
                <a:solidFill>
                  <a:srgbClr val="666666"/>
                </a:solidFill>
              </a:rPr>
              <a:t>Does the student response plan need updating? </a:t>
            </a:r>
            <a:endParaRPr sz="2800"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2800">
                <a:solidFill>
                  <a:srgbClr val="666666"/>
                </a:solidFill>
              </a:rPr>
              <a:t>What did we learn? </a:t>
            </a:r>
            <a:endParaRPr sz="2800"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2800">
                <a:solidFill>
                  <a:srgbClr val="666666"/>
                </a:solidFill>
              </a:rPr>
              <a:t>Is the classroom team fully informed? </a:t>
            </a:r>
            <a:endParaRPr sz="2800"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2800">
                <a:solidFill>
                  <a:srgbClr val="666666"/>
                </a:solidFill>
              </a:rPr>
              <a:t>Does the family have questions/concerns? </a:t>
            </a:r>
            <a:endParaRPr sz="2800"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2800">
                <a:solidFill>
                  <a:srgbClr val="666666"/>
                </a:solidFill>
              </a:rPr>
              <a:t>Where’s the chocolate? </a:t>
            </a:r>
            <a:endParaRPr sz="2800">
              <a:solidFill>
                <a:srgbClr val="666666"/>
              </a:solidFill>
            </a:endParaRPr>
          </a:p>
        </p:txBody>
      </p:sp>
      <p:pic>
        <p:nvPicPr>
          <p:cNvPr id="393" name="Google Shape;39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950" y="1524913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4"/>
          <p:cNvSpPr txBox="1"/>
          <p:nvPr/>
        </p:nvSpPr>
        <p:spPr>
          <a:xfrm>
            <a:off x="7683100" y="2197125"/>
            <a:ext cx="1082400" cy="1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Rule 4500 mandates debriefing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5"/>
          <p:cNvSpPr txBox="1">
            <a:spLocks noGrp="1"/>
          </p:cNvSpPr>
          <p:nvPr>
            <p:ph type="title"/>
          </p:nvPr>
        </p:nvSpPr>
        <p:spPr>
          <a:xfrm>
            <a:off x="311700" y="152401"/>
            <a:ext cx="8520600" cy="9727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Monthly Meetings </a:t>
            </a:r>
            <a:endParaRPr/>
          </a:p>
        </p:txBody>
      </p:sp>
      <p:sp>
        <p:nvSpPr>
          <p:cNvPr id="400" name="Google Shape;400;p35"/>
          <p:cNvSpPr txBox="1">
            <a:spLocks noGrp="1"/>
          </p:cNvSpPr>
          <p:nvPr>
            <p:ph type="body" idx="1"/>
          </p:nvPr>
        </p:nvSpPr>
        <p:spPr>
          <a:xfrm>
            <a:off x="311700" y="1371600"/>
            <a:ext cx="83751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/>
              <a:t>Whole team attends one meeting each month. </a:t>
            </a:r>
            <a:endParaRPr sz="2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/>
              <a:t>Support Staff members are paid for after school meeting time. </a:t>
            </a:r>
            <a:endParaRPr sz="2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/>
              <a:t>Meeting minutes </a:t>
            </a:r>
            <a:endParaRPr sz="2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400"/>
              <a:t>Include the front office person who calls the team. They need the information for specific student calls.</a:t>
            </a:r>
            <a:endParaRPr sz="2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400"/>
              <a:t>Running record of student plans </a:t>
            </a:r>
            <a:endParaRPr sz="2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400"/>
              <a:t>Training notices and opportunities </a:t>
            </a:r>
            <a:endParaRPr sz="2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400"/>
              <a:t>Student updates and changes to individual protocols provided to team members between meetings through notes added to the minutes. </a:t>
            </a:r>
            <a:endParaRPr sz="2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/>
              <a:t>Chocolate - Did we mention the chocolates?? 	</a:t>
            </a:r>
            <a:endParaRPr sz="2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400"/>
              <a:t>Building trust and care</a:t>
            </a:r>
            <a:endParaRPr sz="2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2400"/>
              <a:t>Sharing concerns, hopes, and fears </a:t>
            </a:r>
            <a:endParaRPr sz="2400"/>
          </a:p>
        </p:txBody>
      </p:sp>
      <p:pic>
        <p:nvPicPr>
          <p:cNvPr id="401" name="Google Shape;40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4864887"/>
            <a:ext cx="1869977" cy="124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Data:  </a:t>
            </a:r>
            <a:endParaRPr/>
          </a:p>
        </p:txBody>
      </p:sp>
      <p:sp>
        <p:nvSpPr>
          <p:cNvPr id="407" name="Google Shape;407;p36"/>
          <p:cNvSpPr txBox="1">
            <a:spLocks noGrp="1"/>
          </p:cNvSpPr>
          <p:nvPr>
            <p:ph type="body" idx="1"/>
          </p:nvPr>
        </p:nvSpPr>
        <p:spPr>
          <a:xfrm>
            <a:off x="311700" y="8826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Student Support Forms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Behavior Support Plans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Individualized Education Plans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Mandatory Reporting Forms - Vermont Rule 4500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Targeted and Intensive Team data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408" name="Google Shape;40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2187" y="3978275"/>
            <a:ext cx="2079625" cy="258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"/>
          <p:cNvSpPr txBox="1">
            <a:spLocks noGrp="1"/>
          </p:cNvSpPr>
          <p:nvPr>
            <p:ph type="title"/>
          </p:nvPr>
        </p:nvSpPr>
        <p:spPr>
          <a:xfrm>
            <a:off x="328633" y="1"/>
            <a:ext cx="85206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The Dilemas:  </a:t>
            </a:r>
            <a:endParaRPr/>
          </a:p>
        </p:txBody>
      </p:sp>
      <p:sp>
        <p:nvSpPr>
          <p:cNvPr id="414" name="Google Shape;414;p37"/>
          <p:cNvSpPr txBox="1">
            <a:spLocks noGrp="1"/>
          </p:cNvSpPr>
          <p:nvPr>
            <p:ph type="body" idx="1"/>
          </p:nvPr>
        </p:nvSpPr>
        <p:spPr>
          <a:xfrm>
            <a:off x="311700" y="1257300"/>
            <a:ext cx="85206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800" dirty="0"/>
              <a:t>When and how to leave the learning environment vs when does the class community leave to provide space and privacy to de-escalate. </a:t>
            </a:r>
            <a:endParaRPr sz="2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800" dirty="0"/>
              <a:t>Communication with student team - creating time to support re-entry and share processing information. </a:t>
            </a:r>
            <a:endParaRPr sz="2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800" dirty="0"/>
              <a:t>Debriefing meetings are NOT behavior planning meetings. Hard to resist the temptation.  </a:t>
            </a:r>
            <a:endParaRPr sz="2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800" dirty="0"/>
              <a:t>Using escalating behavior to gain access to a preferred adult - finding the balance. </a:t>
            </a:r>
            <a:endParaRPr sz="2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800" dirty="0"/>
              <a:t>Connecting with local police departments - how, why, and when. </a:t>
            </a:r>
            <a:endParaRPr sz="28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0">
              <a:srgbClr val="FFFFFF"/>
            </a:gs>
            <a:gs pos="100000">
              <a:srgbClr val="FF0000"/>
            </a:gs>
          </a:gsLst>
          <a:lin ang="16500152" scaled="0"/>
        </a:gra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a9efd7a0a_0_6"/>
          <p:cNvSpPr txBox="1">
            <a:spLocks noGrp="1"/>
          </p:cNvSpPr>
          <p:nvPr>
            <p:ph type="ctrTitle"/>
          </p:nvPr>
        </p:nvSpPr>
        <p:spPr>
          <a:xfrm>
            <a:off x="311708" y="1066800"/>
            <a:ext cx="8520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ranklin Gothic Medium" panose="020B0603020102020204" pitchFamily="34" charset="0"/>
                <a:ea typeface="Libre Franklin Medium"/>
                <a:cs typeface="Libre Franklin Medium"/>
                <a:sym typeface="Libre Franklin Medium"/>
              </a:rPr>
              <a:t>Considerations for               </a:t>
            </a:r>
            <a:br>
              <a:rPr lang="en-US" dirty="0">
                <a:latin typeface="Franklin Gothic Medium" panose="020B0603020102020204" pitchFamily="34" charset="0"/>
                <a:ea typeface="Libre Franklin Medium"/>
                <a:cs typeface="Libre Franklin Medium"/>
                <a:sym typeface="Libre Franklin Medium"/>
              </a:rPr>
            </a:br>
            <a:r>
              <a:rPr lang="en-US" dirty="0">
                <a:latin typeface="Franklin Gothic Medium" panose="020B0603020102020204" pitchFamily="34" charset="0"/>
                <a:ea typeface="Libre Franklin Medium"/>
                <a:cs typeface="Libre Franklin Medium"/>
                <a:sym typeface="Libre Franklin Medium"/>
              </a:rPr>
              <a:t>Restraint and Seclusion</a:t>
            </a:r>
            <a:br>
              <a:rPr lang="en-US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en-US" sz="24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Tracy Harris, Vermont Agency of Education</a:t>
            </a:r>
            <a:endParaRPr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5" name="Google Shape;425;g8a9efd7a0a_0_6"/>
          <p:cNvSpPr txBox="1"/>
          <p:nvPr/>
        </p:nvSpPr>
        <p:spPr>
          <a:xfrm>
            <a:off x="7171300" y="4935050"/>
            <a:ext cx="17985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Effective Crisis Intervention</a:t>
            </a:r>
            <a:br>
              <a:rPr lang="en-US"/>
            </a:br>
            <a:r>
              <a:rPr lang="en-US"/>
              <a:t>and Response</a:t>
            </a:r>
            <a:br>
              <a:rPr lang="en-US"/>
            </a:br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/>
          </a:p>
          <a:p>
            <a:pPr marL="342900" lvl="0" indent="-88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>
              <a:solidFill>
                <a:srgbClr val="3F3151"/>
              </a:solidFill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1556657" y="2616200"/>
            <a:ext cx="6629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Establishing  an effective team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and protocols.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Applying sound de-escalation practices and relationship building.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a9efd7a0a_0_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ranklin Gothic Medium" panose="020B0603020102020204" pitchFamily="34" charset="0"/>
                <a:ea typeface="Libre Franklin Medium"/>
                <a:cs typeface="Libre Franklin Medium"/>
                <a:sym typeface="Libre Franklin Medium"/>
              </a:rPr>
              <a:t>The “Givens”</a:t>
            </a:r>
            <a:endParaRPr dirty="0">
              <a:latin typeface="Franklin Gothic Medium" panose="020B0603020102020204" pitchFamily="34" charset="0"/>
            </a:endParaRPr>
          </a:p>
        </p:txBody>
      </p:sp>
      <p:sp>
        <p:nvSpPr>
          <p:cNvPr id="431" name="Google Shape;431;g8a9efd7a0a_0_102"/>
          <p:cNvSpPr txBox="1">
            <a:spLocks noGrp="1"/>
          </p:cNvSpPr>
          <p:nvPr>
            <p:ph type="body" idx="1"/>
          </p:nvPr>
        </p:nvSpPr>
        <p:spPr>
          <a:xfrm>
            <a:off x="457200" y="1536700"/>
            <a:ext cx="8229600" cy="45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>
                <a:latin typeface="Franklin Gothic Medium" panose="020B0603020102020204" pitchFamily="34" charset="0"/>
                <a:ea typeface="Libre Franklin Medium"/>
                <a:cs typeface="Libre Franklin Medium"/>
                <a:sym typeface="Libre Franklin Medium"/>
              </a:rPr>
              <a:t>Only Used When:</a:t>
            </a:r>
            <a:endParaRPr dirty="0">
              <a:latin typeface="Franklin Gothic Medium" panose="020B0603020102020204" pitchFamily="34" charset="0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Palatino Linotype"/>
                <a:ea typeface="Palatino Linotype"/>
                <a:cs typeface="Palatino Linotype"/>
                <a:sym typeface="Palatino Linotype"/>
              </a:rPr>
              <a:t>Imminent and substantial threat</a:t>
            </a: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sz="1000" dirty="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Palatino Linotype"/>
                <a:ea typeface="Palatino Linotype"/>
                <a:cs typeface="Palatino Linotype"/>
                <a:sym typeface="Palatino Linotype"/>
              </a:rPr>
              <a:t>Less restrictive interventions have failed </a:t>
            </a: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en-US" sz="1000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Palatino Linotype"/>
                <a:ea typeface="Palatino Linotype"/>
                <a:cs typeface="Palatino Linotype"/>
                <a:sym typeface="Palatino Linotype"/>
              </a:rPr>
              <a:t>Safe, proportionate, and sensitive</a:t>
            </a: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sz="1000" dirty="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Palatino Linotype"/>
                <a:ea typeface="Palatino Linotype"/>
                <a:cs typeface="Palatino Linotype"/>
                <a:sym typeface="Palatino Linotype"/>
              </a:rPr>
              <a:t>Trained staff members using the procedures on which they’ve been trained</a:t>
            </a: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sz="1000" dirty="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Palatino Linotype"/>
                <a:ea typeface="Palatino Linotype"/>
                <a:cs typeface="Palatino Linotype"/>
                <a:sym typeface="Palatino Linotype"/>
              </a:rPr>
              <a:t>Visual monitoring at all times</a:t>
            </a: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sz="1000" dirty="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Palatino Linotype"/>
                <a:ea typeface="Palatino Linotype"/>
                <a:cs typeface="Palatino Linotype"/>
                <a:sym typeface="Palatino Linotype"/>
              </a:rPr>
              <a:t>School-wide safety plan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8a9efd7a0a_0_3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ranklin Gothic Medium" panose="020B0603020102020204" pitchFamily="34" charset="0"/>
                <a:ea typeface="Libre Franklin Medium"/>
                <a:cs typeface="Libre Franklin Medium"/>
                <a:sym typeface="Libre Franklin Medium"/>
              </a:rPr>
              <a:t>Also “Givens”</a:t>
            </a:r>
            <a:endParaRPr dirty="0">
              <a:latin typeface="Franklin Gothic Medium" panose="020B0603020102020204" pitchFamily="34" charset="0"/>
            </a:endParaRPr>
          </a:p>
        </p:txBody>
      </p:sp>
      <p:sp>
        <p:nvSpPr>
          <p:cNvPr id="444" name="Google Shape;444;g8a9efd7a0a_0_30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Physical restraint:  </a:t>
            </a:r>
            <a:r>
              <a:rPr lang="en-US" sz="2200" dirty="0">
                <a:latin typeface="Palatino Linotype"/>
                <a:ea typeface="Palatino Linotype"/>
                <a:cs typeface="Palatino Linotype"/>
                <a:sym typeface="Palatino Linotype"/>
              </a:rPr>
              <a:t>only when no known medical, physical, psychiatric condition or trauma history that would contraindicate its use</a:t>
            </a:r>
            <a:endParaRPr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Seclusion:  </a:t>
            </a:r>
            <a:r>
              <a:rPr lang="en-US" sz="2200" dirty="0">
                <a:latin typeface="Palatino Linotype"/>
                <a:ea typeface="Palatino Linotype"/>
                <a:cs typeface="Palatino Linotype"/>
                <a:sym typeface="Palatino Linotype"/>
              </a:rPr>
              <a:t>prohibited unless physical restraint is contraindicated</a:t>
            </a:r>
            <a:endParaRPr dirty="0"/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Prone and Supine:  </a:t>
            </a:r>
            <a:r>
              <a:rPr lang="en-US" sz="2200" dirty="0">
                <a:latin typeface="Palatino Linotype"/>
                <a:ea typeface="Palatino Linotype"/>
                <a:cs typeface="Palatino Linotype"/>
                <a:sym typeface="Palatino Linotype"/>
              </a:rPr>
              <a:t>prohibited except when less restrictive interventions have failed or would be ineffective to prevent harm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8a9efd7a0a_0_4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ranklin Gothic Medium" panose="020B0603020102020204" pitchFamily="34" charset="0"/>
                <a:ea typeface="Libre Franklin Medium"/>
                <a:cs typeface="Libre Franklin Medium"/>
                <a:sym typeface="Libre Franklin Medium"/>
              </a:rPr>
              <a:t>During a COVID-19 Pandemic</a:t>
            </a:r>
            <a:endParaRPr dirty="0">
              <a:latin typeface="Franklin Gothic Medium" panose="020B0603020102020204" pitchFamily="34" charset="0"/>
            </a:endParaRPr>
          </a:p>
        </p:txBody>
      </p:sp>
      <p:sp>
        <p:nvSpPr>
          <p:cNvPr id="451" name="Google Shape;451;g8a9efd7a0a_0_4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latin typeface="Palatino Linotype"/>
                <a:ea typeface="Palatino Linotype"/>
                <a:cs typeface="Palatino Linotype"/>
                <a:sym typeface="Palatino Linotype"/>
              </a:rPr>
              <a:t>Considerations: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b="1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Physical Restraint:  only when no known medical condition that may contraindicate its use ....</a:t>
            </a:r>
            <a:endParaRPr dirty="0"/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b="1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Seclusion:  prohibited unless physical restraint is contraindicated ...</a:t>
            </a:r>
            <a:endParaRPr dirty="0"/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b="1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Prone and Supine:  most restrictive due to risk of positional asphyxia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8a9efd7a0a_0_5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ranklin Gothic Medium" panose="020B0603020102020204" pitchFamily="34" charset="0"/>
                <a:ea typeface="Libre Franklin Medium"/>
                <a:cs typeface="Libre Franklin Medium"/>
                <a:sym typeface="Libre Franklin Medium"/>
              </a:rPr>
              <a:t>During a COVID-19 Pandemic</a:t>
            </a:r>
            <a:endParaRPr dirty="0">
              <a:latin typeface="Franklin Gothic Medium" panose="020B0603020102020204" pitchFamily="34" charset="0"/>
            </a:endParaRPr>
          </a:p>
        </p:txBody>
      </p:sp>
      <p:sp>
        <p:nvSpPr>
          <p:cNvPr id="458" name="Google Shape;458;g8a9efd7a0a_0_5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latin typeface="Palatino Linotype"/>
                <a:ea typeface="Palatino Linotype"/>
                <a:cs typeface="Palatino Linotype"/>
                <a:sym typeface="Palatino Linotype"/>
              </a:rPr>
              <a:t>Considerations: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Facial Coverings</a:t>
            </a:r>
            <a:endParaRPr dirty="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Personal Protective Equipment</a:t>
            </a:r>
            <a:endParaRPr dirty="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Wash and moisturize hands</a:t>
            </a:r>
            <a:endParaRPr dirty="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Change clothes</a:t>
            </a:r>
            <a:endParaRPr dirty="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Clean &amp; sterilize area</a:t>
            </a:r>
            <a:endParaRPr dirty="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Dispose of gloves</a:t>
            </a:r>
            <a:endParaRPr dirty="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Tend to the needs of child, family, and staff members!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8a9efd7a0a_0_6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ranklin Gothic Medium" panose="020B0603020102020204" pitchFamily="34" charset="0"/>
                <a:ea typeface="Libre Franklin Medium"/>
                <a:cs typeface="Libre Franklin Medium"/>
                <a:sym typeface="Libre Franklin Medium"/>
              </a:rPr>
              <a:t>Risk Assessment Matrices</a:t>
            </a:r>
            <a:endParaRPr dirty="0">
              <a:latin typeface="Franklin Gothic Medium" panose="020B0603020102020204" pitchFamily="34" charset="0"/>
            </a:endParaRPr>
          </a:p>
        </p:txBody>
      </p:sp>
      <p:sp>
        <p:nvSpPr>
          <p:cNvPr id="464" name="Google Shape;464;g8a9efd7a0a_0_621"/>
          <p:cNvSpPr/>
          <p:nvPr/>
        </p:nvSpPr>
        <p:spPr>
          <a:xfrm>
            <a:off x="3627755" y="7616825"/>
            <a:ext cx="731400" cy="518700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5" name="Google Shape;465;g8a9efd7a0a_0_621"/>
          <p:cNvGraphicFramePr/>
          <p:nvPr/>
        </p:nvGraphicFramePr>
        <p:xfrm>
          <a:off x="1181100" y="1981200"/>
          <a:ext cx="6781800" cy="3200430"/>
        </p:xfrm>
        <a:graphic>
          <a:graphicData uri="http://schemas.openxmlformats.org/drawingml/2006/table">
            <a:tbl>
              <a:tblPr firstRow="1" bandRow="1">
                <a:noFill/>
                <a:tableStyleId>{BD42A6AB-C605-452B-A21C-C517A395BFA2}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Libre Franklin Medium"/>
                          <a:ea typeface="Libre Franklin Medium"/>
                          <a:cs typeface="Libre Franklin Medium"/>
                          <a:sym typeface="Libre Franklin Medium"/>
                        </a:rPr>
                        <a:t>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Libre Franklin Medium"/>
                          <a:ea typeface="Libre Franklin Medium"/>
                          <a:cs typeface="Libre Franklin Medium"/>
                          <a:sym typeface="Libre Franklin Medium"/>
                        </a:rPr>
                        <a:t>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Libre Franklin Medium"/>
                          <a:ea typeface="Libre Franklin Medium"/>
                          <a:cs typeface="Libre Franklin Medium"/>
                          <a:sym typeface="Libre Franklin Medium"/>
                        </a:rPr>
                        <a:t>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Libre Franklin Medium"/>
                          <a:ea typeface="Libre Franklin Medium"/>
                          <a:cs typeface="Libre Franklin Medium"/>
                          <a:sym typeface="Libre Franklin Medium"/>
                        </a:rPr>
                        <a:t>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Libre Franklin Medium"/>
                          <a:ea typeface="Libre Franklin Medium"/>
                          <a:cs typeface="Libre Franklin Medium"/>
                          <a:sym typeface="Libre Franklin Medium"/>
                        </a:rPr>
                        <a:t>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Libre Franklin Medium"/>
                          <a:ea typeface="Libre Franklin Medium"/>
                          <a:cs typeface="Libre Franklin Medium"/>
                          <a:sym typeface="Libre Franklin Medium"/>
                        </a:rPr>
                        <a:t>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Libre Franklin Medium"/>
                          <a:ea typeface="Libre Franklin Medium"/>
                          <a:cs typeface="Libre Franklin Medium"/>
                          <a:sym typeface="Libre Franklin Medium"/>
                        </a:rPr>
                        <a:t>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Libre Franklin Medium"/>
                          <a:ea typeface="Libre Franklin Medium"/>
                          <a:cs typeface="Libre Franklin Medium"/>
                          <a:sym typeface="Libre Franklin Medium"/>
                        </a:rPr>
                        <a:t>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latin typeface="Libre Franklin Medium"/>
                          <a:ea typeface="Libre Franklin Medium"/>
                          <a:cs typeface="Libre Franklin Medium"/>
                          <a:sym typeface="Libre Franklin Medium"/>
                        </a:rPr>
                        <a:t>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6" name="Google Shape;466;g8a9efd7a0a_0_621"/>
          <p:cNvSpPr txBox="1"/>
          <p:nvPr/>
        </p:nvSpPr>
        <p:spPr>
          <a:xfrm>
            <a:off x="2362200" y="5574082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Likelihood of Happening</a:t>
            </a:r>
            <a:endParaRPr/>
          </a:p>
        </p:txBody>
      </p:sp>
      <p:sp>
        <p:nvSpPr>
          <p:cNvPr id="467" name="Google Shape;467;g8a9efd7a0a_0_621"/>
          <p:cNvSpPr txBox="1"/>
          <p:nvPr/>
        </p:nvSpPr>
        <p:spPr>
          <a:xfrm rot="-5400000">
            <a:off x="-77392" y="3269400"/>
            <a:ext cx="177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Level of Risk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a9efd7a0a_0_7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ranklin Gothic Medium" panose="020B0603020102020204" pitchFamily="34" charset="0"/>
                <a:ea typeface="Libre Franklin Medium"/>
                <a:cs typeface="Libre Franklin Medium"/>
                <a:sym typeface="Libre Franklin Medium"/>
              </a:rPr>
              <a:t>Risk Assessment Matrices</a:t>
            </a:r>
            <a:endParaRPr dirty="0">
              <a:latin typeface="Franklin Gothic Medium" panose="020B0603020102020204" pitchFamily="34" charset="0"/>
            </a:endParaRPr>
          </a:p>
        </p:txBody>
      </p:sp>
      <p:sp>
        <p:nvSpPr>
          <p:cNvPr id="473" name="Google Shape;473;g8a9efd7a0a_0_720"/>
          <p:cNvSpPr/>
          <p:nvPr/>
        </p:nvSpPr>
        <p:spPr>
          <a:xfrm>
            <a:off x="3627755" y="7616825"/>
            <a:ext cx="731400" cy="518700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8a9efd7a0a_0_720"/>
          <p:cNvSpPr txBox="1"/>
          <p:nvPr/>
        </p:nvSpPr>
        <p:spPr>
          <a:xfrm rot="-5400000">
            <a:off x="-77392" y="3269400"/>
            <a:ext cx="177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Level of Risk</a:t>
            </a:r>
            <a:endParaRPr/>
          </a:p>
        </p:txBody>
      </p:sp>
      <p:pic>
        <p:nvPicPr>
          <p:cNvPr id="475" name="Google Shape;475;g8a9efd7a0a_0_7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0"/>
            <a:ext cx="85773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8a9efd7a0a_0_8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Resources: </a:t>
            </a:r>
            <a:endParaRPr/>
          </a:p>
        </p:txBody>
      </p:sp>
      <p:sp>
        <p:nvSpPr>
          <p:cNvPr id="482" name="Google Shape;482;g8a9efd7a0a_0_8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5"/>
          <p:cNvGrpSpPr/>
          <p:nvPr/>
        </p:nvGrpSpPr>
        <p:grpSpPr>
          <a:xfrm>
            <a:off x="496792" y="2060"/>
            <a:ext cx="6626415" cy="6396679"/>
            <a:chOff x="725392" y="2060"/>
            <a:chExt cx="6626415" cy="6396679"/>
          </a:xfrm>
        </p:grpSpPr>
        <p:sp>
          <p:nvSpPr>
            <p:cNvPr id="133" name="Google Shape;133;p5"/>
            <p:cNvSpPr/>
            <p:nvPr/>
          </p:nvSpPr>
          <p:spPr>
            <a:xfrm>
              <a:off x="3072333" y="2060"/>
              <a:ext cx="1932533" cy="1932533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3355346" y="285073"/>
              <a:ext cx="1366507" cy="136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Teaming</a:t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2160000">
              <a:off x="4943680" y="1486249"/>
              <a:ext cx="513275" cy="65222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 rot="2160000">
              <a:off x="4958384" y="1571441"/>
              <a:ext cx="359293" cy="39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19274" y="1707212"/>
              <a:ext cx="1932533" cy="1932533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5702287" y="1990225"/>
              <a:ext cx="1366507" cy="136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 Goals</a:t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6480000">
              <a:off x="5687207" y="3710775"/>
              <a:ext cx="510667" cy="65222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 txBox="1"/>
            <p:nvPr/>
          </p:nvSpPr>
          <p:spPr>
            <a:xfrm rot="-4320000">
              <a:off x="5787478" y="3768370"/>
              <a:ext cx="357467" cy="39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467223" y="4466206"/>
              <a:ext cx="2043731" cy="1932533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4766520" y="4749219"/>
              <a:ext cx="1445137" cy="136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Assessment (FBA)</a:t>
              </a: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10800000">
              <a:off x="3824280" y="5106358"/>
              <a:ext cx="454346" cy="65222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3960584" y="5236804"/>
              <a:ext cx="318042" cy="39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566254" y="4466206"/>
              <a:ext cx="2043711" cy="1932533"/>
            </a:xfrm>
            <a:prstGeom prst="ellipse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865549" y="4749219"/>
              <a:ext cx="1445121" cy="136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 Intervention (BSP)</a:t>
              </a: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 rot="-6480000">
              <a:off x="1888256" y="3738266"/>
              <a:ext cx="510668" cy="65222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9A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 txBox="1"/>
            <p:nvPr/>
          </p:nvSpPr>
          <p:spPr>
            <a:xfrm rot="4320000">
              <a:off x="1988527" y="3941563"/>
              <a:ext cx="357468" cy="39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725392" y="1707212"/>
              <a:ext cx="1932533" cy="1932533"/>
            </a:xfrm>
            <a:prstGeom prst="ellipse">
              <a:avLst/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1008405" y="1990225"/>
              <a:ext cx="1366507" cy="136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Evaluation (BSP)</a:t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 rot="-2160000">
              <a:off x="2596739" y="1503326"/>
              <a:ext cx="513275" cy="65222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79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 txBox="1"/>
            <p:nvPr/>
          </p:nvSpPr>
          <p:spPr>
            <a:xfrm rot="-2160000">
              <a:off x="2611443" y="1679026"/>
              <a:ext cx="359293" cy="39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5"/>
          <p:cNvSpPr txBox="1"/>
          <p:nvPr/>
        </p:nvSpPr>
        <p:spPr>
          <a:xfrm>
            <a:off x="7391400" y="3295471"/>
            <a:ext cx="17875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from: Dunlap et al. (2010)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Prevent, Teach, Reinforce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2286001" y="2286000"/>
            <a:ext cx="293846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Vermont’s Planning Process for Students</a:t>
            </a:r>
            <a:endParaRPr/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l="13325" t="13104" r="19238"/>
          <a:stretch/>
        </p:blipFill>
        <p:spPr>
          <a:xfrm>
            <a:off x="7315200" y="4537848"/>
            <a:ext cx="1741431" cy="224395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5237018" y="6844145"/>
            <a:ext cx="4839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Inserst this as transition slide for each section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/>
        </p:nvSpPr>
        <p:spPr>
          <a:xfrm>
            <a:off x="1032934" y="685801"/>
            <a:ext cx="4766734" cy="286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a Good Response Team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1473200" y="3937000"/>
            <a:ext cx="2380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 and Processing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Safety First </a:t>
            </a:r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Safe persons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Safe Place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Safe Process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/>
          <p:nvPr/>
        </p:nvSpPr>
        <p:spPr>
          <a:xfrm>
            <a:off x="643467" y="889002"/>
            <a:ext cx="87681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Critical Skill for Members of a Crisis Team is the Ability to Manage Their Own Feelings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1447800" y="2743200"/>
            <a:ext cx="2616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533401" y="2133601"/>
            <a:ext cx="840156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 awareness is important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</a:t>
            </a:r>
            <a:r>
              <a:rPr lang="en-US" sz="1800">
                <a:solidFill>
                  <a:schemeClr val="dk1"/>
                </a:solidFill>
              </a:rPr>
              <a:t>us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brief periods of stress which make it challenging to take a lead role with student in crisis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we program for this?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6365875" y="5943600"/>
            <a:ext cx="381000" cy="45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3575" y="0"/>
            <a:ext cx="5146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1726</Words>
  <Application>Microsoft Macintosh PowerPoint</Application>
  <PresentationFormat>On-screen Show (4:3)</PresentationFormat>
  <Paragraphs>380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Libre Baskerville</vt:lpstr>
      <vt:lpstr>Franklin Gothic Medium</vt:lpstr>
      <vt:lpstr>Calibri</vt:lpstr>
      <vt:lpstr>Palatino Linotype</vt:lpstr>
      <vt:lpstr>Cutive</vt:lpstr>
      <vt:lpstr>Noto Sans Symbols</vt:lpstr>
      <vt:lpstr>Arial</vt:lpstr>
      <vt:lpstr>Libre Franklin Medium</vt:lpstr>
      <vt:lpstr>Century Gothic</vt:lpstr>
      <vt:lpstr>1_Office Theme</vt:lpstr>
      <vt:lpstr> Proactive Crisis Planning for Students with Complex Needs     </vt:lpstr>
      <vt:lpstr>Agenda</vt:lpstr>
      <vt:lpstr>Three Things to  Consider</vt:lpstr>
      <vt:lpstr> Effective Crisis Intervention and Response </vt:lpstr>
      <vt:lpstr>PowerPoint Presentation</vt:lpstr>
      <vt:lpstr>PowerPoint Presentation</vt:lpstr>
      <vt:lpstr>Safety First </vt:lpstr>
      <vt:lpstr>PowerPoint Presentation</vt:lpstr>
      <vt:lpstr>PowerPoint Presentation</vt:lpstr>
      <vt:lpstr>Some things to consider</vt:lpstr>
      <vt:lpstr>Key Points </vt:lpstr>
      <vt:lpstr>Some thing to consider</vt:lpstr>
      <vt:lpstr>Consider Using the CPI Crisis Development Model</vt:lpstr>
      <vt:lpstr>Unit 1: The CPI Crisis Development ModelSM</vt:lpstr>
      <vt:lpstr>Using Data</vt:lpstr>
      <vt:lpstr>The Power of Relationships</vt:lpstr>
      <vt:lpstr>When Engaged in an emotionally charged event…</vt:lpstr>
      <vt:lpstr>School-wide Crisis Plan</vt:lpstr>
      <vt:lpstr>Crisis Response</vt:lpstr>
      <vt:lpstr>Crisis Response</vt:lpstr>
      <vt:lpstr>Crisis Prevention/Intervention Plan</vt:lpstr>
      <vt:lpstr>Taking Care of Yourself</vt:lpstr>
      <vt:lpstr>Crisis Intervention Team Dothan Brook School </vt:lpstr>
      <vt:lpstr>What’s Important?</vt:lpstr>
      <vt:lpstr>Pillars of DBS CIT practices: </vt:lpstr>
      <vt:lpstr>The Team: </vt:lpstr>
      <vt:lpstr>Did we mention TRUST? </vt:lpstr>
      <vt:lpstr>Team Activity</vt:lpstr>
      <vt:lpstr>The Training: </vt:lpstr>
      <vt:lpstr>The calls for Miss CIT: Nuts and Bolts </vt:lpstr>
      <vt:lpstr>The Response: </vt:lpstr>
      <vt:lpstr>Task card: </vt:lpstr>
      <vt:lpstr>Student Plans: </vt:lpstr>
      <vt:lpstr>What does it mean to ‘Tag Out’?</vt:lpstr>
      <vt:lpstr>Debriefing: </vt:lpstr>
      <vt:lpstr>Monthly Meetings </vt:lpstr>
      <vt:lpstr>Data:  </vt:lpstr>
      <vt:lpstr>The Dilemas:  </vt:lpstr>
      <vt:lpstr>Considerations for                Restraint and Seclusion Tracy Harris, Vermont Agency of Education</vt:lpstr>
      <vt:lpstr>The “Givens”</vt:lpstr>
      <vt:lpstr>Also “Givens”</vt:lpstr>
      <vt:lpstr>During a COVID-19 Pandemic</vt:lpstr>
      <vt:lpstr>During a COVID-19 Pandemic</vt:lpstr>
      <vt:lpstr>Risk Assessment Matrices</vt:lpstr>
      <vt:lpstr>Risk Assessment Matrices</vt:lpstr>
      <vt:lpstr>Resources: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Proactive Crisis Planning for Students with Complex Needs     </dc:title>
  <dc:creator>jjohnson</dc:creator>
  <cp:lastModifiedBy>Tracy Harris</cp:lastModifiedBy>
  <cp:revision>8</cp:revision>
  <dcterms:created xsi:type="dcterms:W3CDTF">2017-02-01T20:48:27Z</dcterms:created>
  <dcterms:modified xsi:type="dcterms:W3CDTF">2020-06-23T21:57:46Z</dcterms:modified>
</cp:coreProperties>
</file>