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3"/>
  </p:notesMasterIdLst>
  <p:sldIdLst>
    <p:sldId id="256" r:id="rId3"/>
    <p:sldId id="1561" r:id="rId4"/>
    <p:sldId id="326" r:id="rId5"/>
    <p:sldId id="1567" r:id="rId6"/>
    <p:sldId id="1566" r:id="rId7"/>
    <p:sldId id="1559" r:id="rId8"/>
    <p:sldId id="322" r:id="rId9"/>
    <p:sldId id="317" r:id="rId10"/>
    <p:sldId id="328" r:id="rId11"/>
    <p:sldId id="331" r:id="rId12"/>
    <p:sldId id="1565" r:id="rId13"/>
    <p:sldId id="257" r:id="rId14"/>
    <p:sldId id="258" r:id="rId15"/>
    <p:sldId id="259" r:id="rId16"/>
    <p:sldId id="260" r:id="rId17"/>
    <p:sldId id="261" r:id="rId18"/>
    <p:sldId id="262" r:id="rId19"/>
    <p:sldId id="263" r:id="rId20"/>
    <p:sldId id="264"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16"/>
    <p:restoredTop sz="83071"/>
  </p:normalViewPr>
  <p:slideViewPr>
    <p:cSldViewPr snapToGrid="0" snapToObjects="1">
      <p:cViewPr varScale="1">
        <p:scale>
          <a:sx n="85" d="100"/>
          <a:sy n="85" d="100"/>
        </p:scale>
        <p:origin x="11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715AC-AB19-CB4F-979A-E340B1BA17BB}" type="datetimeFigureOut">
              <a:rPr lang="en-US" smtClean="0"/>
              <a:t>6/21/20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CAAC6-9E78-E842-9760-7F77A8ADC35D}" type="slidenum">
              <a:rPr lang="en-US" smtClean="0"/>
              <a:t>‹#›</a:t>
            </a:fld>
            <a:endParaRPr lang="en-US"/>
          </a:p>
        </p:txBody>
      </p:sp>
    </p:spTree>
    <p:extLst>
      <p:ext uri="{BB962C8B-B14F-4D97-AF65-F5344CB8AC3E}">
        <p14:creationId xmlns:p14="http://schemas.microsoft.com/office/powerpoint/2010/main" val="962056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5CAAC6-9E78-E842-9760-7F77A8ADC35D}" type="slidenum">
              <a:rPr lang="en-US" smtClean="0"/>
              <a:t>1</a:t>
            </a:fld>
            <a:endParaRPr lang="en-US"/>
          </a:p>
        </p:txBody>
      </p:sp>
    </p:spTree>
    <p:extLst>
      <p:ext uri="{BB962C8B-B14F-4D97-AF65-F5344CB8AC3E}">
        <p14:creationId xmlns:p14="http://schemas.microsoft.com/office/powerpoint/2010/main" val="280883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6D9F64-A3B8-A54F-8087-3F2F007A31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593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5CAAC6-9E78-E842-9760-7F77A8ADC35D}" type="slidenum">
              <a:rPr lang="en-US" smtClean="0"/>
              <a:t>7</a:t>
            </a:fld>
            <a:endParaRPr lang="en-US"/>
          </a:p>
        </p:txBody>
      </p:sp>
    </p:spTree>
    <p:extLst>
      <p:ext uri="{BB962C8B-B14F-4D97-AF65-F5344CB8AC3E}">
        <p14:creationId xmlns:p14="http://schemas.microsoft.com/office/powerpoint/2010/main" val="369616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www.pbisvermont.org</a:t>
            </a:r>
            <a:r>
              <a:rPr lang="en-US" sz="1200" u="sng" kern="1200" dirty="0">
                <a:solidFill>
                  <a:schemeClr val="tx1"/>
                </a:solidFill>
                <a:effectLst/>
                <a:latin typeface="+mn-lt"/>
                <a:ea typeface="+mn-ea"/>
                <a:cs typeface="+mn-cs"/>
              </a:rPr>
              <a:t>/resource/schedule-of-the-week/</a:t>
            </a:r>
            <a:endParaRPr lang="en-US" dirty="0"/>
          </a:p>
        </p:txBody>
      </p:sp>
      <p:sp>
        <p:nvSpPr>
          <p:cNvPr id="4" name="Slide Number Placeholder 3"/>
          <p:cNvSpPr>
            <a:spLocks noGrp="1"/>
          </p:cNvSpPr>
          <p:nvPr>
            <p:ph type="sldNum" sz="quarter" idx="5"/>
          </p:nvPr>
        </p:nvSpPr>
        <p:spPr/>
        <p:txBody>
          <a:bodyPr/>
          <a:lstStyle/>
          <a:p>
            <a:fld id="{B94433C4-A11F-244E-ADE5-B782FB40C5C2}" type="slidenum">
              <a:rPr lang="en-US" smtClean="0"/>
              <a:t>8</a:t>
            </a:fld>
            <a:endParaRPr lang="en-US"/>
          </a:p>
        </p:txBody>
      </p:sp>
    </p:spTree>
    <p:extLst>
      <p:ext uri="{BB962C8B-B14F-4D97-AF65-F5344CB8AC3E}">
        <p14:creationId xmlns:p14="http://schemas.microsoft.com/office/powerpoint/2010/main" val="220622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u="none" strike="noStrike" kern="1200" dirty="0">
                <a:solidFill>
                  <a:schemeClr val="tx1"/>
                </a:solidFill>
                <a:effectLst/>
                <a:latin typeface="+mn-lt"/>
                <a:ea typeface="+mn-ea"/>
                <a:cs typeface="+mn-cs"/>
              </a:rPr>
              <a:t>Jon Kidde has been exploring the concepts of restorative justice (RJ) for 20 years and has played a critical role in the conceptualization, application, and enhancement of restorative justice within different contexts—education, legal, and within organizations in several states. In the last 5 years he has dedicated most of his work to supporting schools in their exploration and implementation of whole-school restorative approaches.</a:t>
            </a:r>
          </a:p>
          <a:p>
            <a:br>
              <a:rPr lang="en-US" dirty="0"/>
            </a:br>
            <a:r>
              <a:rPr lang="en-US" sz="1200" i="1" kern="1200" dirty="0">
                <a:solidFill>
                  <a:schemeClr val="tx1"/>
                </a:solidFill>
                <a:effectLst/>
                <a:latin typeface="+mn-lt"/>
                <a:ea typeface="+mn-ea"/>
                <a:cs typeface="+mn-cs"/>
              </a:rPr>
              <a:t>Dr. Joelle van Lent is a clinical psychologist who has worked in Vermont for over 20 years.  Joelle has worked in various mental health settings and currently focuses the majority of her efforts in public schools providing consultation, training, and evaluation.  Joelle has expertise in resilience, trauma, and Autism Spectrum Disorder.</a:t>
            </a:r>
          </a:p>
        </p:txBody>
      </p:sp>
      <p:sp>
        <p:nvSpPr>
          <p:cNvPr id="4" name="Slide Number Placeholder 3"/>
          <p:cNvSpPr>
            <a:spLocks noGrp="1"/>
          </p:cNvSpPr>
          <p:nvPr>
            <p:ph type="sldNum" sz="quarter" idx="5"/>
          </p:nvPr>
        </p:nvSpPr>
        <p:spPr/>
        <p:txBody>
          <a:bodyPr/>
          <a:lstStyle/>
          <a:p>
            <a:fld id="{855CAAC6-9E78-E842-9760-7F77A8ADC35D}" type="slidenum">
              <a:rPr lang="en-US" smtClean="0"/>
              <a:t>10</a:t>
            </a:fld>
            <a:endParaRPr lang="en-US"/>
          </a:p>
        </p:txBody>
      </p:sp>
    </p:spTree>
    <p:extLst>
      <p:ext uri="{BB962C8B-B14F-4D97-AF65-F5344CB8AC3E}">
        <p14:creationId xmlns:p14="http://schemas.microsoft.com/office/powerpoint/2010/main" val="383454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40909" indent="0" algn="ctr">
              <a:buNone/>
              <a:defRPr>
                <a:solidFill>
                  <a:schemeClr val="tx1">
                    <a:tint val="75000"/>
                  </a:schemeClr>
                </a:solidFill>
              </a:defRPr>
            </a:lvl2pPr>
            <a:lvl3pPr marL="881818" indent="0" algn="ctr">
              <a:buNone/>
              <a:defRPr>
                <a:solidFill>
                  <a:schemeClr val="tx1">
                    <a:tint val="75000"/>
                  </a:schemeClr>
                </a:solidFill>
              </a:defRPr>
            </a:lvl3pPr>
            <a:lvl4pPr marL="1322728" indent="0" algn="ctr">
              <a:buNone/>
              <a:defRPr>
                <a:solidFill>
                  <a:schemeClr val="tx1">
                    <a:tint val="75000"/>
                  </a:schemeClr>
                </a:solidFill>
              </a:defRPr>
            </a:lvl4pPr>
            <a:lvl5pPr marL="1763637" indent="0" algn="ctr">
              <a:buNone/>
              <a:defRPr>
                <a:solidFill>
                  <a:schemeClr val="tx1">
                    <a:tint val="75000"/>
                  </a:schemeClr>
                </a:solidFill>
              </a:defRPr>
            </a:lvl5pPr>
            <a:lvl6pPr marL="2204547" indent="0" algn="ctr">
              <a:buNone/>
              <a:defRPr>
                <a:solidFill>
                  <a:schemeClr val="tx1">
                    <a:tint val="75000"/>
                  </a:schemeClr>
                </a:solidFill>
              </a:defRPr>
            </a:lvl6pPr>
            <a:lvl7pPr marL="2645456" indent="0" algn="ctr">
              <a:buNone/>
              <a:defRPr>
                <a:solidFill>
                  <a:schemeClr val="tx1">
                    <a:tint val="75000"/>
                  </a:schemeClr>
                </a:solidFill>
              </a:defRPr>
            </a:lvl7pPr>
            <a:lvl8pPr marL="3086365" indent="0" algn="ctr">
              <a:buNone/>
              <a:defRPr>
                <a:solidFill>
                  <a:schemeClr val="tx1">
                    <a:tint val="75000"/>
                  </a:schemeClr>
                </a:solidFill>
              </a:defRPr>
            </a:lvl8pPr>
            <a:lvl9pPr marL="352727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15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1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04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53143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638892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359148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853719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177401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73147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640472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14655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875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091661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452345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289727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0038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amp; Bullets">
    <p:bg>
      <p:bgPr>
        <a:solidFill>
          <a:srgbClr val="5D7784"/>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2077640" y="178593"/>
            <a:ext cx="8036720" cy="1714501"/>
          </a:xfrm>
          <a:prstGeom prst="rect">
            <a:avLst/>
          </a:prstGeom>
        </p:spPr>
        <p:txBody>
          <a:bodyPr lIns="71437" tIns="71437" rIns="71437" bIns="71437"/>
          <a:lstStyle>
            <a:lvl1pPr defTabSz="410766">
              <a:defRPr sz="5300">
                <a:solidFill>
                  <a:srgbClr val="FFFFFF"/>
                </a:solidFill>
                <a:effectLst>
                  <a:outerShdw blurRad="63500" dist="12700" dir="5400000" rotWithShape="0">
                    <a:srgbClr val="000000">
                      <a:alpha val="30000"/>
                    </a:srgbClr>
                  </a:outerShdw>
                </a:effectLst>
                <a:latin typeface="Noteworthy Light"/>
                <a:ea typeface="Noteworthy Light"/>
                <a:cs typeface="Noteworthy Light"/>
                <a:sym typeface="Noteworthy Light"/>
              </a:defRPr>
            </a:lvl1pPr>
          </a:lstStyle>
          <a:p>
            <a:r>
              <a:t>Title Text</a:t>
            </a:r>
          </a:p>
        </p:txBody>
      </p:sp>
      <p:sp>
        <p:nvSpPr>
          <p:cNvPr id="118" name="Body Level One…"/>
          <p:cNvSpPr txBox="1">
            <a:spLocks noGrp="1"/>
          </p:cNvSpPr>
          <p:nvPr>
            <p:ph type="body" sz="half" idx="1"/>
          </p:nvPr>
        </p:nvSpPr>
        <p:spPr>
          <a:xfrm>
            <a:off x="2077640" y="1946672"/>
            <a:ext cx="8036720" cy="4018360"/>
          </a:xfrm>
          <a:prstGeom prst="rect">
            <a:avLst/>
          </a:prstGeom>
        </p:spPr>
        <p:txBody>
          <a:bodyPr lIns="71437" tIns="71437" rIns="71437" bIns="71437"/>
          <a:lstStyle>
            <a:lvl1pPr marL="251531" indent="-251531" defTabSz="410766">
              <a:spcBef>
                <a:spcPts val="2500"/>
              </a:spcBef>
              <a:buSzPct val="50000"/>
              <a:buBlip>
                <a:blip r:embed="rId2"/>
              </a:buBlip>
              <a:defRPr sz="2300">
                <a:solidFill>
                  <a:srgbClr val="FFFFFF"/>
                </a:solidFill>
                <a:latin typeface="Noteworthy Light"/>
                <a:ea typeface="Noteworthy Light"/>
                <a:cs typeface="Noteworthy Light"/>
                <a:sym typeface="Noteworthy Light"/>
              </a:defRPr>
            </a:lvl1pPr>
            <a:lvl2pPr marL="448381" indent="-251531" defTabSz="410766">
              <a:spcBef>
                <a:spcPts val="2500"/>
              </a:spcBef>
              <a:buSzPct val="50000"/>
              <a:buBlip>
                <a:blip r:embed="rId2"/>
              </a:buBlip>
              <a:defRPr sz="2300">
                <a:solidFill>
                  <a:srgbClr val="FFFFFF"/>
                </a:solidFill>
                <a:latin typeface="Noteworthy Light"/>
                <a:ea typeface="Noteworthy Light"/>
                <a:cs typeface="Noteworthy Light"/>
                <a:sym typeface="Noteworthy Light"/>
              </a:defRPr>
            </a:lvl2pPr>
            <a:lvl3pPr marL="645231" indent="-251531" defTabSz="410766">
              <a:spcBef>
                <a:spcPts val="2500"/>
              </a:spcBef>
              <a:buSzPct val="50000"/>
              <a:buBlip>
                <a:blip r:embed="rId2"/>
              </a:buBlip>
              <a:defRPr sz="2300">
                <a:solidFill>
                  <a:srgbClr val="FFFFFF"/>
                </a:solidFill>
                <a:latin typeface="Noteworthy Light"/>
                <a:ea typeface="Noteworthy Light"/>
                <a:cs typeface="Noteworthy Light"/>
                <a:sym typeface="Noteworthy Light"/>
              </a:defRPr>
            </a:lvl3pPr>
            <a:lvl4pPr marL="842081" indent="-251531" defTabSz="410766">
              <a:spcBef>
                <a:spcPts val="2500"/>
              </a:spcBef>
              <a:buSzPct val="50000"/>
              <a:buBlip>
                <a:blip r:embed="rId2"/>
              </a:buBlip>
              <a:defRPr sz="2300">
                <a:solidFill>
                  <a:srgbClr val="FFFFFF"/>
                </a:solidFill>
                <a:latin typeface="Noteworthy Light"/>
                <a:ea typeface="Noteworthy Light"/>
                <a:cs typeface="Noteworthy Light"/>
                <a:sym typeface="Noteworthy Light"/>
              </a:defRPr>
            </a:lvl4pPr>
            <a:lvl5pPr marL="1038931" indent="-251531" defTabSz="410766">
              <a:spcBef>
                <a:spcPts val="2500"/>
              </a:spcBef>
              <a:buSzPct val="50000"/>
              <a:buBlip>
                <a:blip r:embed="rId2"/>
              </a:buBlip>
              <a:defRPr sz="2300">
                <a:solidFill>
                  <a:srgbClr val="FFFFFF"/>
                </a:solidFill>
                <a:latin typeface="Noteworthy Light"/>
                <a:ea typeface="Noteworthy Light"/>
                <a:cs typeface="Noteworthy Light"/>
                <a:sym typeface="Noteworthy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5978346" y="6420445"/>
            <a:ext cx="320600" cy="328935"/>
          </a:xfrm>
          <a:prstGeom prst="rect">
            <a:avLst/>
          </a:prstGeom>
        </p:spPr>
        <p:txBody>
          <a:bodyPr lIns="71437" tIns="71437" rIns="71437" bIns="71437"/>
          <a:lstStyle>
            <a:lvl1pPr defTabSz="410766">
              <a:defRPr>
                <a:solidFill>
                  <a:srgbClr val="5E5E5E"/>
                </a:solidFill>
                <a:latin typeface="Hoefler Text"/>
                <a:ea typeface="Hoefler Text"/>
                <a:cs typeface="Hoefler Text"/>
                <a:sym typeface="Hoefler Text"/>
              </a:defRPr>
            </a:lvl1pPr>
          </a:lstStyle>
          <a:p>
            <a:fld id="{86CB4B4D-7CA3-9044-876B-883B54F8677D}" type="slidenum">
              <a:t>‹#›</a:t>
            </a:fld>
            <a:endParaRPr/>
          </a:p>
        </p:txBody>
      </p:sp>
    </p:spTree>
    <p:extLst>
      <p:ext uri="{BB962C8B-B14F-4D97-AF65-F5344CB8AC3E}">
        <p14:creationId xmlns:p14="http://schemas.microsoft.com/office/powerpoint/2010/main" val="238720796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Only">
    <p:bg>
      <p:bgPr>
        <a:solidFill>
          <a:srgbClr val="F6F7F2"/>
        </a:solidFill>
        <a:effectLst/>
      </p:bgPr>
    </p:bg>
    <p:spTree>
      <p:nvGrpSpPr>
        <p:cNvPr id="1" name=""/>
        <p:cNvGrpSpPr/>
        <p:nvPr/>
      </p:nvGrpSpPr>
      <p:grpSpPr>
        <a:xfrm>
          <a:off x="0" y="0"/>
          <a:ext cx="0" cy="0"/>
          <a:chOff x="0" y="0"/>
          <a:chExt cx="0" cy="0"/>
        </a:xfrm>
      </p:grpSpPr>
      <p:sp>
        <p:nvSpPr>
          <p:cNvPr id="126" name="Rectangle"/>
          <p:cNvSpPr/>
          <p:nvPr/>
        </p:nvSpPr>
        <p:spPr>
          <a:xfrm>
            <a:off x="504454" y="533524"/>
            <a:ext cx="11189443" cy="5790952"/>
          </a:xfrm>
          <a:prstGeom prst="rect">
            <a:avLst/>
          </a:prstGeom>
          <a:solidFill>
            <a:srgbClr val="EFE7E6"/>
          </a:solidFill>
          <a:ln w="12700">
            <a:miter lim="400000"/>
          </a:ln>
        </p:spPr>
        <p:txBody>
          <a:bodyPr lIns="0" tIns="0" rIns="0" bIns="0" anchor="ctr"/>
          <a:lstStyle/>
          <a:p>
            <a:pPr defTabSz="207716">
              <a:lnSpc>
                <a:spcPct val="120000"/>
              </a:lnSpc>
              <a:defRPr sz="1800" b="0" spc="-36">
                <a:solidFill>
                  <a:srgbClr val="FFFFFF"/>
                </a:solidFill>
                <a:latin typeface="Canela Deck Bold"/>
                <a:ea typeface="Canela Deck Bold"/>
                <a:cs typeface="Canela Deck Bold"/>
                <a:sym typeface="Canela Deck Bold"/>
              </a:defRPr>
            </a:pPr>
            <a:endParaRPr sz="900"/>
          </a:p>
        </p:txBody>
      </p:sp>
      <p:sp>
        <p:nvSpPr>
          <p:cNvPr id="127" name="Slide Subtitle"/>
          <p:cNvSpPr txBox="1">
            <a:spLocks noGrp="1"/>
          </p:cNvSpPr>
          <p:nvPr>
            <p:ph type="body" sz="quarter" idx="13" hasCustomPrompt="1"/>
          </p:nvPr>
        </p:nvSpPr>
        <p:spPr>
          <a:xfrm>
            <a:off x="1028700" y="1616043"/>
            <a:ext cx="10134600" cy="422974"/>
          </a:xfrm>
          <a:prstGeom prst="rect">
            <a:avLst/>
          </a:prstGeom>
        </p:spPr>
        <p:txBody>
          <a:bodyPr/>
          <a:lstStyle>
            <a:lvl1pPr marL="0" indent="0" algn="ctr">
              <a:lnSpc>
                <a:spcPct val="90000"/>
              </a:lnSpc>
              <a:spcBef>
                <a:spcPts val="0"/>
              </a:spcBef>
              <a:buSzTx/>
              <a:buNone/>
              <a:defRPr sz="1950" b="1">
                <a:latin typeface="Proxima Nova"/>
                <a:ea typeface="Proxima Nova"/>
                <a:cs typeface="Proxima Nova"/>
                <a:sym typeface="Proxima Nova"/>
              </a:defRPr>
            </a:lvl1pPr>
          </a:lstStyle>
          <a:p>
            <a:r>
              <a:t>Slide Subtitle</a:t>
            </a:r>
          </a:p>
        </p:txBody>
      </p:sp>
      <p:sp>
        <p:nvSpPr>
          <p:cNvPr id="128" name="Slide Title"/>
          <p:cNvSpPr txBox="1">
            <a:spLocks noGrp="1"/>
          </p:cNvSpPr>
          <p:nvPr>
            <p:ph type="title" hasCustomPrompt="1"/>
          </p:nvPr>
        </p:nvSpPr>
        <p:spPr>
          <a:xfrm>
            <a:off x="1028700" y="530349"/>
            <a:ext cx="10134600" cy="1136421"/>
          </a:xfrm>
          <a:prstGeom prst="rect">
            <a:avLst/>
          </a:prstGeom>
        </p:spPr>
        <p:txBody>
          <a:bodyPr anchor="b"/>
          <a:lstStyle>
            <a:lvl1pPr>
              <a:lnSpc>
                <a:spcPct val="70000"/>
              </a:lnSpc>
              <a:defRPr sz="4100">
                <a:latin typeface="Canela Bold"/>
                <a:ea typeface="Canela Bold"/>
                <a:cs typeface="Canela Bold"/>
                <a:sym typeface="Canela Bold"/>
              </a:defRPr>
            </a:lvl1pPr>
          </a:lstStyle>
          <a:p>
            <a:r>
              <a:t>Slide Title</a:t>
            </a:r>
          </a:p>
        </p:txBody>
      </p:sp>
      <p:sp>
        <p:nvSpPr>
          <p:cNvPr id="129" name="Slide Number"/>
          <p:cNvSpPr txBox="1">
            <a:spLocks noGrp="1"/>
          </p:cNvSpPr>
          <p:nvPr>
            <p:ph type="sldNum" sz="quarter" idx="2"/>
          </p:nvPr>
        </p:nvSpPr>
        <p:spPr>
          <a:xfrm>
            <a:off x="6019114" y="6511647"/>
            <a:ext cx="258084" cy="225703"/>
          </a:xfrm>
          <a:prstGeom prst="rect">
            <a:avLst/>
          </a:prstGeom>
        </p:spPr>
        <p:txBody>
          <a:bodyPr anchor="b"/>
          <a:lstStyle>
            <a:lvl1pPr>
              <a:defRPr sz="800">
                <a:solidFill>
                  <a:srgbClr val="5E5E5E"/>
                </a:solidFill>
                <a:latin typeface="Proxima Nova"/>
                <a:ea typeface="Proxima Nova"/>
                <a:cs typeface="Proxima Nova"/>
                <a:sym typeface="Proxima Nova"/>
              </a:defRPr>
            </a:lvl1pPr>
          </a:lstStyle>
          <a:p>
            <a:fld id="{86CB4B4D-7CA3-9044-876B-883B54F8677D}" type="slidenum">
              <a:t>‹#›</a:t>
            </a:fld>
            <a:endParaRPr/>
          </a:p>
        </p:txBody>
      </p:sp>
    </p:spTree>
    <p:extLst>
      <p:ext uri="{BB962C8B-B14F-4D97-AF65-F5344CB8AC3E}">
        <p14:creationId xmlns:p14="http://schemas.microsoft.com/office/powerpoint/2010/main" val="13413976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844"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22">
                <a:solidFill>
                  <a:schemeClr val="tx1">
                    <a:tint val="75000"/>
                  </a:schemeClr>
                </a:solidFill>
              </a:defRPr>
            </a:lvl1pPr>
            <a:lvl2pPr marL="440909" indent="0">
              <a:buNone/>
              <a:defRPr sz="1735">
                <a:solidFill>
                  <a:schemeClr val="tx1">
                    <a:tint val="75000"/>
                  </a:schemeClr>
                </a:solidFill>
              </a:defRPr>
            </a:lvl2pPr>
            <a:lvl3pPr marL="881818" indent="0">
              <a:buNone/>
              <a:defRPr sz="1547">
                <a:solidFill>
                  <a:schemeClr val="tx1">
                    <a:tint val="75000"/>
                  </a:schemeClr>
                </a:solidFill>
              </a:defRPr>
            </a:lvl3pPr>
            <a:lvl4pPr marL="1322728" indent="0">
              <a:buNone/>
              <a:defRPr sz="1360">
                <a:solidFill>
                  <a:schemeClr val="tx1">
                    <a:tint val="75000"/>
                  </a:schemeClr>
                </a:solidFill>
              </a:defRPr>
            </a:lvl4pPr>
            <a:lvl5pPr marL="1763637" indent="0">
              <a:buNone/>
              <a:defRPr sz="1360">
                <a:solidFill>
                  <a:schemeClr val="tx1">
                    <a:tint val="75000"/>
                  </a:schemeClr>
                </a:solidFill>
              </a:defRPr>
            </a:lvl5pPr>
            <a:lvl6pPr marL="2204547" indent="0">
              <a:buNone/>
              <a:defRPr sz="1360">
                <a:solidFill>
                  <a:schemeClr val="tx1">
                    <a:tint val="75000"/>
                  </a:schemeClr>
                </a:solidFill>
              </a:defRPr>
            </a:lvl6pPr>
            <a:lvl7pPr marL="2645456" indent="0">
              <a:buNone/>
              <a:defRPr sz="1360">
                <a:solidFill>
                  <a:schemeClr val="tx1">
                    <a:tint val="75000"/>
                  </a:schemeClr>
                </a:solidFill>
              </a:defRPr>
            </a:lvl7pPr>
            <a:lvl8pPr marL="3086365" indent="0">
              <a:buNone/>
              <a:defRPr sz="1360">
                <a:solidFill>
                  <a:schemeClr val="tx1">
                    <a:tint val="75000"/>
                  </a:schemeClr>
                </a:solidFill>
              </a:defRPr>
            </a:lvl8pPr>
            <a:lvl9pPr marL="3527274"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182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719"/>
            </a:lvl1pPr>
            <a:lvl2pPr>
              <a:defRPr sz="2297"/>
            </a:lvl2pPr>
            <a:lvl3pPr>
              <a:defRPr sz="1922"/>
            </a:lvl3pPr>
            <a:lvl4pPr>
              <a:defRPr sz="1735"/>
            </a:lvl4pPr>
            <a:lvl5pPr>
              <a:defRPr sz="1735"/>
            </a:lvl5pPr>
            <a:lvl6pPr>
              <a:defRPr sz="1735"/>
            </a:lvl6pPr>
            <a:lvl7pPr>
              <a:defRPr sz="1735"/>
            </a:lvl7pPr>
            <a:lvl8pPr>
              <a:defRPr sz="1735"/>
            </a:lvl8pPr>
            <a:lvl9pPr>
              <a:defRPr sz="17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19"/>
            </a:lvl1pPr>
            <a:lvl2pPr>
              <a:defRPr sz="2297"/>
            </a:lvl2pPr>
            <a:lvl3pPr>
              <a:defRPr sz="1922"/>
            </a:lvl3pPr>
            <a:lvl4pPr>
              <a:defRPr sz="1735"/>
            </a:lvl4pPr>
            <a:lvl5pPr>
              <a:defRPr sz="1735"/>
            </a:lvl5pPr>
            <a:lvl6pPr>
              <a:defRPr sz="1735"/>
            </a:lvl6pPr>
            <a:lvl7pPr>
              <a:defRPr sz="1735"/>
            </a:lvl7pPr>
            <a:lvl8pPr>
              <a:defRPr sz="1735"/>
            </a:lvl8pPr>
            <a:lvl9pPr>
              <a:defRPr sz="17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3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97" b="1"/>
            </a:lvl1pPr>
            <a:lvl2pPr marL="440909" indent="0">
              <a:buNone/>
              <a:defRPr sz="1922" b="1"/>
            </a:lvl2pPr>
            <a:lvl3pPr marL="881818" indent="0">
              <a:buNone/>
              <a:defRPr sz="1735" b="1"/>
            </a:lvl3pPr>
            <a:lvl4pPr marL="1322728" indent="0">
              <a:buNone/>
              <a:defRPr sz="1547" b="1"/>
            </a:lvl4pPr>
            <a:lvl5pPr marL="1763637" indent="0">
              <a:buNone/>
              <a:defRPr sz="1547" b="1"/>
            </a:lvl5pPr>
            <a:lvl6pPr marL="2204547" indent="0">
              <a:buNone/>
              <a:defRPr sz="1547" b="1"/>
            </a:lvl6pPr>
            <a:lvl7pPr marL="2645456" indent="0">
              <a:buNone/>
              <a:defRPr sz="1547" b="1"/>
            </a:lvl7pPr>
            <a:lvl8pPr marL="3086365" indent="0">
              <a:buNone/>
              <a:defRPr sz="1547" b="1"/>
            </a:lvl8pPr>
            <a:lvl9pPr marL="3527274" indent="0">
              <a:buNone/>
              <a:defRPr sz="154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97"/>
            </a:lvl1pPr>
            <a:lvl2pPr>
              <a:defRPr sz="1922"/>
            </a:lvl2pPr>
            <a:lvl3pPr>
              <a:defRPr sz="1735"/>
            </a:lvl3pPr>
            <a:lvl4pPr>
              <a:defRPr sz="1547"/>
            </a:lvl4pPr>
            <a:lvl5pPr>
              <a:defRPr sz="1547"/>
            </a:lvl5pPr>
            <a:lvl6pPr>
              <a:defRPr sz="1547"/>
            </a:lvl6pPr>
            <a:lvl7pPr>
              <a:defRPr sz="1547"/>
            </a:lvl7pPr>
            <a:lvl8pPr>
              <a:defRPr sz="1547"/>
            </a:lvl8pPr>
            <a:lvl9pPr>
              <a:defRPr sz="15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297" b="1"/>
            </a:lvl1pPr>
            <a:lvl2pPr marL="440909" indent="0">
              <a:buNone/>
              <a:defRPr sz="1922" b="1"/>
            </a:lvl2pPr>
            <a:lvl3pPr marL="881818" indent="0">
              <a:buNone/>
              <a:defRPr sz="1735" b="1"/>
            </a:lvl3pPr>
            <a:lvl4pPr marL="1322728" indent="0">
              <a:buNone/>
              <a:defRPr sz="1547" b="1"/>
            </a:lvl4pPr>
            <a:lvl5pPr marL="1763637" indent="0">
              <a:buNone/>
              <a:defRPr sz="1547" b="1"/>
            </a:lvl5pPr>
            <a:lvl6pPr marL="2204547" indent="0">
              <a:buNone/>
              <a:defRPr sz="1547" b="1"/>
            </a:lvl6pPr>
            <a:lvl7pPr marL="2645456" indent="0">
              <a:buNone/>
              <a:defRPr sz="1547" b="1"/>
            </a:lvl7pPr>
            <a:lvl8pPr marL="3086365" indent="0">
              <a:buNone/>
              <a:defRPr sz="1547" b="1"/>
            </a:lvl8pPr>
            <a:lvl9pPr marL="3527274" indent="0">
              <a:buNone/>
              <a:defRPr sz="154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97"/>
            </a:lvl1pPr>
            <a:lvl2pPr>
              <a:defRPr sz="1922"/>
            </a:lvl2pPr>
            <a:lvl3pPr>
              <a:defRPr sz="1735"/>
            </a:lvl3pPr>
            <a:lvl4pPr>
              <a:defRPr sz="1547"/>
            </a:lvl4pPr>
            <a:lvl5pPr>
              <a:defRPr sz="1547"/>
            </a:lvl5pPr>
            <a:lvl6pPr>
              <a:defRPr sz="1547"/>
            </a:lvl6pPr>
            <a:lvl7pPr>
              <a:defRPr sz="1547"/>
            </a:lvl7pPr>
            <a:lvl8pPr>
              <a:defRPr sz="1547"/>
            </a:lvl8pPr>
            <a:lvl9pPr>
              <a:defRPr sz="15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30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653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52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22"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094"/>
            </a:lvl1pPr>
            <a:lvl2pPr>
              <a:defRPr sz="2719"/>
            </a:lvl2pPr>
            <a:lvl3pPr>
              <a:defRPr sz="2297"/>
            </a:lvl3pPr>
            <a:lvl4pPr>
              <a:defRPr sz="1922"/>
            </a:lvl4pPr>
            <a:lvl5pPr>
              <a:defRPr sz="1922"/>
            </a:lvl5pPr>
            <a:lvl6pPr>
              <a:defRPr sz="1922"/>
            </a:lvl6pPr>
            <a:lvl7pPr>
              <a:defRPr sz="1922"/>
            </a:lvl7pPr>
            <a:lvl8pPr>
              <a:defRPr sz="1922"/>
            </a:lvl8pPr>
            <a:lvl9pPr>
              <a:defRPr sz="19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360"/>
            </a:lvl1pPr>
            <a:lvl2pPr marL="440909" indent="0">
              <a:buNone/>
              <a:defRPr sz="1172"/>
            </a:lvl2pPr>
            <a:lvl3pPr marL="881818" indent="0">
              <a:buNone/>
              <a:defRPr sz="984"/>
            </a:lvl3pPr>
            <a:lvl4pPr marL="1322728" indent="0">
              <a:buNone/>
              <a:defRPr sz="891"/>
            </a:lvl4pPr>
            <a:lvl5pPr marL="1763637" indent="0">
              <a:buNone/>
              <a:defRPr sz="891"/>
            </a:lvl5pPr>
            <a:lvl6pPr marL="2204547" indent="0">
              <a:buNone/>
              <a:defRPr sz="891"/>
            </a:lvl6pPr>
            <a:lvl7pPr marL="2645456" indent="0">
              <a:buNone/>
              <a:defRPr sz="891"/>
            </a:lvl7pPr>
            <a:lvl8pPr marL="3086365" indent="0">
              <a:buNone/>
              <a:defRPr sz="891"/>
            </a:lvl8pPr>
            <a:lvl9pPr marL="3527274" indent="0">
              <a:buNone/>
              <a:defRPr sz="891"/>
            </a:lvl9pPr>
          </a:lstStyle>
          <a:p>
            <a:pPr lvl="0"/>
            <a:r>
              <a:rPr lang="en-US"/>
              <a:t>Click to edit Master text styles</a:t>
            </a:r>
          </a:p>
        </p:txBody>
      </p:sp>
      <p:sp>
        <p:nvSpPr>
          <p:cNvPr id="5" name="Date Placeholder 4"/>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28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22"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094"/>
            </a:lvl1pPr>
            <a:lvl2pPr marL="440909" indent="0">
              <a:buNone/>
              <a:defRPr sz="2719"/>
            </a:lvl2pPr>
            <a:lvl3pPr marL="881818" indent="0">
              <a:buNone/>
              <a:defRPr sz="2297"/>
            </a:lvl3pPr>
            <a:lvl4pPr marL="1322728" indent="0">
              <a:buNone/>
              <a:defRPr sz="1922"/>
            </a:lvl4pPr>
            <a:lvl5pPr marL="1763637" indent="0">
              <a:buNone/>
              <a:defRPr sz="1922"/>
            </a:lvl5pPr>
            <a:lvl6pPr marL="2204547" indent="0">
              <a:buNone/>
              <a:defRPr sz="1922"/>
            </a:lvl6pPr>
            <a:lvl7pPr marL="2645456" indent="0">
              <a:buNone/>
              <a:defRPr sz="1922"/>
            </a:lvl7pPr>
            <a:lvl8pPr marL="3086365" indent="0">
              <a:buNone/>
              <a:defRPr sz="1922"/>
            </a:lvl8pPr>
            <a:lvl9pPr marL="3527274" indent="0">
              <a:buNone/>
              <a:defRPr sz="1922"/>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60"/>
            </a:lvl1pPr>
            <a:lvl2pPr marL="440909" indent="0">
              <a:buNone/>
              <a:defRPr sz="1172"/>
            </a:lvl2pPr>
            <a:lvl3pPr marL="881818" indent="0">
              <a:buNone/>
              <a:defRPr sz="984"/>
            </a:lvl3pPr>
            <a:lvl4pPr marL="1322728" indent="0">
              <a:buNone/>
              <a:defRPr sz="891"/>
            </a:lvl4pPr>
            <a:lvl5pPr marL="1763637" indent="0">
              <a:buNone/>
              <a:defRPr sz="891"/>
            </a:lvl5pPr>
            <a:lvl6pPr marL="2204547" indent="0">
              <a:buNone/>
              <a:defRPr sz="891"/>
            </a:lvl6pPr>
            <a:lvl7pPr marL="2645456" indent="0">
              <a:buNone/>
              <a:defRPr sz="891"/>
            </a:lvl7pPr>
            <a:lvl8pPr marL="3086365" indent="0">
              <a:buNone/>
              <a:defRPr sz="891"/>
            </a:lvl8pPr>
            <a:lvl9pPr marL="3527274" indent="0">
              <a:buNone/>
              <a:defRPr sz="891"/>
            </a:lvl9pPr>
          </a:lstStyle>
          <a:p>
            <a:pPr lvl="0"/>
            <a:r>
              <a:rPr lang="en-US"/>
              <a:t>Click to edit Master text styles</a:t>
            </a:r>
          </a:p>
        </p:txBody>
      </p:sp>
      <p:sp>
        <p:nvSpPr>
          <p:cNvPr id="5" name="Date Placeholder 4"/>
          <p:cNvSpPr>
            <a:spLocks noGrp="1"/>
          </p:cNvSpPr>
          <p:nvPr>
            <p:ph type="dt" sz="half" idx="10"/>
          </p:nvPr>
        </p:nvSpPr>
        <p:spPr/>
        <p:txBody>
          <a:bodyPr/>
          <a:lstStyle/>
          <a:p>
            <a:fld id="{34589C03-5116-3946-B8EF-269E170A90C9}" type="datetimeFigureOut">
              <a:rPr lang="en-US" smtClean="0">
                <a:solidFill>
                  <a:prstClr val="black">
                    <a:tint val="75000"/>
                  </a:prstClr>
                </a:solidFill>
              </a:rPr>
              <a:pPr/>
              <a:t>6/21/20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47994C-670D-BD49-A809-AA5B3829D7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912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88101" tIns="94051" rIns="188101" bIns="94051"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88101" tIns="94051" rIns="188101" bIns="9405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88101" tIns="94051" rIns="188101" bIns="94051" rtlCol="0" anchor="ctr"/>
          <a:lstStyle>
            <a:lvl1pPr algn="l">
              <a:defRPr sz="1172">
                <a:solidFill>
                  <a:schemeClr val="tx1">
                    <a:tint val="75000"/>
                  </a:schemeClr>
                </a:solidFill>
              </a:defRPr>
            </a:lvl1pPr>
          </a:lstStyle>
          <a:p>
            <a:pPr defTabSz="440909"/>
            <a:fld id="{34589C03-5116-3946-B8EF-269E170A90C9}" type="datetimeFigureOut">
              <a:rPr lang="en-US" smtClean="0">
                <a:solidFill>
                  <a:prstClr val="black">
                    <a:tint val="75000"/>
                  </a:prstClr>
                </a:solidFill>
              </a:rPr>
              <a:pPr defTabSz="440909"/>
              <a:t>6/21/20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88101" tIns="94051" rIns="188101" bIns="94051" rtlCol="0" anchor="ctr"/>
          <a:lstStyle>
            <a:lvl1pPr algn="ctr">
              <a:defRPr sz="1172">
                <a:solidFill>
                  <a:schemeClr val="tx1">
                    <a:tint val="75000"/>
                  </a:schemeClr>
                </a:solidFill>
              </a:defRPr>
            </a:lvl1pPr>
          </a:lstStyle>
          <a:p>
            <a:pPr defTabSz="4409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88101" tIns="94051" rIns="188101" bIns="94051" rtlCol="0" anchor="ctr"/>
          <a:lstStyle>
            <a:lvl1pPr algn="r">
              <a:defRPr sz="1172">
                <a:solidFill>
                  <a:schemeClr val="tx1">
                    <a:tint val="75000"/>
                  </a:schemeClr>
                </a:solidFill>
              </a:defRPr>
            </a:lvl1pPr>
          </a:lstStyle>
          <a:p>
            <a:pPr defTabSz="440909"/>
            <a:fld id="{8847994C-670D-BD49-A809-AA5B3829D7DE}" type="slidenum">
              <a:rPr lang="en-US" smtClean="0">
                <a:solidFill>
                  <a:prstClr val="black">
                    <a:tint val="75000"/>
                  </a:prstClr>
                </a:solidFill>
              </a:rPr>
              <a:pPr defTabSz="440909"/>
              <a:t>‹#›</a:t>
            </a:fld>
            <a:endParaRPr lang="en-US">
              <a:solidFill>
                <a:prstClr val="black">
                  <a:tint val="75000"/>
                </a:prstClr>
              </a:solidFill>
            </a:endParaRPr>
          </a:p>
        </p:txBody>
      </p:sp>
    </p:spTree>
    <p:extLst>
      <p:ext uri="{BB962C8B-B14F-4D97-AF65-F5344CB8AC3E}">
        <p14:creationId xmlns:p14="http://schemas.microsoft.com/office/powerpoint/2010/main" val="999407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0909" rtl="0" eaLnBrk="1" latinLnBrk="0" hangingPunct="1">
        <a:spcBef>
          <a:spcPct val="0"/>
        </a:spcBef>
        <a:buNone/>
        <a:defRPr sz="4266" kern="1200">
          <a:solidFill>
            <a:schemeClr val="tx1"/>
          </a:solidFill>
          <a:latin typeface="+mj-lt"/>
          <a:ea typeface="+mj-ea"/>
          <a:cs typeface="+mj-cs"/>
        </a:defRPr>
      </a:lvl1pPr>
    </p:titleStyle>
    <p:bodyStyle>
      <a:lvl1pPr marL="330682" indent="-330682" algn="l" defTabSz="440909" rtl="0" eaLnBrk="1" latinLnBrk="0" hangingPunct="1">
        <a:spcBef>
          <a:spcPct val="20000"/>
        </a:spcBef>
        <a:buFont typeface="Arial"/>
        <a:buChar char="•"/>
        <a:defRPr sz="3094" kern="1200">
          <a:solidFill>
            <a:schemeClr val="tx1"/>
          </a:solidFill>
          <a:latin typeface="+mn-lt"/>
          <a:ea typeface="+mn-ea"/>
          <a:cs typeface="+mn-cs"/>
        </a:defRPr>
      </a:lvl1pPr>
      <a:lvl2pPr marL="716477" indent="-275568" algn="l" defTabSz="440909" rtl="0" eaLnBrk="1" latinLnBrk="0" hangingPunct="1">
        <a:spcBef>
          <a:spcPct val="20000"/>
        </a:spcBef>
        <a:buFont typeface="Arial"/>
        <a:buChar char="–"/>
        <a:defRPr sz="2719" kern="1200">
          <a:solidFill>
            <a:schemeClr val="tx1"/>
          </a:solidFill>
          <a:latin typeface="+mn-lt"/>
          <a:ea typeface="+mn-ea"/>
          <a:cs typeface="+mn-cs"/>
        </a:defRPr>
      </a:lvl2pPr>
      <a:lvl3pPr marL="1102273" indent="-220455" algn="l" defTabSz="440909" rtl="0" eaLnBrk="1" latinLnBrk="0" hangingPunct="1">
        <a:spcBef>
          <a:spcPct val="20000"/>
        </a:spcBef>
        <a:buFont typeface="Arial"/>
        <a:buChar char="•"/>
        <a:defRPr sz="2297" kern="1200">
          <a:solidFill>
            <a:schemeClr val="tx1"/>
          </a:solidFill>
          <a:latin typeface="+mn-lt"/>
          <a:ea typeface="+mn-ea"/>
          <a:cs typeface="+mn-cs"/>
        </a:defRPr>
      </a:lvl3pPr>
      <a:lvl4pPr marL="1543182" indent="-220455" algn="l" defTabSz="440909" rtl="0" eaLnBrk="1" latinLnBrk="0" hangingPunct="1">
        <a:spcBef>
          <a:spcPct val="20000"/>
        </a:spcBef>
        <a:buFont typeface="Arial"/>
        <a:buChar char="–"/>
        <a:defRPr sz="1922" kern="1200">
          <a:solidFill>
            <a:schemeClr val="tx1"/>
          </a:solidFill>
          <a:latin typeface="+mn-lt"/>
          <a:ea typeface="+mn-ea"/>
          <a:cs typeface="+mn-cs"/>
        </a:defRPr>
      </a:lvl4pPr>
      <a:lvl5pPr marL="1984092" indent="-220455" algn="l" defTabSz="440909" rtl="0" eaLnBrk="1" latinLnBrk="0" hangingPunct="1">
        <a:spcBef>
          <a:spcPct val="20000"/>
        </a:spcBef>
        <a:buFont typeface="Arial"/>
        <a:buChar char="»"/>
        <a:defRPr sz="1922" kern="1200">
          <a:solidFill>
            <a:schemeClr val="tx1"/>
          </a:solidFill>
          <a:latin typeface="+mn-lt"/>
          <a:ea typeface="+mn-ea"/>
          <a:cs typeface="+mn-cs"/>
        </a:defRPr>
      </a:lvl5pPr>
      <a:lvl6pPr marL="2425001" indent="-220455" algn="l" defTabSz="440909" rtl="0" eaLnBrk="1" latinLnBrk="0" hangingPunct="1">
        <a:spcBef>
          <a:spcPct val="20000"/>
        </a:spcBef>
        <a:buFont typeface="Arial"/>
        <a:buChar char="•"/>
        <a:defRPr sz="1922" kern="1200">
          <a:solidFill>
            <a:schemeClr val="tx1"/>
          </a:solidFill>
          <a:latin typeface="+mn-lt"/>
          <a:ea typeface="+mn-ea"/>
          <a:cs typeface="+mn-cs"/>
        </a:defRPr>
      </a:lvl6pPr>
      <a:lvl7pPr marL="2865910" indent="-220455" algn="l" defTabSz="440909" rtl="0" eaLnBrk="1" latinLnBrk="0" hangingPunct="1">
        <a:spcBef>
          <a:spcPct val="20000"/>
        </a:spcBef>
        <a:buFont typeface="Arial"/>
        <a:buChar char="•"/>
        <a:defRPr sz="1922" kern="1200">
          <a:solidFill>
            <a:schemeClr val="tx1"/>
          </a:solidFill>
          <a:latin typeface="+mn-lt"/>
          <a:ea typeface="+mn-ea"/>
          <a:cs typeface="+mn-cs"/>
        </a:defRPr>
      </a:lvl7pPr>
      <a:lvl8pPr marL="3306820" indent="-220455" algn="l" defTabSz="440909" rtl="0" eaLnBrk="1" latinLnBrk="0" hangingPunct="1">
        <a:spcBef>
          <a:spcPct val="20000"/>
        </a:spcBef>
        <a:buFont typeface="Arial"/>
        <a:buChar char="•"/>
        <a:defRPr sz="1922" kern="1200">
          <a:solidFill>
            <a:schemeClr val="tx1"/>
          </a:solidFill>
          <a:latin typeface="+mn-lt"/>
          <a:ea typeface="+mn-ea"/>
          <a:cs typeface="+mn-cs"/>
        </a:defRPr>
      </a:lvl8pPr>
      <a:lvl9pPr marL="3747729" indent="-220455" algn="l" defTabSz="440909" rtl="0" eaLnBrk="1" latinLnBrk="0" hangingPunct="1">
        <a:spcBef>
          <a:spcPct val="20000"/>
        </a:spcBef>
        <a:buFont typeface="Arial"/>
        <a:buChar char="•"/>
        <a:defRPr sz="1922" kern="1200">
          <a:solidFill>
            <a:schemeClr val="tx1"/>
          </a:solidFill>
          <a:latin typeface="+mn-lt"/>
          <a:ea typeface="+mn-ea"/>
          <a:cs typeface="+mn-cs"/>
        </a:defRPr>
      </a:lvl9pPr>
    </p:bodyStyle>
    <p:otherStyle>
      <a:defPPr>
        <a:defRPr lang="en-US"/>
      </a:defPPr>
      <a:lvl1pPr marL="0" algn="l" defTabSz="440909" rtl="0" eaLnBrk="1" latinLnBrk="0" hangingPunct="1">
        <a:defRPr sz="1735" kern="1200">
          <a:solidFill>
            <a:schemeClr val="tx1"/>
          </a:solidFill>
          <a:latin typeface="+mn-lt"/>
          <a:ea typeface="+mn-ea"/>
          <a:cs typeface="+mn-cs"/>
        </a:defRPr>
      </a:lvl1pPr>
      <a:lvl2pPr marL="440909" algn="l" defTabSz="440909" rtl="0" eaLnBrk="1" latinLnBrk="0" hangingPunct="1">
        <a:defRPr sz="1735" kern="1200">
          <a:solidFill>
            <a:schemeClr val="tx1"/>
          </a:solidFill>
          <a:latin typeface="+mn-lt"/>
          <a:ea typeface="+mn-ea"/>
          <a:cs typeface="+mn-cs"/>
        </a:defRPr>
      </a:lvl2pPr>
      <a:lvl3pPr marL="881818" algn="l" defTabSz="440909" rtl="0" eaLnBrk="1" latinLnBrk="0" hangingPunct="1">
        <a:defRPr sz="1735" kern="1200">
          <a:solidFill>
            <a:schemeClr val="tx1"/>
          </a:solidFill>
          <a:latin typeface="+mn-lt"/>
          <a:ea typeface="+mn-ea"/>
          <a:cs typeface="+mn-cs"/>
        </a:defRPr>
      </a:lvl3pPr>
      <a:lvl4pPr marL="1322728" algn="l" defTabSz="440909" rtl="0" eaLnBrk="1" latinLnBrk="0" hangingPunct="1">
        <a:defRPr sz="1735" kern="1200">
          <a:solidFill>
            <a:schemeClr val="tx1"/>
          </a:solidFill>
          <a:latin typeface="+mn-lt"/>
          <a:ea typeface="+mn-ea"/>
          <a:cs typeface="+mn-cs"/>
        </a:defRPr>
      </a:lvl4pPr>
      <a:lvl5pPr marL="1763637" algn="l" defTabSz="440909" rtl="0" eaLnBrk="1" latinLnBrk="0" hangingPunct="1">
        <a:defRPr sz="1735" kern="1200">
          <a:solidFill>
            <a:schemeClr val="tx1"/>
          </a:solidFill>
          <a:latin typeface="+mn-lt"/>
          <a:ea typeface="+mn-ea"/>
          <a:cs typeface="+mn-cs"/>
        </a:defRPr>
      </a:lvl5pPr>
      <a:lvl6pPr marL="2204547" algn="l" defTabSz="440909" rtl="0" eaLnBrk="1" latinLnBrk="0" hangingPunct="1">
        <a:defRPr sz="1735" kern="1200">
          <a:solidFill>
            <a:schemeClr val="tx1"/>
          </a:solidFill>
          <a:latin typeface="+mn-lt"/>
          <a:ea typeface="+mn-ea"/>
          <a:cs typeface="+mn-cs"/>
        </a:defRPr>
      </a:lvl6pPr>
      <a:lvl7pPr marL="2645456" algn="l" defTabSz="440909" rtl="0" eaLnBrk="1" latinLnBrk="0" hangingPunct="1">
        <a:defRPr sz="1735" kern="1200">
          <a:solidFill>
            <a:schemeClr val="tx1"/>
          </a:solidFill>
          <a:latin typeface="+mn-lt"/>
          <a:ea typeface="+mn-ea"/>
          <a:cs typeface="+mn-cs"/>
        </a:defRPr>
      </a:lvl7pPr>
      <a:lvl8pPr marL="3086365" algn="l" defTabSz="440909" rtl="0" eaLnBrk="1" latinLnBrk="0" hangingPunct="1">
        <a:defRPr sz="1735" kern="1200">
          <a:solidFill>
            <a:schemeClr val="tx1"/>
          </a:solidFill>
          <a:latin typeface="+mn-lt"/>
          <a:ea typeface="+mn-ea"/>
          <a:cs typeface="+mn-cs"/>
        </a:defRPr>
      </a:lvl8pPr>
      <a:lvl9pPr marL="3527274" algn="l" defTabSz="440909" rtl="0" eaLnBrk="1" latinLnBrk="0" hangingPunct="1">
        <a:defRPr sz="17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25378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anne.dubie@uvm.edu" TargetMode="External"/><Relationship Id="rId4" Type="http://schemas.openxmlformats.org/officeDocument/2006/relationships/hyperlink" Target="http://bit.ly/VTBEST202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us02web.zoom.us/my/best2020"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7797C8-DB1B-0846-B4FB-413340B8D691}"/>
              </a:ext>
            </a:extLst>
          </p:cNvPr>
          <p:cNvSpPr>
            <a:spLocks noGrp="1"/>
          </p:cNvSpPr>
          <p:nvPr>
            <p:ph type="title"/>
          </p:nvPr>
        </p:nvSpPr>
        <p:spPr/>
        <p:txBody>
          <a:bodyPr>
            <a:normAutofit/>
          </a:bodyPr>
          <a:lstStyle/>
          <a:p>
            <a:r>
              <a:rPr lang="en-US" sz="4800" b="1" dirty="0">
                <a:solidFill>
                  <a:schemeClr val="accent3">
                    <a:lumMod val="50000"/>
                  </a:schemeClr>
                </a:solidFill>
              </a:rPr>
              <a:t>Welcome!</a:t>
            </a:r>
          </a:p>
        </p:txBody>
      </p:sp>
      <p:pic>
        <p:nvPicPr>
          <p:cNvPr id="6" name="Picture 5" descr="BEST logo of three people dancing around a red school&#10;">
            <a:extLst>
              <a:ext uri="{FF2B5EF4-FFF2-40B4-BE49-F238E27FC236}">
                <a16:creationId xmlns:a16="http://schemas.microsoft.com/office/drawing/2014/main" id="{6CAA8983-BF8F-FC44-AB21-789CAC969DE4}"/>
              </a:ext>
            </a:extLst>
          </p:cNvPr>
          <p:cNvPicPr>
            <a:picLocks noChangeAspect="1"/>
          </p:cNvPicPr>
          <p:nvPr/>
        </p:nvPicPr>
        <p:blipFill>
          <a:blip r:embed="rId3"/>
          <a:stretch>
            <a:fillRect/>
          </a:stretch>
        </p:blipFill>
        <p:spPr>
          <a:xfrm>
            <a:off x="170813" y="137056"/>
            <a:ext cx="1685880" cy="1274690"/>
          </a:xfrm>
          <a:prstGeom prst="rect">
            <a:avLst/>
          </a:prstGeom>
        </p:spPr>
      </p:pic>
      <p:sp>
        <p:nvSpPr>
          <p:cNvPr id="2" name="Oval 1">
            <a:extLst>
              <a:ext uri="{FF2B5EF4-FFF2-40B4-BE49-F238E27FC236}">
                <a16:creationId xmlns:a16="http://schemas.microsoft.com/office/drawing/2014/main" id="{AD975994-68C8-B442-835B-8E574C07B5E5}"/>
              </a:ext>
            </a:extLst>
          </p:cNvPr>
          <p:cNvSpPr/>
          <p:nvPr/>
        </p:nvSpPr>
        <p:spPr>
          <a:xfrm>
            <a:off x="4690601" y="2762623"/>
            <a:ext cx="2810797" cy="2707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AB26A18-DE08-2242-9AAC-62D56D836D2D}"/>
              </a:ext>
            </a:extLst>
          </p:cNvPr>
          <p:cNvSpPr txBox="1"/>
          <p:nvPr/>
        </p:nvSpPr>
        <p:spPr>
          <a:xfrm>
            <a:off x="5098472" y="3408620"/>
            <a:ext cx="1995054" cy="1384995"/>
          </a:xfrm>
          <a:prstGeom prst="rect">
            <a:avLst/>
          </a:prstGeom>
          <a:noFill/>
        </p:spPr>
        <p:txBody>
          <a:bodyPr wrap="square" rtlCol="0">
            <a:spAutoFit/>
          </a:bodyPr>
          <a:lstStyle/>
          <a:p>
            <a:pPr algn="ctr"/>
            <a:r>
              <a:rPr lang="en-US" sz="2800" b="1" dirty="0"/>
              <a:t>Need help?</a:t>
            </a:r>
          </a:p>
          <a:p>
            <a:pPr algn="ctr"/>
            <a:r>
              <a:rPr lang="en-US" sz="2800" dirty="0"/>
              <a:t>Type into the chat box</a:t>
            </a:r>
          </a:p>
        </p:txBody>
      </p:sp>
      <p:sp>
        <p:nvSpPr>
          <p:cNvPr id="8" name="Oval 7">
            <a:extLst>
              <a:ext uri="{FF2B5EF4-FFF2-40B4-BE49-F238E27FC236}">
                <a16:creationId xmlns:a16="http://schemas.microsoft.com/office/drawing/2014/main" id="{1BDCD149-DA2D-564F-9CE3-8EC242D8C47E}"/>
              </a:ext>
            </a:extLst>
          </p:cNvPr>
          <p:cNvSpPr/>
          <p:nvPr/>
        </p:nvSpPr>
        <p:spPr>
          <a:xfrm>
            <a:off x="609600" y="2804188"/>
            <a:ext cx="2810797" cy="2707574"/>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45F0D84-DE76-B14E-AF78-BCA3E2C23C49}"/>
              </a:ext>
            </a:extLst>
          </p:cNvPr>
          <p:cNvSpPr txBox="1"/>
          <p:nvPr/>
        </p:nvSpPr>
        <p:spPr>
          <a:xfrm>
            <a:off x="805429" y="3064324"/>
            <a:ext cx="2426677" cy="2246769"/>
          </a:xfrm>
          <a:prstGeom prst="rect">
            <a:avLst/>
          </a:prstGeom>
          <a:noFill/>
        </p:spPr>
        <p:txBody>
          <a:bodyPr wrap="square" rtlCol="0">
            <a:spAutoFit/>
          </a:bodyPr>
          <a:lstStyle/>
          <a:p>
            <a:pPr algn="ctr"/>
            <a:r>
              <a:rPr lang="en-US" sz="2800" dirty="0"/>
              <a:t>You will be </a:t>
            </a:r>
            <a:r>
              <a:rPr lang="en-US" sz="2800" b="1" dirty="0"/>
              <a:t>muted</a:t>
            </a:r>
            <a:r>
              <a:rPr lang="en-US" sz="2800" dirty="0"/>
              <a:t> during this session, except during breakouts.</a:t>
            </a:r>
          </a:p>
        </p:txBody>
      </p:sp>
      <p:sp>
        <p:nvSpPr>
          <p:cNvPr id="10" name="Oval 9">
            <a:extLst>
              <a:ext uri="{FF2B5EF4-FFF2-40B4-BE49-F238E27FC236}">
                <a16:creationId xmlns:a16="http://schemas.microsoft.com/office/drawing/2014/main" id="{A56ADB4E-B95B-F444-8D18-BF41119D1981}"/>
              </a:ext>
            </a:extLst>
          </p:cNvPr>
          <p:cNvSpPr/>
          <p:nvPr/>
        </p:nvSpPr>
        <p:spPr>
          <a:xfrm>
            <a:off x="8512322" y="2762623"/>
            <a:ext cx="2810797" cy="270757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B0FB9A7-7B7A-3D4E-A889-9FD70119E065}"/>
              </a:ext>
            </a:extLst>
          </p:cNvPr>
          <p:cNvSpPr txBox="1"/>
          <p:nvPr/>
        </p:nvSpPr>
        <p:spPr>
          <a:xfrm>
            <a:off x="8704381" y="3453647"/>
            <a:ext cx="2426677" cy="1384995"/>
          </a:xfrm>
          <a:prstGeom prst="rect">
            <a:avLst/>
          </a:prstGeom>
          <a:noFill/>
        </p:spPr>
        <p:txBody>
          <a:bodyPr wrap="square" rtlCol="0">
            <a:spAutoFit/>
          </a:bodyPr>
          <a:lstStyle/>
          <a:p>
            <a:pPr algn="ctr"/>
            <a:r>
              <a:rPr lang="en-US" sz="2800" dirty="0"/>
              <a:t>You can show or hide your </a:t>
            </a:r>
            <a:r>
              <a:rPr lang="en-US" sz="2800" b="1" dirty="0"/>
              <a:t>video</a:t>
            </a:r>
            <a:r>
              <a:rPr lang="en-US" sz="2800" dirty="0"/>
              <a:t>.</a:t>
            </a:r>
          </a:p>
        </p:txBody>
      </p:sp>
      <p:sp>
        <p:nvSpPr>
          <p:cNvPr id="12" name="Rectangle 11">
            <a:extLst>
              <a:ext uri="{FF2B5EF4-FFF2-40B4-BE49-F238E27FC236}">
                <a16:creationId xmlns:a16="http://schemas.microsoft.com/office/drawing/2014/main" id="{31356425-0113-A649-8AFB-8404A3B8CED8}"/>
              </a:ext>
            </a:extLst>
          </p:cNvPr>
          <p:cNvSpPr/>
          <p:nvPr/>
        </p:nvSpPr>
        <p:spPr>
          <a:xfrm>
            <a:off x="4154227" y="1877829"/>
            <a:ext cx="4550154" cy="461665"/>
          </a:xfrm>
          <a:prstGeom prst="rect">
            <a:avLst/>
          </a:prstGeom>
        </p:spPr>
        <p:txBody>
          <a:bodyPr wrap="square">
            <a:spAutoFit/>
          </a:bodyPr>
          <a:lstStyle/>
          <a:p>
            <a:r>
              <a:rPr lang="en-US" sz="2400" dirty="0"/>
              <a:t>Materials at: </a:t>
            </a:r>
            <a:r>
              <a:rPr lang="en-US" sz="2400" b="1" u="sng" dirty="0">
                <a:hlinkClick r:id="rId4"/>
              </a:rPr>
              <a:t>bit.ly/VTBEST2020</a:t>
            </a:r>
            <a:r>
              <a:rPr lang="en-US" sz="2400" dirty="0"/>
              <a:t> </a:t>
            </a:r>
          </a:p>
        </p:txBody>
      </p:sp>
      <p:sp>
        <p:nvSpPr>
          <p:cNvPr id="13" name="Rectangle 12">
            <a:extLst>
              <a:ext uri="{FF2B5EF4-FFF2-40B4-BE49-F238E27FC236}">
                <a16:creationId xmlns:a16="http://schemas.microsoft.com/office/drawing/2014/main" id="{CC80826E-089C-0740-89A9-8DF6BE84F838}"/>
              </a:ext>
            </a:extLst>
          </p:cNvPr>
          <p:cNvSpPr/>
          <p:nvPr/>
        </p:nvSpPr>
        <p:spPr>
          <a:xfrm>
            <a:off x="1" y="5934891"/>
            <a:ext cx="12192000" cy="830997"/>
          </a:xfrm>
          <a:prstGeom prst="rect">
            <a:avLst/>
          </a:prstGeom>
        </p:spPr>
        <p:txBody>
          <a:bodyPr wrap="square">
            <a:spAutoFit/>
          </a:bodyPr>
          <a:lstStyle/>
          <a:p>
            <a:pPr algn="ctr"/>
            <a:r>
              <a:rPr lang="en-US" sz="2400" dirty="0"/>
              <a:t>This session will be recorded. </a:t>
            </a:r>
          </a:p>
          <a:p>
            <a:pPr algn="ctr"/>
            <a:r>
              <a:rPr lang="en-US" sz="2400" dirty="0"/>
              <a:t>If you’d like to access the recording, please email </a:t>
            </a:r>
            <a:r>
              <a:rPr lang="en-US" sz="2400" dirty="0">
                <a:hlinkClick r:id="rId5"/>
              </a:rPr>
              <a:t>anne.dubie@uvm.edu</a:t>
            </a:r>
            <a:r>
              <a:rPr lang="en-US" sz="2400" dirty="0"/>
              <a:t>. </a:t>
            </a:r>
          </a:p>
        </p:txBody>
      </p:sp>
      <p:pic>
        <p:nvPicPr>
          <p:cNvPr id="14" name="Picture 13" descr="BEST logo of three people dancing around a red school&#10;">
            <a:extLst>
              <a:ext uri="{FF2B5EF4-FFF2-40B4-BE49-F238E27FC236}">
                <a16:creationId xmlns:a16="http://schemas.microsoft.com/office/drawing/2014/main" id="{CCE49E57-E2DE-4B4D-A7F0-284BF9D2EBBE}"/>
              </a:ext>
            </a:extLst>
          </p:cNvPr>
          <p:cNvPicPr>
            <a:picLocks noChangeAspect="1"/>
          </p:cNvPicPr>
          <p:nvPr/>
        </p:nvPicPr>
        <p:blipFill>
          <a:blip r:embed="rId3"/>
          <a:stretch>
            <a:fillRect/>
          </a:stretch>
        </p:blipFill>
        <p:spPr>
          <a:xfrm>
            <a:off x="10335307" y="137056"/>
            <a:ext cx="1685880" cy="1274690"/>
          </a:xfrm>
          <a:prstGeom prst="rect">
            <a:avLst/>
          </a:prstGeom>
        </p:spPr>
      </p:pic>
    </p:spTree>
    <p:extLst>
      <p:ext uri="{BB962C8B-B14F-4D97-AF65-F5344CB8AC3E}">
        <p14:creationId xmlns:p14="http://schemas.microsoft.com/office/powerpoint/2010/main" val="398043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841AB2-E2F2-AE47-BD1C-C94C6FCB8429}"/>
              </a:ext>
            </a:extLst>
          </p:cNvPr>
          <p:cNvPicPr>
            <a:picLocks noChangeAspect="1"/>
          </p:cNvPicPr>
          <p:nvPr/>
        </p:nvPicPr>
        <p:blipFill rotWithShape="1">
          <a:blip r:embed="rId3"/>
          <a:srcRect t="15040" r="7783"/>
          <a:stretch/>
        </p:blipFill>
        <p:spPr>
          <a:xfrm>
            <a:off x="2281903" y="339212"/>
            <a:ext cx="7628194" cy="5270859"/>
          </a:xfrm>
          <a:prstGeom prst="rect">
            <a:avLst/>
          </a:prstGeom>
        </p:spPr>
      </p:pic>
      <p:sp>
        <p:nvSpPr>
          <p:cNvPr id="3" name="Title 3">
            <a:extLst>
              <a:ext uri="{FF2B5EF4-FFF2-40B4-BE49-F238E27FC236}">
                <a16:creationId xmlns:a16="http://schemas.microsoft.com/office/drawing/2014/main" id="{7A761025-60A5-3E40-BCF3-6865B76DADF1}"/>
              </a:ext>
            </a:extLst>
          </p:cNvPr>
          <p:cNvSpPr txBox="1">
            <a:spLocks/>
          </p:cNvSpPr>
          <p:nvPr/>
        </p:nvSpPr>
        <p:spPr>
          <a:xfrm>
            <a:off x="609600" y="5829301"/>
            <a:ext cx="10972800" cy="1143000"/>
          </a:xfrm>
          <a:prstGeom prst="rect">
            <a:avLst/>
          </a:prstGeom>
        </p:spPr>
        <p:txBody>
          <a:bodyPr>
            <a:normAutofit/>
          </a:bodyPr>
          <a:lstStyle>
            <a:lvl1pPr algn="ctr" defTabSz="440909" rtl="0" eaLnBrk="1" latinLnBrk="0" hangingPunct="1">
              <a:spcBef>
                <a:spcPct val="0"/>
              </a:spcBef>
              <a:buNone/>
              <a:defRPr sz="4266" kern="1200">
                <a:solidFill>
                  <a:schemeClr val="tx1"/>
                </a:solidFill>
                <a:latin typeface="+mj-lt"/>
                <a:ea typeface="+mj-ea"/>
                <a:cs typeface="+mj-cs"/>
              </a:defRPr>
            </a:lvl1pPr>
          </a:lstStyle>
          <a:p>
            <a:r>
              <a:rPr lang="en-US" sz="4800" b="1" dirty="0">
                <a:solidFill>
                  <a:schemeClr val="accent3">
                    <a:lumMod val="50000"/>
                  </a:schemeClr>
                </a:solidFill>
              </a:rPr>
              <a:t>Welcome, Jon Kidde and Joelle van Lent!</a:t>
            </a:r>
          </a:p>
        </p:txBody>
      </p:sp>
    </p:spTree>
    <p:extLst>
      <p:ext uri="{BB962C8B-B14F-4D97-AF65-F5344CB8AC3E}">
        <p14:creationId xmlns:p14="http://schemas.microsoft.com/office/powerpoint/2010/main" val="302114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Building a Runway for Resilience:…"/>
          <p:cNvSpPr txBox="1">
            <a:spLocks noGrp="1"/>
          </p:cNvSpPr>
          <p:nvPr>
            <p:ph type="ctrTitle"/>
          </p:nvPr>
        </p:nvSpPr>
        <p:spPr>
          <a:xfrm>
            <a:off x="2832754" y="1"/>
            <a:ext cx="9267147" cy="4526326"/>
          </a:xfrm>
          <a:prstGeom prst="rect">
            <a:avLst/>
          </a:prstGeom>
        </p:spPr>
        <p:txBody>
          <a:bodyPr>
            <a:noAutofit/>
          </a:bodyPr>
          <a:lstStyle/>
          <a:p>
            <a:pPr defTabSz="206375">
              <a:defRPr sz="5600">
                <a:latin typeface="Helvetica Neue"/>
                <a:ea typeface="Helvetica Neue"/>
                <a:cs typeface="Helvetica Neue"/>
                <a:sym typeface="Helvetica Neue"/>
              </a:defRPr>
            </a:pPr>
            <a:r>
              <a:rPr sz="4000" dirty="0"/>
              <a:t>Building a Runway for Resilience:</a:t>
            </a:r>
          </a:p>
          <a:p>
            <a:pPr defTabSz="206375">
              <a:defRPr sz="5600">
                <a:latin typeface="Helvetica Neue"/>
                <a:ea typeface="Helvetica Neue"/>
                <a:cs typeface="Helvetica Neue"/>
                <a:sym typeface="Helvetica Neue"/>
              </a:defRPr>
            </a:pPr>
            <a:r>
              <a:rPr sz="4000" dirty="0"/>
              <a:t>Using an MTSS Framework to Align </a:t>
            </a:r>
          </a:p>
          <a:p>
            <a:pPr defTabSz="206375">
              <a:defRPr sz="5600">
                <a:latin typeface="Helvetica Neue"/>
                <a:ea typeface="Helvetica Neue"/>
                <a:cs typeface="Helvetica Neue"/>
                <a:sym typeface="Helvetica Neue"/>
              </a:defRPr>
            </a:pPr>
            <a:r>
              <a:rPr sz="4000" dirty="0"/>
              <a:t>Restorative Approaches and Trauma-Responsive Schools</a:t>
            </a:r>
          </a:p>
          <a:p>
            <a:pPr defTabSz="206375">
              <a:defRPr sz="5600">
                <a:latin typeface="Helvetica Neue"/>
                <a:ea typeface="Helvetica Neue"/>
                <a:cs typeface="Helvetica Neue"/>
                <a:sym typeface="Helvetica Neue"/>
              </a:defRPr>
            </a:pPr>
            <a:endParaRPr sz="4000" dirty="0"/>
          </a:p>
          <a:p>
            <a:pPr defTabSz="206375">
              <a:defRPr sz="5600">
                <a:latin typeface="Helvetica Neue"/>
                <a:ea typeface="Helvetica Neue"/>
                <a:cs typeface="Helvetica Neue"/>
                <a:sym typeface="Helvetica Neue"/>
              </a:defRPr>
            </a:pPr>
            <a:endParaRPr sz="4000" dirty="0"/>
          </a:p>
          <a:p>
            <a:pPr defTabSz="206375">
              <a:defRPr sz="5600">
                <a:latin typeface="Helvetica Neue"/>
                <a:ea typeface="Helvetica Neue"/>
                <a:cs typeface="Helvetica Neue"/>
                <a:sym typeface="Helvetica Neue"/>
              </a:defRPr>
            </a:pPr>
            <a:r>
              <a:rPr sz="4000" dirty="0"/>
              <a:t>2020 BEST/VTmtss Summer Institute</a:t>
            </a:r>
          </a:p>
        </p:txBody>
      </p:sp>
      <p:sp>
        <p:nvSpPr>
          <p:cNvPr id="139" name="Jon Kidde, MSW…"/>
          <p:cNvSpPr txBox="1">
            <a:spLocks noGrp="1"/>
          </p:cNvSpPr>
          <p:nvPr>
            <p:ph type="subTitle" sz="quarter" idx="1"/>
          </p:nvPr>
        </p:nvSpPr>
        <p:spPr>
          <a:xfrm>
            <a:off x="2699196" y="5006870"/>
            <a:ext cx="9534264" cy="679451"/>
          </a:xfrm>
          <a:prstGeom prst="rect">
            <a:avLst/>
          </a:prstGeom>
        </p:spPr>
        <p:txBody>
          <a:bodyPr>
            <a:normAutofit fontScale="55000" lnSpcReduction="20000"/>
          </a:bodyPr>
          <a:lstStyle/>
          <a:p>
            <a:pPr defTabSz="321945">
              <a:defRPr sz="4212"/>
            </a:pPr>
            <a:r>
              <a:t>Jon Kidde, MSW</a:t>
            </a:r>
          </a:p>
          <a:p>
            <a:pPr defTabSz="321945">
              <a:defRPr sz="4212"/>
            </a:pPr>
            <a:r>
              <a:t> Joelle van Lent, Psy.D.</a:t>
            </a:r>
          </a:p>
        </p:txBody>
      </p:sp>
      <p:grpSp>
        <p:nvGrpSpPr>
          <p:cNvPr id="142" name="Image Gallery"/>
          <p:cNvGrpSpPr/>
          <p:nvPr/>
        </p:nvGrpSpPr>
        <p:grpSpPr>
          <a:xfrm>
            <a:off x="1676" y="-24501"/>
            <a:ext cx="2697223" cy="7196118"/>
            <a:chOff x="0" y="0"/>
            <a:chExt cx="5394445" cy="14392235"/>
          </a:xfrm>
        </p:grpSpPr>
        <p:pic>
          <p:nvPicPr>
            <p:cNvPr id="140" name="sunset.jpg" descr="sunset.jpg"/>
            <p:cNvPicPr>
              <a:picLocks noChangeAspect="1"/>
            </p:cNvPicPr>
            <p:nvPr/>
          </p:nvPicPr>
          <p:blipFill>
            <a:blip r:embed="rId2"/>
            <a:srcRect l="23758" r="23758"/>
            <a:stretch>
              <a:fillRect/>
            </a:stretch>
          </p:blipFill>
          <p:spPr>
            <a:xfrm>
              <a:off x="0" y="0"/>
              <a:ext cx="5394446" cy="13704787"/>
            </a:xfrm>
            <a:prstGeom prst="rect">
              <a:avLst/>
            </a:prstGeom>
            <a:ln w="12700" cap="flat">
              <a:noFill/>
              <a:miter lim="400000"/>
            </a:ln>
            <a:effectLst/>
          </p:spPr>
        </p:pic>
        <p:sp>
          <p:nvSpPr>
            <p:cNvPr id="141" name="Type to enter a caption."/>
            <p:cNvSpPr/>
            <p:nvPr/>
          </p:nvSpPr>
          <p:spPr>
            <a:xfrm>
              <a:off x="0" y="13780986"/>
              <a:ext cx="5394446" cy="6112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noAutofit/>
            </a:bodyPr>
            <a:lstStyle/>
            <a:p>
              <a:pPr algn="ctr" defTabSz="412750" hangingPunct="0"/>
              <a:r>
                <a:rPr sz="1500" b="1" kern="0">
                  <a:solidFill>
                    <a:srgbClr val="000000"/>
                  </a:solidFill>
                  <a:latin typeface="Helvetica Neue"/>
                  <a:ea typeface="Helvetica Neue"/>
                  <a:cs typeface="Helvetica Neue"/>
                  <a:sym typeface="Helvetica Neue"/>
                </a:rPr>
                <a:t>Type to enter a caption.</a:t>
              </a:r>
            </a:p>
          </p:txBody>
        </p:sp>
      </p:grpSp>
    </p:spTree>
    <p:extLst>
      <p:ext uri="{BB962C8B-B14F-4D97-AF65-F5344CB8AC3E}">
        <p14:creationId xmlns:p14="http://schemas.microsoft.com/office/powerpoint/2010/main" val="179629887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We are going to need a long runway…"/>
          <p:cNvSpPr txBox="1">
            <a:spLocks noGrp="1"/>
          </p:cNvSpPr>
          <p:nvPr>
            <p:ph type="title"/>
          </p:nvPr>
        </p:nvSpPr>
        <p:spPr>
          <a:xfrm>
            <a:off x="318298" y="259590"/>
            <a:ext cx="11555404" cy="1095592"/>
          </a:xfrm>
          <a:prstGeom prst="rect">
            <a:avLst/>
          </a:prstGeom>
        </p:spPr>
        <p:txBody>
          <a:bodyPr>
            <a:noAutofit/>
          </a:bodyPr>
          <a:lstStyle/>
          <a:p>
            <a:pPr defTabSz="255905">
              <a:defRPr sz="6944" i="1">
                <a:latin typeface="Helvetica Neue"/>
                <a:ea typeface="Helvetica Neue"/>
                <a:cs typeface="Helvetica Neue"/>
                <a:sym typeface="Helvetica Neue"/>
              </a:defRPr>
            </a:pPr>
            <a:r>
              <a:rPr sz="4000" dirty="0"/>
              <a:t>We are going to need a long runway </a:t>
            </a:r>
          </a:p>
          <a:p>
            <a:pPr defTabSz="255905">
              <a:defRPr sz="6944" i="1">
                <a:latin typeface="Helvetica Neue"/>
                <a:ea typeface="Helvetica Neue"/>
                <a:cs typeface="Helvetica Neue"/>
                <a:sym typeface="Helvetica Neue"/>
              </a:defRPr>
            </a:pPr>
            <a:r>
              <a:rPr sz="4000" dirty="0"/>
              <a:t>before we take off to a more typical pace &amp; rigor</a:t>
            </a:r>
          </a:p>
        </p:txBody>
      </p:sp>
      <p:sp>
        <p:nvSpPr>
          <p:cNvPr id="145" name="Key considerations that we relied on to plan this keynote &amp; will also apply for you as you approach the upcoming school year:…"/>
          <p:cNvSpPr txBox="1">
            <a:spLocks noGrp="1"/>
          </p:cNvSpPr>
          <p:nvPr>
            <p:ph type="body" idx="1"/>
          </p:nvPr>
        </p:nvSpPr>
        <p:spPr>
          <a:xfrm>
            <a:off x="844550" y="1971760"/>
            <a:ext cx="10502900" cy="4152901"/>
          </a:xfrm>
          <a:prstGeom prst="rect">
            <a:avLst/>
          </a:prstGeom>
        </p:spPr>
        <p:txBody>
          <a:bodyPr>
            <a:normAutofit fontScale="92500"/>
          </a:bodyPr>
          <a:lstStyle/>
          <a:p>
            <a:pPr marL="0" lvl="1" indent="0" defTabSz="203454">
              <a:spcBef>
                <a:spcPts val="0"/>
              </a:spcBef>
              <a:buSzTx/>
              <a:buNone/>
              <a:defRPr sz="5340"/>
            </a:pPr>
            <a:r>
              <a:rPr sz="3000" dirty="0"/>
              <a:t>Key considerations that we relied on to plan this keynote &amp; will also apply for you as you approach the upcoming school year:</a:t>
            </a:r>
            <a:endParaRPr lang="en-US" sz="3000" dirty="0"/>
          </a:p>
          <a:p>
            <a:pPr marL="0" lvl="1" indent="0" defTabSz="203454">
              <a:spcBef>
                <a:spcPts val="0"/>
              </a:spcBef>
              <a:buSzTx/>
              <a:buNone/>
              <a:defRPr sz="5340"/>
            </a:pPr>
            <a:endParaRPr sz="3000" dirty="0"/>
          </a:p>
          <a:p>
            <a:pPr marL="635794" lvl="1" indent="-353219" defTabSz="203454">
              <a:spcBef>
                <a:spcPts val="0"/>
              </a:spcBef>
              <a:defRPr sz="5340"/>
            </a:pPr>
            <a:r>
              <a:rPr sz="3000" dirty="0"/>
              <a:t>Start </a:t>
            </a:r>
            <a:r>
              <a:rPr sz="3000" b="1" dirty="0"/>
              <a:t>slow</a:t>
            </a:r>
            <a:r>
              <a:rPr sz="3000" dirty="0"/>
              <a:t> and </a:t>
            </a:r>
            <a:r>
              <a:rPr sz="3000" b="1" dirty="0"/>
              <a:t>simply </a:t>
            </a:r>
            <a:r>
              <a:rPr sz="3000" dirty="0"/>
              <a:t>- less is more</a:t>
            </a:r>
          </a:p>
          <a:p>
            <a:pPr marL="635794" lvl="1" indent="-353219" defTabSz="203454">
              <a:spcBef>
                <a:spcPts val="0"/>
              </a:spcBef>
              <a:defRPr sz="5340"/>
            </a:pPr>
            <a:r>
              <a:rPr sz="3000" dirty="0"/>
              <a:t>Prioritize </a:t>
            </a:r>
            <a:r>
              <a:rPr sz="3000" b="1" dirty="0"/>
              <a:t>connection</a:t>
            </a:r>
            <a:r>
              <a:rPr sz="3000" dirty="0"/>
              <a:t> at the start and throughout the flight</a:t>
            </a:r>
          </a:p>
          <a:p>
            <a:pPr marL="635794" lvl="1" indent="-353219" defTabSz="203454">
              <a:spcBef>
                <a:spcPts val="0"/>
              </a:spcBef>
              <a:defRPr sz="5340"/>
            </a:pPr>
            <a:r>
              <a:rPr sz="3000" dirty="0"/>
              <a:t>Wisely let go of some </a:t>
            </a:r>
            <a:r>
              <a:rPr sz="3000" b="1" dirty="0"/>
              <a:t>traditions</a:t>
            </a:r>
            <a:r>
              <a:rPr sz="3000" dirty="0"/>
              <a:t> &amp; hold tight to some others</a:t>
            </a:r>
          </a:p>
          <a:p>
            <a:pPr marL="635794" lvl="1" indent="-353219" defTabSz="203454">
              <a:spcBef>
                <a:spcPts val="0"/>
              </a:spcBef>
              <a:defRPr sz="5340"/>
            </a:pPr>
            <a:r>
              <a:rPr sz="3000" dirty="0"/>
              <a:t>Approach with </a:t>
            </a:r>
            <a:r>
              <a:rPr sz="3000" b="1" dirty="0"/>
              <a:t>meaningful engagement </a:t>
            </a:r>
            <a:r>
              <a:rPr sz="3000" dirty="0"/>
              <a:t>- doing </a:t>
            </a:r>
            <a:r>
              <a:rPr sz="3000" i="1" dirty="0"/>
              <a:t>with</a:t>
            </a:r>
            <a:r>
              <a:rPr sz="3000" dirty="0"/>
              <a:t> vs. </a:t>
            </a:r>
            <a:r>
              <a:rPr sz="3000" i="1" dirty="0"/>
              <a:t>to/for</a:t>
            </a:r>
          </a:p>
        </p:txBody>
      </p:sp>
    </p:spTree>
    <p:extLst>
      <p:ext uri="{BB962C8B-B14F-4D97-AF65-F5344CB8AC3E}">
        <p14:creationId xmlns:p14="http://schemas.microsoft.com/office/powerpoint/2010/main" val="282820443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ome people have gained downtime, holistic perspective, and family closeness, while others have lost their health, their financial security, and their loved ones.…"/>
          <p:cNvSpPr txBox="1"/>
          <p:nvPr/>
        </p:nvSpPr>
        <p:spPr>
          <a:xfrm>
            <a:off x="2034575" y="869315"/>
            <a:ext cx="8280854" cy="5129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defTabSz="228600" hangingPunct="0">
              <a:defRPr sz="6600" b="0"/>
            </a:pPr>
            <a:r>
              <a:rPr sz="3300" kern="0">
                <a:solidFill>
                  <a:srgbClr val="000000"/>
                </a:solidFill>
                <a:latin typeface="Helvetica Neue"/>
                <a:ea typeface="Helvetica Neue"/>
                <a:cs typeface="Helvetica Neue"/>
                <a:sym typeface="Helvetica Neue"/>
              </a:rPr>
              <a:t>“Some people have gained downtime, holistic perspective, and family closeness, while others have lost their health, their financial security, and their loved ones.</a:t>
            </a:r>
          </a:p>
          <a:p>
            <a:pPr algn="ctr" defTabSz="228600" hangingPunct="0">
              <a:defRPr sz="6600" b="0"/>
            </a:pPr>
            <a:r>
              <a:rPr sz="3300" kern="0">
                <a:solidFill>
                  <a:srgbClr val="000000"/>
                </a:solidFill>
                <a:latin typeface="Helvetica Neue"/>
                <a:ea typeface="Helvetica Neue"/>
                <a:cs typeface="Helvetica Neue"/>
                <a:sym typeface="Helvetica Neue"/>
              </a:rPr>
              <a:t>***The pain isn’t breaking evenly***</a:t>
            </a:r>
          </a:p>
          <a:p>
            <a:pPr algn="ctr" defTabSz="228600" hangingPunct="0">
              <a:defRPr sz="6600" b="0"/>
            </a:pPr>
            <a:r>
              <a:rPr sz="3300" kern="0">
                <a:solidFill>
                  <a:srgbClr val="000000"/>
                </a:solidFill>
                <a:latin typeface="Helvetica Neue"/>
                <a:ea typeface="Helvetica Neue"/>
                <a:cs typeface="Helvetica Neue"/>
                <a:sym typeface="Helvetica Neue"/>
              </a:rPr>
              <a:t>Let’s stay mindful of others’ experiences, grateful when we are the lucky ones, and be helpful whenever we can be.”</a:t>
            </a:r>
          </a:p>
          <a:p>
            <a:pPr algn="ctr" defTabSz="228600" hangingPunct="0">
              <a:defRPr sz="6600" b="0"/>
            </a:pPr>
            <a:r>
              <a:rPr sz="3300" kern="0">
                <a:solidFill>
                  <a:srgbClr val="000000"/>
                </a:solidFill>
                <a:latin typeface="Helvetica Neue"/>
                <a:ea typeface="Helvetica Neue"/>
                <a:cs typeface="Helvetica Neue"/>
                <a:sym typeface="Helvetica Neue"/>
              </a:rPr>
              <a:t> </a:t>
            </a:r>
          </a:p>
          <a:p>
            <a:pPr algn="ctr" defTabSz="228600" hangingPunct="0">
              <a:defRPr sz="6600" b="0"/>
            </a:pPr>
            <a:r>
              <a:rPr sz="3300" kern="0">
                <a:solidFill>
                  <a:srgbClr val="000000"/>
                </a:solidFill>
                <a:latin typeface="Helvetica Neue"/>
                <a:ea typeface="Helvetica Neue"/>
                <a:cs typeface="Helvetica Neue"/>
                <a:sym typeface="Helvetica Neue"/>
              </a:rPr>
              <a:t>~ Dr. Lindsey Jernigan</a:t>
            </a:r>
          </a:p>
        </p:txBody>
      </p:sp>
    </p:spTree>
    <p:extLst>
      <p:ext uri="{BB962C8B-B14F-4D97-AF65-F5344CB8AC3E}">
        <p14:creationId xmlns:p14="http://schemas.microsoft.com/office/powerpoint/2010/main" val="30730673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We built the plane as we flew it.”"/>
          <p:cNvSpPr txBox="1">
            <a:spLocks noGrp="1"/>
          </p:cNvSpPr>
          <p:nvPr>
            <p:ph type="title"/>
          </p:nvPr>
        </p:nvSpPr>
        <p:spPr>
          <a:xfrm>
            <a:off x="4060670" y="977246"/>
            <a:ext cx="7148104" cy="762001"/>
          </a:xfrm>
          <a:prstGeom prst="rect">
            <a:avLst/>
          </a:prstGeom>
        </p:spPr>
        <p:txBody>
          <a:bodyPr>
            <a:normAutofit fontScale="90000"/>
          </a:bodyPr>
          <a:lstStyle>
            <a:lvl1pPr defTabSz="478790">
              <a:defRPr sz="6496" i="1">
                <a:latin typeface="Helvetica Neue"/>
                <a:ea typeface="Helvetica Neue"/>
                <a:cs typeface="Helvetica Neue"/>
                <a:sym typeface="Helvetica Neue"/>
              </a:defRPr>
            </a:lvl1pPr>
          </a:lstStyle>
          <a:p>
            <a:r>
              <a:rPr dirty="0"/>
              <a:t>“We built the plane as we flew it.”</a:t>
            </a:r>
          </a:p>
        </p:txBody>
      </p:sp>
      <p:sp>
        <p:nvSpPr>
          <p:cNvPr id="150" name="In your teams:…"/>
          <p:cNvSpPr txBox="1">
            <a:spLocks noGrp="1"/>
          </p:cNvSpPr>
          <p:nvPr>
            <p:ph type="body" idx="1"/>
          </p:nvPr>
        </p:nvSpPr>
        <p:spPr>
          <a:xfrm>
            <a:off x="226565" y="2719873"/>
            <a:ext cx="11738870" cy="4027112"/>
          </a:xfrm>
          <a:prstGeom prst="rect">
            <a:avLst/>
          </a:prstGeom>
        </p:spPr>
        <p:txBody>
          <a:bodyPr>
            <a:normAutofit/>
          </a:bodyPr>
          <a:lstStyle/>
          <a:p>
            <a:pPr>
              <a:spcBef>
                <a:spcPts val="1800"/>
              </a:spcBef>
            </a:pPr>
            <a:r>
              <a:rPr sz="2700" dirty="0"/>
              <a:t>In 1 or 2 words, what weather did you fly through these past few months?</a:t>
            </a:r>
          </a:p>
          <a:p>
            <a:pPr>
              <a:spcBef>
                <a:spcPts val="1800"/>
              </a:spcBef>
            </a:pPr>
            <a:r>
              <a:rPr sz="2700" dirty="0"/>
              <a:t>What kind of landing did you endure (if you have landed)?</a:t>
            </a:r>
          </a:p>
          <a:p>
            <a:pPr marL="0" indent="0" algn="ctr">
              <a:spcBef>
                <a:spcPts val="1800"/>
              </a:spcBef>
              <a:buSzTx/>
              <a:buNone/>
            </a:pPr>
            <a:r>
              <a:rPr lang="en-US" sz="2700" dirty="0"/>
              <a:t>We </a:t>
            </a:r>
            <a:r>
              <a:rPr sz="2700" dirty="0"/>
              <a:t>invite you to simply answer these questions and resist the temptation to give explanation, rationalization, or justification.</a:t>
            </a:r>
          </a:p>
        </p:txBody>
      </p:sp>
      <p:pic>
        <p:nvPicPr>
          <p:cNvPr id="151" name="Image" descr="Image"/>
          <p:cNvPicPr>
            <a:picLocks noChangeAspect="1"/>
          </p:cNvPicPr>
          <p:nvPr/>
        </p:nvPicPr>
        <p:blipFill>
          <a:blip r:embed="rId2"/>
          <a:stretch>
            <a:fillRect/>
          </a:stretch>
        </p:blipFill>
        <p:spPr>
          <a:xfrm>
            <a:off x="271014" y="235060"/>
            <a:ext cx="2995167" cy="2246375"/>
          </a:xfrm>
          <a:prstGeom prst="rect">
            <a:avLst/>
          </a:prstGeom>
          <a:ln w="12700">
            <a:miter lim="400000"/>
          </a:ln>
        </p:spPr>
      </p:pic>
    </p:spTree>
    <p:extLst>
      <p:ext uri="{BB962C8B-B14F-4D97-AF65-F5344CB8AC3E}">
        <p14:creationId xmlns:p14="http://schemas.microsoft.com/office/powerpoint/2010/main" val="26714244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MTSS can offer guidance &amp; direction"/>
          <p:cNvSpPr txBox="1">
            <a:spLocks noGrp="1"/>
          </p:cNvSpPr>
          <p:nvPr>
            <p:ph type="title"/>
          </p:nvPr>
        </p:nvSpPr>
        <p:spPr>
          <a:xfrm>
            <a:off x="844550" y="259704"/>
            <a:ext cx="10502900" cy="677857"/>
          </a:xfrm>
          <a:prstGeom prst="rect">
            <a:avLst/>
          </a:prstGeom>
        </p:spPr>
        <p:txBody>
          <a:bodyPr>
            <a:noAutofit/>
          </a:bodyPr>
          <a:lstStyle>
            <a:lvl1pPr defTabSz="627379">
              <a:defRPr sz="8512">
                <a:latin typeface="Helvetica Neue"/>
                <a:ea typeface="Helvetica Neue"/>
                <a:cs typeface="Helvetica Neue"/>
                <a:sym typeface="Helvetica Neue"/>
              </a:defRPr>
            </a:lvl1pPr>
          </a:lstStyle>
          <a:p>
            <a:r>
              <a:rPr lang="en-US" sz="4800" dirty="0"/>
              <a:t>VTmtss</a:t>
            </a:r>
            <a:r>
              <a:rPr sz="4800" dirty="0"/>
              <a:t> can offer guidance &amp; direction</a:t>
            </a:r>
          </a:p>
        </p:txBody>
      </p:sp>
      <p:pic>
        <p:nvPicPr>
          <p:cNvPr id="154" name="Image" descr="Image"/>
          <p:cNvPicPr>
            <a:picLocks noChangeAspect="1"/>
          </p:cNvPicPr>
          <p:nvPr/>
        </p:nvPicPr>
        <p:blipFill>
          <a:blip r:embed="rId2"/>
          <a:stretch>
            <a:fillRect/>
          </a:stretch>
        </p:blipFill>
        <p:spPr>
          <a:xfrm>
            <a:off x="1800519" y="1377853"/>
            <a:ext cx="8590962" cy="4991294"/>
          </a:xfrm>
          <a:prstGeom prst="rect">
            <a:avLst/>
          </a:prstGeom>
          <a:ln w="12700">
            <a:miter lim="400000"/>
          </a:ln>
        </p:spPr>
      </p:pic>
      <p:sp>
        <p:nvSpPr>
          <p:cNvPr id="155" name="High-Quality Instruction"/>
          <p:cNvSpPr txBox="1"/>
          <p:nvPr/>
        </p:nvSpPr>
        <p:spPr>
          <a:xfrm>
            <a:off x="247416" y="4685633"/>
            <a:ext cx="3472393" cy="1588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495300">
              <a:defRPr sz="6720" b="0">
                <a:solidFill>
                  <a:srgbClr val="5E5E5E"/>
                </a:solidFill>
              </a:defRPr>
            </a:lvl1pPr>
          </a:lstStyle>
          <a:p>
            <a:pPr algn="ctr" defTabSz="247650" hangingPunct="0"/>
            <a:r>
              <a:rPr sz="3360" kern="0" dirty="0">
                <a:latin typeface="Helvetica Neue"/>
                <a:ea typeface="Helvetica Neue"/>
                <a:cs typeface="Helvetica Neue"/>
                <a:sym typeface="Helvetica Neue"/>
              </a:rPr>
              <a:t>High-Quality Instruction</a:t>
            </a:r>
            <a:r>
              <a:rPr lang="en-US" sz="3360" kern="0" dirty="0">
                <a:latin typeface="Helvetica Neue"/>
                <a:ea typeface="Helvetica Neue"/>
                <a:cs typeface="Helvetica Neue"/>
                <a:sym typeface="Helvetica Neue"/>
              </a:rPr>
              <a:t>/ Intervention</a:t>
            </a:r>
            <a:endParaRPr sz="3360" kern="0" dirty="0">
              <a:latin typeface="Helvetica Neue"/>
              <a:ea typeface="Helvetica Neue"/>
              <a:cs typeface="Helvetica Neue"/>
              <a:sym typeface="Helvetica Neue"/>
            </a:endParaRPr>
          </a:p>
        </p:txBody>
      </p:sp>
      <p:sp>
        <p:nvSpPr>
          <p:cNvPr id="156" name="Collaboration"/>
          <p:cNvSpPr txBox="1"/>
          <p:nvPr/>
        </p:nvSpPr>
        <p:spPr>
          <a:xfrm>
            <a:off x="1035433" y="3358000"/>
            <a:ext cx="2772431" cy="566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lnSpcReduction="10000"/>
          </a:bodyPr>
          <a:lstStyle/>
          <a:p>
            <a:pPr marL="0" lvl="1" algn="ctr" defTabSz="251778" hangingPunct="0">
              <a:defRPr sz="6832" b="0">
                <a:solidFill>
                  <a:srgbClr val="FF644E">
                    <a:lumOff val="-29866"/>
                  </a:srgbClr>
                </a:solidFill>
              </a:defRPr>
            </a:pPr>
            <a:r>
              <a:rPr sz="3416" kern="0" dirty="0">
                <a:solidFill>
                  <a:srgbClr val="FF644E">
                    <a:lumOff val="-29866"/>
                  </a:srgbClr>
                </a:solidFill>
                <a:latin typeface="Helvetica Neue"/>
                <a:ea typeface="Helvetica Neue"/>
                <a:cs typeface="Helvetica Neue"/>
                <a:sym typeface="Helvetica Neue"/>
              </a:rPr>
              <a:t>Collaboration</a:t>
            </a:r>
          </a:p>
        </p:txBody>
      </p:sp>
      <p:sp>
        <p:nvSpPr>
          <p:cNvPr id="157" name="Systemic Approach"/>
          <p:cNvSpPr txBox="1"/>
          <p:nvPr/>
        </p:nvSpPr>
        <p:spPr>
          <a:xfrm>
            <a:off x="242475" y="1640495"/>
            <a:ext cx="4029385" cy="95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520065">
              <a:defRPr sz="7056" b="0">
                <a:solidFill>
                  <a:schemeClr val="accent4">
                    <a:hueOff val="-1081314"/>
                    <a:satOff val="4338"/>
                    <a:lumOff val="-8931"/>
                  </a:schemeClr>
                </a:solidFill>
              </a:defRPr>
            </a:lvl1pPr>
          </a:lstStyle>
          <a:p>
            <a:pPr algn="ctr" defTabSz="260033" hangingPunct="0"/>
            <a:r>
              <a:rPr sz="3528" kern="0" dirty="0">
                <a:solidFill>
                  <a:srgbClr val="FAE232">
                    <a:hueOff val="-1081314"/>
                    <a:satOff val="4338"/>
                    <a:lumOff val="-8931"/>
                  </a:srgbClr>
                </a:solidFill>
                <a:latin typeface="Helvetica Neue"/>
                <a:ea typeface="Helvetica Neue"/>
                <a:cs typeface="Helvetica Neue"/>
                <a:sym typeface="Helvetica Neue"/>
              </a:rPr>
              <a:t>Systemic Approach</a:t>
            </a:r>
          </a:p>
        </p:txBody>
      </p:sp>
      <p:sp>
        <p:nvSpPr>
          <p:cNvPr id="158" name="Assessment"/>
          <p:cNvSpPr txBox="1"/>
          <p:nvPr/>
        </p:nvSpPr>
        <p:spPr>
          <a:xfrm>
            <a:off x="7766213" y="2533200"/>
            <a:ext cx="3923865" cy="631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lnSpcReduction="10000"/>
          </a:bodyPr>
          <a:lstStyle>
            <a:lvl1pPr defTabSz="569594">
              <a:defRPr sz="7728" b="0">
                <a:solidFill>
                  <a:srgbClr val="011993"/>
                </a:solidFill>
              </a:defRPr>
            </a:lvl1pPr>
          </a:lstStyle>
          <a:p>
            <a:pPr algn="ctr" defTabSz="284797" hangingPunct="0"/>
            <a:r>
              <a:rPr sz="3864" kern="0">
                <a:latin typeface="Helvetica Neue"/>
                <a:ea typeface="Helvetica Neue"/>
                <a:cs typeface="Helvetica Neue"/>
                <a:sym typeface="Helvetica Neue"/>
              </a:rPr>
              <a:t>Assessment</a:t>
            </a:r>
          </a:p>
        </p:txBody>
      </p:sp>
      <p:sp>
        <p:nvSpPr>
          <p:cNvPr id="159" name="Expertise"/>
          <p:cNvSpPr txBox="1"/>
          <p:nvPr/>
        </p:nvSpPr>
        <p:spPr>
          <a:xfrm>
            <a:off x="8837562" y="4408892"/>
            <a:ext cx="2158613" cy="631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lnSpcReduction="10000"/>
          </a:bodyPr>
          <a:lstStyle>
            <a:lvl1pPr defTabSz="569594">
              <a:defRPr sz="7728" b="0">
                <a:solidFill>
                  <a:schemeClr val="accent2">
                    <a:hueOff val="260011"/>
                    <a:satOff val="17755"/>
                    <a:lumOff val="-25437"/>
                  </a:schemeClr>
                </a:solidFill>
              </a:defRPr>
            </a:lvl1pPr>
          </a:lstStyle>
          <a:p>
            <a:pPr algn="ctr" defTabSz="284797" hangingPunct="0"/>
            <a:r>
              <a:rPr sz="3864" kern="0">
                <a:solidFill>
                  <a:srgbClr val="16E7CF">
                    <a:hueOff val="260011"/>
                    <a:satOff val="17755"/>
                    <a:lumOff val="-25437"/>
                  </a:srgbClr>
                </a:solidFill>
                <a:latin typeface="Helvetica Neue"/>
                <a:ea typeface="Helvetica Neue"/>
                <a:cs typeface="Helvetica Neue"/>
                <a:sym typeface="Helvetica Neue"/>
              </a:rPr>
              <a:t>Expertise</a:t>
            </a:r>
          </a:p>
        </p:txBody>
      </p:sp>
    </p:spTree>
    <p:extLst>
      <p:ext uri="{BB962C8B-B14F-4D97-AF65-F5344CB8AC3E}">
        <p14:creationId xmlns:p14="http://schemas.microsoft.com/office/powerpoint/2010/main" val="12673231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157"/>
                                        </p:tgtEl>
                                        <p:attrNameLst>
                                          <p:attrName>style.visibility</p:attrName>
                                        </p:attrNameLst>
                                      </p:cBhvr>
                                      <p:to>
                                        <p:strVal val="visible"/>
                                      </p:to>
                                    </p:set>
                                    <p:anim calcmode="lin" valueType="num">
                                      <p:cBhvr>
                                        <p:cTn id="7" dur="1000" fill="hold"/>
                                        <p:tgtEl>
                                          <p:spTgt spid="157"/>
                                        </p:tgtEl>
                                        <p:attrNameLst>
                                          <p:attrName>ppt_x</p:attrName>
                                        </p:attrNameLst>
                                      </p:cBhvr>
                                      <p:tavLst>
                                        <p:tav tm="0">
                                          <p:val>
                                            <p:strVal val="0-#ppt_w/2"/>
                                          </p:val>
                                        </p:tav>
                                        <p:tav tm="100000">
                                          <p:val>
                                            <p:strVal val="#ppt_x"/>
                                          </p:val>
                                        </p:tav>
                                      </p:tavLst>
                                    </p:anim>
                                    <p:anim calcmode="lin" valueType="num">
                                      <p:cBhvr>
                                        <p:cTn id="8" dur="10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type="lt">
                                    <p:tmAbs val="0"/>
                                  </p:iterate>
                                  <p:childTnLst>
                                    <p:set>
                                      <p:cBhvr>
                                        <p:cTn id="12" fill="hold"/>
                                        <p:tgtEl>
                                          <p:spTgt spid="156"/>
                                        </p:tgtEl>
                                        <p:attrNameLst>
                                          <p:attrName>style.visibility</p:attrName>
                                        </p:attrNameLst>
                                      </p:cBhvr>
                                      <p:to>
                                        <p:strVal val="visible"/>
                                      </p:to>
                                    </p:set>
                                    <p:anim calcmode="lin" valueType="num">
                                      <p:cBhvr>
                                        <p:cTn id="13" dur="1000" fill="hold"/>
                                        <p:tgtEl>
                                          <p:spTgt spid="156"/>
                                        </p:tgtEl>
                                        <p:attrNameLst>
                                          <p:attrName>ppt_x</p:attrName>
                                        </p:attrNameLst>
                                      </p:cBhvr>
                                      <p:tavLst>
                                        <p:tav tm="0">
                                          <p:val>
                                            <p:strVal val="0-#ppt_w/2"/>
                                          </p:val>
                                        </p:tav>
                                        <p:tav tm="100000">
                                          <p:val>
                                            <p:strVal val="#ppt_x"/>
                                          </p:val>
                                        </p:tav>
                                      </p:tavLst>
                                    </p:anim>
                                    <p:anim calcmode="lin" valueType="num">
                                      <p:cBhvr>
                                        <p:cTn id="14" dur="1000" fill="hold"/>
                                        <p:tgtEl>
                                          <p:spTgt spid="1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type="lt">
                                    <p:tmAbs val="0"/>
                                  </p:iterate>
                                  <p:childTnLst>
                                    <p:set>
                                      <p:cBhvr>
                                        <p:cTn id="18" fill="hold"/>
                                        <p:tgtEl>
                                          <p:spTgt spid="155"/>
                                        </p:tgtEl>
                                        <p:attrNameLst>
                                          <p:attrName>style.visibility</p:attrName>
                                        </p:attrNameLst>
                                      </p:cBhvr>
                                      <p:to>
                                        <p:strVal val="visible"/>
                                      </p:to>
                                    </p:set>
                                    <p:anim calcmode="lin" valueType="num">
                                      <p:cBhvr>
                                        <p:cTn id="19" dur="1000" fill="hold"/>
                                        <p:tgtEl>
                                          <p:spTgt spid="155"/>
                                        </p:tgtEl>
                                        <p:attrNameLst>
                                          <p:attrName>ppt_x</p:attrName>
                                        </p:attrNameLst>
                                      </p:cBhvr>
                                      <p:tavLst>
                                        <p:tav tm="0">
                                          <p:val>
                                            <p:strVal val="0-#ppt_w/2"/>
                                          </p:val>
                                        </p:tav>
                                        <p:tav tm="100000">
                                          <p:val>
                                            <p:strVal val="#ppt_x"/>
                                          </p:val>
                                        </p:tav>
                                      </p:tavLst>
                                    </p:anim>
                                    <p:anim calcmode="lin" valueType="num">
                                      <p:cBhvr>
                                        <p:cTn id="20" dur="10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type="lt">
                                    <p:tmAbs val="0"/>
                                  </p:iterate>
                                  <p:childTnLst>
                                    <p:set>
                                      <p:cBhvr>
                                        <p:cTn id="24" fill="hold"/>
                                        <p:tgtEl>
                                          <p:spTgt spid="158"/>
                                        </p:tgtEl>
                                        <p:attrNameLst>
                                          <p:attrName>style.visibility</p:attrName>
                                        </p:attrNameLst>
                                      </p:cBhvr>
                                      <p:to>
                                        <p:strVal val="visible"/>
                                      </p:to>
                                    </p:set>
                                    <p:anim calcmode="lin" valueType="num">
                                      <p:cBhvr>
                                        <p:cTn id="25" dur="1000" fill="hold"/>
                                        <p:tgtEl>
                                          <p:spTgt spid="158"/>
                                        </p:tgtEl>
                                        <p:attrNameLst>
                                          <p:attrName>ppt_x</p:attrName>
                                        </p:attrNameLst>
                                      </p:cBhvr>
                                      <p:tavLst>
                                        <p:tav tm="0">
                                          <p:val>
                                            <p:strVal val="0-#ppt_w/2"/>
                                          </p:val>
                                        </p:tav>
                                        <p:tav tm="100000">
                                          <p:val>
                                            <p:strVal val="#ppt_x"/>
                                          </p:val>
                                        </p:tav>
                                      </p:tavLst>
                                    </p:anim>
                                    <p:anim calcmode="lin" valueType="num">
                                      <p:cBhvr>
                                        <p:cTn id="26" dur="10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iterate type="lt">
                                    <p:tmAbs val="0"/>
                                  </p:iterate>
                                  <p:childTnLst>
                                    <p:set>
                                      <p:cBhvr>
                                        <p:cTn id="30" fill="hold"/>
                                        <p:tgtEl>
                                          <p:spTgt spid="159"/>
                                        </p:tgtEl>
                                        <p:attrNameLst>
                                          <p:attrName>style.visibility</p:attrName>
                                        </p:attrNameLst>
                                      </p:cBhvr>
                                      <p:to>
                                        <p:strVal val="visible"/>
                                      </p:to>
                                    </p:set>
                                    <p:anim calcmode="lin" valueType="num">
                                      <p:cBhvr>
                                        <p:cTn id="31" dur="1000" fill="hold"/>
                                        <p:tgtEl>
                                          <p:spTgt spid="159"/>
                                        </p:tgtEl>
                                        <p:attrNameLst>
                                          <p:attrName>ppt_x</p:attrName>
                                        </p:attrNameLst>
                                      </p:cBhvr>
                                      <p:tavLst>
                                        <p:tav tm="0">
                                          <p:val>
                                            <p:strVal val="0-#ppt_w/2"/>
                                          </p:val>
                                        </p:tav>
                                        <p:tav tm="100000">
                                          <p:val>
                                            <p:strVal val="#ppt_x"/>
                                          </p:val>
                                        </p:tav>
                                      </p:tavLst>
                                    </p:anim>
                                    <p:anim calcmode="lin" valueType="num">
                                      <p:cBhvr>
                                        <p:cTn id="32"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advAuto="0"/>
      <p:bldP spid="156" grpId="0" animBg="1" advAuto="0"/>
      <p:bldP spid="157" grpId="0" animBg="1" advAuto="0"/>
      <p:bldP spid="158" grpId="0" animBg="1" advAuto="0"/>
      <p:bldP spid="15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storative Approaches &amp; Trauma-Responsive Schools"/>
          <p:cNvSpPr txBox="1">
            <a:spLocks noGrp="1"/>
          </p:cNvSpPr>
          <p:nvPr>
            <p:ph type="title"/>
          </p:nvPr>
        </p:nvSpPr>
        <p:spPr>
          <a:xfrm>
            <a:off x="844550" y="513884"/>
            <a:ext cx="10502900" cy="767486"/>
          </a:xfrm>
          <a:prstGeom prst="rect">
            <a:avLst/>
          </a:prstGeom>
        </p:spPr>
        <p:txBody>
          <a:bodyPr>
            <a:normAutofit fontScale="90000"/>
          </a:bodyPr>
          <a:lstStyle>
            <a:lvl1pPr defTabSz="487044">
              <a:defRPr sz="6607">
                <a:latin typeface="Helvetica Neue"/>
                <a:ea typeface="Helvetica Neue"/>
                <a:cs typeface="Helvetica Neue"/>
                <a:sym typeface="Helvetica Neue"/>
              </a:defRPr>
            </a:lvl1pPr>
          </a:lstStyle>
          <a:p>
            <a:r>
              <a:rPr dirty="0"/>
              <a:t>Restorative Approaches &amp; Trauma-Responsive Schools</a:t>
            </a:r>
          </a:p>
        </p:txBody>
      </p:sp>
      <p:pic>
        <p:nvPicPr>
          <p:cNvPr id="162" name="Image" descr="Image"/>
          <p:cNvPicPr>
            <a:picLocks noChangeAspect="1"/>
          </p:cNvPicPr>
          <p:nvPr/>
        </p:nvPicPr>
        <p:blipFill>
          <a:blip r:embed="rId2"/>
          <a:stretch>
            <a:fillRect/>
          </a:stretch>
        </p:blipFill>
        <p:spPr>
          <a:xfrm>
            <a:off x="1713040" y="1765058"/>
            <a:ext cx="8765919" cy="5092942"/>
          </a:xfrm>
          <a:prstGeom prst="rect">
            <a:avLst/>
          </a:prstGeom>
          <a:ln w="12700">
            <a:miter lim="400000"/>
          </a:ln>
        </p:spPr>
      </p:pic>
    </p:spTree>
    <p:extLst>
      <p:ext uri="{BB962C8B-B14F-4D97-AF65-F5344CB8AC3E}">
        <p14:creationId xmlns:p14="http://schemas.microsoft.com/office/powerpoint/2010/main" val="385545873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Gear"/>
          <p:cNvSpPr/>
          <p:nvPr/>
        </p:nvSpPr>
        <p:spPr>
          <a:xfrm rot="21240000">
            <a:off x="1782833" y="1505721"/>
            <a:ext cx="2539968" cy="2540462"/>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8C79A7"/>
          </a:solidFill>
          <a:ln w="12700">
            <a:miter lim="400000"/>
          </a:ln>
        </p:spPr>
        <p:txBody>
          <a:bodyPr lIns="25400" tIns="25400" rIns="25400" bIns="25400" anchor="ctr"/>
          <a:lstStyle/>
          <a:p>
            <a:pPr algn="ctr" defTabSz="207716" hangingPunct="0">
              <a:lnSpc>
                <a:spcPct val="120000"/>
              </a:lnSpc>
              <a:defRPr sz="1800" b="0" spc="-36">
                <a:latin typeface="Canela Deck Bold"/>
                <a:ea typeface="Canela Deck Bold"/>
                <a:cs typeface="Canela Deck Bold"/>
                <a:sym typeface="Canela Deck Bold"/>
              </a:defRPr>
            </a:pPr>
            <a:endParaRPr sz="900" kern="0" spc="-18">
              <a:solidFill>
                <a:srgbClr val="000000"/>
              </a:solidFill>
              <a:latin typeface="Canela Deck Bold"/>
              <a:sym typeface="Canela Deck Bold"/>
            </a:endParaRPr>
          </a:p>
        </p:txBody>
      </p:sp>
      <p:sp>
        <p:nvSpPr>
          <p:cNvPr id="165" name="Gear"/>
          <p:cNvSpPr/>
          <p:nvPr/>
        </p:nvSpPr>
        <p:spPr>
          <a:xfrm>
            <a:off x="5874755" y="1505719"/>
            <a:ext cx="2539968" cy="2540462"/>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80A2B6"/>
          </a:solidFill>
          <a:ln w="12700">
            <a:miter lim="400000"/>
          </a:ln>
        </p:spPr>
        <p:txBody>
          <a:bodyPr lIns="25400" tIns="25400" rIns="25400" bIns="25400" anchor="ctr"/>
          <a:lstStyle/>
          <a:p>
            <a:pPr algn="ctr" defTabSz="207716" hangingPunct="0">
              <a:lnSpc>
                <a:spcPct val="120000"/>
              </a:lnSpc>
              <a:defRPr sz="1800" b="0" spc="-36">
                <a:latin typeface="Canela Deck Bold"/>
                <a:ea typeface="Canela Deck Bold"/>
                <a:cs typeface="Canela Deck Bold"/>
                <a:sym typeface="Canela Deck Bold"/>
              </a:defRPr>
            </a:pPr>
            <a:endParaRPr sz="900" kern="0" spc="-18">
              <a:solidFill>
                <a:srgbClr val="000000"/>
              </a:solidFill>
              <a:latin typeface="Canela Deck Bold"/>
              <a:sym typeface="Canela Deck Bold"/>
            </a:endParaRPr>
          </a:p>
        </p:txBody>
      </p:sp>
      <p:sp>
        <p:nvSpPr>
          <p:cNvPr id="166" name="Gear"/>
          <p:cNvSpPr/>
          <p:nvPr/>
        </p:nvSpPr>
        <p:spPr>
          <a:xfrm>
            <a:off x="7887532" y="2821784"/>
            <a:ext cx="2539968" cy="2540462"/>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DF657F"/>
          </a:solidFill>
          <a:ln w="12700">
            <a:miter lim="400000"/>
          </a:ln>
        </p:spPr>
        <p:txBody>
          <a:bodyPr lIns="25400" tIns="25400" rIns="25400" bIns="25400" anchor="ctr"/>
          <a:lstStyle/>
          <a:p>
            <a:pPr algn="ctr" defTabSz="207716" hangingPunct="0">
              <a:lnSpc>
                <a:spcPct val="120000"/>
              </a:lnSpc>
              <a:defRPr sz="1800" b="0" spc="-36">
                <a:latin typeface="Canela Deck Bold"/>
                <a:ea typeface="Canela Deck Bold"/>
                <a:cs typeface="Canela Deck Bold"/>
                <a:sym typeface="Canela Deck Bold"/>
              </a:defRPr>
            </a:pPr>
            <a:endParaRPr sz="900" kern="0" spc="-18">
              <a:solidFill>
                <a:srgbClr val="000000"/>
              </a:solidFill>
              <a:latin typeface="Canela Deck Bold"/>
              <a:sym typeface="Canela Deck Bold"/>
            </a:endParaRPr>
          </a:p>
        </p:txBody>
      </p:sp>
      <p:sp>
        <p:nvSpPr>
          <p:cNvPr id="167" name="Gear"/>
          <p:cNvSpPr/>
          <p:nvPr/>
        </p:nvSpPr>
        <p:spPr>
          <a:xfrm rot="360000">
            <a:off x="3853428" y="2821859"/>
            <a:ext cx="2539968" cy="2540462"/>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B7AC59"/>
          </a:solidFill>
          <a:ln w="12700">
            <a:miter lim="400000"/>
          </a:ln>
        </p:spPr>
        <p:txBody>
          <a:bodyPr lIns="25400" tIns="25400" rIns="25400" bIns="25400" anchor="ctr"/>
          <a:lstStyle/>
          <a:p>
            <a:pPr algn="ctr" defTabSz="207716" hangingPunct="0">
              <a:lnSpc>
                <a:spcPct val="120000"/>
              </a:lnSpc>
              <a:defRPr sz="1800" b="0" spc="-36">
                <a:latin typeface="Canela Deck Bold"/>
                <a:ea typeface="Canela Deck Bold"/>
                <a:cs typeface="Canela Deck Bold"/>
                <a:sym typeface="Canela Deck Bold"/>
              </a:defRPr>
            </a:pPr>
            <a:endParaRPr sz="900" kern="0" spc="-18">
              <a:solidFill>
                <a:srgbClr val="000000"/>
              </a:solidFill>
              <a:latin typeface="Canela Deck Bold"/>
              <a:sym typeface="Canela Deck Bold"/>
            </a:endParaRPr>
          </a:p>
        </p:txBody>
      </p:sp>
      <p:sp>
        <p:nvSpPr>
          <p:cNvPr id="168" name="Exploring Relationship"/>
          <p:cNvSpPr txBox="1"/>
          <p:nvPr/>
        </p:nvSpPr>
        <p:spPr>
          <a:xfrm>
            <a:off x="2343642" y="2478767"/>
            <a:ext cx="141833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lgn="ctr" defTabSz="1219169" hangingPunct="0">
              <a:lnSpc>
                <a:spcPct val="80000"/>
              </a:lnSpc>
              <a:spcBef>
                <a:spcPts val="2100"/>
              </a:spcBef>
              <a:defRPr sz="4000" b="0">
                <a:latin typeface="Proxima Nova Medium"/>
                <a:ea typeface="Proxima Nova Medium"/>
                <a:cs typeface="Proxima Nova Medium"/>
                <a:sym typeface="Proxima Nova Medium"/>
              </a:defRPr>
            </a:pPr>
            <a:r>
              <a:rPr sz="2000" kern="0">
                <a:solidFill>
                  <a:srgbClr val="000000"/>
                </a:solidFill>
                <a:latin typeface="Proxima Nova Medium"/>
                <a:sym typeface="Proxima Nova Medium"/>
              </a:rPr>
              <a:t>Exploring</a:t>
            </a:r>
            <a:br>
              <a:rPr sz="2000" kern="0">
                <a:solidFill>
                  <a:srgbClr val="000000"/>
                </a:solidFill>
                <a:latin typeface="Proxima Nova Medium"/>
                <a:sym typeface="Proxima Nova Medium"/>
              </a:rPr>
            </a:br>
            <a:r>
              <a:rPr sz="2000" kern="0">
                <a:solidFill>
                  <a:srgbClr val="000000"/>
                </a:solidFill>
                <a:latin typeface="Proxima Nova Medium"/>
                <a:sym typeface="Proxima Nova Medium"/>
              </a:rPr>
              <a:t>Relationship</a:t>
            </a:r>
          </a:p>
        </p:txBody>
      </p:sp>
      <p:sp>
        <p:nvSpPr>
          <p:cNvPr id="169" name="Meaningful Engagement"/>
          <p:cNvSpPr txBox="1"/>
          <p:nvPr/>
        </p:nvSpPr>
        <p:spPr>
          <a:xfrm>
            <a:off x="4391824" y="3794834"/>
            <a:ext cx="146322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lgn="ctr" defTabSz="1219169" hangingPunct="0">
              <a:lnSpc>
                <a:spcPct val="80000"/>
              </a:lnSpc>
              <a:spcBef>
                <a:spcPts val="2100"/>
              </a:spcBef>
              <a:defRPr sz="4000" b="0">
                <a:latin typeface="Proxima Nova Medium"/>
                <a:ea typeface="Proxima Nova Medium"/>
                <a:cs typeface="Proxima Nova Medium"/>
                <a:sym typeface="Proxima Nova Medium"/>
              </a:defRPr>
            </a:pPr>
            <a:r>
              <a:rPr sz="2000" kern="0">
                <a:solidFill>
                  <a:srgbClr val="000000"/>
                </a:solidFill>
                <a:latin typeface="Proxima Nova Medium"/>
                <a:sym typeface="Proxima Nova Medium"/>
              </a:rPr>
              <a:t>Meaningful</a:t>
            </a:r>
            <a:br>
              <a:rPr sz="2000" kern="0">
                <a:solidFill>
                  <a:srgbClr val="000000"/>
                </a:solidFill>
                <a:latin typeface="Proxima Nova Medium"/>
                <a:sym typeface="Proxima Nova Medium"/>
              </a:rPr>
            </a:br>
            <a:r>
              <a:rPr sz="2000" kern="0">
                <a:solidFill>
                  <a:srgbClr val="000000"/>
                </a:solidFill>
                <a:latin typeface="Proxima Nova Medium"/>
                <a:sym typeface="Proxima Nova Medium"/>
              </a:rPr>
              <a:t>Engagement</a:t>
            </a:r>
          </a:p>
        </p:txBody>
      </p:sp>
      <p:sp>
        <p:nvSpPr>
          <p:cNvPr id="170" name="Agency &amp; Choice"/>
          <p:cNvSpPr txBox="1"/>
          <p:nvPr/>
        </p:nvSpPr>
        <p:spPr>
          <a:xfrm>
            <a:off x="6712088" y="2356849"/>
            <a:ext cx="86530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lgn="ctr" defTabSz="1219169" hangingPunct="0">
              <a:lnSpc>
                <a:spcPct val="80000"/>
              </a:lnSpc>
              <a:spcBef>
                <a:spcPts val="2100"/>
              </a:spcBef>
              <a:defRPr sz="4000" b="0">
                <a:latin typeface="Proxima Nova Medium"/>
                <a:ea typeface="Proxima Nova Medium"/>
                <a:cs typeface="Proxima Nova Medium"/>
                <a:sym typeface="Proxima Nova Medium"/>
              </a:defRPr>
            </a:pPr>
            <a:r>
              <a:rPr sz="2000" kern="0">
                <a:solidFill>
                  <a:srgbClr val="000000"/>
                </a:solidFill>
                <a:latin typeface="Proxima Nova Medium"/>
                <a:sym typeface="Proxima Nova Medium"/>
              </a:rPr>
              <a:t>Agency</a:t>
            </a:r>
            <a:br>
              <a:rPr sz="2000" kern="0">
                <a:solidFill>
                  <a:srgbClr val="000000"/>
                </a:solidFill>
                <a:latin typeface="Proxima Nova Medium"/>
                <a:sym typeface="Proxima Nova Medium"/>
              </a:rPr>
            </a:br>
            <a:r>
              <a:rPr sz="2000" kern="0">
                <a:solidFill>
                  <a:srgbClr val="000000"/>
                </a:solidFill>
                <a:latin typeface="Proxima Nova Medium"/>
                <a:sym typeface="Proxima Nova Medium"/>
              </a:rPr>
              <a:t>&amp;</a:t>
            </a:r>
            <a:br>
              <a:rPr sz="2000" kern="0">
                <a:solidFill>
                  <a:srgbClr val="000000"/>
                </a:solidFill>
                <a:latin typeface="Proxima Nova Medium"/>
                <a:sym typeface="Proxima Nova Medium"/>
              </a:rPr>
            </a:br>
            <a:r>
              <a:rPr sz="2000" kern="0">
                <a:solidFill>
                  <a:srgbClr val="000000"/>
                </a:solidFill>
                <a:latin typeface="Proxima Nova Medium"/>
                <a:sym typeface="Proxima Nova Medium"/>
              </a:rPr>
              <a:t>Choice</a:t>
            </a:r>
          </a:p>
        </p:txBody>
      </p:sp>
      <p:sp>
        <p:nvSpPr>
          <p:cNvPr id="171" name="Responsibility/ Accountability"/>
          <p:cNvSpPr txBox="1"/>
          <p:nvPr/>
        </p:nvSpPr>
        <p:spPr>
          <a:xfrm>
            <a:off x="8316901" y="3794834"/>
            <a:ext cx="1681229"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algn="ctr" defTabSz="1219169" hangingPunct="0">
              <a:lnSpc>
                <a:spcPct val="80000"/>
              </a:lnSpc>
              <a:spcBef>
                <a:spcPts val="2100"/>
              </a:spcBef>
              <a:defRPr sz="4000" b="0">
                <a:latin typeface="Proxima Nova Medium"/>
                <a:ea typeface="Proxima Nova Medium"/>
                <a:cs typeface="Proxima Nova Medium"/>
                <a:sym typeface="Proxima Nova Medium"/>
              </a:defRPr>
            </a:pPr>
            <a:r>
              <a:rPr sz="2000" kern="0">
                <a:solidFill>
                  <a:srgbClr val="000000"/>
                </a:solidFill>
                <a:latin typeface="Proxima Nova Medium"/>
                <a:sym typeface="Proxima Nova Medium"/>
              </a:rPr>
              <a:t>Responsibility/</a:t>
            </a:r>
            <a:br>
              <a:rPr sz="2000" kern="0">
                <a:solidFill>
                  <a:srgbClr val="000000"/>
                </a:solidFill>
                <a:latin typeface="Proxima Nova Medium"/>
                <a:sym typeface="Proxima Nova Medium"/>
              </a:rPr>
            </a:br>
            <a:r>
              <a:rPr sz="2000" kern="0">
                <a:solidFill>
                  <a:srgbClr val="000000"/>
                </a:solidFill>
                <a:latin typeface="Proxima Nova Medium"/>
                <a:sym typeface="Proxima Nova Medium"/>
              </a:rPr>
              <a:t>Accountability</a:t>
            </a:r>
          </a:p>
        </p:txBody>
      </p:sp>
      <p:sp>
        <p:nvSpPr>
          <p:cNvPr id="172" name="A sense of belonging &amp; supportive relationships"/>
          <p:cNvSpPr txBox="1"/>
          <p:nvPr/>
        </p:nvSpPr>
        <p:spPr>
          <a:xfrm>
            <a:off x="710993" y="4780618"/>
            <a:ext cx="2616816"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defTabSz="412750" hangingPunct="0"/>
            <a:r>
              <a:rPr sz="1500" b="1" kern="0" dirty="0">
                <a:solidFill>
                  <a:srgbClr val="000000"/>
                </a:solidFill>
                <a:latin typeface="Helvetica Neue"/>
                <a:ea typeface="Helvetica Neue"/>
                <a:cs typeface="Helvetica Neue"/>
                <a:sym typeface="Helvetica Neue"/>
              </a:rPr>
              <a:t>A sense of belonging &amp; supportive relationships</a:t>
            </a:r>
          </a:p>
        </p:txBody>
      </p:sp>
      <p:sp>
        <p:nvSpPr>
          <p:cNvPr id="173" name="Achieving a sense of mastery over one’s life circumstances…"/>
          <p:cNvSpPr txBox="1"/>
          <p:nvPr/>
        </p:nvSpPr>
        <p:spPr>
          <a:xfrm>
            <a:off x="3860186" y="5731075"/>
            <a:ext cx="6569106"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50" hangingPunct="0"/>
            <a:r>
              <a:rPr sz="1500" b="1" kern="0">
                <a:solidFill>
                  <a:srgbClr val="000000"/>
                </a:solidFill>
                <a:latin typeface="Helvetica Neue"/>
                <a:ea typeface="Helvetica Neue"/>
                <a:cs typeface="Helvetica Neue"/>
                <a:sym typeface="Helvetica Neue"/>
              </a:rPr>
              <a:t>Achieving a sense of mastery over one’s life circumstances </a:t>
            </a:r>
          </a:p>
          <a:p>
            <a:pPr algn="ctr" defTabSz="412750" hangingPunct="0"/>
            <a:r>
              <a:rPr sz="1500" b="1" kern="0">
                <a:solidFill>
                  <a:srgbClr val="000000"/>
                </a:solidFill>
                <a:latin typeface="Helvetica Neue"/>
                <a:ea typeface="Helvetica Neue"/>
                <a:cs typeface="Helvetica Neue"/>
                <a:sym typeface="Helvetica Neue"/>
              </a:rPr>
              <a:t>(taking ownership of your story &amp; making meaning of your experiences)</a:t>
            </a:r>
          </a:p>
        </p:txBody>
      </p:sp>
      <p:sp>
        <p:nvSpPr>
          <p:cNvPr id="174" name="Triangle"/>
          <p:cNvSpPr/>
          <p:nvPr/>
        </p:nvSpPr>
        <p:spPr>
          <a:xfrm rot="12736509">
            <a:off x="881896" y="4545415"/>
            <a:ext cx="4709452" cy="29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2"/>
          </a:blipFill>
          <a:ln w="12700">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75" name="Triangle"/>
          <p:cNvSpPr/>
          <p:nvPr/>
        </p:nvSpPr>
        <p:spPr>
          <a:xfrm rot="10800000">
            <a:off x="3987545" y="5400870"/>
            <a:ext cx="6314388" cy="29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3"/>
          </a:blipFill>
          <a:ln w="12700">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76" name="Restorative Principles &amp; Resiliency in a Trauma-Responsive Community"/>
          <p:cNvSpPr txBox="1">
            <a:spLocks noGrp="1"/>
          </p:cNvSpPr>
          <p:nvPr>
            <p:ph type="title"/>
          </p:nvPr>
        </p:nvSpPr>
        <p:spPr>
          <a:xfrm>
            <a:off x="844550" y="177800"/>
            <a:ext cx="10502900" cy="736600"/>
          </a:xfrm>
          <a:prstGeom prst="rect">
            <a:avLst/>
          </a:prstGeom>
        </p:spPr>
        <p:txBody>
          <a:bodyPr>
            <a:noAutofit/>
          </a:bodyPr>
          <a:lstStyle>
            <a:lvl1pPr defTabSz="363220">
              <a:defRPr sz="4928"/>
            </a:lvl1pPr>
          </a:lstStyle>
          <a:p>
            <a:r>
              <a:rPr sz="4000" dirty="0"/>
              <a:t>Restorative Principles &amp; Resiliency in a Trauma-Responsive Community</a:t>
            </a:r>
          </a:p>
        </p:txBody>
      </p:sp>
    </p:spTree>
    <p:extLst>
      <p:ext uri="{BB962C8B-B14F-4D97-AF65-F5344CB8AC3E}">
        <p14:creationId xmlns:p14="http://schemas.microsoft.com/office/powerpoint/2010/main" val="40568779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storative Practices &amp; Resiliency…"/>
          <p:cNvSpPr txBox="1">
            <a:spLocks noGrp="1"/>
          </p:cNvSpPr>
          <p:nvPr>
            <p:ph type="title"/>
          </p:nvPr>
        </p:nvSpPr>
        <p:spPr>
          <a:xfrm>
            <a:off x="844550" y="177800"/>
            <a:ext cx="10502900" cy="825500"/>
          </a:xfrm>
          <a:prstGeom prst="rect">
            <a:avLst/>
          </a:prstGeom>
        </p:spPr>
        <p:txBody>
          <a:bodyPr>
            <a:noAutofit/>
          </a:bodyPr>
          <a:lstStyle/>
          <a:p>
            <a:pPr defTabSz="185738">
              <a:defRPr sz="5040"/>
            </a:pPr>
            <a:r>
              <a:rPr sz="4000" dirty="0"/>
              <a:t>Restorative Practices &amp; Resiliency </a:t>
            </a:r>
          </a:p>
          <a:p>
            <a:pPr defTabSz="185738">
              <a:defRPr sz="5040"/>
            </a:pPr>
            <a:r>
              <a:rPr sz="4000" dirty="0"/>
              <a:t>in a Trauma-Responsive Community</a:t>
            </a:r>
          </a:p>
        </p:txBody>
      </p:sp>
      <p:pic>
        <p:nvPicPr>
          <p:cNvPr id="179" name="droppedImage.pdf" descr="droppedImage.pdf"/>
          <p:cNvPicPr>
            <a:picLocks noChangeAspect="1"/>
          </p:cNvPicPr>
          <p:nvPr/>
        </p:nvPicPr>
        <p:blipFill>
          <a:blip r:embed="rId2"/>
          <a:stretch>
            <a:fillRect/>
          </a:stretch>
        </p:blipFill>
        <p:spPr>
          <a:xfrm>
            <a:off x="482758" y="1179845"/>
            <a:ext cx="2689643" cy="1620682"/>
          </a:xfrm>
          <a:prstGeom prst="rect">
            <a:avLst/>
          </a:prstGeom>
          <a:ln w="12700">
            <a:miter lim="400000"/>
          </a:ln>
        </p:spPr>
      </p:pic>
      <p:sp>
        <p:nvSpPr>
          <p:cNvPr id="180" name="Circle Processes…"/>
          <p:cNvSpPr txBox="1"/>
          <p:nvPr/>
        </p:nvSpPr>
        <p:spPr>
          <a:xfrm>
            <a:off x="849747" y="3058470"/>
            <a:ext cx="1955664" cy="189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50" hangingPunct="0"/>
            <a:r>
              <a:rPr sz="1500" b="1" kern="0">
                <a:solidFill>
                  <a:srgbClr val="000000"/>
                </a:solidFill>
                <a:latin typeface="Helvetica Neue"/>
                <a:ea typeface="Helvetica Neue"/>
                <a:cs typeface="Helvetica Neue"/>
                <a:sym typeface="Helvetica Neue"/>
              </a:rPr>
              <a:t>Circle Processes</a:t>
            </a:r>
          </a:p>
          <a:p>
            <a:pPr algn="ctr" defTabSz="412750" hangingPunct="0">
              <a:defRPr b="0"/>
            </a:pPr>
            <a:r>
              <a:rPr sz="1500" kern="0">
                <a:solidFill>
                  <a:srgbClr val="000000"/>
                </a:solidFill>
                <a:latin typeface="Helvetica Neue"/>
                <a:ea typeface="Helvetica Neue"/>
                <a:cs typeface="Helvetica Neue"/>
                <a:sym typeface="Helvetica Neue"/>
              </a:rPr>
              <a:t>Check-in</a:t>
            </a:r>
          </a:p>
          <a:p>
            <a:pPr algn="ctr" defTabSz="412750" hangingPunct="0">
              <a:defRPr b="0"/>
            </a:pPr>
            <a:r>
              <a:rPr sz="1500" kern="0">
                <a:solidFill>
                  <a:srgbClr val="000000"/>
                </a:solidFill>
                <a:latin typeface="Helvetica Neue"/>
                <a:ea typeface="Helvetica Neue"/>
                <a:cs typeface="Helvetica Neue"/>
                <a:sym typeface="Helvetica Neue"/>
              </a:rPr>
              <a:t>Community Building </a:t>
            </a:r>
          </a:p>
          <a:p>
            <a:pPr algn="ctr" defTabSz="412750" hangingPunct="0">
              <a:defRPr b="0"/>
            </a:pPr>
            <a:r>
              <a:rPr sz="1500" kern="0">
                <a:solidFill>
                  <a:srgbClr val="000000"/>
                </a:solidFill>
                <a:latin typeface="Helvetica Neue"/>
                <a:ea typeface="Helvetica Neue"/>
                <a:cs typeface="Helvetica Neue"/>
                <a:sym typeface="Helvetica Neue"/>
              </a:rPr>
              <a:t>Learning</a:t>
            </a:r>
          </a:p>
          <a:p>
            <a:pPr algn="ctr" defTabSz="412750" hangingPunct="0">
              <a:defRPr b="0"/>
            </a:pPr>
            <a:r>
              <a:rPr sz="1500" kern="0">
                <a:solidFill>
                  <a:srgbClr val="000000"/>
                </a:solidFill>
                <a:latin typeface="Helvetica Neue"/>
                <a:ea typeface="Helvetica Neue"/>
                <a:cs typeface="Helvetica Neue"/>
                <a:sym typeface="Helvetica Neue"/>
              </a:rPr>
              <a:t>Difficult conversations</a:t>
            </a:r>
          </a:p>
          <a:p>
            <a:pPr algn="ctr" defTabSz="412750" hangingPunct="0">
              <a:defRPr b="0"/>
            </a:pPr>
            <a:r>
              <a:rPr sz="1500" kern="0">
                <a:solidFill>
                  <a:srgbClr val="000000"/>
                </a:solidFill>
                <a:latin typeface="Helvetica Neue"/>
                <a:ea typeface="Helvetica Neue"/>
                <a:cs typeface="Helvetica Neue"/>
                <a:sym typeface="Helvetica Neue"/>
              </a:rPr>
              <a:t>Repair</a:t>
            </a:r>
          </a:p>
          <a:p>
            <a:pPr algn="ctr" defTabSz="412750" hangingPunct="0">
              <a:defRPr b="0"/>
            </a:pPr>
            <a:r>
              <a:rPr sz="1500" kern="0">
                <a:solidFill>
                  <a:srgbClr val="000000"/>
                </a:solidFill>
                <a:latin typeface="Helvetica Neue"/>
                <a:ea typeface="Helvetica Neue"/>
                <a:cs typeface="Helvetica Neue"/>
                <a:sym typeface="Helvetica Neue"/>
              </a:rPr>
              <a:t>Healing</a:t>
            </a:r>
          </a:p>
          <a:p>
            <a:pPr algn="ctr" defTabSz="412750" hangingPunct="0">
              <a:defRPr b="0"/>
            </a:pPr>
            <a:r>
              <a:rPr sz="1500" kern="0">
                <a:solidFill>
                  <a:srgbClr val="000000"/>
                </a:solidFill>
                <a:latin typeface="Helvetica Neue"/>
                <a:ea typeface="Helvetica Neue"/>
                <a:cs typeface="Helvetica Neue"/>
                <a:sym typeface="Helvetica Neue"/>
              </a:rPr>
              <a:t>Re-engagement</a:t>
            </a:r>
          </a:p>
        </p:txBody>
      </p:sp>
      <p:sp>
        <p:nvSpPr>
          <p:cNvPr id="181" name="Restorative Communication &amp;  Active Listening"/>
          <p:cNvSpPr txBox="1"/>
          <p:nvPr/>
        </p:nvSpPr>
        <p:spPr>
          <a:xfrm>
            <a:off x="3457964" y="2417101"/>
            <a:ext cx="2846933"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50" hangingPunct="0"/>
            <a:r>
              <a:rPr sz="1500" b="1" kern="0">
                <a:solidFill>
                  <a:srgbClr val="000000"/>
                </a:solidFill>
                <a:latin typeface="Helvetica Neue"/>
                <a:ea typeface="Helvetica Neue"/>
                <a:cs typeface="Helvetica Neue"/>
                <a:sym typeface="Helvetica Neue"/>
              </a:rPr>
              <a:t>Restorative Communication &amp; </a:t>
            </a:r>
            <a:br>
              <a:rPr sz="1500" b="1" kern="0">
                <a:solidFill>
                  <a:srgbClr val="000000"/>
                </a:solidFill>
                <a:latin typeface="Helvetica Neue"/>
                <a:ea typeface="Helvetica Neue"/>
                <a:cs typeface="Helvetica Neue"/>
                <a:sym typeface="Helvetica Neue"/>
              </a:rPr>
            </a:br>
            <a:r>
              <a:rPr sz="1500" b="1" kern="0">
                <a:solidFill>
                  <a:srgbClr val="000000"/>
                </a:solidFill>
                <a:latin typeface="Helvetica Neue"/>
                <a:ea typeface="Helvetica Neue"/>
                <a:cs typeface="Helvetica Neue"/>
                <a:sym typeface="Helvetica Neue"/>
              </a:rPr>
              <a:t>Active Listening</a:t>
            </a:r>
          </a:p>
        </p:txBody>
      </p:sp>
      <p:sp>
        <p:nvSpPr>
          <p:cNvPr id="182" name="Restorative Conferencing"/>
          <p:cNvSpPr txBox="1"/>
          <p:nvPr/>
        </p:nvSpPr>
        <p:spPr>
          <a:xfrm>
            <a:off x="6151320" y="3287936"/>
            <a:ext cx="2393284"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50" hangingPunct="0"/>
            <a:r>
              <a:rPr sz="1500" b="1" kern="0">
                <a:solidFill>
                  <a:srgbClr val="000000"/>
                </a:solidFill>
                <a:latin typeface="Helvetica Neue"/>
                <a:ea typeface="Helvetica Neue"/>
                <a:cs typeface="Helvetica Neue"/>
                <a:sym typeface="Helvetica Neue"/>
              </a:rPr>
              <a:t>Restorative Conferencing</a:t>
            </a:r>
          </a:p>
        </p:txBody>
      </p:sp>
      <p:sp>
        <p:nvSpPr>
          <p:cNvPr id="183" name="Peer Mediation"/>
          <p:cNvSpPr txBox="1"/>
          <p:nvPr/>
        </p:nvSpPr>
        <p:spPr>
          <a:xfrm>
            <a:off x="9527268" y="3120367"/>
            <a:ext cx="1439497"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412750" hangingPunct="0"/>
            <a:r>
              <a:rPr sz="1500" b="1" kern="0">
                <a:solidFill>
                  <a:srgbClr val="000000"/>
                </a:solidFill>
                <a:latin typeface="Helvetica Neue"/>
                <a:ea typeface="Helvetica Neue"/>
                <a:cs typeface="Helvetica Neue"/>
                <a:sym typeface="Helvetica Neue"/>
              </a:rPr>
              <a:t>Peer Mediation</a:t>
            </a:r>
          </a:p>
        </p:txBody>
      </p:sp>
      <p:pic>
        <p:nvPicPr>
          <p:cNvPr id="184" name="droppedImage.pdf" descr="droppedImage.pdf"/>
          <p:cNvPicPr>
            <a:picLocks noChangeAspect="1"/>
          </p:cNvPicPr>
          <p:nvPr/>
        </p:nvPicPr>
        <p:blipFill>
          <a:blip r:embed="rId3"/>
          <a:stretch>
            <a:fillRect/>
          </a:stretch>
        </p:blipFill>
        <p:spPr>
          <a:xfrm>
            <a:off x="8832362" y="1091404"/>
            <a:ext cx="2829307" cy="2065776"/>
          </a:xfrm>
          <a:prstGeom prst="rect">
            <a:avLst/>
          </a:prstGeom>
          <a:ln w="12700">
            <a:miter lim="400000"/>
          </a:ln>
        </p:spPr>
      </p:pic>
      <p:sp>
        <p:nvSpPr>
          <p:cNvPr id="185" name="Triangle"/>
          <p:cNvSpPr/>
          <p:nvPr/>
        </p:nvSpPr>
        <p:spPr>
          <a:xfrm rot="10200000">
            <a:off x="1879477" y="4167533"/>
            <a:ext cx="8867078" cy="29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4"/>
          </a:blipFill>
          <a:ln w="12700">
            <a:miter lim="400000"/>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86" name="Predictable routine, structure, &amp; traditions that create a supportive and safe context.…"/>
          <p:cNvSpPr txBox="1"/>
          <p:nvPr/>
        </p:nvSpPr>
        <p:spPr>
          <a:xfrm>
            <a:off x="3979326" y="4937271"/>
            <a:ext cx="7671682" cy="1667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defTabSz="412750" hangingPunct="0"/>
            <a:r>
              <a:rPr sz="1500" b="1" kern="0">
                <a:solidFill>
                  <a:srgbClr val="000000"/>
                </a:solidFill>
                <a:latin typeface="Helvetica Neue"/>
                <a:ea typeface="Helvetica Neue"/>
                <a:cs typeface="Helvetica Neue"/>
                <a:sym typeface="Helvetica Neue"/>
              </a:rPr>
              <a:t>Predictable routine, structure, &amp; traditions that create a supportive and safe context.</a:t>
            </a:r>
          </a:p>
          <a:p>
            <a:pPr defTabSz="412750" hangingPunct="0"/>
            <a:r>
              <a:rPr sz="1500" b="1" kern="0">
                <a:solidFill>
                  <a:srgbClr val="000000"/>
                </a:solidFill>
                <a:latin typeface="Helvetica Neue"/>
                <a:ea typeface="Helvetica Neue"/>
                <a:cs typeface="Helvetica Neue"/>
                <a:sym typeface="Helvetica Neue"/>
              </a:rPr>
              <a:t>Intentional skill-building for all:</a:t>
            </a:r>
          </a:p>
          <a:p>
            <a:pPr marL="198437" indent="-198437" defTabSz="412750" hangingPunct="0">
              <a:buSzPct val="125000"/>
              <a:buFontTx/>
              <a:buChar char="-"/>
            </a:pPr>
            <a:r>
              <a:rPr sz="1500" b="1" kern="0">
                <a:solidFill>
                  <a:srgbClr val="000000"/>
                </a:solidFill>
                <a:latin typeface="Helvetica Neue"/>
                <a:ea typeface="Helvetica Neue"/>
                <a:cs typeface="Helvetica Neue"/>
                <a:sym typeface="Helvetica Neue"/>
              </a:rPr>
              <a:t>Social Support/relational health/healthy attachment</a:t>
            </a:r>
          </a:p>
          <a:p>
            <a:pPr marL="198437" indent="-198437" defTabSz="412750" hangingPunct="0">
              <a:buSzPct val="125000"/>
              <a:buFontTx/>
              <a:buChar char="-"/>
            </a:pPr>
            <a:r>
              <a:rPr sz="1500" b="1" kern="0">
                <a:solidFill>
                  <a:srgbClr val="000000"/>
                </a:solidFill>
                <a:latin typeface="Helvetica Neue"/>
                <a:ea typeface="Helvetica Neue"/>
                <a:cs typeface="Helvetica Neue"/>
                <a:sym typeface="Helvetica Neue"/>
              </a:rPr>
              <a:t>Emotional regulation/Self-regulation/Access to co-regulation/Emotional literacy</a:t>
            </a:r>
          </a:p>
          <a:p>
            <a:pPr marL="198437" indent="-198437" defTabSz="412750" hangingPunct="0">
              <a:buSzPct val="125000"/>
              <a:buFontTx/>
              <a:buChar char="-"/>
            </a:pPr>
            <a:r>
              <a:rPr sz="1500" b="1" kern="0">
                <a:solidFill>
                  <a:srgbClr val="000000"/>
                </a:solidFill>
                <a:latin typeface="Helvetica Neue"/>
                <a:ea typeface="Helvetica Neue"/>
                <a:cs typeface="Helvetica Neue"/>
                <a:sym typeface="Helvetica Neue"/>
              </a:rPr>
              <a:t>Social Competency</a:t>
            </a:r>
          </a:p>
          <a:p>
            <a:pPr marL="198437" indent="-198437" defTabSz="412750" hangingPunct="0">
              <a:buSzPct val="125000"/>
              <a:buFontTx/>
              <a:buChar char="-"/>
            </a:pPr>
            <a:r>
              <a:rPr sz="1500" b="1" kern="0">
                <a:solidFill>
                  <a:srgbClr val="000000"/>
                </a:solidFill>
                <a:latin typeface="Helvetica Neue"/>
                <a:ea typeface="Helvetica Neue"/>
                <a:cs typeface="Helvetica Neue"/>
                <a:sym typeface="Helvetica Neue"/>
              </a:rPr>
              <a:t>Executive Functioning</a:t>
            </a:r>
          </a:p>
        </p:txBody>
      </p:sp>
    </p:spTree>
    <p:extLst>
      <p:ext uri="{BB962C8B-B14F-4D97-AF65-F5344CB8AC3E}">
        <p14:creationId xmlns:p14="http://schemas.microsoft.com/office/powerpoint/2010/main" val="1806338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How will you welcome your community back?"/>
          <p:cNvSpPr txBox="1">
            <a:spLocks noGrp="1"/>
          </p:cNvSpPr>
          <p:nvPr>
            <p:ph type="title"/>
          </p:nvPr>
        </p:nvSpPr>
        <p:spPr>
          <a:xfrm>
            <a:off x="844550" y="431800"/>
            <a:ext cx="10502900" cy="1143000"/>
          </a:xfrm>
          <a:prstGeom prst="rect">
            <a:avLst/>
          </a:prstGeom>
        </p:spPr>
        <p:txBody>
          <a:bodyPr>
            <a:noAutofit/>
          </a:bodyPr>
          <a:lstStyle>
            <a:lvl1pPr defTabSz="586104">
              <a:defRPr sz="7951">
                <a:latin typeface="Helvetica Neue"/>
                <a:ea typeface="Helvetica Neue"/>
                <a:cs typeface="Helvetica Neue"/>
                <a:sym typeface="Helvetica Neue"/>
              </a:defRPr>
            </a:lvl1pPr>
          </a:lstStyle>
          <a:p>
            <a:r>
              <a:rPr sz="6000" dirty="0"/>
              <a:t>How will you welcome your community back?</a:t>
            </a:r>
          </a:p>
        </p:txBody>
      </p:sp>
      <p:sp>
        <p:nvSpPr>
          <p:cNvPr id="189" name="How will you put the principles in action of Restorative Approaches &amp; Resilient/Trauma-Informed Schools within an MTSS? How might that look?…"/>
          <p:cNvSpPr txBox="1">
            <a:spLocks noGrp="1"/>
          </p:cNvSpPr>
          <p:nvPr>
            <p:ph type="body" idx="1"/>
          </p:nvPr>
        </p:nvSpPr>
        <p:spPr>
          <a:xfrm>
            <a:off x="569580" y="1549400"/>
            <a:ext cx="11052840" cy="4648200"/>
          </a:xfrm>
          <a:prstGeom prst="rect">
            <a:avLst/>
          </a:prstGeom>
        </p:spPr>
        <p:txBody>
          <a:bodyPr/>
          <a:lstStyle/>
          <a:p>
            <a:r>
              <a:rPr dirty="0"/>
              <a:t>How will you put the principles in action of Restorative Approaches &amp; Resilient/Trauma-Informed Schools within MTSS? How might that look?</a:t>
            </a:r>
          </a:p>
          <a:p>
            <a:r>
              <a:rPr dirty="0"/>
              <a:t>The goal is to generate ideas &amp; brainstorm in this discussion - we invite you to focus on listing ideas and pause on the “</a:t>
            </a:r>
            <a:r>
              <a:rPr dirty="0" err="1"/>
              <a:t>but”s</a:t>
            </a:r>
            <a:r>
              <a:rPr dirty="0"/>
              <a:t>, “</a:t>
            </a:r>
            <a:r>
              <a:rPr dirty="0" err="1"/>
              <a:t>how”s</a:t>
            </a:r>
            <a:r>
              <a:rPr dirty="0"/>
              <a:t>, &amp; “what-</a:t>
            </a:r>
            <a:r>
              <a:rPr dirty="0" err="1"/>
              <a:t>if"s</a:t>
            </a:r>
            <a:r>
              <a:rPr dirty="0"/>
              <a:t> for now.</a:t>
            </a:r>
          </a:p>
          <a:p>
            <a:r>
              <a:rPr dirty="0"/>
              <a:t>We invite you to focus within your sphere of influence rather than what you wish others would/could do or the unknowns.</a:t>
            </a:r>
          </a:p>
        </p:txBody>
      </p:sp>
    </p:spTree>
    <p:extLst>
      <p:ext uri="{BB962C8B-B14F-4D97-AF65-F5344CB8AC3E}">
        <p14:creationId xmlns:p14="http://schemas.microsoft.com/office/powerpoint/2010/main" val="638072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0046B55-DC64-B640-AB25-9F762C6CC59C}"/>
              </a:ext>
            </a:extLst>
          </p:cNvPr>
          <p:cNvSpPr txBox="1">
            <a:spLocks/>
          </p:cNvSpPr>
          <p:nvPr/>
        </p:nvSpPr>
        <p:spPr>
          <a:xfrm>
            <a:off x="609600" y="402532"/>
            <a:ext cx="10972800" cy="3742216"/>
          </a:xfrm>
          <a:prstGeom prst="rect">
            <a:avLst/>
          </a:prstGeom>
        </p:spPr>
        <p:txBody>
          <a:bodyPr>
            <a:normAutofit lnSpcReduction="10000"/>
          </a:bodyPr>
          <a:lstStyle>
            <a:lvl1pPr algn="ctr" defTabSz="440909" rtl="0" eaLnBrk="1" latinLnBrk="0" hangingPunct="1">
              <a:spcBef>
                <a:spcPct val="0"/>
              </a:spcBef>
              <a:buNone/>
              <a:defRPr sz="4266" kern="1200">
                <a:solidFill>
                  <a:schemeClr val="tx1"/>
                </a:solidFill>
                <a:latin typeface="+mj-lt"/>
                <a:ea typeface="+mj-ea"/>
                <a:cs typeface="+mj-cs"/>
              </a:defRPr>
            </a:lvl1pPr>
          </a:lstStyle>
          <a:p>
            <a:r>
              <a:rPr lang="en-US" sz="4100" b="1" dirty="0">
                <a:solidFill>
                  <a:schemeClr val="accent3">
                    <a:lumMod val="50000"/>
                  </a:schemeClr>
                </a:solidFill>
              </a:rPr>
              <a:t>2020 BEST/</a:t>
            </a:r>
            <a:r>
              <a:rPr lang="en-US" sz="4100" b="1" dirty="0" err="1">
                <a:solidFill>
                  <a:schemeClr val="accent3">
                    <a:lumMod val="50000"/>
                  </a:schemeClr>
                </a:solidFill>
              </a:rPr>
              <a:t>VTmtss</a:t>
            </a:r>
            <a:r>
              <a:rPr lang="en-US" sz="4100" b="1" dirty="0">
                <a:solidFill>
                  <a:schemeClr val="accent3">
                    <a:lumMod val="50000"/>
                  </a:schemeClr>
                </a:solidFill>
              </a:rPr>
              <a:t> Summer Institute</a:t>
            </a:r>
          </a:p>
          <a:p>
            <a:endParaRPr lang="en-US" sz="4800" b="1" dirty="0">
              <a:solidFill>
                <a:schemeClr val="accent3">
                  <a:lumMod val="50000"/>
                </a:schemeClr>
              </a:solidFill>
            </a:endParaRPr>
          </a:p>
          <a:p>
            <a:endParaRPr lang="en-US" sz="4000" b="1" i="1" dirty="0">
              <a:solidFill>
                <a:schemeClr val="accent3">
                  <a:lumMod val="50000"/>
                </a:schemeClr>
              </a:solidFill>
            </a:endParaRPr>
          </a:p>
          <a:p>
            <a:r>
              <a:rPr lang="en-US" sz="4000" b="1" i="1" dirty="0">
                <a:solidFill>
                  <a:schemeClr val="accent3">
                    <a:lumMod val="50000"/>
                  </a:schemeClr>
                </a:solidFill>
              </a:rPr>
              <a:t>Staying Grounded: </a:t>
            </a:r>
          </a:p>
          <a:p>
            <a:r>
              <a:rPr lang="en-US" sz="4000" b="1" i="1" dirty="0">
                <a:solidFill>
                  <a:schemeClr val="accent3">
                    <a:lumMod val="50000"/>
                  </a:schemeClr>
                </a:solidFill>
              </a:rPr>
              <a:t>Aligning Systems so All Students and Adults Thrive </a:t>
            </a:r>
          </a:p>
          <a:p>
            <a:r>
              <a:rPr lang="en-US" sz="4000" b="1" i="1" dirty="0">
                <a:solidFill>
                  <a:schemeClr val="accent3">
                    <a:lumMod val="50000"/>
                  </a:schemeClr>
                </a:solidFill>
              </a:rPr>
              <a:t>(Wherever They Are!)</a:t>
            </a:r>
          </a:p>
          <a:p>
            <a:endParaRPr lang="en-US" sz="4000" b="1" i="1" dirty="0">
              <a:solidFill>
                <a:schemeClr val="accent3">
                  <a:lumMod val="50000"/>
                </a:schemeClr>
              </a:solidFill>
            </a:endParaRPr>
          </a:p>
        </p:txBody>
      </p:sp>
      <p:grpSp>
        <p:nvGrpSpPr>
          <p:cNvPr id="12" name="Group 11">
            <a:extLst>
              <a:ext uri="{FF2B5EF4-FFF2-40B4-BE49-F238E27FC236}">
                <a16:creationId xmlns:a16="http://schemas.microsoft.com/office/drawing/2014/main" id="{79ED310A-5FD0-3E42-8445-A12D32DE0FE4}"/>
              </a:ext>
            </a:extLst>
          </p:cNvPr>
          <p:cNvGrpSpPr/>
          <p:nvPr/>
        </p:nvGrpSpPr>
        <p:grpSpPr>
          <a:xfrm>
            <a:off x="1274618" y="4747075"/>
            <a:ext cx="1729839" cy="1666313"/>
            <a:chOff x="1274618" y="4747075"/>
            <a:chExt cx="1729839" cy="1666313"/>
          </a:xfrm>
        </p:grpSpPr>
        <p:sp>
          <p:nvSpPr>
            <p:cNvPr id="5" name="Oval 4">
              <a:extLst>
                <a:ext uri="{FF2B5EF4-FFF2-40B4-BE49-F238E27FC236}">
                  <a16:creationId xmlns:a16="http://schemas.microsoft.com/office/drawing/2014/main" id="{3ACBC514-6563-2A4C-842A-759F7AD49B47}"/>
                </a:ext>
              </a:extLst>
            </p:cNvPr>
            <p:cNvSpPr/>
            <p:nvPr/>
          </p:nvSpPr>
          <p:spPr>
            <a:xfrm>
              <a:off x="1274618" y="4747075"/>
              <a:ext cx="1729839" cy="1666313"/>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6578550-C555-9143-A3D7-49A2406DE09C}"/>
                </a:ext>
              </a:extLst>
            </p:cNvPr>
            <p:cNvSpPr txBox="1"/>
            <p:nvPr/>
          </p:nvSpPr>
          <p:spPr>
            <a:xfrm>
              <a:off x="1274618" y="5164732"/>
              <a:ext cx="1729839" cy="830997"/>
            </a:xfrm>
            <a:prstGeom prst="rect">
              <a:avLst/>
            </a:prstGeom>
            <a:noFill/>
          </p:spPr>
          <p:txBody>
            <a:bodyPr wrap="square" rtlCol="0">
              <a:spAutoFit/>
            </a:bodyPr>
            <a:lstStyle/>
            <a:p>
              <a:pPr algn="ctr"/>
              <a:r>
                <a:rPr lang="en-US" sz="2400" dirty="0"/>
                <a:t>366 Participants</a:t>
              </a:r>
            </a:p>
          </p:txBody>
        </p:sp>
      </p:grpSp>
      <p:grpSp>
        <p:nvGrpSpPr>
          <p:cNvPr id="13" name="Group 12">
            <a:extLst>
              <a:ext uri="{FF2B5EF4-FFF2-40B4-BE49-F238E27FC236}">
                <a16:creationId xmlns:a16="http://schemas.microsoft.com/office/drawing/2014/main" id="{9549E014-789E-6B42-9110-9E55F160A888}"/>
              </a:ext>
            </a:extLst>
          </p:cNvPr>
          <p:cNvGrpSpPr/>
          <p:nvPr/>
        </p:nvGrpSpPr>
        <p:grpSpPr>
          <a:xfrm>
            <a:off x="4010687" y="4812259"/>
            <a:ext cx="1729840" cy="1666313"/>
            <a:chOff x="5639375" y="4794740"/>
            <a:chExt cx="1729840" cy="1666313"/>
          </a:xfrm>
        </p:grpSpPr>
        <p:sp>
          <p:nvSpPr>
            <p:cNvPr id="7" name="Oval 6">
              <a:extLst>
                <a:ext uri="{FF2B5EF4-FFF2-40B4-BE49-F238E27FC236}">
                  <a16:creationId xmlns:a16="http://schemas.microsoft.com/office/drawing/2014/main" id="{E3C1287F-9F29-4841-8060-FEBE0E26B15D}"/>
                </a:ext>
              </a:extLst>
            </p:cNvPr>
            <p:cNvSpPr/>
            <p:nvPr/>
          </p:nvSpPr>
          <p:spPr>
            <a:xfrm>
              <a:off x="5639376" y="4794740"/>
              <a:ext cx="1729839" cy="1666313"/>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B3A64D0-5E23-8E41-B873-C56468CF8BE2}"/>
                </a:ext>
              </a:extLst>
            </p:cNvPr>
            <p:cNvSpPr txBox="1"/>
            <p:nvPr/>
          </p:nvSpPr>
          <p:spPr>
            <a:xfrm>
              <a:off x="5639375" y="5397063"/>
              <a:ext cx="1729839" cy="461665"/>
            </a:xfrm>
            <a:prstGeom prst="rect">
              <a:avLst/>
            </a:prstGeom>
            <a:noFill/>
          </p:spPr>
          <p:txBody>
            <a:bodyPr wrap="square" rtlCol="0">
              <a:spAutoFit/>
            </a:bodyPr>
            <a:lstStyle/>
            <a:p>
              <a:pPr algn="ctr"/>
              <a:r>
                <a:rPr lang="en-US" sz="2400" dirty="0"/>
                <a:t>67 Schools</a:t>
              </a:r>
            </a:p>
          </p:txBody>
        </p:sp>
      </p:grpSp>
      <p:grpSp>
        <p:nvGrpSpPr>
          <p:cNvPr id="14" name="Group 13">
            <a:extLst>
              <a:ext uri="{FF2B5EF4-FFF2-40B4-BE49-F238E27FC236}">
                <a16:creationId xmlns:a16="http://schemas.microsoft.com/office/drawing/2014/main" id="{17669BBD-397B-584B-A3E1-F0ABAC40F382}"/>
              </a:ext>
            </a:extLst>
          </p:cNvPr>
          <p:cNvGrpSpPr/>
          <p:nvPr/>
        </p:nvGrpSpPr>
        <p:grpSpPr>
          <a:xfrm>
            <a:off x="6451473" y="4747215"/>
            <a:ext cx="1729839" cy="1666313"/>
            <a:chOff x="9641767" y="4687614"/>
            <a:chExt cx="1729839" cy="1666313"/>
          </a:xfrm>
        </p:grpSpPr>
        <p:sp>
          <p:nvSpPr>
            <p:cNvPr id="9" name="Oval 8">
              <a:extLst>
                <a:ext uri="{FF2B5EF4-FFF2-40B4-BE49-F238E27FC236}">
                  <a16:creationId xmlns:a16="http://schemas.microsoft.com/office/drawing/2014/main" id="{1C377615-8A52-7E4B-BB9E-16DC32835F62}"/>
                </a:ext>
              </a:extLst>
            </p:cNvPr>
            <p:cNvSpPr/>
            <p:nvPr/>
          </p:nvSpPr>
          <p:spPr>
            <a:xfrm>
              <a:off x="9641767" y="4687614"/>
              <a:ext cx="1729839" cy="1666313"/>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C200007-37FD-8B4D-899B-E59210F47A61}"/>
                </a:ext>
              </a:extLst>
            </p:cNvPr>
            <p:cNvSpPr txBox="1"/>
            <p:nvPr/>
          </p:nvSpPr>
          <p:spPr>
            <a:xfrm>
              <a:off x="9641767" y="5289937"/>
              <a:ext cx="1729839" cy="461665"/>
            </a:xfrm>
            <a:prstGeom prst="rect">
              <a:avLst/>
            </a:prstGeom>
            <a:noFill/>
          </p:spPr>
          <p:txBody>
            <a:bodyPr wrap="square" rtlCol="0">
              <a:spAutoFit/>
            </a:bodyPr>
            <a:lstStyle/>
            <a:p>
              <a:pPr algn="ctr"/>
              <a:r>
                <a:rPr lang="en-US" sz="2400" dirty="0"/>
                <a:t>28 SU/SDs</a:t>
              </a:r>
            </a:p>
          </p:txBody>
        </p:sp>
      </p:grpSp>
      <p:sp>
        <p:nvSpPr>
          <p:cNvPr id="11" name="TextBox 10">
            <a:extLst>
              <a:ext uri="{FF2B5EF4-FFF2-40B4-BE49-F238E27FC236}">
                <a16:creationId xmlns:a16="http://schemas.microsoft.com/office/drawing/2014/main" id="{8312218B-B383-0840-A363-3EB4280AFE43}"/>
              </a:ext>
            </a:extLst>
          </p:cNvPr>
          <p:cNvSpPr txBox="1"/>
          <p:nvPr/>
        </p:nvSpPr>
        <p:spPr>
          <a:xfrm>
            <a:off x="4806127" y="4111404"/>
            <a:ext cx="2287421" cy="584775"/>
          </a:xfrm>
          <a:prstGeom prst="rect">
            <a:avLst/>
          </a:prstGeom>
          <a:noFill/>
        </p:spPr>
        <p:txBody>
          <a:bodyPr wrap="none" rtlCol="0">
            <a:spAutoFit/>
          </a:bodyPr>
          <a:lstStyle/>
          <a:p>
            <a:r>
              <a:rPr lang="en-US" sz="3200" b="1" i="1" dirty="0">
                <a:solidFill>
                  <a:schemeClr val="accent3">
                    <a:lumMod val="50000"/>
                  </a:schemeClr>
                </a:solidFill>
              </a:rPr>
              <a:t>Who’s here?</a:t>
            </a:r>
          </a:p>
        </p:txBody>
      </p:sp>
      <p:grpSp>
        <p:nvGrpSpPr>
          <p:cNvPr id="15" name="Group 14">
            <a:extLst>
              <a:ext uri="{FF2B5EF4-FFF2-40B4-BE49-F238E27FC236}">
                <a16:creationId xmlns:a16="http://schemas.microsoft.com/office/drawing/2014/main" id="{2EF4BB98-6C4B-3743-B2CD-9CA67D70D171}"/>
              </a:ext>
            </a:extLst>
          </p:cNvPr>
          <p:cNvGrpSpPr/>
          <p:nvPr/>
        </p:nvGrpSpPr>
        <p:grpSpPr>
          <a:xfrm>
            <a:off x="9187542" y="4747073"/>
            <a:ext cx="1729840" cy="1666313"/>
            <a:chOff x="5470922" y="6129653"/>
            <a:chExt cx="1729840" cy="1666313"/>
          </a:xfrm>
        </p:grpSpPr>
        <p:sp>
          <p:nvSpPr>
            <p:cNvPr id="16" name="Oval 15">
              <a:extLst>
                <a:ext uri="{FF2B5EF4-FFF2-40B4-BE49-F238E27FC236}">
                  <a16:creationId xmlns:a16="http://schemas.microsoft.com/office/drawing/2014/main" id="{5AA7188F-1DD7-ED46-B5F0-5F024AF9C93F}"/>
                </a:ext>
              </a:extLst>
            </p:cNvPr>
            <p:cNvSpPr/>
            <p:nvPr/>
          </p:nvSpPr>
          <p:spPr>
            <a:xfrm>
              <a:off x="5470923" y="6129653"/>
              <a:ext cx="1729839" cy="1666313"/>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65D5308-E554-8045-B4DE-037421EB3457}"/>
                </a:ext>
              </a:extLst>
            </p:cNvPr>
            <p:cNvSpPr txBox="1"/>
            <p:nvPr/>
          </p:nvSpPr>
          <p:spPr>
            <a:xfrm>
              <a:off x="5470922" y="6547310"/>
              <a:ext cx="1729839" cy="830997"/>
            </a:xfrm>
            <a:prstGeom prst="rect">
              <a:avLst/>
            </a:prstGeom>
            <a:noFill/>
          </p:spPr>
          <p:txBody>
            <a:bodyPr wrap="square" rtlCol="0">
              <a:spAutoFit/>
            </a:bodyPr>
            <a:lstStyle/>
            <a:p>
              <a:pPr algn="ctr"/>
              <a:r>
                <a:rPr lang="en-US" sz="2400" dirty="0"/>
                <a:t>47 Staff/ Presenters</a:t>
              </a:r>
            </a:p>
          </p:txBody>
        </p:sp>
      </p:grpSp>
      <p:pic>
        <p:nvPicPr>
          <p:cNvPr id="18" name="Picture 17" descr="BEST logo of three people dancing around a red school&#10;">
            <a:extLst>
              <a:ext uri="{FF2B5EF4-FFF2-40B4-BE49-F238E27FC236}">
                <a16:creationId xmlns:a16="http://schemas.microsoft.com/office/drawing/2014/main" id="{83A4B159-3064-9049-8ED3-265298D75C79}"/>
              </a:ext>
            </a:extLst>
          </p:cNvPr>
          <p:cNvPicPr>
            <a:picLocks noChangeAspect="1"/>
          </p:cNvPicPr>
          <p:nvPr/>
        </p:nvPicPr>
        <p:blipFill>
          <a:blip r:embed="rId2"/>
          <a:stretch>
            <a:fillRect/>
          </a:stretch>
        </p:blipFill>
        <p:spPr>
          <a:xfrm>
            <a:off x="5292618" y="1046797"/>
            <a:ext cx="1313201" cy="992908"/>
          </a:xfrm>
          <a:prstGeom prst="rect">
            <a:avLst/>
          </a:prstGeom>
        </p:spPr>
      </p:pic>
    </p:spTree>
    <p:extLst>
      <p:ext uri="{BB962C8B-B14F-4D97-AF65-F5344CB8AC3E}">
        <p14:creationId xmlns:p14="http://schemas.microsoft.com/office/powerpoint/2010/main" val="108029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losing: What is your team vibe?"/>
          <p:cNvSpPr txBox="1">
            <a:spLocks noGrp="1"/>
          </p:cNvSpPr>
          <p:nvPr>
            <p:ph type="body" idx="1"/>
          </p:nvPr>
        </p:nvSpPr>
        <p:spPr>
          <a:xfrm>
            <a:off x="844550" y="221227"/>
            <a:ext cx="10502900" cy="6312308"/>
          </a:xfrm>
          <a:prstGeom prst="rect">
            <a:avLst/>
          </a:prstGeom>
        </p:spPr>
        <p:txBody>
          <a:bodyPr>
            <a:normAutofit fontScale="70000" lnSpcReduction="20000"/>
          </a:bodyPr>
          <a:lstStyle>
            <a:lvl1pPr marL="0" indent="0" algn="ctr">
              <a:buSzTx/>
              <a:buNone/>
              <a:defRPr sz="9600"/>
            </a:lvl1pPr>
          </a:lstStyle>
          <a:p>
            <a:r>
              <a:rPr dirty="0"/>
              <a:t>Closing: </a:t>
            </a:r>
            <a:endParaRPr lang="en-US" dirty="0"/>
          </a:p>
          <a:p>
            <a:r>
              <a:rPr dirty="0"/>
              <a:t>What is your </a:t>
            </a:r>
            <a:r>
              <a:rPr lang="en-US" dirty="0"/>
              <a:t>group</a:t>
            </a:r>
            <a:r>
              <a:rPr dirty="0"/>
              <a:t> vibe? </a:t>
            </a:r>
            <a:endParaRPr lang="en-US" dirty="0"/>
          </a:p>
          <a:p>
            <a:endParaRPr lang="en-US" dirty="0"/>
          </a:p>
          <a:p>
            <a:pPr>
              <a:lnSpc>
                <a:spcPct val="120000"/>
              </a:lnSpc>
              <a:spcBef>
                <a:spcPts val="0"/>
              </a:spcBef>
            </a:pPr>
            <a:r>
              <a:rPr lang="en-US" sz="3600" i="1" dirty="0"/>
              <a:t>“It is possible to prepare for the future without knowing what it will be. The primary way to prepare for the unknown is to </a:t>
            </a:r>
          </a:p>
          <a:p>
            <a:pPr>
              <a:lnSpc>
                <a:spcPct val="120000"/>
              </a:lnSpc>
              <a:spcBef>
                <a:spcPts val="0"/>
              </a:spcBef>
            </a:pPr>
            <a:r>
              <a:rPr lang="en-US" sz="3600" b="1" i="1" dirty="0"/>
              <a:t>attend to the quality of our relationships</a:t>
            </a:r>
            <a:r>
              <a:rPr lang="en-US" sz="3600" i="1" dirty="0"/>
              <a:t>, </a:t>
            </a:r>
          </a:p>
          <a:p>
            <a:pPr>
              <a:lnSpc>
                <a:spcPct val="120000"/>
              </a:lnSpc>
              <a:spcBef>
                <a:spcPts val="0"/>
              </a:spcBef>
            </a:pPr>
            <a:r>
              <a:rPr lang="en-US" sz="3600" i="1" dirty="0"/>
              <a:t>to how well we know and trust one another.” </a:t>
            </a:r>
          </a:p>
          <a:p>
            <a:r>
              <a:rPr lang="en-US" sz="3000" i="1" dirty="0"/>
              <a:t>– Margaret J. Wheatley</a:t>
            </a:r>
            <a:r>
              <a:rPr sz="3000" i="1" dirty="0"/>
              <a:t> </a:t>
            </a:r>
          </a:p>
        </p:txBody>
      </p:sp>
    </p:spTree>
    <p:extLst>
      <p:ext uri="{BB962C8B-B14F-4D97-AF65-F5344CB8AC3E}">
        <p14:creationId xmlns:p14="http://schemas.microsoft.com/office/powerpoint/2010/main" val="330204559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FF6E1532-A4F7-1B40-B395-264F67EFE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30220" y="1046490"/>
            <a:ext cx="4163196" cy="2577863"/>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7E6D7C32-2522-A740-A8D1-2C923F36783D}"/>
              </a:ext>
            </a:extLst>
          </p:cNvPr>
          <p:cNvPicPr>
            <a:picLocks noChangeAspect="1"/>
          </p:cNvPicPr>
          <p:nvPr/>
        </p:nvPicPr>
        <p:blipFill>
          <a:blip r:embed="rId3"/>
          <a:stretch>
            <a:fillRect/>
          </a:stretch>
        </p:blipFill>
        <p:spPr>
          <a:xfrm>
            <a:off x="3085044" y="253823"/>
            <a:ext cx="5616412" cy="3175177"/>
          </a:xfrm>
          <a:prstGeom prst="rect">
            <a:avLst/>
          </a:prstGeom>
        </p:spPr>
      </p:pic>
      <p:pic>
        <p:nvPicPr>
          <p:cNvPr id="8" name="Graphic 7" descr="Close">
            <a:extLst>
              <a:ext uri="{FF2B5EF4-FFF2-40B4-BE49-F238E27FC236}">
                <a16:creationId xmlns:a16="http://schemas.microsoft.com/office/drawing/2014/main" id="{194D4F8B-E2BE-6948-BBAE-EB37ECF647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018" y="265056"/>
            <a:ext cx="3824791" cy="3824791"/>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991A26E5-7108-7B44-802F-9F3801578F01}"/>
              </a:ext>
            </a:extLst>
          </p:cNvPr>
          <p:cNvPicPr>
            <a:picLocks noChangeAspect="1"/>
          </p:cNvPicPr>
          <p:nvPr/>
        </p:nvPicPr>
        <p:blipFill>
          <a:blip r:embed="rId6"/>
          <a:stretch>
            <a:fillRect/>
          </a:stretch>
        </p:blipFill>
        <p:spPr>
          <a:xfrm>
            <a:off x="5067946" y="2335421"/>
            <a:ext cx="7124054" cy="3285493"/>
          </a:xfrm>
          <a:prstGeom prst="rect">
            <a:avLst/>
          </a:prstGeom>
        </p:spPr>
      </p:pic>
      <p:pic>
        <p:nvPicPr>
          <p:cNvPr id="7" name="Picture 6">
            <a:extLst>
              <a:ext uri="{FF2B5EF4-FFF2-40B4-BE49-F238E27FC236}">
                <a16:creationId xmlns:a16="http://schemas.microsoft.com/office/drawing/2014/main" id="{6A5FBCB5-45EF-1747-8666-8CE635CD8AE3}"/>
              </a:ext>
            </a:extLst>
          </p:cNvPr>
          <p:cNvPicPr>
            <a:picLocks noChangeAspect="1"/>
          </p:cNvPicPr>
          <p:nvPr/>
        </p:nvPicPr>
        <p:blipFill rotWithShape="1">
          <a:blip r:embed="rId7"/>
          <a:srcRect l="16073" t="13762" r="20176" b="14593"/>
          <a:stretch/>
        </p:blipFill>
        <p:spPr>
          <a:xfrm>
            <a:off x="6627321" y="3177329"/>
            <a:ext cx="5564679" cy="3700044"/>
          </a:xfrm>
          <a:prstGeom prst="rect">
            <a:avLst/>
          </a:prstGeom>
        </p:spPr>
      </p:pic>
    </p:spTree>
    <p:extLst>
      <p:ext uri="{BB962C8B-B14F-4D97-AF65-F5344CB8AC3E}">
        <p14:creationId xmlns:p14="http://schemas.microsoft.com/office/powerpoint/2010/main" val="31929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25792-0E45-864B-B291-5B6D48EEA591}"/>
              </a:ext>
            </a:extLst>
          </p:cNvPr>
          <p:cNvPicPr>
            <a:picLocks noChangeAspect="1"/>
          </p:cNvPicPr>
          <p:nvPr/>
        </p:nvPicPr>
        <p:blipFill>
          <a:blip r:embed="rId2"/>
          <a:stretch>
            <a:fillRect/>
          </a:stretch>
        </p:blipFill>
        <p:spPr>
          <a:xfrm>
            <a:off x="1810825" y="0"/>
            <a:ext cx="8570349" cy="6858000"/>
          </a:xfrm>
          <a:prstGeom prst="rect">
            <a:avLst/>
          </a:prstGeom>
        </p:spPr>
      </p:pic>
    </p:spTree>
    <p:extLst>
      <p:ext uri="{BB962C8B-B14F-4D97-AF65-F5344CB8AC3E}">
        <p14:creationId xmlns:p14="http://schemas.microsoft.com/office/powerpoint/2010/main" val="1362851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0046B55-DC64-B640-AB25-9F762C6CC59C}"/>
              </a:ext>
            </a:extLst>
          </p:cNvPr>
          <p:cNvSpPr txBox="1">
            <a:spLocks/>
          </p:cNvSpPr>
          <p:nvPr/>
        </p:nvSpPr>
        <p:spPr>
          <a:xfrm>
            <a:off x="609600" y="2228685"/>
            <a:ext cx="10972800" cy="2400629"/>
          </a:xfrm>
          <a:prstGeom prst="rect">
            <a:avLst/>
          </a:prstGeom>
        </p:spPr>
        <p:txBody>
          <a:bodyPr>
            <a:normAutofit/>
          </a:bodyPr>
          <a:lstStyle>
            <a:lvl1pPr algn="ctr" defTabSz="440909" rtl="0" eaLnBrk="1" latinLnBrk="0" hangingPunct="1">
              <a:spcBef>
                <a:spcPct val="0"/>
              </a:spcBef>
              <a:buNone/>
              <a:defRPr sz="4266" kern="1200">
                <a:solidFill>
                  <a:schemeClr val="tx1"/>
                </a:solidFill>
                <a:latin typeface="+mj-lt"/>
                <a:ea typeface="+mj-ea"/>
                <a:cs typeface="+mj-cs"/>
              </a:defRPr>
            </a:lvl1pPr>
          </a:lstStyle>
          <a:p>
            <a:r>
              <a:rPr lang="en-US" sz="6000" b="1" dirty="0">
                <a:solidFill>
                  <a:schemeClr val="accent3">
                    <a:lumMod val="50000"/>
                  </a:schemeClr>
                </a:solidFill>
              </a:rPr>
              <a:t>Making the BEST/</a:t>
            </a:r>
            <a:r>
              <a:rPr lang="en-US" sz="6000" b="1" dirty="0" err="1">
                <a:solidFill>
                  <a:schemeClr val="accent3">
                    <a:lumMod val="50000"/>
                  </a:schemeClr>
                </a:solidFill>
              </a:rPr>
              <a:t>VTmtss</a:t>
            </a:r>
            <a:r>
              <a:rPr lang="en-US" sz="6000" b="1" dirty="0">
                <a:solidFill>
                  <a:schemeClr val="accent3">
                    <a:lumMod val="50000"/>
                  </a:schemeClr>
                </a:solidFill>
              </a:rPr>
              <a:t> Institute A Success!</a:t>
            </a:r>
            <a:endParaRPr lang="en-US" sz="6000" b="1" i="1" dirty="0">
              <a:solidFill>
                <a:schemeClr val="accent3">
                  <a:lumMod val="50000"/>
                </a:schemeClr>
              </a:solidFill>
            </a:endParaRPr>
          </a:p>
        </p:txBody>
      </p:sp>
    </p:spTree>
    <p:extLst>
      <p:ext uri="{BB962C8B-B14F-4D97-AF65-F5344CB8AC3E}">
        <p14:creationId xmlns:p14="http://schemas.microsoft.com/office/powerpoint/2010/main" val="4056385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1CD84C-B01C-B74B-8687-6C42C57D7341}"/>
              </a:ext>
            </a:extLst>
          </p:cNvPr>
          <p:cNvSpPr>
            <a:spLocks noGrp="1"/>
          </p:cNvSpPr>
          <p:nvPr>
            <p:ph type="ctrTitle" idx="4294967295"/>
          </p:nvPr>
        </p:nvSpPr>
        <p:spPr>
          <a:xfrm>
            <a:off x="1523999" y="124692"/>
            <a:ext cx="9144000" cy="1186249"/>
          </a:xfrm>
        </p:spPr>
        <p:txBody>
          <a:bodyPr>
            <a:normAutofit fontScale="90000"/>
          </a:bodyPr>
          <a:lstStyle/>
          <a:p>
            <a:r>
              <a:rPr lang="en-US" altLang="en-US" sz="4000" b="1" dirty="0">
                <a:solidFill>
                  <a:schemeClr val="accent3">
                    <a:lumMod val="50000"/>
                  </a:schemeClr>
                </a:solidFill>
              </a:rPr>
              <a:t>BEST Expectations:</a:t>
            </a:r>
            <a:br>
              <a:rPr lang="en-US" altLang="en-US" sz="4000" b="1" dirty="0">
                <a:solidFill>
                  <a:schemeClr val="accent3">
                    <a:lumMod val="50000"/>
                  </a:schemeClr>
                </a:solidFill>
              </a:rPr>
            </a:br>
            <a:r>
              <a:rPr lang="en-US" altLang="en-US" sz="4000" b="1" dirty="0">
                <a:solidFill>
                  <a:schemeClr val="accent3">
                    <a:lumMod val="50000"/>
                  </a:schemeClr>
                </a:solidFill>
              </a:rPr>
              <a:t>Teaching Matrix</a:t>
            </a:r>
          </a:p>
        </p:txBody>
      </p:sp>
      <p:graphicFrame>
        <p:nvGraphicFramePr>
          <p:cNvPr id="6" name="Content Placeholder 3">
            <a:extLst>
              <a:ext uri="{FF2B5EF4-FFF2-40B4-BE49-F238E27FC236}">
                <a16:creationId xmlns:a16="http://schemas.microsoft.com/office/drawing/2014/main" id="{68D2B0E5-599C-1748-926B-55996ABA0092}"/>
              </a:ext>
            </a:extLst>
          </p:cNvPr>
          <p:cNvGraphicFramePr>
            <a:graphicFrameLocks/>
          </p:cNvGraphicFramePr>
          <p:nvPr>
            <p:extLst>
              <p:ext uri="{D42A27DB-BD31-4B8C-83A1-F6EECF244321}">
                <p14:modId xmlns:p14="http://schemas.microsoft.com/office/powerpoint/2010/main" val="3137135928"/>
              </p:ext>
            </p:extLst>
          </p:nvPr>
        </p:nvGraphicFramePr>
        <p:xfrm>
          <a:off x="1115290" y="1466322"/>
          <a:ext cx="9961419" cy="4832477"/>
        </p:xfrm>
        <a:graphic>
          <a:graphicData uri="http://schemas.openxmlformats.org/drawingml/2006/table">
            <a:tbl>
              <a:tblPr firstRow="1" bandRow="1">
                <a:tableStyleId>{284E427A-3D55-4303-BF80-6455036E1DE7}</a:tableStyleId>
              </a:tblPr>
              <a:tblGrid>
                <a:gridCol w="2665353">
                  <a:extLst>
                    <a:ext uri="{9D8B030D-6E8A-4147-A177-3AD203B41FA5}">
                      <a16:colId xmlns:a16="http://schemas.microsoft.com/office/drawing/2014/main" val="20000"/>
                    </a:ext>
                  </a:extLst>
                </a:gridCol>
                <a:gridCol w="7296066">
                  <a:extLst>
                    <a:ext uri="{9D8B030D-6E8A-4147-A177-3AD203B41FA5}">
                      <a16:colId xmlns:a16="http://schemas.microsoft.com/office/drawing/2014/main" val="20001"/>
                    </a:ext>
                  </a:extLst>
                </a:gridCol>
              </a:tblGrid>
              <a:tr h="850718">
                <a:tc>
                  <a:txBody>
                    <a:bodyPr/>
                    <a:lstStyle/>
                    <a:p>
                      <a:pPr algn="ctr"/>
                      <a:r>
                        <a:rPr lang="en-US" sz="2400" dirty="0">
                          <a:solidFill>
                            <a:schemeClr val="bg1"/>
                          </a:solidFill>
                        </a:rPr>
                        <a:t>BEST Expectation</a:t>
                      </a:r>
                    </a:p>
                  </a:txBody>
                  <a:tcPr marL="91246" marR="91246">
                    <a:solidFill>
                      <a:schemeClr val="tx2">
                        <a:lumMod val="60000"/>
                        <a:lumOff val="40000"/>
                      </a:schemeClr>
                    </a:solidFill>
                  </a:tcPr>
                </a:tc>
                <a:tc>
                  <a:txBody>
                    <a:bodyPr/>
                    <a:lstStyle/>
                    <a:p>
                      <a:pPr algn="ctr"/>
                      <a:r>
                        <a:rPr lang="en-US" sz="2400" i="1" dirty="0">
                          <a:solidFill>
                            <a:schemeClr val="bg1"/>
                          </a:solidFill>
                        </a:rPr>
                        <a:t>All</a:t>
                      </a:r>
                      <a:r>
                        <a:rPr lang="en-US" sz="2400" i="1" baseline="0" dirty="0">
                          <a:solidFill>
                            <a:schemeClr val="bg1"/>
                          </a:solidFill>
                        </a:rPr>
                        <a:t> </a:t>
                      </a:r>
                      <a:r>
                        <a:rPr lang="en-US" sz="2400" i="1" dirty="0">
                          <a:solidFill>
                            <a:schemeClr val="bg1"/>
                          </a:solidFill>
                        </a:rPr>
                        <a:t>Settings</a:t>
                      </a:r>
                    </a:p>
                  </a:txBody>
                  <a:tcPr marL="91246" marR="91246">
                    <a:solidFill>
                      <a:schemeClr val="tx2">
                        <a:lumMod val="60000"/>
                        <a:lumOff val="40000"/>
                      </a:schemeClr>
                    </a:solidFill>
                  </a:tcPr>
                </a:tc>
                <a:extLst>
                  <a:ext uri="{0D108BD9-81ED-4DB2-BD59-A6C34878D82A}">
                    <a16:rowId xmlns:a16="http://schemas.microsoft.com/office/drawing/2014/main" val="10000"/>
                  </a:ext>
                </a:extLst>
              </a:tr>
              <a:tr h="1091178">
                <a:tc>
                  <a:txBody>
                    <a:bodyPr/>
                    <a:lstStyle/>
                    <a:p>
                      <a:r>
                        <a:rPr lang="en-US" sz="2400" b="1" i="1" dirty="0"/>
                        <a:t>B</a:t>
                      </a:r>
                      <a:r>
                        <a:rPr lang="en-US" sz="2400" i="1" dirty="0"/>
                        <a:t>e</a:t>
                      </a:r>
                      <a:r>
                        <a:rPr lang="en-US" sz="2400" i="1" baseline="0" dirty="0"/>
                        <a:t> Respectful</a:t>
                      </a:r>
                      <a:endParaRPr lang="en-US" sz="2400" i="1" dirty="0"/>
                    </a:p>
                  </a:txBody>
                  <a:tcPr marL="91246" marR="91246">
                    <a:solidFill>
                      <a:srgbClr val="FFFF00">
                        <a:alpha val="39000"/>
                      </a:srgbClr>
                    </a:solidFill>
                  </a:tcPr>
                </a:tc>
                <a:tc>
                  <a:txBody>
                    <a:bodyPr/>
                    <a:lstStyle/>
                    <a:p>
                      <a:pPr marL="571500" indent="-571500">
                        <a:buFont typeface="Arial"/>
                        <a:buChar char="•"/>
                      </a:pPr>
                      <a:r>
                        <a:rPr lang="en-US" sz="2000" baseline="0" dirty="0"/>
                        <a:t>Be present: reduce distractions/other tabs</a:t>
                      </a:r>
                    </a:p>
                    <a:p>
                      <a:pPr marL="571500" indent="-571500">
                        <a:buFont typeface="Arial"/>
                        <a:buChar char="•"/>
                      </a:pPr>
                      <a:r>
                        <a:rPr lang="en-US" sz="2000" baseline="0" dirty="0"/>
                        <a:t>Mute when you’re not speaking</a:t>
                      </a:r>
                    </a:p>
                    <a:p>
                      <a:pPr marL="571500" indent="-571500">
                        <a:buFont typeface="Arial"/>
                        <a:buChar char="•"/>
                      </a:pPr>
                      <a:r>
                        <a:rPr lang="en-US" sz="2000" baseline="0" dirty="0"/>
                        <a:t>Have patience for new technology</a:t>
                      </a:r>
                    </a:p>
                  </a:txBody>
                  <a:tcPr marL="91246" marR="91246">
                    <a:solidFill>
                      <a:srgbClr val="FFFF00">
                        <a:alpha val="39000"/>
                      </a:srgbClr>
                    </a:solidFill>
                  </a:tcPr>
                </a:tc>
                <a:extLst>
                  <a:ext uri="{0D108BD9-81ED-4DB2-BD59-A6C34878D82A}">
                    <a16:rowId xmlns:a16="http://schemas.microsoft.com/office/drawing/2014/main" val="10001"/>
                  </a:ext>
                </a:extLst>
              </a:tr>
              <a:tr h="1033153">
                <a:tc>
                  <a:txBody>
                    <a:bodyPr/>
                    <a:lstStyle/>
                    <a:p>
                      <a:r>
                        <a:rPr lang="en-US" sz="2400" b="1" i="1" dirty="0"/>
                        <a:t>E</a:t>
                      </a:r>
                      <a:r>
                        <a:rPr lang="en-US" sz="2400" i="1" dirty="0"/>
                        <a:t>ngage</a:t>
                      </a:r>
                    </a:p>
                  </a:txBody>
                  <a:tcPr marL="91246" marR="91246">
                    <a:solidFill>
                      <a:schemeClr val="tx2">
                        <a:lumMod val="60000"/>
                        <a:lumOff val="40000"/>
                      </a:schemeClr>
                    </a:solidFill>
                  </a:tcPr>
                </a:tc>
                <a:tc>
                  <a:txBody>
                    <a:bodyPr/>
                    <a:lstStyle/>
                    <a:p>
                      <a:pPr marL="571500" indent="-571500">
                        <a:buFont typeface="Arial"/>
                        <a:buChar char="•"/>
                      </a:pPr>
                      <a:r>
                        <a:rPr lang="en-US" sz="2000" dirty="0"/>
                        <a:t>Take a</a:t>
                      </a:r>
                      <a:r>
                        <a:rPr lang="en-US" sz="2000" baseline="0" dirty="0"/>
                        <a:t> Team role</a:t>
                      </a:r>
                    </a:p>
                    <a:p>
                      <a:pPr marL="571500" indent="-571500">
                        <a:buFont typeface="Arial"/>
                        <a:buChar char="•"/>
                      </a:pPr>
                      <a:r>
                        <a:rPr lang="en-US" sz="2000" baseline="0" dirty="0"/>
                        <a:t>Ask clarifying questions</a:t>
                      </a:r>
                    </a:p>
                    <a:p>
                      <a:pPr marL="571500" indent="-571500">
                        <a:buFont typeface="Arial"/>
                        <a:buChar char="•"/>
                      </a:pPr>
                      <a:r>
                        <a:rPr lang="en-US" sz="2000" baseline="0" dirty="0"/>
                        <a:t>Contribute to conversations using the chat box or other means</a:t>
                      </a:r>
                    </a:p>
                    <a:p>
                      <a:pPr marL="571500" indent="-571500">
                        <a:buFont typeface="Arial"/>
                        <a:buChar char="•"/>
                      </a:pPr>
                      <a:endParaRPr lang="en-US" sz="1000" baseline="0" dirty="0"/>
                    </a:p>
                  </a:txBody>
                  <a:tcPr marL="91246" marR="91246">
                    <a:solidFill>
                      <a:schemeClr val="tx2">
                        <a:lumMod val="60000"/>
                        <a:lumOff val="40000"/>
                      </a:schemeClr>
                    </a:solidFill>
                  </a:tcPr>
                </a:tc>
                <a:extLst>
                  <a:ext uri="{0D108BD9-81ED-4DB2-BD59-A6C34878D82A}">
                    <a16:rowId xmlns:a16="http://schemas.microsoft.com/office/drawing/2014/main" val="10002"/>
                  </a:ext>
                </a:extLst>
              </a:tr>
              <a:tr h="777438">
                <a:tc>
                  <a:txBody>
                    <a:bodyPr/>
                    <a:lstStyle/>
                    <a:p>
                      <a:r>
                        <a:rPr lang="en-US" sz="2400" b="1" i="1" dirty="0"/>
                        <a:t>S</a:t>
                      </a:r>
                      <a:r>
                        <a:rPr lang="en-US" sz="2400" b="0" i="1" dirty="0"/>
                        <a:t>trengths-based</a:t>
                      </a:r>
                      <a:endParaRPr lang="en-US" sz="2400" dirty="0"/>
                    </a:p>
                  </a:txBody>
                  <a:tcPr marL="91246" marR="91246">
                    <a:solidFill>
                      <a:srgbClr val="FFFF00">
                        <a:alpha val="39000"/>
                      </a:srgbClr>
                    </a:solidFill>
                  </a:tcPr>
                </a:tc>
                <a:tc>
                  <a:txBody>
                    <a:bodyPr/>
                    <a:lstStyle/>
                    <a:p>
                      <a:pPr marL="571500" marR="0" indent="-571500" algn="l" defTabSz="940506" rtl="0" eaLnBrk="1" fontAlgn="auto" latinLnBrk="0" hangingPunct="1">
                        <a:lnSpc>
                          <a:spcPct val="100000"/>
                        </a:lnSpc>
                        <a:spcBef>
                          <a:spcPts val="0"/>
                        </a:spcBef>
                        <a:spcAft>
                          <a:spcPts val="0"/>
                        </a:spcAft>
                        <a:buClrTx/>
                        <a:buSzTx/>
                        <a:buFont typeface="Arial"/>
                        <a:buChar char="•"/>
                        <a:tabLst/>
                        <a:defRPr/>
                      </a:pPr>
                      <a:r>
                        <a:rPr lang="en-US" sz="2000" baseline="0" dirty="0"/>
                        <a:t>Use positive statements and re-statements</a:t>
                      </a:r>
                    </a:p>
                    <a:p>
                      <a:pPr marL="571500" indent="-571500">
                        <a:buFont typeface="Arial"/>
                        <a:buChar char="•"/>
                      </a:pPr>
                      <a:r>
                        <a:rPr lang="en-US" sz="2000" baseline="0" dirty="0"/>
                        <a:t>Remember, four positives to one negative </a:t>
                      </a:r>
                    </a:p>
                    <a:p>
                      <a:pPr marL="571500" indent="-571500">
                        <a:buFont typeface="Arial"/>
                        <a:buChar char="•"/>
                      </a:pPr>
                      <a:endParaRPr lang="en-US" sz="1000" baseline="0" dirty="0"/>
                    </a:p>
                  </a:txBody>
                  <a:tcPr marL="91246" marR="91246">
                    <a:solidFill>
                      <a:srgbClr val="FFFF00">
                        <a:alpha val="39000"/>
                      </a:srgbClr>
                    </a:solidFill>
                  </a:tcPr>
                </a:tc>
                <a:extLst>
                  <a:ext uri="{0D108BD9-81ED-4DB2-BD59-A6C34878D82A}">
                    <a16:rowId xmlns:a16="http://schemas.microsoft.com/office/drawing/2014/main" val="10003"/>
                  </a:ext>
                </a:extLst>
              </a:tr>
              <a:tr h="878901">
                <a:tc>
                  <a:txBody>
                    <a:bodyPr/>
                    <a:lstStyle/>
                    <a:p>
                      <a:r>
                        <a:rPr lang="en-US" sz="2400" b="1" i="1" dirty="0"/>
                        <a:t>T</a:t>
                      </a:r>
                      <a:r>
                        <a:rPr lang="en-US" sz="2400" i="1" dirty="0"/>
                        <a:t>eam Solutions</a:t>
                      </a:r>
                    </a:p>
                  </a:txBody>
                  <a:tcPr marL="91246" marR="91246">
                    <a:solidFill>
                      <a:schemeClr val="tx2">
                        <a:lumMod val="60000"/>
                        <a:lumOff val="40000"/>
                      </a:schemeClr>
                    </a:solidFill>
                  </a:tcPr>
                </a:tc>
                <a:tc>
                  <a:txBody>
                    <a:bodyPr/>
                    <a:lstStyle/>
                    <a:p>
                      <a:pPr marL="571500" indent="-571500">
                        <a:buFont typeface="Arial"/>
                        <a:buChar char="•"/>
                      </a:pPr>
                      <a:r>
                        <a:rPr lang="en-US" sz="2000" dirty="0"/>
                        <a:t>Establish and follow team roles</a:t>
                      </a:r>
                      <a:r>
                        <a:rPr lang="en-US" sz="2000" baseline="0" dirty="0"/>
                        <a:t> and norms</a:t>
                      </a:r>
                    </a:p>
                    <a:p>
                      <a:pPr marL="571500" indent="-571500">
                        <a:buFont typeface="Arial"/>
                        <a:buChar char="•"/>
                      </a:pPr>
                      <a:r>
                        <a:rPr lang="en-US" sz="2000" baseline="0" dirty="0"/>
                        <a:t>Consider all ideas of team members</a:t>
                      </a:r>
                    </a:p>
                  </a:txBody>
                  <a:tcPr marL="91246" marR="91246">
                    <a:solidFill>
                      <a:schemeClr val="tx2">
                        <a:lumMod val="60000"/>
                        <a:lumOff val="4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4583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football field&#10;&#10;Description automatically generated">
            <a:extLst>
              <a:ext uri="{FF2B5EF4-FFF2-40B4-BE49-F238E27FC236}">
                <a16:creationId xmlns:a16="http://schemas.microsoft.com/office/drawing/2014/main" id="{AF04E432-496D-804A-A700-D4586207B815}"/>
              </a:ext>
            </a:extLst>
          </p:cNvPr>
          <p:cNvPicPr>
            <a:picLocks noChangeAspect="1"/>
          </p:cNvPicPr>
          <p:nvPr/>
        </p:nvPicPr>
        <p:blipFill>
          <a:blip r:embed="rId3"/>
          <a:stretch>
            <a:fillRect/>
          </a:stretch>
        </p:blipFill>
        <p:spPr>
          <a:xfrm>
            <a:off x="1945105" y="0"/>
            <a:ext cx="8301789" cy="6858000"/>
          </a:xfrm>
          <a:prstGeom prst="rect">
            <a:avLst/>
          </a:prstGeom>
        </p:spPr>
      </p:pic>
      <p:sp>
        <p:nvSpPr>
          <p:cNvPr id="6" name="Oval 5">
            <a:extLst>
              <a:ext uri="{FF2B5EF4-FFF2-40B4-BE49-F238E27FC236}">
                <a16:creationId xmlns:a16="http://schemas.microsoft.com/office/drawing/2014/main" id="{40418EF5-96B8-8E4D-B9FB-B8AC0FE12775}"/>
              </a:ext>
            </a:extLst>
          </p:cNvPr>
          <p:cNvSpPr/>
          <p:nvPr/>
        </p:nvSpPr>
        <p:spPr>
          <a:xfrm>
            <a:off x="6537278" y="6441743"/>
            <a:ext cx="3957850" cy="41625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D2867D0-83BB-A443-A792-49AB0AB90906}"/>
              </a:ext>
            </a:extLst>
          </p:cNvPr>
          <p:cNvCxnSpPr/>
          <p:nvPr/>
        </p:nvCxnSpPr>
        <p:spPr>
          <a:xfrm flipH="1">
            <a:off x="10112991" y="4708478"/>
            <a:ext cx="1337481" cy="17332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341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CFDCB06-F2A0-F648-B321-993AC708E943}"/>
              </a:ext>
            </a:extLst>
          </p:cNvPr>
          <p:cNvPicPr>
            <a:picLocks noChangeAspect="1"/>
          </p:cNvPicPr>
          <p:nvPr/>
        </p:nvPicPr>
        <p:blipFill rotWithShape="1">
          <a:blip r:embed="rId3"/>
          <a:srcRect l="8883" t="7887" r="3289" b="13198"/>
          <a:stretch/>
        </p:blipFill>
        <p:spPr>
          <a:xfrm>
            <a:off x="1132171" y="0"/>
            <a:ext cx="9927658" cy="6858000"/>
          </a:xfrm>
          <a:prstGeom prst="rect">
            <a:avLst/>
          </a:prstGeom>
        </p:spPr>
      </p:pic>
      <p:cxnSp>
        <p:nvCxnSpPr>
          <p:cNvPr id="4" name="Straight Arrow Connector 3">
            <a:extLst>
              <a:ext uri="{FF2B5EF4-FFF2-40B4-BE49-F238E27FC236}">
                <a16:creationId xmlns:a16="http://schemas.microsoft.com/office/drawing/2014/main" id="{C8329DDD-99ED-FF45-A569-8D3EEECDCAED}"/>
              </a:ext>
            </a:extLst>
          </p:cNvPr>
          <p:cNvCxnSpPr/>
          <p:nvPr/>
        </p:nvCxnSpPr>
        <p:spPr>
          <a:xfrm>
            <a:off x="1132171" y="2375065"/>
            <a:ext cx="72038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351913A7-A391-1746-9A2A-38A43071C8CD}"/>
              </a:ext>
            </a:extLst>
          </p:cNvPr>
          <p:cNvCxnSpPr/>
          <p:nvPr/>
        </p:nvCxnSpPr>
        <p:spPr>
          <a:xfrm>
            <a:off x="1132171" y="3299361"/>
            <a:ext cx="72038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84FC4547-F159-DC45-880A-48DE53CE0319}"/>
              </a:ext>
            </a:extLst>
          </p:cNvPr>
          <p:cNvCxnSpPr/>
          <p:nvPr/>
        </p:nvCxnSpPr>
        <p:spPr>
          <a:xfrm>
            <a:off x="1132171" y="4665023"/>
            <a:ext cx="72038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CBCFC3B-8784-FF47-9704-74A0F8E82FCD}"/>
              </a:ext>
            </a:extLst>
          </p:cNvPr>
          <p:cNvCxnSpPr/>
          <p:nvPr/>
        </p:nvCxnSpPr>
        <p:spPr>
          <a:xfrm>
            <a:off x="411791" y="5591299"/>
            <a:ext cx="72038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5CF67D64-5A9F-A34B-BFD5-9BB4A79E25A0}"/>
              </a:ext>
            </a:extLst>
          </p:cNvPr>
          <p:cNvCxnSpPr/>
          <p:nvPr/>
        </p:nvCxnSpPr>
        <p:spPr>
          <a:xfrm>
            <a:off x="287044" y="6078187"/>
            <a:ext cx="72038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2B001D2-5E43-DA4B-998B-4ED1961DACC0}"/>
              </a:ext>
            </a:extLst>
          </p:cNvPr>
          <p:cNvCxnSpPr>
            <a:cxnSpLocks/>
          </p:cNvCxnSpPr>
          <p:nvPr/>
        </p:nvCxnSpPr>
        <p:spPr>
          <a:xfrm>
            <a:off x="3420094" y="154379"/>
            <a:ext cx="615537" cy="271154"/>
          </a:xfrm>
          <a:prstGeom prst="straightConnector1">
            <a:avLst/>
          </a:prstGeom>
          <a:ln w="5715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BDCC719-C69E-D74C-85FD-AF26BAB38398}"/>
              </a:ext>
            </a:extLst>
          </p:cNvPr>
          <p:cNvSpPr txBox="1"/>
          <p:nvPr/>
        </p:nvSpPr>
        <p:spPr>
          <a:xfrm>
            <a:off x="4726379" y="6365174"/>
            <a:ext cx="2850078" cy="369332"/>
          </a:xfrm>
          <a:prstGeom prst="rect">
            <a:avLst/>
          </a:prstGeom>
          <a:noFill/>
        </p:spPr>
        <p:txBody>
          <a:bodyPr wrap="square" rtlCol="0">
            <a:spAutoFit/>
          </a:bodyPr>
          <a:lstStyle/>
          <a:p>
            <a:r>
              <a:rPr lang="en-US" b="1" dirty="0"/>
              <a:t>Missions on Goose Chase!</a:t>
            </a:r>
          </a:p>
        </p:txBody>
      </p:sp>
      <p:cxnSp>
        <p:nvCxnSpPr>
          <p:cNvPr id="12" name="Straight Arrow Connector 11">
            <a:extLst>
              <a:ext uri="{FF2B5EF4-FFF2-40B4-BE49-F238E27FC236}">
                <a16:creationId xmlns:a16="http://schemas.microsoft.com/office/drawing/2014/main" id="{64ADA9E8-ED76-EA45-8A57-E98116447765}"/>
              </a:ext>
            </a:extLst>
          </p:cNvPr>
          <p:cNvCxnSpPr>
            <a:cxnSpLocks/>
            <a:endCxn id="11" idx="1"/>
          </p:cNvCxnSpPr>
          <p:nvPr/>
        </p:nvCxnSpPr>
        <p:spPr>
          <a:xfrm flipV="1">
            <a:off x="4035631" y="6549840"/>
            <a:ext cx="690748" cy="8450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2F6F9A1-31C8-944E-A3FD-7C4AD12EEFD7}"/>
              </a:ext>
            </a:extLst>
          </p:cNvPr>
          <p:cNvCxnSpPr>
            <a:cxnSpLocks/>
          </p:cNvCxnSpPr>
          <p:nvPr/>
        </p:nvCxnSpPr>
        <p:spPr>
          <a:xfrm>
            <a:off x="5535881" y="154379"/>
            <a:ext cx="615537" cy="271154"/>
          </a:xfrm>
          <a:prstGeom prst="straightConnector1">
            <a:avLst/>
          </a:prstGeom>
          <a:ln w="5715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F0E171E-A113-5745-A103-072B247CB08D}"/>
              </a:ext>
            </a:extLst>
          </p:cNvPr>
          <p:cNvSpPr txBox="1"/>
          <p:nvPr/>
        </p:nvSpPr>
        <p:spPr>
          <a:xfrm>
            <a:off x="7576457" y="5951095"/>
            <a:ext cx="4475635" cy="646331"/>
          </a:xfrm>
          <a:prstGeom prst="rect">
            <a:avLst/>
          </a:prstGeom>
          <a:noFill/>
          <a:ln>
            <a:solidFill>
              <a:schemeClr val="tx1"/>
            </a:solidFill>
          </a:ln>
        </p:spPr>
        <p:txBody>
          <a:bodyPr wrap="square" rtlCol="0">
            <a:spAutoFit/>
          </a:bodyPr>
          <a:lstStyle/>
          <a:p>
            <a:r>
              <a:rPr lang="en-US" dirty="0"/>
              <a:t>Interested in the 3-credit graduate course?</a:t>
            </a:r>
          </a:p>
          <a:p>
            <a:r>
              <a:rPr lang="en-US" dirty="0"/>
              <a:t>Email </a:t>
            </a:r>
            <a:r>
              <a:rPr lang="en-US" dirty="0" err="1"/>
              <a:t>Winnie.Looby@uvm.edu</a:t>
            </a:r>
            <a:endParaRPr lang="en-US" dirty="0"/>
          </a:p>
        </p:txBody>
      </p:sp>
    </p:spTree>
    <p:extLst>
      <p:ext uri="{BB962C8B-B14F-4D97-AF65-F5344CB8AC3E}">
        <p14:creationId xmlns:p14="http://schemas.microsoft.com/office/powerpoint/2010/main" val="139286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C6DA-CA0F-EA4C-960A-E181D3A2C8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Visit Anne!</a:t>
            </a:r>
          </a:p>
        </p:txBody>
      </p:sp>
      <p:pic>
        <p:nvPicPr>
          <p:cNvPr id="4" name="Content Placeholder 4">
            <a:extLst>
              <a:ext uri="{FF2B5EF4-FFF2-40B4-BE49-F238E27FC236}">
                <a16:creationId xmlns:a16="http://schemas.microsoft.com/office/drawing/2014/main" id="{02C0994B-BDC2-A84A-9C12-E5AF82D66773}"/>
              </a:ext>
            </a:extLst>
          </p:cNvPr>
          <p:cNvPicPr>
            <a:picLocks noGrp="1" noChangeAspect="1"/>
          </p:cNvPicPr>
          <p:nvPr>
            <p:ph idx="1"/>
          </p:nvPr>
        </p:nvPicPr>
        <p:blipFill>
          <a:blip r:embed="rId2"/>
          <a:stretch>
            <a:fillRect/>
          </a:stretch>
        </p:blipFill>
        <p:spPr>
          <a:xfrm>
            <a:off x="3588808" y="1417638"/>
            <a:ext cx="5014384" cy="3760788"/>
          </a:xfrm>
        </p:spPr>
      </p:pic>
      <p:sp>
        <p:nvSpPr>
          <p:cNvPr id="3" name="TextBox 2">
            <a:extLst>
              <a:ext uri="{FF2B5EF4-FFF2-40B4-BE49-F238E27FC236}">
                <a16:creationId xmlns:a16="http://schemas.microsoft.com/office/drawing/2014/main" id="{DEE04FF5-A744-C246-9817-1EB2A8779D02}"/>
              </a:ext>
            </a:extLst>
          </p:cNvPr>
          <p:cNvSpPr txBox="1"/>
          <p:nvPr/>
        </p:nvSpPr>
        <p:spPr>
          <a:xfrm>
            <a:off x="2826328" y="5440362"/>
            <a:ext cx="6845913" cy="1077218"/>
          </a:xfrm>
          <a:prstGeom prst="rect">
            <a:avLst/>
          </a:prstGeom>
          <a:noFill/>
        </p:spPr>
        <p:txBody>
          <a:bodyPr wrap="none" rtlCol="0">
            <a:spAutoFit/>
          </a:bodyPr>
          <a:lstStyle/>
          <a:p>
            <a:r>
              <a:rPr lang="en-US" sz="3200" dirty="0">
                <a:hlinkClick r:id="rId3"/>
              </a:rPr>
              <a:t>https://us02web.zoom.us/my/best2020</a:t>
            </a:r>
            <a:endParaRPr lang="en-US" sz="3200" dirty="0"/>
          </a:p>
          <a:p>
            <a:endParaRPr lang="en-US" sz="3200" dirty="0"/>
          </a:p>
        </p:txBody>
      </p:sp>
    </p:spTree>
    <p:extLst>
      <p:ext uri="{BB962C8B-B14F-4D97-AF65-F5344CB8AC3E}">
        <p14:creationId xmlns:p14="http://schemas.microsoft.com/office/powerpoint/2010/main" val="29013410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930</Words>
  <Application>Microsoft Macintosh PowerPoint</Application>
  <PresentationFormat>Widescreen</PresentationFormat>
  <Paragraphs>122</Paragraphs>
  <Slides>20</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Arial</vt:lpstr>
      <vt:lpstr>Calibri</vt:lpstr>
      <vt:lpstr>Canela Bold</vt:lpstr>
      <vt:lpstr>Canela Deck Bold</vt:lpstr>
      <vt:lpstr>Helvetica Neue</vt:lpstr>
      <vt:lpstr>Helvetica Neue Light</vt:lpstr>
      <vt:lpstr>Helvetica Neue Medium</vt:lpstr>
      <vt:lpstr>Hoefler Text</vt:lpstr>
      <vt:lpstr>Noteworthy Light</vt:lpstr>
      <vt:lpstr>Proxima Nova</vt:lpstr>
      <vt:lpstr>Proxima Nova Medium</vt:lpstr>
      <vt:lpstr>1_Office Theme</vt:lpstr>
      <vt:lpstr>White</vt:lpstr>
      <vt:lpstr>Welcome!</vt:lpstr>
      <vt:lpstr>PowerPoint Presentation</vt:lpstr>
      <vt:lpstr>PowerPoint Presentation</vt:lpstr>
      <vt:lpstr>PowerPoint Presentation</vt:lpstr>
      <vt:lpstr>PowerPoint Presentation</vt:lpstr>
      <vt:lpstr>BEST Expectations: Teaching Matrix</vt:lpstr>
      <vt:lpstr>PowerPoint Presentation</vt:lpstr>
      <vt:lpstr>PowerPoint Presentation</vt:lpstr>
      <vt:lpstr>Visit Anne!</vt:lpstr>
      <vt:lpstr>PowerPoint Presentation</vt:lpstr>
      <vt:lpstr>Building a Runway for Resilience: Using an MTSS Framework to Align  Restorative Approaches and Trauma-Responsive Schools   2020 BEST/VTmtss Summer Institute</vt:lpstr>
      <vt:lpstr>We are going to need a long runway  before we take off to a more typical pace &amp; rigor</vt:lpstr>
      <vt:lpstr>PowerPoint Presentation</vt:lpstr>
      <vt:lpstr>“We built the plane as we flew it.”</vt:lpstr>
      <vt:lpstr>VTmtss can offer guidance &amp; direction</vt:lpstr>
      <vt:lpstr>Restorative Approaches &amp; Trauma-Responsive Schools</vt:lpstr>
      <vt:lpstr>Restorative Principles &amp; Resiliency in a Trauma-Responsive Community</vt:lpstr>
      <vt:lpstr>Restorative Practices &amp; Resiliency  in a Trauma-Responsive Community</vt:lpstr>
      <vt:lpstr>How will you welcome your community 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Expectations: Teaching Matrix</dc:title>
  <dc:creator> </dc:creator>
  <cp:lastModifiedBy> </cp:lastModifiedBy>
  <cp:revision>29</cp:revision>
  <dcterms:created xsi:type="dcterms:W3CDTF">2020-06-09T14:52:52Z</dcterms:created>
  <dcterms:modified xsi:type="dcterms:W3CDTF">2020-06-21T17:59:55Z</dcterms:modified>
</cp:coreProperties>
</file>