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92" r:id="rId4"/>
    <p:sldId id="258" r:id="rId5"/>
    <p:sldId id="259" r:id="rId6"/>
    <p:sldId id="261" r:id="rId7"/>
    <p:sldId id="262" r:id="rId8"/>
    <p:sldId id="293" r:id="rId9"/>
    <p:sldId id="263" r:id="rId10"/>
    <p:sldId id="267" r:id="rId11"/>
    <p:sldId id="297" r:id="rId12"/>
    <p:sldId id="264" r:id="rId13"/>
    <p:sldId id="271" r:id="rId14"/>
    <p:sldId id="272" r:id="rId15"/>
    <p:sldId id="294" r:id="rId16"/>
    <p:sldId id="295" r:id="rId17"/>
    <p:sldId id="268" r:id="rId18"/>
    <p:sldId id="296" r:id="rId19"/>
    <p:sldId id="273" r:id="rId20"/>
    <p:sldId id="274" r:id="rId21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23"/>
      <p:bold r:id="rId24"/>
      <p:italic r:id="rId25"/>
      <p:boldItalic r:id="rId26"/>
    </p:embeddedFont>
    <p:embeddedFont>
      <p:font typeface="Constantia" panose="02030602050306030303" pitchFamily="18" charset="0"/>
      <p:regular r:id="rId27"/>
      <p:bold r:id="rId28"/>
      <p:italic r:id="rId29"/>
      <p:boldItalic r:id="rId30"/>
    </p:embeddedFont>
    <p:embeddedFont>
      <p:font typeface="Libre Franklin" panose="00000500000000000000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793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21" Type="http://schemas.openxmlformats.org/officeDocument/2006/relationships/slide" Target="slides/slide20.xml"/><Relationship Id="rId34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font" Target="fonts/font11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font" Target="fonts/font10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06833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5fbc2157d8_2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3" name="Google Shape;253;g5fbc2157d8_2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98D2E1-B6F4-4917-8EB8-C5A79777A2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563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5fbc2157d8_2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1" name="Google Shape;301;g5fbc2157d8_2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5fbc2157d8_2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6" name="Google Shape;346;g5fbc2157d8_2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5fbc2157d8_2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52" name="Google Shape;352;g5fbc2157d8_2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5fbc2157d8_2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1" name="Google Shape;301;g5fbc2157d8_2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5fbc2157d8_2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1" name="Google Shape;301;g5fbc2157d8_2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5fbc2157d8_2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26" name="Google Shape;326;g5fbc2157d8_2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5fbc2157d8_2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26" name="Google Shape;326;g5fbc2157d8_2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5fbc2157d8_2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58" name="Google Shape;358;g5fbc2157d8_2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5fbc2157d8_2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5" name="Google Shape;365;g5fbc2157d8_2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5fbc2157d8_2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8" name="Google Shape;258;g5fbc2157d8_2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5fbc2157d8_2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8" name="Google Shape;258;g5fbc2157d8_2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5fbc2157d8_2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3" name="Google Shape;263;g5fbc2157d8_2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5fbc2157d8_2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9" name="Google Shape;269;g5fbc2157d8_2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5fbc2157d8_2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1" name="Google Shape;281;g5fbc2157d8_2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5fbc2157d8_2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8" name="Google Shape;288;g5fbc2157d8_2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5fbc2157d8_2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5" name="Google Shape;295;g5fbc2157d8_2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5fbc2157d8_2_1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20" name="Google Shape;320;g5fbc2157d8_2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2"/>
          <p:cNvGrpSpPr/>
          <p:nvPr/>
        </p:nvGrpSpPr>
        <p:grpSpPr>
          <a:xfrm>
            <a:off x="-644959" y="0"/>
            <a:ext cx="10457378" cy="5337692"/>
            <a:chOff x="-644959" y="0"/>
            <a:chExt cx="10457378" cy="7116923"/>
          </a:xfrm>
        </p:grpSpPr>
        <p:grpSp>
          <p:nvGrpSpPr>
            <p:cNvPr id="55" name="Google Shape;55;p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56" name="Google Shape;56;p2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57" name="Google Shape;57;p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58" name="Google Shape;58;p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59" name="Google Shape;59;p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60" name="Google Shape;60;p2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61" name="Google Shape;61;p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2" name="Google Shape;62;p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3" name="Google Shape;63;p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64" name="Google Shape;64;p2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65" name="Google Shape;65;p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6" name="Google Shape;66;p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7" name="Google Shape;67;p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68" name="Google Shape;68;p2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71" name="Google Shape;71;p2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 rot="1799950">
              <a:off x="2996127" y="2859222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7" name="Google Shape;77;p2"/>
            <p:cNvSpPr/>
            <p:nvPr/>
          </p:nvSpPr>
          <p:spPr>
            <a:xfrm rot="1799950">
              <a:off x="3720027" y="41260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 rot="1799950">
              <a:off x="3729553" y="1592397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9" name="Google Shape;79;p2"/>
            <p:cNvSpPr/>
            <p:nvPr/>
          </p:nvSpPr>
          <p:spPr>
            <a:xfrm rot="1799950">
              <a:off x="2977077" y="325573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0" name="Google Shape;80;p2"/>
            <p:cNvSpPr/>
            <p:nvPr/>
          </p:nvSpPr>
          <p:spPr>
            <a:xfrm rot="1799950">
              <a:off x="4462976" y="53833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882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1" name="Google Shape;81;p2"/>
            <p:cNvSpPr/>
            <p:nvPr/>
          </p:nvSpPr>
          <p:spPr>
            <a:xfrm rot="1801764">
              <a:off x="-382491" y="4201432"/>
              <a:ext cx="1260379" cy="1387003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2" name="Google Shape;82;p2"/>
            <p:cNvSpPr/>
            <p:nvPr/>
          </p:nvSpPr>
          <p:spPr>
            <a:xfrm rot="1799950">
              <a:off x="24327" y="540239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3" name="Google Shape;83;p2"/>
            <p:cNvSpPr/>
            <p:nvPr/>
          </p:nvSpPr>
          <p:spPr>
            <a:xfrm rot="1799950">
              <a:off x="52903" y="284969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4" name="Google Shape;84;p2"/>
            <p:cNvSpPr/>
            <p:nvPr/>
          </p:nvSpPr>
          <p:spPr>
            <a:xfrm rot="1799950">
              <a:off x="776802" y="4126047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5" name="Google Shape;85;p2"/>
            <p:cNvSpPr/>
            <p:nvPr/>
          </p:nvSpPr>
          <p:spPr>
            <a:xfrm rot="1799950">
              <a:off x="1510227" y="5411923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2"/>
            <p:cNvSpPr/>
            <p:nvPr/>
          </p:nvSpPr>
          <p:spPr>
            <a:xfrm rot="1799950">
              <a:off x="1529278" y="2859222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7" name="Google Shape;87;p2"/>
            <p:cNvSpPr/>
            <p:nvPr/>
          </p:nvSpPr>
          <p:spPr>
            <a:xfrm rot="1799950">
              <a:off x="795852" y="1563823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8" name="Google Shape;88;p2"/>
            <p:cNvSpPr/>
            <p:nvPr/>
          </p:nvSpPr>
          <p:spPr>
            <a:xfrm rot="1799950">
              <a:off x="6806128" y="414509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9" name="Google Shape;89;p2"/>
            <p:cNvSpPr/>
            <p:nvPr/>
          </p:nvSpPr>
          <p:spPr>
            <a:xfrm rot="1799950">
              <a:off x="7549078" y="54214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 rot="1799950">
              <a:off x="7549079" y="28687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" name="Google Shape;91;p2"/>
            <p:cNvSpPr/>
            <p:nvPr/>
          </p:nvSpPr>
          <p:spPr>
            <a:xfrm rot="1801764">
              <a:off x="8306436" y="4055534"/>
              <a:ext cx="1242303" cy="1387003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" name="Google Shape;92;p2"/>
            <p:cNvSpPr/>
            <p:nvPr/>
          </p:nvSpPr>
          <p:spPr>
            <a:xfrm rot="1801764">
              <a:off x="8306686" y="1511428"/>
              <a:ext cx="1240768" cy="1387589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93" name="Google Shape;93;p2"/>
          <p:cNvSpPr/>
          <p:nvPr/>
        </p:nvSpPr>
        <p:spPr>
          <a:xfrm>
            <a:off x="4561242" y="-16133"/>
            <a:ext cx="3679200" cy="470400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898E5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4649096" y="-16133"/>
            <a:ext cx="3505200" cy="1734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5" name="Google Shape;95;p2"/>
          <p:cNvSpPr txBox="1">
            <a:spLocks noGrp="1"/>
          </p:cNvSpPr>
          <p:nvPr>
            <p:ph type="ctrTitle"/>
          </p:nvPr>
        </p:nvSpPr>
        <p:spPr>
          <a:xfrm>
            <a:off x="4733365" y="2031357"/>
            <a:ext cx="3313500" cy="12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"/>
          <p:cNvSpPr txBox="1">
            <a:spLocks noGrp="1"/>
          </p:cNvSpPr>
          <p:nvPr>
            <p:ph type="subTitle" idx="1"/>
          </p:nvPr>
        </p:nvSpPr>
        <p:spPr>
          <a:xfrm>
            <a:off x="4733365" y="3315810"/>
            <a:ext cx="3309900" cy="9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368"/>
              <a:buNone/>
              <a:defRPr sz="1800">
                <a:solidFill>
                  <a:srgbClr val="424242"/>
                </a:solidFill>
              </a:defRPr>
            </a:lvl1pPr>
            <a:lvl2pPr lvl="1" algn="ctr">
              <a:spcBef>
                <a:spcPts val="440"/>
              </a:spcBef>
              <a:spcAft>
                <a:spcPts val="0"/>
              </a:spcAft>
              <a:buSzPts val="16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00"/>
              </a:spcBef>
              <a:spcAft>
                <a:spcPts val="0"/>
              </a:spcAft>
              <a:buSzPts val="15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368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SzPts val="1216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2"/>
          <p:cNvSpPr txBox="1">
            <a:spLocks noGrp="1"/>
          </p:cNvSpPr>
          <p:nvPr>
            <p:ph type="dt" idx="10"/>
          </p:nvPr>
        </p:nvSpPr>
        <p:spPr>
          <a:xfrm>
            <a:off x="4738744" y="1137621"/>
            <a:ext cx="2133600" cy="5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8" name="Google Shape;98;p2"/>
          <p:cNvSpPr/>
          <p:nvPr/>
        </p:nvSpPr>
        <p:spPr>
          <a:xfrm>
            <a:off x="4650889" y="4566213"/>
            <a:ext cx="3505200" cy="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9" name="Google Shape;99;p2"/>
          <p:cNvSpPr txBox="1">
            <a:spLocks noGrp="1"/>
          </p:cNvSpPr>
          <p:nvPr>
            <p:ph type="ftr" idx="11"/>
          </p:nvPr>
        </p:nvSpPr>
        <p:spPr>
          <a:xfrm>
            <a:off x="5303520" y="4289975"/>
            <a:ext cx="28317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0" name="Google Shape;100;p2"/>
          <p:cNvSpPr txBox="1">
            <a:spLocks noGrp="1"/>
          </p:cNvSpPr>
          <p:nvPr>
            <p:ph type="sldNum" idx="12"/>
          </p:nvPr>
        </p:nvSpPr>
        <p:spPr>
          <a:xfrm>
            <a:off x="4649096" y="4289975"/>
            <a:ext cx="6438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sp>
        <p:nvSpPr>
          <p:cNvPr id="101" name="Google Shape;101;p2"/>
          <p:cNvSpPr/>
          <p:nvPr/>
        </p:nvSpPr>
        <p:spPr>
          <a:xfrm>
            <a:off x="4650889" y="4566213"/>
            <a:ext cx="3505200" cy="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2"/>
          <p:cNvSpPr txBox="1">
            <a:spLocks noGrp="1"/>
          </p:cNvSpPr>
          <p:nvPr>
            <p:ph type="title"/>
          </p:nvPr>
        </p:nvSpPr>
        <p:spPr>
          <a:xfrm rot="5400000">
            <a:off x="5579003" y="1823060"/>
            <a:ext cx="3585300" cy="14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2"/>
          <p:cNvSpPr txBox="1">
            <a:spLocks noGrp="1"/>
          </p:cNvSpPr>
          <p:nvPr>
            <p:ph type="body" idx="1"/>
          </p:nvPr>
        </p:nvSpPr>
        <p:spPr>
          <a:xfrm rot="5400000">
            <a:off x="1972500" y="-146590"/>
            <a:ext cx="35853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marL="914400" lvl="1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marL="1828800" lvl="3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marL="2286000" lvl="4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marL="2743200" lvl="5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marL="3200400" lvl="6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marL="3657600" lvl="7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marL="4114800" lvl="8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>
            <a:endParaRPr/>
          </a:p>
        </p:txBody>
      </p:sp>
      <p:sp>
        <p:nvSpPr>
          <p:cNvPr id="248" name="Google Shape;248;p12"/>
          <p:cNvSpPr txBox="1">
            <a:spLocks noGrp="1"/>
          </p:cNvSpPr>
          <p:nvPr>
            <p:ph type="dt" idx="10"/>
          </p:nvPr>
        </p:nvSpPr>
        <p:spPr>
          <a:xfrm>
            <a:off x="5997388" y="168369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49" name="Google Shape;249;p12"/>
          <p:cNvSpPr txBox="1">
            <a:spLocks noGrp="1"/>
          </p:cNvSpPr>
          <p:nvPr>
            <p:ph type="ftr" idx="11"/>
          </p:nvPr>
        </p:nvSpPr>
        <p:spPr>
          <a:xfrm>
            <a:off x="4641448" y="4389120"/>
            <a:ext cx="3502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50" name="Google Shape;250;p12"/>
          <p:cNvSpPr txBox="1">
            <a:spLocks noGrp="1"/>
          </p:cNvSpPr>
          <p:nvPr>
            <p:ph type="sldNum" idx="12"/>
          </p:nvPr>
        </p:nvSpPr>
        <p:spPr>
          <a:xfrm>
            <a:off x="4649096" y="168368"/>
            <a:ext cx="1332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title"/>
          </p:nvPr>
        </p:nvSpPr>
        <p:spPr>
          <a:xfrm>
            <a:off x="1043490" y="770748"/>
            <a:ext cx="7024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"/>
          <p:cNvSpPr txBox="1">
            <a:spLocks noGrp="1"/>
          </p:cNvSpPr>
          <p:nvPr>
            <p:ph type="body" idx="1"/>
          </p:nvPr>
        </p:nvSpPr>
        <p:spPr>
          <a:xfrm>
            <a:off x="1043492" y="1742739"/>
            <a:ext cx="6777300" cy="26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marL="914400" lvl="1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marL="1828800" lvl="3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marL="2286000" lvl="4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marL="2743200" lvl="5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marL="3200400" lvl="6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marL="3657600" lvl="7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marL="4114800" lvl="8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>
            <a:endParaRPr/>
          </a:p>
        </p:txBody>
      </p:sp>
      <p:sp>
        <p:nvSpPr>
          <p:cNvPr id="105" name="Google Shape;105;p3"/>
          <p:cNvSpPr txBox="1">
            <a:spLocks noGrp="1"/>
          </p:cNvSpPr>
          <p:nvPr>
            <p:ph type="dt" idx="10"/>
          </p:nvPr>
        </p:nvSpPr>
        <p:spPr>
          <a:xfrm>
            <a:off x="5997388" y="168369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" name="Google Shape;106;p3"/>
          <p:cNvSpPr txBox="1">
            <a:spLocks noGrp="1"/>
          </p:cNvSpPr>
          <p:nvPr>
            <p:ph type="ftr" idx="11"/>
          </p:nvPr>
        </p:nvSpPr>
        <p:spPr>
          <a:xfrm>
            <a:off x="4641448" y="4389120"/>
            <a:ext cx="3502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" name="Google Shape;107;p3"/>
          <p:cNvSpPr txBox="1">
            <a:spLocks noGrp="1"/>
          </p:cNvSpPr>
          <p:nvPr>
            <p:ph type="sldNum" idx="12"/>
          </p:nvPr>
        </p:nvSpPr>
        <p:spPr>
          <a:xfrm>
            <a:off x="4649096" y="168368"/>
            <a:ext cx="1332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1258645" y="2175622"/>
            <a:ext cx="66375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1258645" y="3200400"/>
            <a:ext cx="6637500" cy="11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2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368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4"/>
          <p:cNvSpPr txBox="1">
            <a:spLocks noGrp="1"/>
          </p:cNvSpPr>
          <p:nvPr>
            <p:ph type="dt" idx="10"/>
          </p:nvPr>
        </p:nvSpPr>
        <p:spPr>
          <a:xfrm>
            <a:off x="5997388" y="168369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12" name="Google Shape;112;p4"/>
          <p:cNvSpPr txBox="1">
            <a:spLocks noGrp="1"/>
          </p:cNvSpPr>
          <p:nvPr>
            <p:ph type="ftr" idx="11"/>
          </p:nvPr>
        </p:nvSpPr>
        <p:spPr>
          <a:xfrm>
            <a:off x="4641448" y="4389120"/>
            <a:ext cx="3502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13" name="Google Shape;113;p4"/>
          <p:cNvSpPr txBox="1">
            <a:spLocks noGrp="1"/>
          </p:cNvSpPr>
          <p:nvPr>
            <p:ph type="sldNum" idx="12"/>
          </p:nvPr>
        </p:nvSpPr>
        <p:spPr>
          <a:xfrm>
            <a:off x="4649096" y="168368"/>
            <a:ext cx="1332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1043490" y="770748"/>
            <a:ext cx="7024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5"/>
          <p:cNvSpPr txBox="1">
            <a:spLocks noGrp="1"/>
          </p:cNvSpPr>
          <p:nvPr>
            <p:ph type="dt" idx="10"/>
          </p:nvPr>
        </p:nvSpPr>
        <p:spPr>
          <a:xfrm>
            <a:off x="5997388" y="168369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17" name="Google Shape;117;p5"/>
          <p:cNvSpPr txBox="1">
            <a:spLocks noGrp="1"/>
          </p:cNvSpPr>
          <p:nvPr>
            <p:ph type="ftr" idx="11"/>
          </p:nvPr>
        </p:nvSpPr>
        <p:spPr>
          <a:xfrm>
            <a:off x="4641448" y="4389120"/>
            <a:ext cx="3502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18" name="Google Shape;118;p5"/>
          <p:cNvSpPr txBox="1">
            <a:spLocks noGrp="1"/>
          </p:cNvSpPr>
          <p:nvPr>
            <p:ph type="sldNum" idx="12"/>
          </p:nvPr>
        </p:nvSpPr>
        <p:spPr>
          <a:xfrm>
            <a:off x="4649096" y="168368"/>
            <a:ext cx="1332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sp>
        <p:nvSpPr>
          <p:cNvPr id="119" name="Google Shape;119;p5"/>
          <p:cNvSpPr txBox="1">
            <a:spLocks noGrp="1"/>
          </p:cNvSpPr>
          <p:nvPr>
            <p:ph type="body" idx="1"/>
          </p:nvPr>
        </p:nvSpPr>
        <p:spPr>
          <a:xfrm>
            <a:off x="1042416" y="1735074"/>
            <a:ext cx="3420000" cy="26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marL="914400" lvl="1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marL="1828800" lvl="3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marL="2286000" lvl="4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marL="2743200" lvl="5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marL="3200400" lvl="6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marL="3657600" lvl="7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marL="4114800" lvl="8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body" idx="2"/>
          </p:nvPr>
        </p:nvSpPr>
        <p:spPr>
          <a:xfrm>
            <a:off x="4645152" y="1735073"/>
            <a:ext cx="3420000" cy="26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marL="914400" lvl="1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marL="1828800" lvl="3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marL="2286000" lvl="4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marL="2743200" lvl="5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marL="3200400" lvl="6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marL="3657600" lvl="7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marL="4114800" lvl="8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>
            <a:spLocks noGrp="1"/>
          </p:cNvSpPr>
          <p:nvPr>
            <p:ph type="title"/>
          </p:nvPr>
        </p:nvSpPr>
        <p:spPr>
          <a:xfrm>
            <a:off x="1043490" y="770748"/>
            <a:ext cx="7024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6"/>
          <p:cNvSpPr txBox="1">
            <a:spLocks noGrp="1"/>
          </p:cNvSpPr>
          <p:nvPr>
            <p:ph type="body" idx="1"/>
          </p:nvPr>
        </p:nvSpPr>
        <p:spPr>
          <a:xfrm>
            <a:off x="1412111" y="1737007"/>
            <a:ext cx="30570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24"/>
              <a:buNone/>
              <a:defRPr sz="2400" b="1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52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68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9pPr>
          </a:lstStyle>
          <a:p>
            <a:endParaRPr/>
          </a:p>
        </p:txBody>
      </p:sp>
      <p:sp>
        <p:nvSpPr>
          <p:cNvPr id="124" name="Google Shape;124;p6"/>
          <p:cNvSpPr txBox="1">
            <a:spLocks noGrp="1"/>
          </p:cNvSpPr>
          <p:nvPr>
            <p:ph type="body" idx="2"/>
          </p:nvPr>
        </p:nvSpPr>
        <p:spPr>
          <a:xfrm>
            <a:off x="1041721" y="2231020"/>
            <a:ext cx="3420000" cy="21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4424" algn="l">
              <a:spcBef>
                <a:spcPts val="480"/>
              </a:spcBef>
              <a:spcAft>
                <a:spcPts val="0"/>
              </a:spcAft>
              <a:buSzPts val="1824"/>
              <a:buChar char="🞇"/>
              <a:defRPr sz="2400"/>
            </a:lvl1pPr>
            <a:lvl2pPr marL="914400" lvl="1" indent="-325119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 sz="1800"/>
            </a:lvl3pPr>
            <a:lvl4pPr marL="1828800" lvl="3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4pPr>
            <a:lvl5pPr marL="2286000" lvl="4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5pPr>
            <a:lvl6pPr marL="2743200" lvl="5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6pPr>
            <a:lvl7pPr marL="3200400" lvl="6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7pPr>
            <a:lvl8pPr marL="3657600" lvl="7" indent="-305815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8pPr>
            <a:lvl9pPr marL="4114800" lvl="8" indent="-305815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9pPr>
          </a:lstStyle>
          <a:p>
            <a:endParaRPr/>
          </a:p>
        </p:txBody>
      </p:sp>
      <p:sp>
        <p:nvSpPr>
          <p:cNvPr id="125" name="Google Shape;125;p6"/>
          <p:cNvSpPr txBox="1">
            <a:spLocks noGrp="1"/>
          </p:cNvSpPr>
          <p:nvPr>
            <p:ph type="body" idx="3"/>
          </p:nvPr>
        </p:nvSpPr>
        <p:spPr>
          <a:xfrm>
            <a:off x="5011837" y="1737007"/>
            <a:ext cx="30558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24"/>
              <a:buNone/>
              <a:defRPr sz="2400" b="1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52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68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9pPr>
          </a:lstStyle>
          <a:p>
            <a:endParaRPr/>
          </a:p>
        </p:txBody>
      </p:sp>
      <p:sp>
        <p:nvSpPr>
          <p:cNvPr id="126" name="Google Shape;126;p6"/>
          <p:cNvSpPr txBox="1">
            <a:spLocks noGrp="1"/>
          </p:cNvSpPr>
          <p:nvPr>
            <p:ph type="body" idx="4"/>
          </p:nvPr>
        </p:nvSpPr>
        <p:spPr>
          <a:xfrm>
            <a:off x="4645152" y="2231020"/>
            <a:ext cx="3420000" cy="21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4424" algn="l">
              <a:spcBef>
                <a:spcPts val="480"/>
              </a:spcBef>
              <a:spcAft>
                <a:spcPts val="0"/>
              </a:spcAft>
              <a:buSzPts val="1824"/>
              <a:buChar char="🞇"/>
              <a:defRPr sz="2400"/>
            </a:lvl1pPr>
            <a:lvl2pPr marL="914400" lvl="1" indent="-325119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 sz="1800"/>
            </a:lvl3pPr>
            <a:lvl4pPr marL="1828800" lvl="3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4pPr>
            <a:lvl5pPr marL="2286000" lvl="4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5pPr>
            <a:lvl6pPr marL="2743200" lvl="5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6pPr>
            <a:lvl7pPr marL="3200400" lvl="6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7pPr>
            <a:lvl8pPr marL="3657600" lvl="7" indent="-305815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8pPr>
            <a:lvl9pPr marL="4114800" lvl="8" indent="-305815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9pPr>
          </a:lstStyle>
          <a:p>
            <a:endParaRPr/>
          </a:p>
        </p:txBody>
      </p:sp>
      <p:sp>
        <p:nvSpPr>
          <p:cNvPr id="127" name="Google Shape;127;p6"/>
          <p:cNvSpPr txBox="1">
            <a:spLocks noGrp="1"/>
          </p:cNvSpPr>
          <p:nvPr>
            <p:ph type="dt" idx="10"/>
          </p:nvPr>
        </p:nvSpPr>
        <p:spPr>
          <a:xfrm>
            <a:off x="5997388" y="168369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28" name="Google Shape;128;p6"/>
          <p:cNvSpPr txBox="1">
            <a:spLocks noGrp="1"/>
          </p:cNvSpPr>
          <p:nvPr>
            <p:ph type="ftr" idx="11"/>
          </p:nvPr>
        </p:nvSpPr>
        <p:spPr>
          <a:xfrm>
            <a:off x="4641448" y="4389120"/>
            <a:ext cx="3502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29" name="Google Shape;129;p6"/>
          <p:cNvSpPr txBox="1">
            <a:spLocks noGrp="1"/>
          </p:cNvSpPr>
          <p:nvPr>
            <p:ph type="sldNum" idx="12"/>
          </p:nvPr>
        </p:nvSpPr>
        <p:spPr>
          <a:xfrm>
            <a:off x="4649096" y="168368"/>
            <a:ext cx="1332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>
            <a:spLocks noGrp="1"/>
          </p:cNvSpPr>
          <p:nvPr>
            <p:ph type="title"/>
          </p:nvPr>
        </p:nvSpPr>
        <p:spPr>
          <a:xfrm>
            <a:off x="1043490" y="770748"/>
            <a:ext cx="7024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7"/>
          <p:cNvSpPr txBox="1">
            <a:spLocks noGrp="1"/>
          </p:cNvSpPr>
          <p:nvPr>
            <p:ph type="dt" idx="10"/>
          </p:nvPr>
        </p:nvSpPr>
        <p:spPr>
          <a:xfrm>
            <a:off x="5997388" y="168369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33" name="Google Shape;133;p7"/>
          <p:cNvSpPr txBox="1">
            <a:spLocks noGrp="1"/>
          </p:cNvSpPr>
          <p:nvPr>
            <p:ph type="ftr" idx="11"/>
          </p:nvPr>
        </p:nvSpPr>
        <p:spPr>
          <a:xfrm>
            <a:off x="4641448" y="4389120"/>
            <a:ext cx="3502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34" name="Google Shape;134;p7"/>
          <p:cNvSpPr txBox="1">
            <a:spLocks noGrp="1"/>
          </p:cNvSpPr>
          <p:nvPr>
            <p:ph type="sldNum" idx="12"/>
          </p:nvPr>
        </p:nvSpPr>
        <p:spPr>
          <a:xfrm>
            <a:off x="4649096" y="168368"/>
            <a:ext cx="1332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9"/>
          <p:cNvGrpSpPr/>
          <p:nvPr/>
        </p:nvGrpSpPr>
        <p:grpSpPr>
          <a:xfrm>
            <a:off x="-644959" y="0"/>
            <a:ext cx="10457378" cy="5337692"/>
            <a:chOff x="-644959" y="0"/>
            <a:chExt cx="10457378" cy="7116923"/>
          </a:xfrm>
        </p:grpSpPr>
        <p:grpSp>
          <p:nvGrpSpPr>
            <p:cNvPr id="141" name="Google Shape;141;p9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42" name="Google Shape;142;p9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43" name="Google Shape;143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4" name="Google Shape;144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5" name="Google Shape;145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46" name="Google Shape;146;p9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47" name="Google Shape;147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8" name="Google Shape;148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9" name="Google Shape;149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50" name="Google Shape;150;p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51" name="Google Shape;151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2" name="Google Shape;152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3" name="Google Shape;153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154" name="Google Shape;154;p9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55" name="Google Shape;155;p9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56" name="Google Shape;156;p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157" name="Google Shape;157;p9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2" name="Google Shape;162;p9"/>
            <p:cNvSpPr/>
            <p:nvPr/>
          </p:nvSpPr>
          <p:spPr>
            <a:xfrm rot="1799950">
              <a:off x="2996127" y="2859222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3" name="Google Shape;163;p9"/>
            <p:cNvSpPr/>
            <p:nvPr/>
          </p:nvSpPr>
          <p:spPr>
            <a:xfrm rot="1799950">
              <a:off x="3720027" y="41260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4" name="Google Shape;164;p9"/>
            <p:cNvSpPr/>
            <p:nvPr/>
          </p:nvSpPr>
          <p:spPr>
            <a:xfrm rot="1799950">
              <a:off x="3729553" y="1592397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5" name="Google Shape;165;p9"/>
            <p:cNvSpPr/>
            <p:nvPr/>
          </p:nvSpPr>
          <p:spPr>
            <a:xfrm rot="1799950">
              <a:off x="2977077" y="325573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6" name="Google Shape;166;p9"/>
            <p:cNvSpPr/>
            <p:nvPr/>
          </p:nvSpPr>
          <p:spPr>
            <a:xfrm rot="1799950">
              <a:off x="4462976" y="53833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882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7" name="Google Shape;167;p9"/>
            <p:cNvSpPr/>
            <p:nvPr/>
          </p:nvSpPr>
          <p:spPr>
            <a:xfrm rot="1801764">
              <a:off x="-382491" y="4201432"/>
              <a:ext cx="1260379" cy="1387003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8" name="Google Shape;168;p9"/>
            <p:cNvSpPr/>
            <p:nvPr/>
          </p:nvSpPr>
          <p:spPr>
            <a:xfrm rot="1799950">
              <a:off x="24327" y="540239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9" name="Google Shape;169;p9"/>
            <p:cNvSpPr/>
            <p:nvPr/>
          </p:nvSpPr>
          <p:spPr>
            <a:xfrm rot="1799950">
              <a:off x="52903" y="284969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0" name="Google Shape;170;p9"/>
            <p:cNvSpPr/>
            <p:nvPr/>
          </p:nvSpPr>
          <p:spPr>
            <a:xfrm rot="1799950">
              <a:off x="776802" y="4126047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1" name="Google Shape;171;p9"/>
            <p:cNvSpPr/>
            <p:nvPr/>
          </p:nvSpPr>
          <p:spPr>
            <a:xfrm rot="1799950">
              <a:off x="1510227" y="5411923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2" name="Google Shape;172;p9"/>
            <p:cNvSpPr/>
            <p:nvPr/>
          </p:nvSpPr>
          <p:spPr>
            <a:xfrm rot="1799950">
              <a:off x="1529278" y="2859222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3" name="Google Shape;173;p9"/>
            <p:cNvSpPr/>
            <p:nvPr/>
          </p:nvSpPr>
          <p:spPr>
            <a:xfrm rot="1799950">
              <a:off x="795852" y="1563823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4" name="Google Shape;174;p9"/>
            <p:cNvSpPr/>
            <p:nvPr/>
          </p:nvSpPr>
          <p:spPr>
            <a:xfrm rot="1799950">
              <a:off x="6806128" y="414509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5" name="Google Shape;175;p9"/>
            <p:cNvSpPr/>
            <p:nvPr/>
          </p:nvSpPr>
          <p:spPr>
            <a:xfrm rot="1799950">
              <a:off x="7549078" y="54214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6" name="Google Shape;176;p9"/>
            <p:cNvSpPr/>
            <p:nvPr/>
          </p:nvSpPr>
          <p:spPr>
            <a:xfrm rot="1799950">
              <a:off x="7549079" y="28687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7" name="Google Shape;177;p9"/>
            <p:cNvSpPr/>
            <p:nvPr/>
          </p:nvSpPr>
          <p:spPr>
            <a:xfrm rot="1801764">
              <a:off x="8306436" y="4055534"/>
              <a:ext cx="1242303" cy="1387003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8" name="Google Shape;178;p9"/>
            <p:cNvSpPr/>
            <p:nvPr/>
          </p:nvSpPr>
          <p:spPr>
            <a:xfrm rot="1801764">
              <a:off x="8306686" y="1511428"/>
              <a:ext cx="1240768" cy="1387589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79" name="Google Shape;179;p9"/>
          <p:cNvSpPr/>
          <p:nvPr/>
        </p:nvSpPr>
        <p:spPr>
          <a:xfrm>
            <a:off x="4561242" y="-16133"/>
            <a:ext cx="3679200" cy="470400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898E5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0" name="Google Shape;180;p9"/>
          <p:cNvSpPr/>
          <p:nvPr/>
        </p:nvSpPr>
        <p:spPr>
          <a:xfrm>
            <a:off x="4649096" y="-16132"/>
            <a:ext cx="3505200" cy="46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1" name="Google Shape;181;p9"/>
          <p:cNvSpPr txBox="1">
            <a:spLocks noGrp="1"/>
          </p:cNvSpPr>
          <p:nvPr>
            <p:ph type="dt" idx="10"/>
          </p:nvPr>
        </p:nvSpPr>
        <p:spPr>
          <a:xfrm>
            <a:off x="5997388" y="168369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2" name="Google Shape;182;p9"/>
          <p:cNvSpPr txBox="1">
            <a:spLocks noGrp="1"/>
          </p:cNvSpPr>
          <p:nvPr>
            <p:ph type="sldNum" idx="12"/>
          </p:nvPr>
        </p:nvSpPr>
        <p:spPr>
          <a:xfrm>
            <a:off x="4649096" y="168368"/>
            <a:ext cx="1332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sp>
        <p:nvSpPr>
          <p:cNvPr id="183" name="Google Shape;183;p9"/>
          <p:cNvSpPr/>
          <p:nvPr/>
        </p:nvSpPr>
        <p:spPr>
          <a:xfrm>
            <a:off x="905571" y="451412"/>
            <a:ext cx="3562200" cy="42363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4" name="Google Shape;184;p9"/>
          <p:cNvSpPr txBox="1">
            <a:spLocks noGrp="1"/>
          </p:cNvSpPr>
          <p:nvPr>
            <p:ph type="body" idx="1"/>
          </p:nvPr>
        </p:nvSpPr>
        <p:spPr>
          <a:xfrm>
            <a:off x="1145894" y="642395"/>
            <a:ext cx="3090300" cy="38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4424" algn="l">
              <a:spcBef>
                <a:spcPts val="480"/>
              </a:spcBef>
              <a:spcAft>
                <a:spcPts val="0"/>
              </a:spcAft>
              <a:buSzPts val="1824"/>
              <a:buChar char="🞇"/>
              <a:defRPr sz="2400"/>
            </a:lvl1pPr>
            <a:lvl2pPr marL="914400" lvl="1" indent="-334772" algn="l">
              <a:spcBef>
                <a:spcPts val="440"/>
              </a:spcBef>
              <a:spcAft>
                <a:spcPts val="0"/>
              </a:spcAft>
              <a:buSzPts val="1672"/>
              <a:buChar char="🞇"/>
              <a:defRPr sz="2200"/>
            </a:lvl2pPr>
            <a:lvl3pPr marL="1371600" lvl="2" indent="-325119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3pPr>
            <a:lvl4pPr marL="1828800" lvl="3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 sz="1800"/>
            </a:lvl4pPr>
            <a:lvl5pPr marL="2286000" lvl="4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5pPr>
            <a:lvl6pPr marL="2743200" lvl="5" indent="-32512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6pPr>
            <a:lvl7pPr marL="3200400" lvl="6" indent="-32512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7pPr>
            <a:lvl8pPr marL="3657600" lvl="7" indent="-32512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8pPr>
            <a:lvl9pPr marL="4114800" lvl="8" indent="-32512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9pPr>
          </a:lstStyle>
          <a:p>
            <a:endParaRPr/>
          </a:p>
        </p:txBody>
      </p:sp>
      <p:sp>
        <p:nvSpPr>
          <p:cNvPr id="185" name="Google Shape;185;p9"/>
          <p:cNvSpPr/>
          <p:nvPr/>
        </p:nvSpPr>
        <p:spPr>
          <a:xfrm>
            <a:off x="4650889" y="4566213"/>
            <a:ext cx="3505200" cy="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6" name="Google Shape;186;p9"/>
          <p:cNvSpPr txBox="1">
            <a:spLocks noGrp="1"/>
          </p:cNvSpPr>
          <p:nvPr>
            <p:ph type="ftr" idx="11"/>
          </p:nvPr>
        </p:nvSpPr>
        <p:spPr>
          <a:xfrm>
            <a:off x="4641448" y="4293626"/>
            <a:ext cx="34938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7" name="Google Shape;187;p9"/>
          <p:cNvSpPr txBox="1">
            <a:spLocks noGrp="1"/>
          </p:cNvSpPr>
          <p:nvPr>
            <p:ph type="title"/>
          </p:nvPr>
        </p:nvSpPr>
        <p:spPr>
          <a:xfrm>
            <a:off x="4739833" y="1993075"/>
            <a:ext cx="3304500" cy="10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9"/>
          <p:cNvSpPr txBox="1">
            <a:spLocks noGrp="1"/>
          </p:cNvSpPr>
          <p:nvPr>
            <p:ph type="body" idx="2"/>
          </p:nvPr>
        </p:nvSpPr>
        <p:spPr>
          <a:xfrm>
            <a:off x="4736592" y="3102746"/>
            <a:ext cx="3298800" cy="11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10"/>
          <p:cNvGrpSpPr/>
          <p:nvPr/>
        </p:nvGrpSpPr>
        <p:grpSpPr>
          <a:xfrm>
            <a:off x="-644959" y="0"/>
            <a:ext cx="10457378" cy="5337692"/>
            <a:chOff x="-644959" y="0"/>
            <a:chExt cx="10457378" cy="7116923"/>
          </a:xfrm>
        </p:grpSpPr>
        <p:grpSp>
          <p:nvGrpSpPr>
            <p:cNvPr id="191" name="Google Shape;191;p10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92" name="Google Shape;192;p10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93" name="Google Shape;193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4" name="Google Shape;194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5" name="Google Shape;195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96" name="Google Shape;196;p10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97" name="Google Shape;197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8" name="Google Shape;198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9" name="Google Shape;199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200" name="Google Shape;200;p10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201" name="Google Shape;201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202" name="Google Shape;202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203" name="Google Shape;203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204" name="Google Shape;204;p10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5" name="Google Shape;205;p10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6" name="Google Shape;206;p10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207" name="Google Shape;207;p10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8" name="Google Shape;208;p10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9" name="Google Shape;209;p10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0" name="Google Shape;210;p1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1" name="Google Shape;211;p1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2" name="Google Shape;212;p10"/>
            <p:cNvSpPr/>
            <p:nvPr/>
          </p:nvSpPr>
          <p:spPr>
            <a:xfrm rot="1799950">
              <a:off x="2996127" y="2859222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3" name="Google Shape;213;p10"/>
            <p:cNvSpPr/>
            <p:nvPr/>
          </p:nvSpPr>
          <p:spPr>
            <a:xfrm rot="1799950">
              <a:off x="3720027" y="41260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4" name="Google Shape;214;p10"/>
            <p:cNvSpPr/>
            <p:nvPr/>
          </p:nvSpPr>
          <p:spPr>
            <a:xfrm rot="1799950">
              <a:off x="3729553" y="1592397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5" name="Google Shape;215;p10"/>
            <p:cNvSpPr/>
            <p:nvPr/>
          </p:nvSpPr>
          <p:spPr>
            <a:xfrm rot="1799950">
              <a:off x="2977077" y="325573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6" name="Google Shape;216;p10"/>
            <p:cNvSpPr/>
            <p:nvPr/>
          </p:nvSpPr>
          <p:spPr>
            <a:xfrm rot="1799950">
              <a:off x="4462976" y="53833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882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7" name="Google Shape;217;p10"/>
            <p:cNvSpPr/>
            <p:nvPr/>
          </p:nvSpPr>
          <p:spPr>
            <a:xfrm rot="1801764">
              <a:off x="-382491" y="4201432"/>
              <a:ext cx="1260379" cy="1387003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8" name="Google Shape;218;p10"/>
            <p:cNvSpPr/>
            <p:nvPr/>
          </p:nvSpPr>
          <p:spPr>
            <a:xfrm rot="1799950">
              <a:off x="24327" y="540239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9" name="Google Shape;219;p10"/>
            <p:cNvSpPr/>
            <p:nvPr/>
          </p:nvSpPr>
          <p:spPr>
            <a:xfrm rot="1799950">
              <a:off x="52903" y="284969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0" name="Google Shape;220;p10"/>
            <p:cNvSpPr/>
            <p:nvPr/>
          </p:nvSpPr>
          <p:spPr>
            <a:xfrm rot="1799950">
              <a:off x="776802" y="4126047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1" name="Google Shape;221;p10"/>
            <p:cNvSpPr/>
            <p:nvPr/>
          </p:nvSpPr>
          <p:spPr>
            <a:xfrm rot="1799950">
              <a:off x="1510227" y="5411923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2" name="Google Shape;222;p10"/>
            <p:cNvSpPr/>
            <p:nvPr/>
          </p:nvSpPr>
          <p:spPr>
            <a:xfrm rot="1799950">
              <a:off x="1529278" y="2859222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3" name="Google Shape;223;p10"/>
            <p:cNvSpPr/>
            <p:nvPr/>
          </p:nvSpPr>
          <p:spPr>
            <a:xfrm rot="1799950">
              <a:off x="795852" y="1563823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4" name="Google Shape;224;p10"/>
            <p:cNvSpPr/>
            <p:nvPr/>
          </p:nvSpPr>
          <p:spPr>
            <a:xfrm rot="1799950">
              <a:off x="6806128" y="414509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5" name="Google Shape;225;p10"/>
            <p:cNvSpPr/>
            <p:nvPr/>
          </p:nvSpPr>
          <p:spPr>
            <a:xfrm rot="1799950">
              <a:off x="7549078" y="54214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6" name="Google Shape;226;p10"/>
            <p:cNvSpPr/>
            <p:nvPr/>
          </p:nvSpPr>
          <p:spPr>
            <a:xfrm rot="1799950">
              <a:off x="7549079" y="28687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7" name="Google Shape;227;p10"/>
            <p:cNvSpPr/>
            <p:nvPr/>
          </p:nvSpPr>
          <p:spPr>
            <a:xfrm rot="1801764">
              <a:off x="8306436" y="4055534"/>
              <a:ext cx="1242303" cy="1387003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8" name="Google Shape;228;p10"/>
            <p:cNvSpPr/>
            <p:nvPr/>
          </p:nvSpPr>
          <p:spPr>
            <a:xfrm rot="1801764">
              <a:off x="8306686" y="1511428"/>
              <a:ext cx="1240768" cy="1387589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29" name="Google Shape;229;p10"/>
          <p:cNvSpPr/>
          <p:nvPr/>
        </p:nvSpPr>
        <p:spPr>
          <a:xfrm>
            <a:off x="4561242" y="-16133"/>
            <a:ext cx="3679200" cy="470400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898E5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0" name="Google Shape;230;p10"/>
          <p:cNvSpPr/>
          <p:nvPr/>
        </p:nvSpPr>
        <p:spPr>
          <a:xfrm>
            <a:off x="4649096" y="-16132"/>
            <a:ext cx="3505200" cy="46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1" name="Google Shape;231;p10"/>
          <p:cNvSpPr/>
          <p:nvPr/>
        </p:nvSpPr>
        <p:spPr>
          <a:xfrm>
            <a:off x="905571" y="451412"/>
            <a:ext cx="3562200" cy="42363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33352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2" name="Google Shape;232;p10"/>
          <p:cNvSpPr/>
          <p:nvPr/>
        </p:nvSpPr>
        <p:spPr>
          <a:xfrm>
            <a:off x="4650889" y="4566213"/>
            <a:ext cx="3505200" cy="6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3" name="Google Shape;233;p10"/>
          <p:cNvSpPr txBox="1">
            <a:spLocks noGrp="1"/>
          </p:cNvSpPr>
          <p:nvPr>
            <p:ph type="title"/>
          </p:nvPr>
        </p:nvSpPr>
        <p:spPr>
          <a:xfrm>
            <a:off x="4734424" y="1995678"/>
            <a:ext cx="3300900" cy="10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0"/>
          <p:cNvSpPr>
            <a:spLocks noGrp="1"/>
          </p:cNvSpPr>
          <p:nvPr>
            <p:ph type="pic" idx="2"/>
          </p:nvPr>
        </p:nvSpPr>
        <p:spPr>
          <a:xfrm>
            <a:off x="1005208" y="520346"/>
            <a:ext cx="3359700" cy="41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432"/>
              <a:buFont typeface="Noto Sans Symbols"/>
              <a:buNone/>
              <a:defRPr sz="3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  <a:defRPr sz="2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 dirty="0"/>
          </a:p>
        </p:txBody>
      </p:sp>
      <p:sp>
        <p:nvSpPr>
          <p:cNvPr id="235" name="Google Shape;235;p10"/>
          <p:cNvSpPr txBox="1">
            <a:spLocks noGrp="1"/>
          </p:cNvSpPr>
          <p:nvPr>
            <p:ph type="body" idx="1"/>
          </p:nvPr>
        </p:nvSpPr>
        <p:spPr>
          <a:xfrm>
            <a:off x="4734630" y="3099816"/>
            <a:ext cx="3300600" cy="11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>
            <a:endParaRPr/>
          </a:p>
        </p:txBody>
      </p:sp>
      <p:sp>
        <p:nvSpPr>
          <p:cNvPr id="236" name="Google Shape;236;p10"/>
          <p:cNvSpPr txBox="1">
            <a:spLocks noGrp="1"/>
          </p:cNvSpPr>
          <p:nvPr>
            <p:ph type="dt" idx="10"/>
          </p:nvPr>
        </p:nvSpPr>
        <p:spPr>
          <a:xfrm>
            <a:off x="5997388" y="168369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7" name="Google Shape;237;p10"/>
          <p:cNvSpPr txBox="1">
            <a:spLocks noGrp="1"/>
          </p:cNvSpPr>
          <p:nvPr>
            <p:ph type="ftr" idx="11"/>
          </p:nvPr>
        </p:nvSpPr>
        <p:spPr>
          <a:xfrm>
            <a:off x="4641448" y="4293626"/>
            <a:ext cx="34938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8" name="Google Shape;238;p10"/>
          <p:cNvSpPr txBox="1">
            <a:spLocks noGrp="1"/>
          </p:cNvSpPr>
          <p:nvPr>
            <p:ph type="sldNum" idx="12"/>
          </p:nvPr>
        </p:nvSpPr>
        <p:spPr>
          <a:xfrm>
            <a:off x="4649096" y="168368"/>
            <a:ext cx="1332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1"/>
          <p:cNvSpPr txBox="1">
            <a:spLocks noGrp="1"/>
          </p:cNvSpPr>
          <p:nvPr>
            <p:ph type="title"/>
          </p:nvPr>
        </p:nvSpPr>
        <p:spPr>
          <a:xfrm>
            <a:off x="1043490" y="770748"/>
            <a:ext cx="7024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11"/>
          <p:cNvSpPr txBox="1">
            <a:spLocks noGrp="1"/>
          </p:cNvSpPr>
          <p:nvPr>
            <p:ph type="body" idx="1"/>
          </p:nvPr>
        </p:nvSpPr>
        <p:spPr>
          <a:xfrm rot="5400000">
            <a:off x="3116359" y="-330111"/>
            <a:ext cx="2631600" cy="67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marL="914400" lvl="1" indent="-315468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marL="1371600" lvl="2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marL="1828800" lvl="3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marL="2286000" lvl="4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marL="2743200" lvl="5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marL="3200400" lvl="6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marL="3657600" lvl="7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marL="4114800" lvl="8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>
            <a:endParaRPr/>
          </a:p>
        </p:txBody>
      </p:sp>
      <p:sp>
        <p:nvSpPr>
          <p:cNvPr id="242" name="Google Shape;242;p11"/>
          <p:cNvSpPr txBox="1">
            <a:spLocks noGrp="1"/>
          </p:cNvSpPr>
          <p:nvPr>
            <p:ph type="dt" idx="10"/>
          </p:nvPr>
        </p:nvSpPr>
        <p:spPr>
          <a:xfrm>
            <a:off x="5997388" y="168369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43" name="Google Shape;243;p11"/>
          <p:cNvSpPr txBox="1">
            <a:spLocks noGrp="1"/>
          </p:cNvSpPr>
          <p:nvPr>
            <p:ph type="ftr" idx="11"/>
          </p:nvPr>
        </p:nvSpPr>
        <p:spPr>
          <a:xfrm>
            <a:off x="4641448" y="4389120"/>
            <a:ext cx="3502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44" name="Google Shape;244;p11"/>
          <p:cNvSpPr txBox="1">
            <a:spLocks noGrp="1"/>
          </p:cNvSpPr>
          <p:nvPr>
            <p:ph type="sldNum" idx="12"/>
          </p:nvPr>
        </p:nvSpPr>
        <p:spPr>
          <a:xfrm>
            <a:off x="4649096" y="168368"/>
            <a:ext cx="1332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CCB"/>
            </a:gs>
            <a:gs pos="62000">
              <a:srgbClr val="9FA18F"/>
            </a:gs>
            <a:gs pos="100000">
              <a:srgbClr val="8C8D7C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567355" y="0"/>
            <a:ext cx="10457378" cy="5337692"/>
            <a:chOff x="-644959" y="0"/>
            <a:chExt cx="10457378" cy="7116923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8" name="Google Shape;8;p1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9" name="Google Shape;9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0" name="Google Shape;10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1" name="Google Shape;11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2" name="Google Shape;12;p1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3" name="Google Shape;13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" name="Google Shape;14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" name="Google Shape;15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6" name="Google Shape;16;p1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7" name="Google Shape;17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8" name="Google Shape;18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" name="Google Shape;19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 dirty="0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20" name="Google Shape;20;p1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1" name="Google Shape;21;p1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" name="Google Shape;22;p1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23" name="Google Shape;23;p1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 rot="1799950">
              <a:off x="2996127" y="2859222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 rot="1799950">
              <a:off x="3720027" y="41260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 rot="1799950">
              <a:off x="3729553" y="1592397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 rot="1799950">
              <a:off x="2977077" y="325573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 rot="1799950">
              <a:off x="4462976" y="53833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882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 rot="1801764">
              <a:off x="-382491" y="4201432"/>
              <a:ext cx="1260379" cy="1387003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 rot="1799950">
              <a:off x="24327" y="540239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 rot="1799950">
              <a:off x="52903" y="284969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 rot="1799950">
              <a:off x="776802" y="4126047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 rot="1799950">
              <a:off x="1510227" y="5411923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 rot="1799950">
              <a:off x="1529278" y="2859222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 rot="1799950">
              <a:off x="795852" y="1563823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 rot="1799950">
              <a:off x="6806128" y="414509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 rot="1799950">
              <a:off x="7549078" y="54214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 rot="1799950">
              <a:off x="7549079" y="2868748"/>
              <a:ext cx="1601441" cy="1388149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84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 rot="1801764">
              <a:off x="8306436" y="4055534"/>
              <a:ext cx="1242303" cy="1387003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 rot="1801764">
              <a:off x="8306686" y="1511428"/>
              <a:ext cx="1240768" cy="1387589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5" name="Google Shape;45;p1"/>
          <p:cNvSpPr/>
          <p:nvPr/>
        </p:nvSpPr>
        <p:spPr>
          <a:xfrm>
            <a:off x="457200" y="250115"/>
            <a:ext cx="8229600" cy="4639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6" name="Google Shape;46;p1"/>
          <p:cNvSpPr/>
          <p:nvPr/>
        </p:nvSpPr>
        <p:spPr>
          <a:xfrm>
            <a:off x="4561242" y="-16133"/>
            <a:ext cx="3679200" cy="52440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898E5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7" name="Google Shape;47;p1"/>
          <p:cNvSpPr/>
          <p:nvPr/>
        </p:nvSpPr>
        <p:spPr>
          <a:xfrm>
            <a:off x="4649096" y="-16132"/>
            <a:ext cx="3505200" cy="46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8" name="Google Shape;48;p1"/>
          <p:cNvSpPr txBox="1">
            <a:spLocks noGrp="1"/>
          </p:cNvSpPr>
          <p:nvPr>
            <p:ph type="title"/>
          </p:nvPr>
        </p:nvSpPr>
        <p:spPr>
          <a:xfrm>
            <a:off x="1043490" y="770748"/>
            <a:ext cx="7024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"/>
          <p:cNvSpPr txBox="1">
            <a:spLocks noGrp="1"/>
          </p:cNvSpPr>
          <p:nvPr>
            <p:ph type="body" idx="1"/>
          </p:nvPr>
        </p:nvSpPr>
        <p:spPr>
          <a:xfrm>
            <a:off x="1043492" y="1742739"/>
            <a:ext cx="6777300" cy="26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🞇"/>
              <a:def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4772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🞇"/>
              <a:defRPr sz="2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🞇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🞇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🞇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0" name="Google Shape;50;p1"/>
          <p:cNvSpPr txBox="1">
            <a:spLocks noGrp="1"/>
          </p:cNvSpPr>
          <p:nvPr>
            <p:ph type="dt" idx="10"/>
          </p:nvPr>
        </p:nvSpPr>
        <p:spPr>
          <a:xfrm>
            <a:off x="5997388" y="168369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 dirty="0"/>
          </a:p>
        </p:txBody>
      </p:sp>
      <p:sp>
        <p:nvSpPr>
          <p:cNvPr id="51" name="Google Shape;51;p1"/>
          <p:cNvSpPr txBox="1">
            <a:spLocks noGrp="1"/>
          </p:cNvSpPr>
          <p:nvPr>
            <p:ph type="ftr" idx="11"/>
          </p:nvPr>
        </p:nvSpPr>
        <p:spPr>
          <a:xfrm>
            <a:off x="4641448" y="4389120"/>
            <a:ext cx="3502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 dirty="0"/>
          </a:p>
        </p:txBody>
      </p:sp>
      <p:sp>
        <p:nvSpPr>
          <p:cNvPr id="52" name="Google Shape;52;p1"/>
          <p:cNvSpPr txBox="1">
            <a:spLocks noGrp="1"/>
          </p:cNvSpPr>
          <p:nvPr>
            <p:ph type="sldNum" idx="12"/>
          </p:nvPr>
        </p:nvSpPr>
        <p:spPr>
          <a:xfrm>
            <a:off x="4649096" y="168368"/>
            <a:ext cx="1332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NPW3ko6GoNE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NPW3ko6GoN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uact=8&amp;ved=0CAcQjRxqFQoTCMqjxb7SsscCFQEyPgodaeoNVA&amp;url=http://www.slideshare.net/aerobinson1/classroom-basics-turnarounds&amp;ei=mibTVcruN4Hk-AHp1LegBQ&amp;bvm=bv.99804247,d.eXY&amp;psig=AFQjCNF8fPGkZa3gmFnXFF33xzEQwyWbkA&amp;ust=1439987690766695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3"/>
          <p:cNvSpPr txBox="1">
            <a:spLocks noGrp="1"/>
          </p:cNvSpPr>
          <p:nvPr>
            <p:ph type="ctrTitle"/>
          </p:nvPr>
        </p:nvSpPr>
        <p:spPr>
          <a:xfrm>
            <a:off x="4496937" y="0"/>
            <a:ext cx="3955576" cy="2729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>
              <a:buClr>
                <a:schemeClr val="dk1"/>
              </a:buClr>
              <a:buSzPts val="4800"/>
            </a:pPr>
            <a:r>
              <a:rPr lang="en" dirty="0" smtClean="0"/>
              <a:t>Using the </a:t>
            </a:r>
            <a:r>
              <a:rPr lang="en" dirty="0" smtClean="0"/>
              <a:t>relationship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dirty="0" smtClean="0"/>
              <a:t>as </a:t>
            </a:r>
            <a:r>
              <a:rPr lang="en" dirty="0"/>
              <a:t>a therapeutic intervention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5049672" y="3022979"/>
            <a:ext cx="2408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Lance Metayer MS, LCMHC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4"/>
          <p:cNvSpPr txBox="1">
            <a:spLocks noGrp="1"/>
          </p:cNvSpPr>
          <p:nvPr>
            <p:ph type="title"/>
          </p:nvPr>
        </p:nvSpPr>
        <p:spPr>
          <a:xfrm>
            <a:off x="574844" y="514200"/>
            <a:ext cx="7024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chemeClr val="dk1"/>
              </a:buClr>
              <a:buSzPts val="4400"/>
            </a:pPr>
            <a:r>
              <a:rPr lang="en" sz="2400" dirty="0">
                <a:sym typeface="Constantia"/>
              </a:rPr>
              <a:t>Caregiver Management of Affect: </a:t>
            </a:r>
            <a:r>
              <a:rPr lang="en" sz="2400" dirty="0" smtClean="0">
                <a:sym typeface="Constantia"/>
              </a:rPr>
              <a:t/>
            </a:r>
            <a:br>
              <a:rPr lang="en" sz="2400" dirty="0" smtClean="0">
                <a:sym typeface="Constantia"/>
              </a:rPr>
            </a:br>
            <a:r>
              <a:rPr lang="en" sz="2400" dirty="0" smtClean="0"/>
              <a:t>Self-Regulation</a:t>
            </a:r>
            <a:endParaRPr sz="2400" dirty="0"/>
          </a:p>
        </p:txBody>
      </p:sp>
      <p:sp>
        <p:nvSpPr>
          <p:cNvPr id="323" name="Google Shape;323;p24"/>
          <p:cNvSpPr/>
          <p:nvPr/>
        </p:nvSpPr>
        <p:spPr>
          <a:xfrm>
            <a:off x="838200" y="1689811"/>
            <a:ext cx="6553200" cy="2295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6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Children </a:t>
            </a:r>
            <a:r>
              <a:rPr lang="en" sz="1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need support with  learning how to identify, understand, and safely express </a:t>
            </a:r>
            <a:r>
              <a:rPr lang="en" sz="16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emotions.  The relationships we provide to them can serve as practice for the real thing.</a:t>
            </a:r>
            <a:endParaRPr sz="1200"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6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6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Trauma </a:t>
            </a:r>
            <a:r>
              <a:rPr lang="en" sz="1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can significantly impact one’s ability to regulate </a:t>
            </a:r>
            <a:r>
              <a:rPr lang="en" sz="16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emotions and can shape attachment</a:t>
            </a:r>
            <a:endParaRPr sz="1200"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6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6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Secure </a:t>
            </a:r>
            <a:r>
              <a:rPr lang="en" sz="1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relationships are a fundamental component of </a:t>
            </a:r>
            <a:r>
              <a:rPr lang="en" sz="16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self-regulation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3985146"/>
            <a:ext cx="71730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"</a:t>
            </a:r>
            <a:r>
              <a:rPr lang="en-US" b="1" i="1" dirty="0"/>
              <a:t>There is no more effective neurobiological intervention than a safe relationship"  </a:t>
            </a:r>
            <a:r>
              <a:rPr lang="en-US" b="1" dirty="0"/>
              <a:t> </a:t>
            </a:r>
            <a:r>
              <a:rPr lang="en-US" dirty="0"/>
              <a:t>Bruce Perry, PhD, MD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94460" y="645567"/>
            <a:ext cx="6263640" cy="84033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1800" dirty="0"/>
              <a:t>Measuring Compassion Satisfaction </a:t>
            </a:r>
            <a:r>
              <a:rPr lang="en-US" sz="1800" dirty="0" smtClean="0"/>
              <a:t>&amp; Compassion </a:t>
            </a:r>
            <a:r>
              <a:rPr lang="en-US" sz="1800" dirty="0"/>
              <a:t>Fatigue:</a:t>
            </a:r>
            <a:br>
              <a:rPr lang="en-US" sz="1800" dirty="0"/>
            </a:br>
            <a:r>
              <a:rPr lang="en-US" sz="1800" dirty="0"/>
              <a:t>The </a:t>
            </a:r>
            <a:r>
              <a:rPr lang="en-US" sz="1800" i="1" dirty="0"/>
              <a:t>Professional Quality of Life Scale (ProQOL)</a:t>
            </a:r>
            <a:endParaRPr lang="en-US" sz="1800" dirty="0"/>
          </a:p>
        </p:txBody>
      </p:sp>
      <p:sp>
        <p:nvSpPr>
          <p:cNvPr id="21507" name="Content Placeholder 4"/>
          <p:cNvSpPr>
            <a:spLocks noGrp="1"/>
          </p:cNvSpPr>
          <p:nvPr>
            <p:ph idx="1"/>
          </p:nvPr>
        </p:nvSpPr>
        <p:spPr>
          <a:xfrm>
            <a:off x="1485900" y="1485901"/>
            <a:ext cx="6172200" cy="33944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Compassion Fatigue</a:t>
            </a:r>
          </a:p>
          <a:p>
            <a:r>
              <a:rPr lang="en-US" sz="1275" dirty="0"/>
              <a:t>A 30 item </a:t>
            </a:r>
            <a:r>
              <a:rPr lang="en-US" sz="1275" dirty="0" smtClean="0"/>
              <a:t>self-report </a:t>
            </a:r>
            <a:r>
              <a:rPr lang="en-US" sz="1275" dirty="0"/>
              <a:t>measure of the positive and negative aspects of caring</a:t>
            </a:r>
          </a:p>
          <a:p>
            <a:r>
              <a:rPr lang="en-US" sz="1275" dirty="0"/>
              <a:t>Measures Compassion Satisfaction and Compassion Fatigue </a:t>
            </a:r>
          </a:p>
          <a:p>
            <a:r>
              <a:rPr lang="en-US" sz="1275" dirty="0"/>
              <a:t>Compassion Fatigue has two subscales</a:t>
            </a:r>
          </a:p>
          <a:p>
            <a:pPr lvl="1"/>
            <a:r>
              <a:rPr lang="en-US" sz="1125" dirty="0"/>
              <a:t>Burnout</a:t>
            </a:r>
          </a:p>
          <a:p>
            <a:pPr lvl="1"/>
            <a:r>
              <a:rPr lang="en-US" sz="1125" dirty="0"/>
              <a:t>Secondary Trauma</a:t>
            </a:r>
            <a:endParaRPr lang="en-US" b="1" dirty="0" smtClean="0"/>
          </a:p>
          <a:p>
            <a:pPr marL="0" indent="0">
              <a:buNone/>
              <a:defRPr/>
            </a:pPr>
            <a:r>
              <a:rPr lang="en-US" b="1" dirty="0" smtClean="0"/>
              <a:t>Resiliency Planning </a:t>
            </a:r>
            <a:endParaRPr lang="en-US" b="1" dirty="0"/>
          </a:p>
          <a:p>
            <a:pPr>
              <a:defRPr/>
            </a:pPr>
            <a:r>
              <a:rPr lang="en-US" sz="1275" dirty="0"/>
              <a:t>Individual, personally</a:t>
            </a:r>
          </a:p>
          <a:p>
            <a:pPr lvl="1">
              <a:defRPr/>
            </a:pPr>
            <a:r>
              <a:rPr lang="en-US" sz="1125" dirty="0"/>
              <a:t>The ProQOL can help you plan where to put your energy to increase our resilience</a:t>
            </a:r>
          </a:p>
          <a:p>
            <a:pPr>
              <a:defRPr/>
            </a:pPr>
            <a:r>
              <a:rPr lang="en-US" sz="1275" dirty="0"/>
              <a:t>Organizational planning</a:t>
            </a:r>
          </a:p>
          <a:p>
            <a:pPr lvl="1">
              <a:defRPr/>
            </a:pPr>
            <a:r>
              <a:rPr lang="en-US" sz="1125" dirty="0"/>
              <a:t>Can help organizations find ways to maximize the positive aspects and reduce the negative aspects of helping</a:t>
            </a:r>
          </a:p>
          <a:p>
            <a:pPr>
              <a:defRPr/>
            </a:pPr>
            <a:r>
              <a:rPr lang="en-US" sz="1275" dirty="0"/>
              <a:t>Supportive Supervision</a:t>
            </a:r>
          </a:p>
          <a:p>
            <a:pPr lvl="1">
              <a:defRPr/>
            </a:pPr>
            <a:r>
              <a:rPr lang="en-US" sz="1125" dirty="0"/>
              <a:t>The ProQOL can be used as information for discussions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796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1"/>
          <p:cNvSpPr txBox="1">
            <a:spLocks noGrp="1"/>
          </p:cNvSpPr>
          <p:nvPr>
            <p:ph type="title"/>
          </p:nvPr>
        </p:nvSpPr>
        <p:spPr>
          <a:xfrm>
            <a:off x="1066800" y="342900"/>
            <a:ext cx="6965245" cy="901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onstantia"/>
              <a:buNone/>
            </a:pPr>
            <a:r>
              <a:rPr lang="en" sz="2400"/>
              <a:t>Attunement</a:t>
            </a:r>
            <a:r>
              <a:rPr lang="en" smtClean="0">
                <a:solidFill>
                  <a:schemeClr val="accent3"/>
                </a:solidFill>
              </a:rPr>
              <a:t> 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304" name="Google Shape;304;p21"/>
          <p:cNvSpPr/>
          <p:nvPr/>
        </p:nvSpPr>
        <p:spPr>
          <a:xfrm>
            <a:off x="996287" y="1126857"/>
            <a:ext cx="6691988" cy="2562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6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The </a:t>
            </a:r>
            <a:r>
              <a:rPr lang="en" sz="1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ability to read and appropriately respond to emotional cues</a:t>
            </a:r>
            <a:endParaRPr sz="1600" dirty="0"/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6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</a:t>
            </a:r>
            <a:r>
              <a:rPr lang="en" sz="1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subjective experience of being “felt”  by </a:t>
            </a:r>
            <a:r>
              <a:rPr lang="en" sz="16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another</a:t>
            </a:r>
            <a:r>
              <a:rPr lang="en" sz="1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. </a:t>
            </a:r>
            <a:endParaRPr sz="16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6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Focused </a:t>
            </a:r>
            <a:r>
              <a:rPr lang="en" sz="1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attention – bringing another </a:t>
            </a:r>
            <a:r>
              <a:rPr lang="en" sz="16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into </a:t>
            </a:r>
            <a:r>
              <a:rPr lang="en" sz="16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our internal world (Sigel, 2010)</a:t>
            </a:r>
            <a:endParaRPr sz="1600" dirty="0"/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" b="1" smtClean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 b="1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 </a:t>
            </a:r>
            <a:r>
              <a:rPr lang="en" b="1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order to accurately attune, we must listen for the emotional experience underneath the behavior </a:t>
            </a:r>
            <a:endParaRPr b="1" dirty="0"/>
          </a:p>
        </p:txBody>
      </p:sp>
      <p:sp>
        <p:nvSpPr>
          <p:cNvPr id="2" name="TextBox 1"/>
          <p:cNvSpPr txBox="1"/>
          <p:nvPr/>
        </p:nvSpPr>
        <p:spPr>
          <a:xfrm>
            <a:off x="7095745" y="4593946"/>
            <a:ext cx="1755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bg1">
                    <a:lumMod val="65000"/>
                  </a:schemeClr>
                </a:solidFill>
              </a:rPr>
              <a:t>Escalation Cycle 8,11</a:t>
            </a:r>
            <a:endParaRPr lang="en-US" sz="120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8"/>
          <p:cNvSpPr txBox="1">
            <a:spLocks noGrp="1"/>
          </p:cNvSpPr>
          <p:nvPr>
            <p:ph type="title"/>
          </p:nvPr>
        </p:nvSpPr>
        <p:spPr>
          <a:xfrm>
            <a:off x="231503" y="741487"/>
            <a:ext cx="7024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onstantia"/>
              <a:buNone/>
            </a:pPr>
            <a:r>
              <a:rPr lang="en" sz="2800" smtClean="0"/>
              <a:t>Attunement: Responsive </a:t>
            </a:r>
            <a:r>
              <a:rPr lang="en" sz="2800"/>
              <a:t>Listening </a:t>
            </a:r>
            <a:endParaRPr sz="2800" dirty="0"/>
          </a:p>
        </p:txBody>
      </p:sp>
      <p:sp>
        <p:nvSpPr>
          <p:cNvPr id="349" name="Google Shape;349;p28"/>
          <p:cNvSpPr/>
          <p:nvPr/>
        </p:nvSpPr>
        <p:spPr>
          <a:xfrm>
            <a:off x="762000" y="1598887"/>
            <a:ext cx="6248400" cy="2354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Short</a:t>
            </a: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</a:t>
            </a: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descriptive</a:t>
            </a: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</a:t>
            </a: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empathic </a:t>
            </a: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</a:t>
            </a: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tatements  </a:t>
            </a: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(we are </a:t>
            </a:r>
            <a:r>
              <a:rPr lang="en" sz="1600" b="1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not</a:t>
            </a: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yet analyzing, problem solving or repairing- we are focusing on soothing and calming)</a:t>
            </a:r>
            <a:endParaRPr sz="1200" dirty="0"/>
          </a:p>
          <a:p>
            <a:pPr marL="285750" lvl="6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Processing statements: “I </a:t>
            </a: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am noticing</a:t>
            </a: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…..”       </a:t>
            </a:r>
          </a:p>
          <a:p>
            <a:pPr marL="285750" lvl="6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Mirroring/Paraphrasing:   “</a:t>
            </a: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 hear you </a:t>
            </a: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saying...”</a:t>
            </a:r>
            <a:endParaRPr lang="en" sz="1600" dirty="0" smtClean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lvl="6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Respectful curiousity:  “I am wondering </a:t>
            </a: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if….”</a:t>
            </a:r>
            <a:endParaRPr lang="en" sz="1600" dirty="0" smtClean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lvl="6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Self </a:t>
            </a: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Reflection/Modeling</a:t>
            </a: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:   </a:t>
            </a:r>
            <a:r>
              <a:rPr lang="en-US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“I am feeling…”</a:t>
            </a:r>
          </a:p>
          <a:p>
            <a:pPr marL="285750" lvl="6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How </a:t>
            </a: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say this, will be just as important as the content of what we </a:t>
            </a: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say</a:t>
            </a:r>
            <a:endParaRPr sz="16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9"/>
          <p:cNvSpPr txBox="1">
            <a:spLocks noGrp="1"/>
          </p:cNvSpPr>
          <p:nvPr>
            <p:ph type="title"/>
          </p:nvPr>
        </p:nvSpPr>
        <p:spPr>
          <a:xfrm>
            <a:off x="762000" y="799950"/>
            <a:ext cx="7024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chemeClr val="dk2"/>
              </a:buClr>
              <a:buSzPts val="4000"/>
            </a:pPr>
            <a:r>
              <a:rPr lang="en" sz="2800"/>
              <a:t>Attunement: Responsive Listening Skills </a:t>
            </a:r>
            <a:endParaRPr sz="2800" dirty="0"/>
          </a:p>
        </p:txBody>
      </p:sp>
      <p:sp>
        <p:nvSpPr>
          <p:cNvPr id="355" name="Google Shape;355;p29"/>
          <p:cNvSpPr/>
          <p:nvPr/>
        </p:nvSpPr>
        <p:spPr>
          <a:xfrm>
            <a:off x="762000" y="1657350"/>
            <a:ext cx="5486400" cy="1915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Acknowledging</a:t>
            </a:r>
            <a:endParaRPr sz="1200"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Apologizing</a:t>
            </a:r>
            <a:endParaRPr sz="1200"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Agreeing</a:t>
            </a:r>
            <a:endParaRPr sz="1200"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Inviting criticism</a:t>
            </a:r>
            <a:endParaRPr sz="1200"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1"/>
          <p:cNvSpPr txBox="1">
            <a:spLocks noGrp="1"/>
          </p:cNvSpPr>
          <p:nvPr>
            <p:ph type="title"/>
          </p:nvPr>
        </p:nvSpPr>
        <p:spPr>
          <a:xfrm>
            <a:off x="-732740" y="436361"/>
            <a:ext cx="6965245" cy="901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4400"/>
            </a:pPr>
            <a:r>
              <a:rPr lang="en" sz="2400"/>
              <a:t>Consistent Response </a:t>
            </a:r>
            <a:endParaRPr sz="2400" dirty="0"/>
          </a:p>
        </p:txBody>
      </p:sp>
      <p:sp>
        <p:nvSpPr>
          <p:cNvPr id="4" name="Google Shape;310;p22"/>
          <p:cNvSpPr/>
          <p:nvPr/>
        </p:nvSpPr>
        <p:spPr>
          <a:xfrm>
            <a:off x="1147266" y="1338225"/>
            <a:ext cx="6145987" cy="2146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Caregivers</a:t>
            </a: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’ responses and the environment are predictable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Rules </a:t>
            </a: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and limits are clear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</a:t>
            </a: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can be consistent without being overly rigid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" sz="1800" smtClean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Children </a:t>
            </a: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who have endured trauma may initially resist imposed structures and rules due to survival </a:t>
            </a:r>
            <a:r>
              <a:rPr lang="en" sz="18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mechanisms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268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15;p23"/>
          <p:cNvSpPr txBox="1">
            <a:spLocks noGrp="1"/>
          </p:cNvSpPr>
          <p:nvPr>
            <p:ph type="title"/>
          </p:nvPr>
        </p:nvSpPr>
        <p:spPr>
          <a:xfrm>
            <a:off x="-1017159" y="243836"/>
            <a:ext cx="6965950" cy="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indent="0" algn="ctr">
              <a:buClr>
                <a:schemeClr val="dk1"/>
              </a:buClr>
              <a:buSzPts val="4400"/>
            </a:pPr>
            <a:r>
              <a:rPr lang="en" sz="2400"/>
              <a:t>Routines and Rituals </a:t>
            </a:r>
            <a:endParaRPr sz="2400" dirty="0"/>
          </a:p>
        </p:txBody>
      </p:sp>
      <p:sp>
        <p:nvSpPr>
          <p:cNvPr id="5" name="Google Shape;316;p23"/>
          <p:cNvSpPr txBox="1">
            <a:spLocks/>
          </p:cNvSpPr>
          <p:nvPr/>
        </p:nvSpPr>
        <p:spPr>
          <a:xfrm>
            <a:off x="1093012" y="4225236"/>
            <a:ext cx="7162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2040"/>
            </a:pPr>
            <a:r>
              <a:rPr lang="en-US" b="1" i="1" dirty="0" smtClean="0">
                <a:solidFill>
                  <a:srgbClr val="595959"/>
                </a:solidFill>
              </a:rPr>
              <a:t>“The invisible bookends that bracket our days” </a:t>
            </a:r>
            <a:endParaRPr lang="en-US" dirty="0" smtClean="0"/>
          </a:p>
          <a:p>
            <a:pPr>
              <a:spcBef>
                <a:spcPts val="240"/>
              </a:spcBef>
              <a:buSzPts val="1020"/>
            </a:pPr>
            <a:r>
              <a:rPr lang="en-US" sz="1200" b="1" dirty="0" smtClean="0">
                <a:solidFill>
                  <a:srgbClr val="595959"/>
                </a:solidFill>
              </a:rPr>
              <a:t>(Blaustein &amp; Kinniburgh, 2010) </a:t>
            </a:r>
            <a:endParaRPr lang="en-US" dirty="0" smtClean="0"/>
          </a:p>
          <a:p>
            <a:pPr>
              <a:spcBef>
                <a:spcPts val="480"/>
              </a:spcBef>
              <a:buSzPts val="2040"/>
            </a:pPr>
            <a:endParaRPr lang="en-US" b="1" dirty="0" smtClean="0">
              <a:solidFill>
                <a:srgbClr val="595959"/>
              </a:solidFill>
            </a:endParaRPr>
          </a:p>
          <a:p>
            <a:pPr>
              <a:spcBef>
                <a:spcPts val="480"/>
              </a:spcBef>
              <a:buSzPts val="2040"/>
            </a:pPr>
            <a:endParaRPr lang="en-US" b="1" dirty="0">
              <a:solidFill>
                <a:srgbClr val="595959"/>
              </a:solidFill>
            </a:endParaRPr>
          </a:p>
        </p:txBody>
      </p:sp>
      <p:sp>
        <p:nvSpPr>
          <p:cNvPr id="6" name="Google Shape;317;p23"/>
          <p:cNvSpPr/>
          <p:nvPr/>
        </p:nvSpPr>
        <p:spPr>
          <a:xfrm>
            <a:off x="930859" y="1476651"/>
            <a:ext cx="6096000" cy="90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Predictable routines increase sense of safety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Children </a:t>
            </a: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can focus less on “survival” and more on healthy development </a:t>
            </a:r>
            <a:endParaRPr lang="en" sz="1800" smtClean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Repetition </a:t>
            </a:r>
            <a:r>
              <a:rPr lang="en-US" sz="1800" dirty="0"/>
              <a:t>is an important way that all people gain skill; we gain skill more easily through predictable structures</a:t>
            </a:r>
          </a:p>
          <a:p>
            <a:endParaRPr lang="en-US"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800" smtClean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268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5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7543800" cy="108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onstantia"/>
              <a:buNone/>
            </a:pPr>
            <a:r>
              <a:rPr lang="en" sz="3959"/>
              <a:t/>
            </a:r>
            <a:br>
              <a:rPr lang="en" sz="3959"/>
            </a:br>
            <a:r>
              <a:rPr lang="en" sz="3959"/>
              <a:t/>
            </a:r>
            <a:br>
              <a:rPr lang="en" sz="3959"/>
            </a:br>
            <a:r>
              <a:rPr lang="en" sz="3959"/>
              <a:t/>
            </a:r>
            <a:br>
              <a:rPr lang="en" sz="3959"/>
            </a:br>
            <a:r>
              <a:rPr lang="en" sz="3959"/>
              <a:t/>
            </a:r>
            <a:br>
              <a:rPr lang="en" sz="3959"/>
            </a:br>
            <a:r>
              <a:rPr lang="en" sz="3959"/>
              <a:t/>
            </a:r>
            <a:br>
              <a:rPr lang="en" sz="3959"/>
            </a:br>
            <a:r>
              <a:rPr lang="en" sz="3959"/>
              <a:t/>
            </a:r>
            <a:br>
              <a:rPr lang="en" sz="3959"/>
            </a:br>
            <a:r>
              <a:rPr lang="en" sz="3959"/>
              <a:t/>
            </a:r>
            <a:br>
              <a:rPr lang="en" sz="3959"/>
            </a:br>
            <a:r>
              <a:rPr lang="en" sz="3959"/>
              <a:t/>
            </a:r>
            <a:br>
              <a:rPr lang="en" sz="3959"/>
            </a:br>
            <a:r>
              <a:rPr lang="en" sz="2800">
                <a:solidFill>
                  <a:schemeClr val="dk2"/>
                </a:solidFill>
              </a:rPr>
              <a:t>De-escalation and emotional support to a youth in distress </a:t>
            </a:r>
            <a:r>
              <a:rPr lang="en" sz="3200"/>
              <a:t/>
            </a:r>
            <a:br>
              <a:rPr lang="en" sz="3200"/>
            </a:br>
            <a:r>
              <a:rPr lang="en" sz="4770">
                <a:latin typeface="Libre Franklin"/>
                <a:ea typeface="Libre Franklin"/>
                <a:cs typeface="Libre Franklin"/>
                <a:sym typeface="Libre Franklin"/>
              </a:rPr>
              <a:t/>
            </a:r>
            <a:br>
              <a:rPr lang="en" sz="4770">
                <a:latin typeface="Libre Franklin"/>
                <a:ea typeface="Libre Franklin"/>
                <a:cs typeface="Libre Franklin"/>
                <a:sym typeface="Libre Franklin"/>
              </a:rPr>
            </a:br>
            <a:r>
              <a:rPr lang="en" sz="2800" b="1">
                <a:latin typeface="Libre Franklin"/>
                <a:ea typeface="Libre Franklin"/>
                <a:cs typeface="Libre Franklin"/>
                <a:sym typeface="Libre Franklin"/>
              </a:rPr>
              <a:t>“Connect, Then Redirect”</a:t>
            </a:r>
            <a:br>
              <a:rPr lang="en" sz="2800" b="1">
                <a:latin typeface="Libre Franklin"/>
                <a:ea typeface="Libre Franklin"/>
                <a:cs typeface="Libre Franklin"/>
                <a:sym typeface="Libre Franklin"/>
              </a:rPr>
            </a:br>
            <a:r>
              <a:rPr lang="en" sz="2800" b="1">
                <a:latin typeface="Libre Franklin"/>
                <a:ea typeface="Libre Franklin"/>
                <a:cs typeface="Libre Franklin"/>
                <a:sym typeface="Libre Franklin"/>
              </a:rPr>
              <a:t>-Dan Siegel</a:t>
            </a:r>
            <a:r>
              <a:rPr lang="en" sz="4800">
                <a:latin typeface="Libre Franklin"/>
                <a:ea typeface="Libre Franklin"/>
                <a:cs typeface="Libre Franklin"/>
                <a:sym typeface="Libre Franklin"/>
              </a:rPr>
              <a:t/>
            </a:r>
            <a:br>
              <a:rPr lang="en" sz="4800">
                <a:latin typeface="Libre Franklin"/>
                <a:ea typeface="Libre Franklin"/>
                <a:cs typeface="Libre Franklin"/>
                <a:sym typeface="Libre Franklin"/>
              </a:rPr>
            </a:br>
            <a:r>
              <a:rPr lang="en" sz="4400">
                <a:solidFill>
                  <a:schemeClr val="dk2"/>
                </a:solidFill>
              </a:rPr>
              <a:t/>
            </a:r>
            <a:br>
              <a:rPr lang="en" sz="4400">
                <a:solidFill>
                  <a:schemeClr val="dk2"/>
                </a:solidFill>
              </a:rPr>
            </a:br>
            <a:r>
              <a:rPr lang="en" sz="3959">
                <a:solidFill>
                  <a:schemeClr val="dk2"/>
                </a:solidFill>
              </a:rPr>
              <a:t/>
            </a:r>
            <a:br>
              <a:rPr lang="en" sz="3959">
                <a:solidFill>
                  <a:schemeClr val="dk2"/>
                </a:solidFill>
              </a:rPr>
            </a:br>
            <a:endParaRPr sz="3959" dirty="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5"/>
          <p:cNvSpPr txBox="1">
            <a:spLocks noGrp="1"/>
          </p:cNvSpPr>
          <p:nvPr>
            <p:ph type="title"/>
          </p:nvPr>
        </p:nvSpPr>
        <p:spPr>
          <a:xfrm>
            <a:off x="-920496" y="401756"/>
            <a:ext cx="7543800" cy="108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3959"/>
            </a:pPr>
            <a:r>
              <a:rPr lang="en" sz="3959"/>
              <a:t/>
            </a:r>
            <a:br>
              <a:rPr lang="en" sz="3959"/>
            </a:br>
            <a:r>
              <a:rPr lang="en" sz="3959"/>
              <a:t/>
            </a:r>
            <a:br>
              <a:rPr lang="en" sz="3959"/>
            </a:br>
            <a:r>
              <a:rPr lang="en" sz="2800"/>
              <a:t>Connection Strategies</a:t>
            </a:r>
            <a:br>
              <a:rPr lang="en" sz="2800"/>
            </a:br>
            <a:r>
              <a:rPr lang="en" sz="2800"/>
              <a:t/>
            </a:r>
            <a:br>
              <a:rPr lang="en" sz="2800"/>
            </a:br>
            <a:endParaRPr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928048" y="1487606"/>
            <a:ext cx="6878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25691" y="1795382"/>
            <a:ext cx="733567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Validate </a:t>
            </a:r>
            <a:r>
              <a:rPr lang="en-US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Emotions: </a:t>
            </a:r>
            <a:r>
              <a:rPr lang="en-US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We </a:t>
            </a:r>
            <a:r>
              <a:rPr lang="en-US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can validate emotions and not like the behavior. </a:t>
            </a:r>
            <a:r>
              <a:rPr lang="en-US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i="1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“</a:t>
            </a:r>
            <a:r>
              <a:rPr lang="en-US" i="1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Name it to tame it.” </a:t>
            </a:r>
          </a:p>
          <a:p>
            <a:pPr lvl="0"/>
            <a:endParaRPr lang="en-US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lvl="0"/>
            <a:r>
              <a:rPr lang="en-US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“</a:t>
            </a:r>
            <a:r>
              <a:rPr lang="en-US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It makes sense to me that you feel….” </a:t>
            </a:r>
            <a:endParaRPr lang="en-US" dirty="0" smtClean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lvl="0"/>
            <a:r>
              <a:rPr lang="en-US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</a:t>
            </a:r>
            <a:r>
              <a:rPr lang="en-US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“That sounds so frustrating…”</a:t>
            </a:r>
            <a:endParaRPr lang="en-US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lvl="0"/>
            <a:endParaRPr lang="en-US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lvl="0"/>
            <a:r>
              <a:rPr lang="en-US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Reflect </a:t>
            </a:r>
            <a:r>
              <a:rPr lang="en-US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you hear. This communicates comfort and allows the child to feel </a:t>
            </a:r>
            <a:r>
              <a:rPr lang="en-US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heard</a:t>
            </a:r>
            <a:endParaRPr lang="en-US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lvl="0"/>
            <a:endParaRPr lang="en-US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lvl="0"/>
            <a:r>
              <a:rPr lang="en-US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“It sounds like you were feeling overwhelmed”….  “is that right”?</a:t>
            </a:r>
          </a:p>
          <a:p>
            <a:pPr lvl="0"/>
            <a:r>
              <a:rPr lang="en-US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</a:t>
            </a:r>
            <a:r>
              <a:rPr lang="en-US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“Can you help me to understand what was going on; it sounds like…”?</a:t>
            </a:r>
          </a:p>
          <a:p>
            <a:pPr lvl="0"/>
            <a:r>
              <a:rPr lang="en-US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3301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0"/>
          <p:cNvSpPr txBox="1">
            <a:spLocks noGrp="1"/>
          </p:cNvSpPr>
          <p:nvPr>
            <p:ph type="title"/>
          </p:nvPr>
        </p:nvSpPr>
        <p:spPr>
          <a:xfrm>
            <a:off x="-509462" y="848727"/>
            <a:ext cx="7024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onstantia"/>
              <a:buNone/>
            </a:pPr>
            <a:r>
              <a:rPr lang="en" sz="3200"/>
              <a:t>Why Connect </a:t>
            </a:r>
            <a:r>
              <a:rPr lang="en" sz="3600"/>
              <a:t>First? </a:t>
            </a:r>
            <a:r>
              <a:rPr lang="en" sz="2000"/>
              <a:t/>
            </a:r>
            <a:br>
              <a:rPr lang="en" sz="2000"/>
            </a:br>
            <a:endParaRPr sz="2000" dirty="0"/>
          </a:p>
        </p:txBody>
      </p:sp>
      <p:sp>
        <p:nvSpPr>
          <p:cNvPr id="361" name="Google Shape;361;p30"/>
          <p:cNvSpPr/>
          <p:nvPr/>
        </p:nvSpPr>
        <p:spPr>
          <a:xfrm>
            <a:off x="1524000" y="3771900"/>
            <a:ext cx="5389800" cy="7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b="1" dirty="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From: CONNECT AND REDIRECT REFRIGERATOR SHEET No-Drama Discipline by Daniel J. Siegel and Tina Payne Bryson</a:t>
            </a:r>
            <a:endParaRPr dirty="0"/>
          </a:p>
        </p:txBody>
      </p:sp>
      <p:sp>
        <p:nvSpPr>
          <p:cNvPr id="362" name="Google Shape;362;p30"/>
          <p:cNvSpPr/>
          <p:nvPr/>
        </p:nvSpPr>
        <p:spPr>
          <a:xfrm>
            <a:off x="1094232" y="1479356"/>
            <a:ext cx="6553200" cy="1523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● Short-term benefit: It moves the youth from reactivity to receptivity.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● Long-term benefit: It builds a youth's brain.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● Relational benefit: It deepens your relationship with the youth.</a:t>
            </a: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"/>
          <p:cNvSpPr txBox="1">
            <a:spLocks noGrp="1"/>
          </p:cNvSpPr>
          <p:nvPr>
            <p:ph type="body" idx="1"/>
          </p:nvPr>
        </p:nvSpPr>
        <p:spPr>
          <a:xfrm>
            <a:off x="739373" y="525057"/>
            <a:ext cx="6491700" cy="12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" b="1" dirty="0"/>
              <a:t>        </a:t>
            </a:r>
            <a:r>
              <a:rPr lang="en" dirty="0">
                <a:solidFill>
                  <a:schemeClr val="accent1"/>
                </a:solidFill>
              </a:rPr>
              <a:t>Some Top Universal Relational Needs   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" dirty="0"/>
              <a:t>Belonging             Respect                Support 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" dirty="0"/>
              <a:t>                          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" dirty="0"/>
              <a:t>    Encouragement                Approval    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 dirty="0" smtClean="0"/>
              <a:t>			</a:t>
            </a:r>
            <a:r>
              <a:rPr lang="en-US" sz="3200" dirty="0" smtClean="0"/>
              <a:t>Safety</a:t>
            </a:r>
            <a:endParaRPr sz="3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" dirty="0"/>
              <a:t>       Acceptance 	             Comfort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" dirty="0"/>
              <a:t>Affection       To Be Seen       Appreciation           </a:t>
            </a:r>
            <a:endParaRPr dirty="0"/>
          </a:p>
          <a:p>
            <a:pPr marL="914400" lvl="0" indent="45720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" dirty="0"/>
              <a:t>  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endParaRPr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1"/>
          <p:cNvSpPr txBox="1">
            <a:spLocks noGrp="1"/>
          </p:cNvSpPr>
          <p:nvPr>
            <p:ph type="title"/>
          </p:nvPr>
        </p:nvSpPr>
        <p:spPr>
          <a:xfrm>
            <a:off x="-1169694" y="333343"/>
            <a:ext cx="7024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chemeClr val="dk2"/>
              </a:buClr>
              <a:buSzPts val="4000"/>
            </a:pPr>
            <a:r>
              <a:rPr lang="en" sz="3200"/>
              <a:t>Then, Redirect</a:t>
            </a:r>
            <a:endParaRPr sz="3200" dirty="0"/>
          </a:p>
        </p:txBody>
      </p:sp>
      <p:sp>
        <p:nvSpPr>
          <p:cNvPr id="368" name="Google Shape;368;p31"/>
          <p:cNvSpPr/>
          <p:nvPr/>
        </p:nvSpPr>
        <p:spPr>
          <a:xfrm>
            <a:off x="304800" y="1314450"/>
            <a:ext cx="7924800" cy="392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accent3"/>
                </a:solidFill>
                <a:latin typeface="Constantia"/>
                <a:ea typeface="Constantia"/>
                <a:cs typeface="Constantia"/>
                <a:sym typeface="Constantia"/>
              </a:rPr>
              <a:t>-	</a:t>
            </a:r>
            <a:endParaRPr dirty="0"/>
          </a:p>
        </p:txBody>
      </p:sp>
      <p:sp>
        <p:nvSpPr>
          <p:cNvPr id="369" name="Google Shape;369;p31"/>
          <p:cNvSpPr/>
          <p:nvPr/>
        </p:nvSpPr>
        <p:spPr>
          <a:xfrm>
            <a:off x="809799" y="1082315"/>
            <a:ext cx="7235555" cy="85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When the youth  is ready, we can then engage the problem solving  and processing part of the  </a:t>
            </a: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brain: “the thinking brain”.</a:t>
            </a:r>
            <a:endParaRPr sz="16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70" name="Google Shape;370;p31"/>
          <p:cNvSpPr/>
          <p:nvPr/>
        </p:nvSpPr>
        <p:spPr>
          <a:xfrm>
            <a:off x="1441094" y="1561864"/>
            <a:ext cx="6473951" cy="1898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Inquire </a:t>
            </a:r>
            <a:r>
              <a:rPr lang="en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to increase insight and </a:t>
            </a: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understanding: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</a:t>
            </a: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</a:t>
            </a:r>
            <a:r>
              <a:rPr lang="en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“I wonder how you were </a:t>
            </a: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feeling when…?”</a:t>
            </a:r>
            <a:endParaRPr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  </a:t>
            </a: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“I </a:t>
            </a:r>
            <a:r>
              <a:rPr lang="en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wonder what was happening for you?”</a:t>
            </a:r>
            <a:endParaRPr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Problem Solve:</a:t>
            </a:r>
            <a:endParaRPr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 </a:t>
            </a: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“</a:t>
            </a:r>
            <a:r>
              <a:rPr lang="en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might </a:t>
            </a: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help next time?”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 </a:t>
            </a: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“</a:t>
            </a: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Let’s practice these skills together.”</a:t>
            </a:r>
            <a:endParaRPr lang="en-US" dirty="0" smtClean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 smtClean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Redirection </a:t>
            </a:r>
            <a:r>
              <a:rPr lang="en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is our opportunity to teach skills</a:t>
            </a:r>
            <a:endParaRPr lang="en" sz="1100" dirty="0">
              <a:ea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Relational Repair </a:t>
            </a:r>
            <a:r>
              <a:rPr lang="en" b="1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Work If Needed </a:t>
            </a:r>
            <a:endParaRPr sz="11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"/>
          <p:cNvSpPr txBox="1">
            <a:spLocks noGrp="1"/>
          </p:cNvSpPr>
          <p:nvPr>
            <p:ph type="body" idx="1"/>
          </p:nvPr>
        </p:nvSpPr>
        <p:spPr>
          <a:xfrm>
            <a:off x="739373" y="525057"/>
            <a:ext cx="6491700" cy="710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ctr">
              <a:spcBef>
                <a:spcPts val="0"/>
              </a:spcBef>
              <a:buClr>
                <a:schemeClr val="dk1"/>
              </a:buClr>
              <a:buSzPts val="4400"/>
              <a:buNone/>
            </a:pPr>
            <a:r>
              <a:rPr lang="en">
                <a:solidFill>
                  <a:schemeClr val="accent1"/>
                </a:solidFill>
              </a:rPr>
              <a:t>        Relationships Provide the Foundation 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endParaRPr dirty="0"/>
          </a:p>
          <a:p>
            <a:pPr marL="914400" lvl="0" indent="45720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" smtClean="0"/>
              <a:t>  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400"/>
              <a:buNone/>
            </a:pPr>
            <a:endParaRPr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101" y="999831"/>
            <a:ext cx="4834719" cy="359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04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5"/>
          <p:cNvSpPr txBox="1">
            <a:spLocks noGrp="1"/>
          </p:cNvSpPr>
          <p:nvPr>
            <p:ph type="title"/>
          </p:nvPr>
        </p:nvSpPr>
        <p:spPr>
          <a:xfrm>
            <a:off x="-841247" y="65837"/>
            <a:ext cx="7171104" cy="1075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nstantia"/>
              <a:buNone/>
            </a:pPr>
            <a:r>
              <a:rPr lang="en" sz="2400"/>
              <a:t>The Power of </a:t>
            </a:r>
            <a:r>
              <a:rPr lang="en" sz="2400" smtClean="0"/>
              <a:t>Relationships </a:t>
            </a:r>
            <a:endParaRPr sz="2400" dirty="0"/>
          </a:p>
        </p:txBody>
      </p:sp>
      <p:sp>
        <p:nvSpPr>
          <p:cNvPr id="266" name="Google Shape;266;p15"/>
          <p:cNvSpPr/>
          <p:nvPr/>
        </p:nvSpPr>
        <p:spPr>
          <a:xfrm>
            <a:off x="0" y="4893868"/>
            <a:ext cx="4048526" cy="79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0" i="0" u="sng" strike="noStrike" cap="none">
                <a:solidFill>
                  <a:schemeClr val="hlink"/>
                </a:solidFill>
                <a:latin typeface="Libre Franklin"/>
                <a:ea typeface="Libre Franklin"/>
                <a:cs typeface="Libre Franklin"/>
                <a:sym typeface="Libre Franklin"/>
                <a:hlinkClick r:id="rId4"/>
              </a:rPr>
              <a:t>https://www.youtube.com/watch?v=NPW3ko6GoNE</a:t>
            </a:r>
            <a:endParaRPr sz="11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id="2" name="NPW3ko6GoNE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893494" y="842189"/>
            <a:ext cx="7204432" cy="40516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6"/>
          <p:cNvSpPr txBox="1">
            <a:spLocks noGrp="1"/>
          </p:cNvSpPr>
          <p:nvPr>
            <p:ph type="title"/>
          </p:nvPr>
        </p:nvSpPr>
        <p:spPr>
          <a:xfrm>
            <a:off x="257624" y="575034"/>
            <a:ext cx="6965100" cy="9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4400"/>
            </a:pPr>
            <a:r>
              <a:rPr lang="en" sz="2400" dirty="0"/>
              <a:t>Building the </a:t>
            </a:r>
            <a:r>
              <a:rPr lang="en" sz="2400" dirty="0" smtClean="0"/>
              <a:t>foundation</a:t>
            </a:r>
            <a:r>
              <a:rPr lang="en" sz="2400" dirty="0"/>
              <a:t>:  Attachment </a:t>
            </a:r>
            <a:endParaRPr sz="2400" dirty="0"/>
          </a:p>
        </p:txBody>
      </p:sp>
      <p:sp>
        <p:nvSpPr>
          <p:cNvPr id="272" name="Google Shape;272;p16"/>
          <p:cNvSpPr/>
          <p:nvPr/>
        </p:nvSpPr>
        <p:spPr>
          <a:xfrm>
            <a:off x="781013" y="1666493"/>
            <a:ext cx="7059625" cy="31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John Bowlby:  Attachment </a:t>
            </a:r>
            <a:r>
              <a:rPr lang="en" sz="18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is </a:t>
            </a:r>
            <a:r>
              <a:rPr lang="en" sz="1800" i="1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“ the lasting </a:t>
            </a:r>
            <a:r>
              <a:rPr lang="en" sz="1800" i="1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psychological connectedness between human beings.”</a:t>
            </a:r>
            <a:endParaRPr sz="1800" i="1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● Infants are biologically prepared to form attachments with </a:t>
            </a:r>
            <a:r>
              <a:rPr lang="en" sz="18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others </a:t>
            </a: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because attachments help them survive</a:t>
            </a: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●A </a:t>
            </a:r>
            <a:r>
              <a:rPr lang="en" sz="1800" u="sng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</a:t>
            </a:r>
            <a:r>
              <a:rPr lang="en" sz="1800" u="sng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undamental</a:t>
            </a:r>
            <a:r>
              <a:rPr lang="en" sz="18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part </a:t>
            </a: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of </a:t>
            </a:r>
            <a:r>
              <a:rPr lang="en" sz="18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healthy </a:t>
            </a: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</a:t>
            </a:r>
            <a:r>
              <a:rPr lang="en" sz="18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evelopment </a:t>
            </a: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● Secure Attachments </a:t>
            </a:r>
            <a:r>
              <a:rPr lang="en" sz="18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can </a:t>
            </a: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help buffer us against trauma </a:t>
            </a: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8"/>
          <p:cNvSpPr txBox="1">
            <a:spLocks noGrp="1"/>
          </p:cNvSpPr>
          <p:nvPr>
            <p:ph type="title"/>
          </p:nvPr>
        </p:nvSpPr>
        <p:spPr>
          <a:xfrm>
            <a:off x="-229410" y="608670"/>
            <a:ext cx="71628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indent="0" algn="ctr">
              <a:buClr>
                <a:schemeClr val="dk1"/>
              </a:buClr>
              <a:buSzPts val="4400"/>
            </a:pPr>
            <a:r>
              <a:rPr lang="en" sz="2800"/>
              <a:t>Attachment Building Blocks </a:t>
            </a:r>
            <a:r>
              <a:rPr lang="en" sz="2400"/>
              <a:t/>
            </a:r>
            <a:br>
              <a:rPr lang="en" sz="2400"/>
            </a:br>
            <a:endParaRPr sz="2400" dirty="0"/>
          </a:p>
        </p:txBody>
      </p:sp>
      <p:sp>
        <p:nvSpPr>
          <p:cNvPr id="284" name="Google Shape;284;p18"/>
          <p:cNvSpPr/>
          <p:nvPr/>
        </p:nvSpPr>
        <p:spPr>
          <a:xfrm>
            <a:off x="6362850" y="4462272"/>
            <a:ext cx="2495520" cy="270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Blaustein </a:t>
            </a:r>
            <a:r>
              <a:rPr lang="en" sz="1200" i="1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&amp;  Kinniburgh, </a:t>
            </a:r>
            <a:r>
              <a:rPr lang="en" sz="1200" i="1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2010</a:t>
            </a:r>
            <a:endParaRPr sz="1050" i="1" dirty="0"/>
          </a:p>
        </p:txBody>
      </p:sp>
      <p:sp>
        <p:nvSpPr>
          <p:cNvPr id="285" name="Google Shape;285;p18"/>
          <p:cNvSpPr/>
          <p:nvPr/>
        </p:nvSpPr>
        <p:spPr>
          <a:xfrm>
            <a:off x="800250" y="1485900"/>
            <a:ext cx="5562600" cy="15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●Caregiver Management of Affect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● Attunement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● Routines and Rituals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● Consistent Response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9"/>
          <p:cNvSpPr txBox="1">
            <a:spLocks noGrp="1"/>
          </p:cNvSpPr>
          <p:nvPr>
            <p:ph type="title"/>
          </p:nvPr>
        </p:nvSpPr>
        <p:spPr>
          <a:xfrm>
            <a:off x="-195682" y="355436"/>
            <a:ext cx="6965245" cy="901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indent="0" algn="ctr">
              <a:buClr>
                <a:schemeClr val="dk1"/>
              </a:buClr>
              <a:buSzPts val="4400"/>
            </a:pPr>
            <a:r>
              <a:rPr lang="en" sz="2400" dirty="0"/>
              <a:t>Caregiver </a:t>
            </a:r>
            <a:r>
              <a:rPr lang="en" sz="2400" dirty="0" smtClean="0"/>
              <a:t>Management </a:t>
            </a:r>
            <a:r>
              <a:rPr lang="en" sz="2400" dirty="0"/>
              <a:t>of Affect </a:t>
            </a:r>
            <a:endParaRPr sz="2400" dirty="0"/>
          </a:p>
        </p:txBody>
      </p:sp>
      <p:sp>
        <p:nvSpPr>
          <p:cNvPr id="291" name="Google Shape;291;p19"/>
          <p:cNvSpPr/>
          <p:nvPr/>
        </p:nvSpPr>
        <p:spPr>
          <a:xfrm>
            <a:off x="813825" y="456475"/>
            <a:ext cx="6858000" cy="13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92" name="Google Shape;292;p19"/>
          <p:cNvSpPr/>
          <p:nvPr/>
        </p:nvSpPr>
        <p:spPr>
          <a:xfrm>
            <a:off x="813816" y="1257300"/>
            <a:ext cx="6044184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Non-verbal </a:t>
            </a: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communication can be just as or more impactful than our </a:t>
            </a:r>
            <a:r>
              <a:rPr lang="en" sz="18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verbal communication 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Children </a:t>
            </a: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who are frequently “scanning” their environment tend to </a:t>
            </a:r>
            <a:r>
              <a:rPr lang="en" sz="18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pay a </a:t>
            </a: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lot of attention to </a:t>
            </a:r>
            <a:r>
              <a:rPr lang="en" sz="18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non- </a:t>
            </a: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verbal cues  (facial expressions &amp; other body language)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Sometimes </a:t>
            </a:r>
            <a:r>
              <a:rPr lang="en" sz="18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our body language may be experienced differently than we intended </a:t>
            </a:r>
            <a:endParaRPr sz="1800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mage.slidesharecdn.com/classroombasicsturnarounds-100223102346-phpapp01/95/linking-swpbis-to-your-classroom-management-system-alan-robinson-23-728.jpg?cb=1350055128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76" r="1123" b="17603"/>
          <a:stretch>
            <a:fillRect/>
          </a:stretch>
        </p:blipFill>
        <p:spPr bwMode="auto">
          <a:xfrm>
            <a:off x="562970" y="818866"/>
            <a:ext cx="810895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137" y="1861523"/>
            <a:ext cx="69691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2547" y="224291"/>
            <a:ext cx="7024800" cy="857400"/>
          </a:xfrm>
        </p:spPr>
        <p:txBody>
          <a:bodyPr/>
          <a:lstStyle/>
          <a:p>
            <a:r>
              <a:rPr lang="en-US" sz="2800" dirty="0" smtClean="0"/>
              <a:t>Management of Affect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877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0"/>
          <p:cNvSpPr txBox="1">
            <a:spLocks noGrp="1"/>
          </p:cNvSpPr>
          <p:nvPr>
            <p:ph type="title"/>
          </p:nvPr>
        </p:nvSpPr>
        <p:spPr>
          <a:xfrm>
            <a:off x="914401" y="451256"/>
            <a:ext cx="7145868" cy="11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onstantia"/>
              <a:buNone/>
            </a:pPr>
            <a:r>
              <a:rPr lang="en" sz="3959" b="1" i="1" dirty="0"/>
              <a:t/>
            </a:r>
            <a:br>
              <a:rPr lang="en" sz="3959" b="1" i="1" dirty="0"/>
            </a:br>
            <a:r>
              <a:rPr lang="en" sz="1440" b="1" i="1" dirty="0"/>
              <a:t/>
            </a:r>
            <a:br>
              <a:rPr lang="en" sz="1440" b="1" i="1" dirty="0"/>
            </a:br>
            <a:r>
              <a:rPr lang="en" sz="1440" b="1" i="1" dirty="0"/>
              <a:t/>
            </a:r>
            <a:br>
              <a:rPr lang="en" sz="1440" b="1" i="1" dirty="0"/>
            </a:br>
            <a:r>
              <a:rPr lang="en" sz="1440" b="1" i="1" dirty="0"/>
              <a:t/>
            </a:r>
            <a:br>
              <a:rPr lang="en" sz="1440" b="1" i="1" dirty="0"/>
            </a:br>
            <a:r>
              <a:rPr lang="en" sz="1440" b="1" i="1" dirty="0">
                <a:solidFill>
                  <a:schemeClr val="dk2"/>
                </a:solidFill>
              </a:rPr>
              <a:t/>
            </a:r>
            <a:br>
              <a:rPr lang="en" sz="1440" b="1" i="1" dirty="0">
                <a:solidFill>
                  <a:schemeClr val="dk2"/>
                </a:solidFill>
              </a:rPr>
            </a:br>
            <a:r>
              <a:rPr lang="en" sz="1440" dirty="0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rPr>
              <a:t/>
            </a:r>
            <a:br>
              <a:rPr lang="en" sz="1440" dirty="0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rPr>
            </a:br>
            <a:r>
              <a:rPr lang="en" sz="2400" dirty="0">
                <a:sym typeface="Constantia"/>
              </a:rPr>
              <a:t>Caregiver Management of </a:t>
            </a:r>
            <a:r>
              <a:rPr lang="en" sz="2400" dirty="0" smtClean="0">
                <a:sym typeface="Constantia"/>
              </a:rPr>
              <a:t>Affect: </a:t>
            </a:r>
            <a:r>
              <a:rPr lang="en" sz="2400" dirty="0" smtClean="0">
                <a:sym typeface="Constantia"/>
              </a:rPr>
              <a:t>Non-Verbal </a:t>
            </a:r>
            <a:r>
              <a:rPr lang="en" sz="2400" dirty="0">
                <a:sym typeface="Constantia"/>
              </a:rPr>
              <a:t>Management</a:t>
            </a:r>
            <a:r>
              <a:rPr lang="en" sz="1440" b="1" i="1" dirty="0"/>
              <a:t/>
            </a:r>
            <a:br>
              <a:rPr lang="en" sz="1440" b="1" i="1" dirty="0"/>
            </a:br>
            <a:r>
              <a:rPr lang="en" sz="1440" b="1" i="1" dirty="0"/>
              <a:t/>
            </a:r>
            <a:br>
              <a:rPr lang="en" sz="1440" b="1" i="1" dirty="0"/>
            </a:br>
            <a:r>
              <a:rPr lang="en" sz="1440" b="1" i="1" dirty="0"/>
              <a:t/>
            </a:r>
            <a:br>
              <a:rPr lang="en" sz="1440" b="1" i="1" dirty="0"/>
            </a:br>
            <a:r>
              <a:rPr lang="en" sz="1440" b="1" i="1" dirty="0"/>
              <a:t/>
            </a:r>
            <a:br>
              <a:rPr lang="en" sz="1440" b="1" i="1" dirty="0"/>
            </a:br>
            <a:r>
              <a:rPr lang="en" sz="2790" b="1" dirty="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/>
            </a:r>
            <a:br>
              <a:rPr lang="en" sz="2790" b="1" dirty="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r>
              <a:rPr lang="en" sz="2790" b="1" dirty="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/>
            </a:r>
            <a:br>
              <a:rPr lang="en" sz="2790" b="1" dirty="0">
                <a:solidFill>
                  <a:srgbClr val="595959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sz="2790" b="1" dirty="0">
              <a:solidFill>
                <a:srgbClr val="595959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98" name="Google Shape;298;p20"/>
          <p:cNvSpPr/>
          <p:nvPr/>
        </p:nvSpPr>
        <p:spPr>
          <a:xfrm>
            <a:off x="838200" y="1312154"/>
            <a:ext cx="5410200" cy="2562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Be thoughtful about proximity and individual needs for space or closeness </a:t>
            </a:r>
            <a:endParaRPr lang="en" sz="1600" dirty="0" smtClean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Control </a:t>
            </a: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your voice (volume and tone</a:t>
            </a: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)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Do </a:t>
            </a: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not force eye contact </a:t>
            </a:r>
            <a:endParaRPr lang="en" sz="1600" dirty="0" smtClean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Control </a:t>
            </a: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your body </a:t>
            </a: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language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Be </a:t>
            </a:r>
            <a:r>
              <a:rPr lang="en" sz="1600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thoughtful about location </a:t>
            </a:r>
            <a:endParaRPr lang="en" sz="1200" dirty="0">
              <a:ea typeface="Libre Franklin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600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Use silence and relational distance and take a break 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ustin">
  <a:themeElements>
    <a:clrScheme name="Foundry">
      <a:dk1>
        <a:srgbClr val="000000"/>
      </a:dk1>
      <a:lt1>
        <a:srgbClr val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939</Words>
  <Application>Microsoft Office PowerPoint</Application>
  <PresentationFormat>On-screen Show (16:9)</PresentationFormat>
  <Paragraphs>156</Paragraphs>
  <Slides>20</Slides>
  <Notes>19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Century Gothic</vt:lpstr>
      <vt:lpstr>Constantia</vt:lpstr>
      <vt:lpstr>Arial</vt:lpstr>
      <vt:lpstr>Libre Franklin</vt:lpstr>
      <vt:lpstr>Noto Sans Symbols</vt:lpstr>
      <vt:lpstr>Austin</vt:lpstr>
      <vt:lpstr>Using the relationship  as a therapeutic intervention</vt:lpstr>
      <vt:lpstr>PowerPoint Presentation</vt:lpstr>
      <vt:lpstr>PowerPoint Presentation</vt:lpstr>
      <vt:lpstr>The Power of Relationships </vt:lpstr>
      <vt:lpstr>Building the foundation:  Attachment </vt:lpstr>
      <vt:lpstr>Attachment Building Blocks  </vt:lpstr>
      <vt:lpstr>Caregiver Management of Affect </vt:lpstr>
      <vt:lpstr>Management of Affect</vt:lpstr>
      <vt:lpstr>      Caregiver Management of Affect: Non-Verbal Management      </vt:lpstr>
      <vt:lpstr>Caregiver Management of Affect:  Self-Regulation</vt:lpstr>
      <vt:lpstr>Measuring Compassion Satisfaction &amp; Compassion Fatigue: The Professional Quality of Life Scale (ProQOL)</vt:lpstr>
      <vt:lpstr>Attunement </vt:lpstr>
      <vt:lpstr>Attunement: Responsive Listening </vt:lpstr>
      <vt:lpstr>Attunement: Responsive Listening Skills </vt:lpstr>
      <vt:lpstr>Consistent Response </vt:lpstr>
      <vt:lpstr>Routines and Rituals </vt:lpstr>
      <vt:lpstr>        De-escalation and emotional support to a youth in distress   “Connect, Then Redirect” -Dan Siegel   </vt:lpstr>
      <vt:lpstr>  Connection Strategies  </vt:lpstr>
      <vt:lpstr>Why Connect First?  </vt:lpstr>
      <vt:lpstr>Then, Redirect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Power of Relationship</dc:title>
  <dc:creator>Lance Metayer</dc:creator>
  <cp:lastModifiedBy>Lance Metayer</cp:lastModifiedBy>
  <cp:revision>25</cp:revision>
  <dcterms:modified xsi:type="dcterms:W3CDTF">2020-06-25T12:41:38Z</dcterms:modified>
</cp:coreProperties>
</file>