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7" r:id="rId38"/>
    <p:sldId id="298" r:id="rId39"/>
    <p:sldId id="299" r:id="rId40"/>
    <p:sldId id="300" r:id="rId4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8300" b="0" i="0" u="none" strike="noStrike" cap="none" spc="0" normalizeH="0" baseline="0">
        <a:ln>
          <a:noFill/>
        </a:ln>
        <a:solidFill>
          <a:srgbClr val="FF8AD8"/>
        </a:solidFill>
        <a:effectLst/>
        <a:uFillTx/>
        <a:latin typeface="BrownPro-Regular"/>
        <a:ea typeface="BrownPro-Regular"/>
        <a:cs typeface="BrownPro-Regular"/>
        <a:sym typeface="BrownPro-Regular"/>
      </a:defRPr>
    </a:lvl1pPr>
    <a:lvl2pPr marL="0" marR="0" indent="457200" algn="ctr" defTabSz="2438338" rtl="0" fontAlgn="auto" latinLnBrk="0" hangingPunct="0">
      <a:lnSpc>
        <a:spcPct val="100000"/>
      </a:lnSpc>
      <a:spcBef>
        <a:spcPts val="0"/>
      </a:spcBef>
      <a:spcAft>
        <a:spcPts val="0"/>
      </a:spcAft>
      <a:buClrTx/>
      <a:buSzTx/>
      <a:buFontTx/>
      <a:buNone/>
      <a:tabLst/>
      <a:defRPr kumimoji="0" sz="8300" b="0" i="0" u="none" strike="noStrike" cap="none" spc="0" normalizeH="0" baseline="0">
        <a:ln>
          <a:noFill/>
        </a:ln>
        <a:solidFill>
          <a:srgbClr val="FF8AD8"/>
        </a:solidFill>
        <a:effectLst/>
        <a:uFillTx/>
        <a:latin typeface="BrownPro-Regular"/>
        <a:ea typeface="BrownPro-Regular"/>
        <a:cs typeface="BrownPro-Regular"/>
        <a:sym typeface="BrownPro-Regular"/>
      </a:defRPr>
    </a:lvl2pPr>
    <a:lvl3pPr marL="0" marR="0" indent="914400" algn="ctr" defTabSz="2438338" rtl="0" fontAlgn="auto" latinLnBrk="0" hangingPunct="0">
      <a:lnSpc>
        <a:spcPct val="100000"/>
      </a:lnSpc>
      <a:spcBef>
        <a:spcPts val="0"/>
      </a:spcBef>
      <a:spcAft>
        <a:spcPts val="0"/>
      </a:spcAft>
      <a:buClrTx/>
      <a:buSzTx/>
      <a:buFontTx/>
      <a:buNone/>
      <a:tabLst/>
      <a:defRPr kumimoji="0" sz="8300" b="0" i="0" u="none" strike="noStrike" cap="none" spc="0" normalizeH="0" baseline="0">
        <a:ln>
          <a:noFill/>
        </a:ln>
        <a:solidFill>
          <a:srgbClr val="FF8AD8"/>
        </a:solidFill>
        <a:effectLst/>
        <a:uFillTx/>
        <a:latin typeface="BrownPro-Regular"/>
        <a:ea typeface="BrownPro-Regular"/>
        <a:cs typeface="BrownPro-Regular"/>
        <a:sym typeface="BrownPro-Regular"/>
      </a:defRPr>
    </a:lvl3pPr>
    <a:lvl4pPr marL="0" marR="0" indent="1371600" algn="ctr" defTabSz="2438338" rtl="0" fontAlgn="auto" latinLnBrk="0" hangingPunct="0">
      <a:lnSpc>
        <a:spcPct val="100000"/>
      </a:lnSpc>
      <a:spcBef>
        <a:spcPts val="0"/>
      </a:spcBef>
      <a:spcAft>
        <a:spcPts val="0"/>
      </a:spcAft>
      <a:buClrTx/>
      <a:buSzTx/>
      <a:buFontTx/>
      <a:buNone/>
      <a:tabLst/>
      <a:defRPr kumimoji="0" sz="8300" b="0" i="0" u="none" strike="noStrike" cap="none" spc="0" normalizeH="0" baseline="0">
        <a:ln>
          <a:noFill/>
        </a:ln>
        <a:solidFill>
          <a:srgbClr val="FF8AD8"/>
        </a:solidFill>
        <a:effectLst/>
        <a:uFillTx/>
        <a:latin typeface="BrownPro-Regular"/>
        <a:ea typeface="BrownPro-Regular"/>
        <a:cs typeface="BrownPro-Regular"/>
        <a:sym typeface="BrownPro-Regular"/>
      </a:defRPr>
    </a:lvl4pPr>
    <a:lvl5pPr marL="0" marR="0" indent="1828800" algn="ctr" defTabSz="2438338" rtl="0" fontAlgn="auto" latinLnBrk="0" hangingPunct="0">
      <a:lnSpc>
        <a:spcPct val="100000"/>
      </a:lnSpc>
      <a:spcBef>
        <a:spcPts val="0"/>
      </a:spcBef>
      <a:spcAft>
        <a:spcPts val="0"/>
      </a:spcAft>
      <a:buClrTx/>
      <a:buSzTx/>
      <a:buFontTx/>
      <a:buNone/>
      <a:tabLst/>
      <a:defRPr kumimoji="0" sz="8300" b="0" i="0" u="none" strike="noStrike" cap="none" spc="0" normalizeH="0" baseline="0">
        <a:ln>
          <a:noFill/>
        </a:ln>
        <a:solidFill>
          <a:srgbClr val="FF8AD8"/>
        </a:solidFill>
        <a:effectLst/>
        <a:uFillTx/>
        <a:latin typeface="BrownPro-Regular"/>
        <a:ea typeface="BrownPro-Regular"/>
        <a:cs typeface="BrownPro-Regular"/>
        <a:sym typeface="BrownPro-Regular"/>
      </a:defRPr>
    </a:lvl5pPr>
    <a:lvl6pPr marL="0" marR="0" indent="2286000" algn="ctr" defTabSz="2438338" rtl="0" fontAlgn="auto" latinLnBrk="0" hangingPunct="0">
      <a:lnSpc>
        <a:spcPct val="100000"/>
      </a:lnSpc>
      <a:spcBef>
        <a:spcPts val="0"/>
      </a:spcBef>
      <a:spcAft>
        <a:spcPts val="0"/>
      </a:spcAft>
      <a:buClrTx/>
      <a:buSzTx/>
      <a:buFontTx/>
      <a:buNone/>
      <a:tabLst/>
      <a:defRPr kumimoji="0" sz="8300" b="0" i="0" u="none" strike="noStrike" cap="none" spc="0" normalizeH="0" baseline="0">
        <a:ln>
          <a:noFill/>
        </a:ln>
        <a:solidFill>
          <a:srgbClr val="FF8AD8"/>
        </a:solidFill>
        <a:effectLst/>
        <a:uFillTx/>
        <a:latin typeface="BrownPro-Regular"/>
        <a:ea typeface="BrownPro-Regular"/>
        <a:cs typeface="BrownPro-Regular"/>
        <a:sym typeface="BrownPro-Regular"/>
      </a:defRPr>
    </a:lvl6pPr>
    <a:lvl7pPr marL="0" marR="0" indent="2743200" algn="ctr" defTabSz="2438338" rtl="0" fontAlgn="auto" latinLnBrk="0" hangingPunct="0">
      <a:lnSpc>
        <a:spcPct val="100000"/>
      </a:lnSpc>
      <a:spcBef>
        <a:spcPts val="0"/>
      </a:spcBef>
      <a:spcAft>
        <a:spcPts val="0"/>
      </a:spcAft>
      <a:buClrTx/>
      <a:buSzTx/>
      <a:buFontTx/>
      <a:buNone/>
      <a:tabLst/>
      <a:defRPr kumimoji="0" sz="8300" b="0" i="0" u="none" strike="noStrike" cap="none" spc="0" normalizeH="0" baseline="0">
        <a:ln>
          <a:noFill/>
        </a:ln>
        <a:solidFill>
          <a:srgbClr val="FF8AD8"/>
        </a:solidFill>
        <a:effectLst/>
        <a:uFillTx/>
        <a:latin typeface="BrownPro-Regular"/>
        <a:ea typeface="BrownPro-Regular"/>
        <a:cs typeface="BrownPro-Regular"/>
        <a:sym typeface="BrownPro-Regular"/>
      </a:defRPr>
    </a:lvl7pPr>
    <a:lvl8pPr marL="0" marR="0" indent="3200400" algn="ctr" defTabSz="2438338" rtl="0" fontAlgn="auto" latinLnBrk="0" hangingPunct="0">
      <a:lnSpc>
        <a:spcPct val="100000"/>
      </a:lnSpc>
      <a:spcBef>
        <a:spcPts val="0"/>
      </a:spcBef>
      <a:spcAft>
        <a:spcPts val="0"/>
      </a:spcAft>
      <a:buClrTx/>
      <a:buSzTx/>
      <a:buFontTx/>
      <a:buNone/>
      <a:tabLst/>
      <a:defRPr kumimoji="0" sz="8300" b="0" i="0" u="none" strike="noStrike" cap="none" spc="0" normalizeH="0" baseline="0">
        <a:ln>
          <a:noFill/>
        </a:ln>
        <a:solidFill>
          <a:srgbClr val="FF8AD8"/>
        </a:solidFill>
        <a:effectLst/>
        <a:uFillTx/>
        <a:latin typeface="BrownPro-Regular"/>
        <a:ea typeface="BrownPro-Regular"/>
        <a:cs typeface="BrownPro-Regular"/>
        <a:sym typeface="BrownPro-Regular"/>
      </a:defRPr>
    </a:lvl8pPr>
    <a:lvl9pPr marL="0" marR="0" indent="3657600" algn="ctr" defTabSz="2438338" rtl="0" fontAlgn="auto" latinLnBrk="0" hangingPunct="0">
      <a:lnSpc>
        <a:spcPct val="100000"/>
      </a:lnSpc>
      <a:spcBef>
        <a:spcPts val="0"/>
      </a:spcBef>
      <a:spcAft>
        <a:spcPts val="0"/>
      </a:spcAft>
      <a:buClrTx/>
      <a:buSzTx/>
      <a:buFontTx/>
      <a:buNone/>
      <a:tabLst/>
      <a:defRPr kumimoji="0" sz="8300" b="0" i="0" u="none" strike="noStrike" cap="none" spc="0" normalizeH="0" baseline="0">
        <a:ln>
          <a:noFill/>
        </a:ln>
        <a:solidFill>
          <a:srgbClr val="FF8AD8"/>
        </a:solidFill>
        <a:effectLst/>
        <a:uFillTx/>
        <a:latin typeface="BrownPro-Regular"/>
        <a:ea typeface="BrownPro-Regular"/>
        <a:cs typeface="BrownPro-Regular"/>
        <a:sym typeface="BrownPro-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drey Homan" initials="A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212"/>
    <p:restoredTop sz="86395"/>
  </p:normalViewPr>
  <p:slideViewPr>
    <p:cSldViewPr snapToGrid="0">
      <p:cViewPr varScale="1">
        <p:scale>
          <a:sx n="44" d="100"/>
          <a:sy n="44" d="100"/>
        </p:scale>
        <p:origin x="328" y="68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10-02T09:24:51.040" idx="1">
    <p:pos x="11848" y="-3850"/>
    <p:text>Oversize novelty font for a title that loads one 
word
at
a
time 
on phones. Accessible? Technically yes. Readable? Absolutely not.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2-10-02T09:24:51.040" idx="2">
    <p:pos x="11848" y="-3850"/>
    <p:text>Oversize novelty font for a title that loads one 
word
at
a
time 
on phones. Accessible? Technically yes. Readable? Absolutely not.</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xfrm>
            <a:off x="1143000" y="685800"/>
            <a:ext cx="4572000" cy="3429000"/>
          </a:xfrm>
          <a:prstGeom prst="rect">
            <a:avLst/>
          </a:prstGeom>
        </p:spPr>
        <p:txBody>
          <a:bodyPr/>
          <a:lstStyle/>
          <a:p>
            <a:endParaRPr/>
          </a:p>
        </p:txBody>
      </p:sp>
      <p:sp>
        <p:nvSpPr>
          <p:cNvPr id="150" name="Shape 15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3158627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192793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302542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2060334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395757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120046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2039061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1500486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684128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366040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4095310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3785630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F5F5F5"/>
        </a:solidFill>
        <a:effectLst/>
      </p:bgPr>
    </p:bg>
    <p:spTree>
      <p:nvGrpSpPr>
        <p:cNvPr id="1" name=""/>
        <p:cNvGrpSpPr/>
        <p:nvPr/>
      </p:nvGrpSpPr>
      <p:grpSpPr>
        <a:xfrm>
          <a:off x="0" y="0"/>
          <a:ext cx="0" cy="0"/>
          <a:chOff x="0" y="0"/>
          <a:chExt cx="0" cy="0"/>
        </a:xfrm>
      </p:grpSpPr>
      <p:sp>
        <p:nvSpPr>
          <p:cNvPr id="11" name="Rectangle"/>
          <p:cNvSpPr/>
          <p:nvPr/>
        </p:nvSpPr>
        <p:spPr>
          <a:xfrm>
            <a:off x="-508000" y="-1"/>
            <a:ext cx="27317806" cy="1270001"/>
          </a:xfrm>
          <a:prstGeom prst="rect">
            <a:avLst/>
          </a:prstGeom>
          <a:solidFill>
            <a:srgbClr val="005A38"/>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2" name="Rectangle"/>
          <p:cNvSpPr/>
          <p:nvPr/>
        </p:nvSpPr>
        <p:spPr>
          <a:xfrm>
            <a:off x="-685800" y="13512800"/>
            <a:ext cx="27317806" cy="1270000"/>
          </a:xfrm>
          <a:prstGeom prst="rect">
            <a:avLst/>
          </a:prstGeom>
          <a:solidFill>
            <a:srgbClr val="005A38"/>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3" name="uvm tower green.jpg" descr="uvm tower green.jpg"/>
          <p:cNvPicPr>
            <a:picLocks noChangeAspect="1"/>
          </p:cNvPicPr>
          <p:nvPr/>
        </p:nvPicPr>
        <p:blipFill>
          <a:blip r:embed="rId2"/>
          <a:stretch>
            <a:fillRect/>
          </a:stretch>
        </p:blipFill>
        <p:spPr>
          <a:xfrm>
            <a:off x="0" y="11085386"/>
            <a:ext cx="2113117" cy="2630615"/>
          </a:xfrm>
          <a:prstGeom prst="rect">
            <a:avLst/>
          </a:prstGeom>
          <a:ln w="12700">
            <a:miter lim="400000"/>
          </a:ln>
        </p:spPr>
      </p:pic>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9"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defTabSz="2438338">
              <a:lnSpc>
                <a:spcPct val="80000"/>
              </a:lnSpc>
              <a:buSzTx/>
              <a:buNone/>
              <a:defRPr sz="11600" spc="-232">
                <a:solidFill>
                  <a:srgbClr val="000000"/>
                </a:solidFill>
                <a:latin typeface="Helvetica Neue Medium"/>
                <a:ea typeface="Helvetica Neue Medium"/>
                <a:cs typeface="Helvetica Neue Medium"/>
                <a:sym typeface="Helvetica Neue Medium"/>
              </a:defRPr>
            </a:lvl1pPr>
            <a:lvl2pPr marL="0" indent="457200" defTabSz="2438338">
              <a:lnSpc>
                <a:spcPct val="80000"/>
              </a:lnSpc>
              <a:buSzTx/>
              <a:buNone/>
              <a:defRPr sz="11600" spc="-232">
                <a:solidFill>
                  <a:srgbClr val="000000"/>
                </a:solidFill>
                <a:latin typeface="Helvetica Neue Medium"/>
                <a:ea typeface="Helvetica Neue Medium"/>
                <a:cs typeface="Helvetica Neue Medium"/>
                <a:sym typeface="Helvetica Neue Medium"/>
              </a:defRPr>
            </a:lvl2pPr>
            <a:lvl3pPr marL="0" indent="914400" defTabSz="2438338">
              <a:lnSpc>
                <a:spcPct val="80000"/>
              </a:lnSpc>
              <a:buSzTx/>
              <a:buNone/>
              <a:defRPr sz="11600" spc="-232">
                <a:solidFill>
                  <a:srgbClr val="000000"/>
                </a:solidFill>
                <a:latin typeface="Helvetica Neue Medium"/>
                <a:ea typeface="Helvetica Neue Medium"/>
                <a:cs typeface="Helvetica Neue Medium"/>
                <a:sym typeface="Helvetica Neue Medium"/>
              </a:defRPr>
            </a:lvl3pPr>
            <a:lvl4pPr marL="0" indent="1371600" defTabSz="2438338">
              <a:lnSpc>
                <a:spcPct val="80000"/>
              </a:lnSpc>
              <a:buSzTx/>
              <a:buNone/>
              <a:defRPr sz="11600" spc="-232">
                <a:solidFill>
                  <a:srgbClr val="000000"/>
                </a:solidFill>
                <a:latin typeface="Helvetica Neue Medium"/>
                <a:ea typeface="Helvetica Neue Medium"/>
                <a:cs typeface="Helvetica Neue Medium"/>
                <a:sym typeface="Helvetica Neue Medium"/>
              </a:defRPr>
            </a:lvl4pPr>
            <a:lvl5pPr marL="0" indent="1828800" defTabSz="2438338">
              <a:lnSpc>
                <a:spcPct val="80000"/>
              </a:lnSpc>
              <a:buSzTx/>
              <a:buNone/>
              <a:defRPr sz="11600" spc="-232">
                <a:solidFill>
                  <a:srgbClr val="000000"/>
                </a:solidFill>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7"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defTabSz="2438338">
              <a:lnSpc>
                <a:spcPct val="80000"/>
              </a:lnSpc>
              <a:buSzTx/>
              <a:buNone/>
              <a:defRPr sz="25000" b="1" spc="-250">
                <a:solidFill>
                  <a:srgbClr val="000000"/>
                </a:solidFill>
                <a:latin typeface="Helvetica Neue"/>
                <a:ea typeface="Helvetica Neue"/>
                <a:cs typeface="Helvetica Neue"/>
                <a:sym typeface="Helvetica Neue"/>
              </a:defRPr>
            </a:lvl1pPr>
            <a:lvl2pPr marL="0" indent="457200" defTabSz="2438338">
              <a:lnSpc>
                <a:spcPct val="80000"/>
              </a:lnSpc>
              <a:buSzTx/>
              <a:buNone/>
              <a:defRPr sz="25000" b="1" spc="-250">
                <a:solidFill>
                  <a:srgbClr val="000000"/>
                </a:solidFill>
                <a:latin typeface="Helvetica Neue"/>
                <a:ea typeface="Helvetica Neue"/>
                <a:cs typeface="Helvetica Neue"/>
                <a:sym typeface="Helvetica Neue"/>
              </a:defRPr>
            </a:lvl2pPr>
            <a:lvl3pPr marL="0" indent="914400" defTabSz="2438338">
              <a:lnSpc>
                <a:spcPct val="80000"/>
              </a:lnSpc>
              <a:buSzTx/>
              <a:buNone/>
              <a:defRPr sz="25000" b="1" spc="-250">
                <a:solidFill>
                  <a:srgbClr val="000000"/>
                </a:solidFill>
                <a:latin typeface="Helvetica Neue"/>
                <a:ea typeface="Helvetica Neue"/>
                <a:cs typeface="Helvetica Neue"/>
                <a:sym typeface="Helvetica Neue"/>
              </a:defRPr>
            </a:lvl3pPr>
            <a:lvl4pPr marL="0" indent="1371600" defTabSz="2438338">
              <a:lnSpc>
                <a:spcPct val="80000"/>
              </a:lnSpc>
              <a:buSzTx/>
              <a:buNone/>
              <a:defRPr sz="25000" b="1" spc="-250">
                <a:solidFill>
                  <a:srgbClr val="000000"/>
                </a:solidFill>
                <a:latin typeface="Helvetica Neue"/>
                <a:ea typeface="Helvetica Neue"/>
                <a:cs typeface="Helvetica Neue"/>
                <a:sym typeface="Helvetica Neue"/>
              </a:defRPr>
            </a:lvl4pPr>
            <a:lvl5pPr marL="0" indent="1828800" defTabSz="2438338">
              <a:lnSpc>
                <a:spcPct val="80000"/>
              </a:lnSpc>
              <a:buSzTx/>
              <a:buNone/>
              <a:defRPr sz="25000" b="1" spc="-250">
                <a:solidFill>
                  <a:srgbClr val="000000"/>
                </a:solidFill>
                <a:latin typeface="Helvetica Neue"/>
                <a:ea typeface="Helvetica Neue"/>
                <a:cs typeface="Helvetica Neue"/>
                <a:sym typeface="Helvetica Neue"/>
              </a:defRPr>
            </a:lvl5pPr>
          </a:lstStyle>
          <a:p>
            <a:r>
              <a:t>100%</a:t>
            </a:r>
          </a:p>
          <a:p>
            <a:pPr lvl="1"/>
            <a:endParaRPr/>
          </a:p>
          <a:p>
            <a:pPr lvl="2"/>
            <a:endParaRPr/>
          </a:p>
          <a:p>
            <a:pPr lvl="3"/>
            <a:endParaRPr/>
          </a:p>
          <a:p>
            <a:pPr lvl="4"/>
            <a:endParaRPr/>
          </a:p>
        </p:txBody>
      </p:sp>
      <p:sp>
        <p:nvSpPr>
          <p:cNvPr id="108"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buSzTx/>
              <a:buNone/>
              <a:defRPr sz="5500" b="1">
                <a:solidFill>
                  <a:srgbClr val="000000"/>
                </a:solidFill>
                <a:latin typeface="Helvetica Neue"/>
                <a:ea typeface="Helvetica Neue"/>
                <a:cs typeface="Helvetica Neue"/>
                <a:sym typeface="Helvetica Neue"/>
              </a:defRPr>
            </a:lvl1pPr>
          </a:lstStyle>
          <a:p>
            <a:r>
              <a:t>Fact information</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6"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algn="l">
              <a:buSzTx/>
              <a:buNone/>
              <a:defRPr sz="3600" b="1">
                <a:solidFill>
                  <a:srgbClr val="000000"/>
                </a:solidFill>
                <a:latin typeface="Helvetica Neue"/>
                <a:ea typeface="Helvetica Neue"/>
                <a:cs typeface="Helvetica Neue"/>
                <a:sym typeface="Helvetica Neue"/>
              </a:defRPr>
            </a:lvl1pPr>
          </a:lstStyle>
          <a:p>
            <a:r>
              <a:t>Attribution</a:t>
            </a:r>
          </a:p>
        </p:txBody>
      </p:sp>
      <p:sp>
        <p:nvSpPr>
          <p:cNvPr id="117"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lgn="l" defTabSz="2438338">
              <a:lnSpc>
                <a:spcPct val="90000"/>
              </a:lnSpc>
              <a:buSzTx/>
              <a:buNone/>
              <a:defRPr sz="8500" spc="-170">
                <a:solidFill>
                  <a:srgbClr val="000000"/>
                </a:solidFill>
                <a:latin typeface="Helvetica Neue Medium"/>
                <a:ea typeface="Helvetica Neue Medium"/>
                <a:cs typeface="Helvetica Neue Medium"/>
                <a:sym typeface="Helvetica Neue Medium"/>
              </a:defRPr>
            </a:lvl1pPr>
            <a:lvl2pPr marL="638923" indent="-12700" algn="l" defTabSz="2438338">
              <a:lnSpc>
                <a:spcPct val="90000"/>
              </a:lnSpc>
              <a:buSzTx/>
              <a:buNone/>
              <a:defRPr sz="8500" spc="-170">
                <a:solidFill>
                  <a:srgbClr val="000000"/>
                </a:solidFill>
                <a:latin typeface="Helvetica Neue Medium"/>
                <a:ea typeface="Helvetica Neue Medium"/>
                <a:cs typeface="Helvetica Neue Medium"/>
                <a:sym typeface="Helvetica Neue Medium"/>
              </a:defRPr>
            </a:lvl2pPr>
            <a:lvl3pPr marL="638923" indent="444500" algn="l" defTabSz="2438338">
              <a:lnSpc>
                <a:spcPct val="90000"/>
              </a:lnSpc>
              <a:buSzTx/>
              <a:buNone/>
              <a:defRPr sz="8500" spc="-170">
                <a:solidFill>
                  <a:srgbClr val="000000"/>
                </a:solidFill>
                <a:latin typeface="Helvetica Neue Medium"/>
                <a:ea typeface="Helvetica Neue Medium"/>
                <a:cs typeface="Helvetica Neue Medium"/>
                <a:sym typeface="Helvetica Neue Medium"/>
              </a:defRPr>
            </a:lvl3pPr>
            <a:lvl4pPr marL="638923" indent="901700" algn="l" defTabSz="2438338">
              <a:lnSpc>
                <a:spcPct val="90000"/>
              </a:lnSpc>
              <a:buSzTx/>
              <a:buNone/>
              <a:defRPr sz="8500" spc="-170">
                <a:solidFill>
                  <a:srgbClr val="000000"/>
                </a:solidFill>
                <a:latin typeface="Helvetica Neue Medium"/>
                <a:ea typeface="Helvetica Neue Medium"/>
                <a:cs typeface="Helvetica Neue Medium"/>
                <a:sym typeface="Helvetica Neue Medium"/>
              </a:defRPr>
            </a:lvl4pPr>
            <a:lvl5pPr marL="638923" indent="1358900" algn="l" defTabSz="2438338">
              <a:lnSpc>
                <a:spcPct val="90000"/>
              </a:lnSpc>
              <a:buSzTx/>
              <a:buNone/>
              <a:defRPr sz="8500" spc="-170">
                <a:solidFill>
                  <a:srgbClr val="000000"/>
                </a:solidFill>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5"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6"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7"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5"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6"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2200" b="0" spc="-244">
                <a:solidFill>
                  <a:srgbClr val="404040"/>
                </a:solidFill>
                <a:latin typeface="+mn-lt"/>
                <a:ea typeface="+mn-ea"/>
                <a:cs typeface="+mn-cs"/>
                <a:sym typeface="BrownPro-Bold"/>
              </a:defRPr>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algn="l">
              <a:buSzTx/>
              <a:buNone/>
              <a:defRPr sz="3600" b="1">
                <a:solidFill>
                  <a:srgbClr val="000000"/>
                </a:solidFill>
                <a:latin typeface="Helvetica Neue"/>
                <a:ea typeface="Helvetica Neue"/>
                <a:cs typeface="Helvetica Neue"/>
                <a:sym typeface="Helvetica Neue"/>
              </a:defRPr>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algn="l">
              <a:spcBef>
                <a:spcPts val="1100"/>
              </a:spcBef>
              <a:buSzTx/>
              <a:buNone/>
              <a:defRPr sz="5300">
                <a:solidFill>
                  <a:srgbClr val="404040"/>
                </a:solidFill>
              </a:defRPr>
            </a:lvl1pPr>
            <a:lvl2pPr marL="0" indent="457200" algn="l">
              <a:spcBef>
                <a:spcPts val="1100"/>
              </a:spcBef>
              <a:buSzTx/>
              <a:buNone/>
              <a:defRPr sz="5300">
                <a:solidFill>
                  <a:srgbClr val="404040"/>
                </a:solidFill>
              </a:defRPr>
            </a:lvl2pPr>
            <a:lvl3pPr marL="0" indent="914400" algn="l">
              <a:spcBef>
                <a:spcPts val="1100"/>
              </a:spcBef>
              <a:buSzTx/>
              <a:buNone/>
              <a:defRPr sz="5300">
                <a:solidFill>
                  <a:srgbClr val="404040"/>
                </a:solidFill>
              </a:defRPr>
            </a:lvl3pPr>
            <a:lvl4pPr marL="0" indent="1371600" algn="l">
              <a:spcBef>
                <a:spcPts val="1100"/>
              </a:spcBef>
              <a:buSzTx/>
              <a:buNone/>
              <a:defRPr sz="5300">
                <a:solidFill>
                  <a:srgbClr val="404040"/>
                </a:solidFill>
              </a:defRPr>
            </a:lvl4pPr>
            <a:lvl5pPr marL="0" indent="1828800" algn="l">
              <a:spcBef>
                <a:spcPts val="1100"/>
              </a:spcBef>
              <a:buSzTx/>
              <a:buNone/>
              <a:defRPr sz="5300">
                <a:solidFill>
                  <a:srgbClr val="404040"/>
                </a:solidFill>
              </a:defRPr>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algn="l">
              <a:spcBef>
                <a:spcPts val="1100"/>
              </a:spcBef>
              <a:buSzTx/>
              <a:buNone/>
              <a:defRPr sz="5300">
                <a:solidFill>
                  <a:srgbClr val="404040"/>
                </a:solidFill>
              </a:defRPr>
            </a:lvl1pPr>
            <a:lvl2pPr marL="0" indent="457200" algn="l">
              <a:spcBef>
                <a:spcPts val="1100"/>
              </a:spcBef>
              <a:buSzTx/>
              <a:buNone/>
              <a:defRPr sz="5300">
                <a:solidFill>
                  <a:srgbClr val="404040"/>
                </a:solidFill>
              </a:defRPr>
            </a:lvl2pPr>
            <a:lvl3pPr marL="0" indent="914400" algn="l">
              <a:spcBef>
                <a:spcPts val="1100"/>
              </a:spcBef>
              <a:buSzTx/>
              <a:buNone/>
              <a:defRPr sz="5300">
                <a:solidFill>
                  <a:srgbClr val="404040"/>
                </a:solidFill>
              </a:defRPr>
            </a:lvl3pPr>
            <a:lvl4pPr marL="0" indent="1371600" algn="l">
              <a:spcBef>
                <a:spcPts val="1100"/>
              </a:spcBef>
              <a:buSzTx/>
              <a:buNone/>
              <a:defRPr sz="5300">
                <a:solidFill>
                  <a:srgbClr val="404040"/>
                </a:solidFill>
              </a:defRPr>
            </a:lvl4pPr>
            <a:lvl5pPr marL="0" indent="1828800" algn="l">
              <a:spcBef>
                <a:spcPts val="1100"/>
              </a:spcBef>
              <a:buSzTx/>
              <a:buNone/>
              <a:defRPr sz="5300">
                <a:solidFill>
                  <a:srgbClr val="404040"/>
                </a:solidFill>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algn="l">
              <a:spcBef>
                <a:spcPts val="1100"/>
              </a:spcBef>
              <a:buSzTx/>
              <a:buNone/>
              <a:defRPr sz="5300">
                <a:solidFill>
                  <a:srgbClr val="404040"/>
                </a:solidFill>
              </a:defRPr>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bg>
      <p:bgPr>
        <a:solidFill>
          <a:srgbClr val="5E5E5E"/>
        </a:solidFill>
        <a:effectLst/>
      </p:bgPr>
    </p:bg>
    <p:spTree>
      <p:nvGrpSpPr>
        <p:cNvPr id="1" name=""/>
        <p:cNvGrpSpPr/>
        <p:nvPr/>
      </p:nvGrpSpPr>
      <p:grpSpPr>
        <a:xfrm>
          <a:off x="0" y="0"/>
          <a:ext cx="0" cy="0"/>
          <a:chOff x="0" y="0"/>
          <a:chExt cx="0" cy="0"/>
        </a:xfrm>
      </p:grpSpPr>
      <p:sp>
        <p:nvSpPr>
          <p:cNvPr id="52" name="Rectangle"/>
          <p:cNvSpPr/>
          <p:nvPr/>
        </p:nvSpPr>
        <p:spPr>
          <a:xfrm>
            <a:off x="-508000" y="-1"/>
            <a:ext cx="27317806" cy="1270001"/>
          </a:xfrm>
          <a:prstGeom prst="rect">
            <a:avLst/>
          </a:prstGeom>
          <a:solidFill>
            <a:srgbClr val="424242"/>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3" name="Rectangle"/>
          <p:cNvSpPr/>
          <p:nvPr/>
        </p:nvSpPr>
        <p:spPr>
          <a:xfrm>
            <a:off x="-685800" y="13512800"/>
            <a:ext cx="27317806" cy="1270000"/>
          </a:xfrm>
          <a:prstGeom prst="rect">
            <a:avLst/>
          </a:prstGeom>
          <a:solidFill>
            <a:srgbClr val="D5D5D5"/>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algn="l">
              <a:spcBef>
                <a:spcPts val="1100"/>
              </a:spcBef>
              <a:buSzTx/>
              <a:buNone/>
              <a:defRPr sz="5300">
                <a:solidFill>
                  <a:srgbClr val="404040"/>
                </a:solidFill>
              </a:defRPr>
            </a:lvl1pPr>
          </a:lstStyle>
          <a:p>
            <a:r>
              <a:t>Slide Subtitle</a:t>
            </a:r>
          </a:p>
        </p:txBody>
      </p:sp>
      <p:sp>
        <p:nvSpPr>
          <p:cNvPr id="6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3"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4"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2"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3"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80"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1"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algn="l">
              <a:spcBef>
                <a:spcPts val="1100"/>
              </a:spcBef>
              <a:buSzTx/>
              <a:buNone/>
              <a:defRPr sz="5300">
                <a:solidFill>
                  <a:srgbClr val="404040"/>
                </a:solidFill>
              </a:defRPr>
            </a:lvl1pPr>
          </a:lstStyle>
          <a:p>
            <a:r>
              <a:t>Slide Subtitle</a:t>
            </a: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9"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90"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algn="l">
              <a:spcBef>
                <a:spcPts val="1100"/>
              </a:spcBef>
              <a:buSzTx/>
              <a:buNone/>
              <a:defRPr sz="5300">
                <a:solidFill>
                  <a:srgbClr val="404040"/>
                </a:solidFill>
              </a:defRPr>
            </a:lvl1pPr>
          </a:lstStyle>
          <a:p>
            <a:r>
              <a:t>Agenda Subtitle</a:t>
            </a:r>
          </a:p>
        </p:txBody>
      </p:sp>
      <p:sp>
        <p:nvSpPr>
          <p:cNvPr id="91" name="Body Level One…"/>
          <p:cNvSpPr txBox="1">
            <a:spLocks noGrp="1"/>
          </p:cNvSpPr>
          <p:nvPr>
            <p:ph type="body" idx="1" hasCustomPrompt="1"/>
          </p:nvPr>
        </p:nvSpPr>
        <p:spPr>
          <a:prstGeom prst="rect">
            <a:avLst/>
          </a:prstGeom>
        </p:spPr>
        <p:txBody>
          <a:bodyPr/>
          <a:lstStyle>
            <a:lvl1pPr marL="0" indent="0" algn="l">
              <a:spcBef>
                <a:spcPts val="1800"/>
              </a:spcBef>
              <a:buSzTx/>
              <a:buNone/>
              <a:defRPr sz="5500" spc="-55">
                <a:solidFill>
                  <a:srgbClr val="000000"/>
                </a:solidFill>
                <a:latin typeface="Helvetica Neue"/>
                <a:ea typeface="Helvetica Neue"/>
                <a:cs typeface="Helvetica Neue"/>
                <a:sym typeface="Helvetica Neue"/>
              </a:defRPr>
            </a:lvl1pPr>
            <a:lvl2pPr marL="0" indent="457200" algn="l">
              <a:spcBef>
                <a:spcPts val="1800"/>
              </a:spcBef>
              <a:buSzTx/>
              <a:buNone/>
              <a:defRPr sz="5500" spc="-55">
                <a:solidFill>
                  <a:srgbClr val="000000"/>
                </a:solidFill>
                <a:latin typeface="Helvetica Neue"/>
                <a:ea typeface="Helvetica Neue"/>
                <a:cs typeface="Helvetica Neue"/>
                <a:sym typeface="Helvetica Neue"/>
              </a:defRPr>
            </a:lvl2pPr>
            <a:lvl3pPr marL="0" indent="914400" algn="l">
              <a:spcBef>
                <a:spcPts val="1800"/>
              </a:spcBef>
              <a:buSzTx/>
              <a:buNone/>
              <a:defRPr sz="5500" spc="-55">
                <a:solidFill>
                  <a:srgbClr val="000000"/>
                </a:solidFill>
                <a:latin typeface="Helvetica Neue"/>
                <a:ea typeface="Helvetica Neue"/>
                <a:cs typeface="Helvetica Neue"/>
                <a:sym typeface="Helvetica Neue"/>
              </a:defRPr>
            </a:lvl3pPr>
            <a:lvl4pPr marL="0" indent="1371600" algn="l">
              <a:spcBef>
                <a:spcPts val="1800"/>
              </a:spcBef>
              <a:buSzTx/>
              <a:buNone/>
              <a:defRPr sz="5500" spc="-55">
                <a:solidFill>
                  <a:srgbClr val="000000"/>
                </a:solidFill>
                <a:latin typeface="Helvetica Neue"/>
                <a:ea typeface="Helvetica Neue"/>
                <a:cs typeface="Helvetica Neue"/>
                <a:sym typeface="Helvetica Neue"/>
              </a:defRPr>
            </a:lvl4pPr>
            <a:lvl5pPr marL="0" indent="1828800" algn="l">
              <a:spcBef>
                <a:spcPts val="1800"/>
              </a:spcBef>
              <a:buSzTx/>
              <a:buNone/>
              <a:defRPr sz="5500" spc="-55">
                <a:solidFill>
                  <a:srgbClr val="000000"/>
                </a:solidFill>
                <a:latin typeface="Helvetica Neue"/>
                <a:ea typeface="Helvetica Neue"/>
                <a:cs typeface="Helvetica Neue"/>
                <a:sym typeface="Helvetica Neue"/>
              </a:defRPr>
            </a:lvl5pPr>
          </a:lstStyle>
          <a:p>
            <a:r>
              <a:t>Agenda Topics</a:t>
            </a:r>
          </a:p>
          <a:p>
            <a:pPr lvl="1"/>
            <a:endParaRPr/>
          </a:p>
          <a:p>
            <a:pPr lvl="2"/>
            <a:endParaRPr/>
          </a:p>
          <a:p>
            <a:pPr lvl="3"/>
            <a:endParaRPr/>
          </a:p>
          <a:p>
            <a:pPr lvl="4"/>
            <a:endParaRP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9pPr>
    </p:titleStyle>
    <p:bodyStyle>
      <a:lvl1pPr marL="1041400" marR="0" indent="-1041400" algn="ctr" defTabSz="825500" rtl="0" latinLnBrk="0">
        <a:lnSpc>
          <a:spcPct val="100000"/>
        </a:lnSpc>
        <a:spcBef>
          <a:spcPts val="0"/>
        </a:spcBef>
        <a:spcAft>
          <a:spcPts val="0"/>
        </a:spcAft>
        <a:buClrTx/>
        <a:buSzPct val="123000"/>
        <a:buFontTx/>
        <a:buChar char="•"/>
        <a:tabLst/>
        <a:defRPr sz="8200" b="0" i="0" u="none" strike="noStrike" cap="none" spc="0" baseline="0">
          <a:solidFill>
            <a:srgbClr val="FFFFFF"/>
          </a:solidFill>
          <a:uFillTx/>
          <a:latin typeface="+mn-lt"/>
          <a:ea typeface="+mn-ea"/>
          <a:cs typeface="+mn-cs"/>
          <a:sym typeface="BrownPro-Bold"/>
        </a:defRPr>
      </a:lvl1pPr>
      <a:lvl2pPr marL="1651000" marR="0" indent="-1041400" algn="ctr" defTabSz="825500" rtl="0" latinLnBrk="0">
        <a:lnSpc>
          <a:spcPct val="100000"/>
        </a:lnSpc>
        <a:spcBef>
          <a:spcPts val="0"/>
        </a:spcBef>
        <a:spcAft>
          <a:spcPts val="0"/>
        </a:spcAft>
        <a:buClrTx/>
        <a:buSzPct val="123000"/>
        <a:buFontTx/>
        <a:buChar char="•"/>
        <a:tabLst/>
        <a:defRPr sz="8200" b="0" i="0" u="none" strike="noStrike" cap="none" spc="0" baseline="0">
          <a:solidFill>
            <a:srgbClr val="FFFFFF"/>
          </a:solidFill>
          <a:uFillTx/>
          <a:latin typeface="+mn-lt"/>
          <a:ea typeface="+mn-ea"/>
          <a:cs typeface="+mn-cs"/>
          <a:sym typeface="BrownPro-Bold"/>
        </a:defRPr>
      </a:lvl2pPr>
      <a:lvl3pPr marL="2260600" marR="0" indent="-1041400" algn="ctr" defTabSz="825500" rtl="0" latinLnBrk="0">
        <a:lnSpc>
          <a:spcPct val="100000"/>
        </a:lnSpc>
        <a:spcBef>
          <a:spcPts val="0"/>
        </a:spcBef>
        <a:spcAft>
          <a:spcPts val="0"/>
        </a:spcAft>
        <a:buClrTx/>
        <a:buSzPct val="123000"/>
        <a:buFontTx/>
        <a:buChar char="•"/>
        <a:tabLst/>
        <a:defRPr sz="8200" b="0" i="0" u="none" strike="noStrike" cap="none" spc="0" baseline="0">
          <a:solidFill>
            <a:srgbClr val="FFFFFF"/>
          </a:solidFill>
          <a:uFillTx/>
          <a:latin typeface="+mn-lt"/>
          <a:ea typeface="+mn-ea"/>
          <a:cs typeface="+mn-cs"/>
          <a:sym typeface="BrownPro-Bold"/>
        </a:defRPr>
      </a:lvl3pPr>
      <a:lvl4pPr marL="2870200" marR="0" indent="-1041400" algn="ctr" defTabSz="825500" rtl="0" latinLnBrk="0">
        <a:lnSpc>
          <a:spcPct val="100000"/>
        </a:lnSpc>
        <a:spcBef>
          <a:spcPts val="0"/>
        </a:spcBef>
        <a:spcAft>
          <a:spcPts val="0"/>
        </a:spcAft>
        <a:buClrTx/>
        <a:buSzPct val="123000"/>
        <a:buFontTx/>
        <a:buChar char="•"/>
        <a:tabLst/>
        <a:defRPr sz="8200" b="0" i="0" u="none" strike="noStrike" cap="none" spc="0" baseline="0">
          <a:solidFill>
            <a:srgbClr val="FFFFFF"/>
          </a:solidFill>
          <a:uFillTx/>
          <a:latin typeface="+mn-lt"/>
          <a:ea typeface="+mn-ea"/>
          <a:cs typeface="+mn-cs"/>
          <a:sym typeface="BrownPro-Bold"/>
        </a:defRPr>
      </a:lvl4pPr>
      <a:lvl5pPr marL="3479800" marR="0" indent="-1041400" algn="ctr" defTabSz="825500" rtl="0" latinLnBrk="0">
        <a:lnSpc>
          <a:spcPct val="100000"/>
        </a:lnSpc>
        <a:spcBef>
          <a:spcPts val="0"/>
        </a:spcBef>
        <a:spcAft>
          <a:spcPts val="0"/>
        </a:spcAft>
        <a:buClrTx/>
        <a:buSzPct val="123000"/>
        <a:buFontTx/>
        <a:buChar char="•"/>
        <a:tabLst/>
        <a:defRPr sz="8200" b="0" i="0" u="none" strike="noStrike" cap="none" spc="0" baseline="0">
          <a:solidFill>
            <a:srgbClr val="FFFFFF"/>
          </a:solidFill>
          <a:uFillTx/>
          <a:latin typeface="+mn-lt"/>
          <a:ea typeface="+mn-ea"/>
          <a:cs typeface="+mn-cs"/>
          <a:sym typeface="BrownPro-Bold"/>
        </a:defRPr>
      </a:lvl5pPr>
      <a:lvl6pPr marL="4089400" marR="0" indent="-1041400" algn="ctr" defTabSz="825500" rtl="0" latinLnBrk="0">
        <a:lnSpc>
          <a:spcPct val="100000"/>
        </a:lnSpc>
        <a:spcBef>
          <a:spcPts val="0"/>
        </a:spcBef>
        <a:spcAft>
          <a:spcPts val="0"/>
        </a:spcAft>
        <a:buClrTx/>
        <a:buSzPct val="123000"/>
        <a:buFontTx/>
        <a:buChar char="•"/>
        <a:tabLst/>
        <a:defRPr sz="8200" b="0" i="0" u="none" strike="noStrike" cap="none" spc="0" baseline="0">
          <a:solidFill>
            <a:srgbClr val="FFFFFF"/>
          </a:solidFill>
          <a:uFillTx/>
          <a:latin typeface="+mn-lt"/>
          <a:ea typeface="+mn-ea"/>
          <a:cs typeface="+mn-cs"/>
          <a:sym typeface="BrownPro-Bold"/>
        </a:defRPr>
      </a:lvl6pPr>
      <a:lvl7pPr marL="4699000" marR="0" indent="-1041400" algn="ctr" defTabSz="825500" rtl="0" latinLnBrk="0">
        <a:lnSpc>
          <a:spcPct val="100000"/>
        </a:lnSpc>
        <a:spcBef>
          <a:spcPts val="0"/>
        </a:spcBef>
        <a:spcAft>
          <a:spcPts val="0"/>
        </a:spcAft>
        <a:buClrTx/>
        <a:buSzPct val="123000"/>
        <a:buFontTx/>
        <a:buChar char="•"/>
        <a:tabLst/>
        <a:defRPr sz="8200" b="0" i="0" u="none" strike="noStrike" cap="none" spc="0" baseline="0">
          <a:solidFill>
            <a:srgbClr val="FFFFFF"/>
          </a:solidFill>
          <a:uFillTx/>
          <a:latin typeface="+mn-lt"/>
          <a:ea typeface="+mn-ea"/>
          <a:cs typeface="+mn-cs"/>
          <a:sym typeface="BrownPro-Bold"/>
        </a:defRPr>
      </a:lvl7pPr>
      <a:lvl8pPr marL="5308600" marR="0" indent="-1041400" algn="ctr" defTabSz="825500" rtl="0" latinLnBrk="0">
        <a:lnSpc>
          <a:spcPct val="100000"/>
        </a:lnSpc>
        <a:spcBef>
          <a:spcPts val="0"/>
        </a:spcBef>
        <a:spcAft>
          <a:spcPts val="0"/>
        </a:spcAft>
        <a:buClrTx/>
        <a:buSzPct val="123000"/>
        <a:buFontTx/>
        <a:buChar char="•"/>
        <a:tabLst/>
        <a:defRPr sz="8200" b="0" i="0" u="none" strike="noStrike" cap="none" spc="0" baseline="0">
          <a:solidFill>
            <a:srgbClr val="FFFFFF"/>
          </a:solidFill>
          <a:uFillTx/>
          <a:latin typeface="+mn-lt"/>
          <a:ea typeface="+mn-ea"/>
          <a:cs typeface="+mn-cs"/>
          <a:sym typeface="BrownPro-Bold"/>
        </a:defRPr>
      </a:lvl8pPr>
      <a:lvl9pPr marL="5918200" marR="0" indent="-1041400" algn="ctr" defTabSz="825500" rtl="0" latinLnBrk="0">
        <a:lnSpc>
          <a:spcPct val="100000"/>
        </a:lnSpc>
        <a:spcBef>
          <a:spcPts val="0"/>
        </a:spcBef>
        <a:spcAft>
          <a:spcPts val="0"/>
        </a:spcAft>
        <a:buClrTx/>
        <a:buSzPct val="123000"/>
        <a:buFontTx/>
        <a:buChar char="•"/>
        <a:tabLst/>
        <a:defRPr sz="8200" b="0" i="0" u="none" strike="noStrike" cap="none" spc="0" baseline="0">
          <a:solidFill>
            <a:srgbClr val="FFFFFF"/>
          </a:solidFill>
          <a:uFillTx/>
          <a:latin typeface="+mn-lt"/>
          <a:ea typeface="+mn-ea"/>
          <a:cs typeface="+mn-cs"/>
          <a:sym typeface="BrownPro-Bold"/>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dyslexia-reading-well.com/support-files/italian_study_on_fonts_2013.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s://www.w3.org/WAI/WCAG21/Techniques/general/G169"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www.uvm.edu/creative_styleguide/type_usage" TargetMode="External"/><Relationship Id="rId2" Type="http://schemas.openxmlformats.org/officeDocument/2006/relationships/hyperlink" Target="https://www.learnui.design/blog/mobile-desktop-website-font-size-guidelines.html" TargetMode="External"/><Relationship Id="rId1" Type="http://schemas.openxmlformats.org/officeDocument/2006/relationships/slideLayout" Target="../slideLayouts/slideLayout5.xml"/><Relationship Id="rId4" Type="http://schemas.openxmlformats.org/officeDocument/2006/relationships/hyperlink" Target="https://readabilitylab.xyz"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webaim.org/resources/contrastchecker/" TargetMode="External"/><Relationship Id="rId2" Type="http://schemas.openxmlformats.org/officeDocument/2006/relationships/hyperlink" Target="https://www.color-blindness.com/coblis-color-blindness-simulator/" TargetMode="External"/><Relationship Id="rId1" Type="http://schemas.openxmlformats.org/officeDocument/2006/relationships/slideLayout" Target="../slideLayouts/slideLayout5.xml"/><Relationship Id="rId5" Type="http://schemas.openxmlformats.org/officeDocument/2006/relationships/hyperlink" Target="https://www.uvm.edu/sites/default/files/Center-on-Disability-and-Community-Inclusion/UVMColorPaletteWCAG_1.pdf" TargetMode="External"/><Relationship Id="rId4" Type="http://schemas.openxmlformats.org/officeDocument/2006/relationships/hyperlink" Target="https://www.uvm.edu/creative_styleguide/color_palett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accessibility.deque.com/qa-webinar-matthew-luken-accessibility-us-bank"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99percentinvisible.org/about/the-show/"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Accessible Graphic Design:"/>
          <p:cNvSpPr txBox="1">
            <a:spLocks noGrp="1"/>
          </p:cNvSpPr>
          <p:nvPr>
            <p:ph type="title" idx="4294967295"/>
          </p:nvPr>
        </p:nvSpPr>
        <p:spPr>
          <a:xfrm>
            <a:off x="2286000" y="2181291"/>
            <a:ext cx="19319114" cy="19812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lgn="l">
              <a:lnSpc>
                <a:spcPct val="80000"/>
              </a:lnSpc>
              <a:defRPr sz="12200" spc="-244">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2200" b="0" i="0" u="none" strike="noStrike" kern="0" cap="none" spc="-244" normalizeH="0" baseline="0" noProof="0" dirty="0">
                <a:ln>
                  <a:noFill/>
                </a:ln>
                <a:solidFill>
                  <a:srgbClr val="FFFFFF"/>
                </a:solidFill>
                <a:effectLst/>
                <a:uLnTx/>
                <a:uFillTx/>
                <a:latin typeface="+mn-lt"/>
                <a:ea typeface="+mn-ea"/>
                <a:cs typeface="+mn-cs"/>
                <a:sym typeface="BrownPro-Bold"/>
              </a:rPr>
              <a:t>Accessible Graphic Design:</a:t>
            </a:r>
          </a:p>
        </p:txBody>
      </p:sp>
      <p:sp>
        <p:nvSpPr>
          <p:cNvPr id="154" name="Fonts…"/>
          <p:cNvSpPr txBox="1"/>
          <p:nvPr/>
        </p:nvSpPr>
        <p:spPr>
          <a:xfrm>
            <a:off x="-1" y="4127500"/>
            <a:ext cx="24384001" cy="6286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825500">
              <a:spcBef>
                <a:spcPts val="1100"/>
              </a:spcBef>
              <a:defRPr sz="20000">
                <a:solidFill>
                  <a:srgbClr val="FFFFFF"/>
                </a:solidFill>
                <a:latin typeface="+mn-lt"/>
                <a:ea typeface="+mn-ea"/>
                <a:cs typeface="+mn-cs"/>
                <a:sym typeface="BrownPro-Bold"/>
              </a:defRPr>
            </a:pPr>
            <a:r>
              <a:rPr>
                <a:latin typeface="Pacifico Regular"/>
                <a:ea typeface="Pacifico Regular"/>
                <a:cs typeface="Pacifico Regular"/>
                <a:sym typeface="Pacifico Regular"/>
              </a:rPr>
              <a:t>Fonts</a:t>
            </a:r>
            <a:r>
              <a:t> </a:t>
            </a:r>
            <a:endParaRPr sz="13400"/>
          </a:p>
          <a:p>
            <a:pPr defTabSz="825500">
              <a:spcBef>
                <a:spcPts val="1100"/>
              </a:spcBef>
              <a:defRPr sz="8900">
                <a:solidFill>
                  <a:srgbClr val="FFFFFF"/>
                </a:solidFill>
                <a:latin typeface="+mn-lt"/>
                <a:ea typeface="+mn-ea"/>
                <a:cs typeface="+mn-cs"/>
                <a:sym typeface="BrownPro-Bold"/>
              </a:defRPr>
            </a:pPr>
            <a:r>
              <a:rPr sz="10200"/>
              <a:t>and readability</a:t>
            </a:r>
          </a:p>
        </p:txBody>
      </p:sp>
      <p:sp>
        <p:nvSpPr>
          <p:cNvPr id="155" name="Audrey Homan  audrey.homan@uvm.edu"/>
          <p:cNvSpPr txBox="1">
            <a:spLocks/>
          </p:cNvSpPr>
          <p:nvPr/>
        </p:nvSpPr>
        <p:spPr>
          <a:xfrm>
            <a:off x="16035806" y="11581543"/>
            <a:ext cx="7552514" cy="13970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r" defTabSz="825500">
              <a:defRPr sz="4200">
                <a:solidFill>
                  <a:srgbClr val="FFFFFF"/>
                </a:solidFill>
                <a:latin typeface="+mn-lt"/>
                <a:ea typeface="+mn-ea"/>
                <a:cs typeface="+mn-cs"/>
                <a:sym typeface="BrownPro-Bold"/>
              </a:defRPr>
            </a:lvl1pPr>
          </a:lstStyle>
          <a:p>
            <a:pPr marL="0" marR="0" lvl="0" indent="0" algn="r" defTabSz="825500" rtl="0" eaLnBrk="1" fontAlgn="auto" latinLnBrk="0" hangingPunct="0">
              <a:lnSpc>
                <a:spcPct val="100000"/>
              </a:lnSpc>
              <a:spcBef>
                <a:spcPts val="0"/>
              </a:spcBef>
              <a:spcAft>
                <a:spcPts val="0"/>
              </a:spcAft>
              <a:buClrTx/>
              <a:buSzTx/>
              <a:buFontTx/>
              <a:buNone/>
              <a:tabLst/>
              <a:defRPr/>
            </a:pPr>
            <a:r>
              <a:rPr kumimoji="0" lang="en-US" sz="4200" b="0" i="0" u="none" strike="noStrike" kern="0" cap="none" spc="0" normalizeH="0" baseline="0" noProof="0" dirty="0">
                <a:ln>
                  <a:noFill/>
                </a:ln>
                <a:solidFill>
                  <a:srgbClr val="FFFFFF"/>
                </a:solidFill>
                <a:effectLst/>
                <a:uLnTx/>
                <a:uFillTx/>
                <a:latin typeface="+mn-lt"/>
                <a:ea typeface="+mn-ea"/>
                <a:cs typeface="+mn-cs"/>
                <a:sym typeface="BrownPro-Bold"/>
              </a:rPr>
              <a:t>Audrey Homan  </a:t>
            </a:r>
            <a:r>
              <a:rPr kumimoji="0" lang="en-US" sz="4200" b="0" i="0" u="none" strike="noStrike" kern="0" cap="none" spc="0" normalizeH="0" baseline="0" noProof="0" dirty="0" err="1">
                <a:ln>
                  <a:noFill/>
                </a:ln>
                <a:solidFill>
                  <a:srgbClr val="FFFFFF"/>
                </a:solidFill>
                <a:effectLst/>
                <a:uLnTx/>
                <a:uFillTx/>
                <a:latin typeface="+mn-lt"/>
                <a:ea typeface="+mn-ea"/>
                <a:cs typeface="+mn-cs"/>
                <a:sym typeface="BrownPro-Bold"/>
              </a:rPr>
              <a:t>audrey.homan@uvm.edu</a:t>
            </a:r>
            <a:endParaRPr kumimoji="0" lang="en-US" sz="4200" b="0" i="0" u="none" strike="noStrike" kern="0" cap="none" spc="0" normalizeH="0" baseline="0" noProof="0" dirty="0">
              <a:ln>
                <a:noFill/>
              </a:ln>
              <a:solidFill>
                <a:srgbClr val="FFFFFF"/>
              </a:solidFill>
              <a:effectLst/>
              <a:uLnTx/>
              <a:uFillTx/>
              <a:latin typeface="+mn-lt"/>
              <a:ea typeface="+mn-ea"/>
              <a:cs typeface="+mn-cs"/>
              <a:sym typeface="BrownPro-Bold"/>
            </a:endParaRPr>
          </a:p>
        </p:txBody>
      </p:sp>
      <p:sp>
        <p:nvSpPr>
          <p:cNvPr id="152" name="go.uvm.edu/accessibility"/>
          <p:cNvSpPr txBox="1"/>
          <p:nvPr/>
        </p:nvSpPr>
        <p:spPr>
          <a:xfrm>
            <a:off x="16776382" y="241299"/>
            <a:ext cx="7138036"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go.uvm.edu/accessibility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GENERAL GUIDELINES"/>
          <p:cNvSpPr txBox="1"/>
          <p:nvPr/>
        </p:nvSpPr>
        <p:spPr>
          <a:xfrm>
            <a:off x="17106899" y="241299"/>
            <a:ext cx="617220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GENERAL GUIDELINES</a:t>
            </a:r>
          </a:p>
        </p:txBody>
      </p:sp>
      <p:sp>
        <p:nvSpPr>
          <p:cNvPr id="195" name="Design for everyone:"/>
          <p:cNvSpPr txBox="1">
            <a:spLocks noGrp="1"/>
          </p:cNvSpPr>
          <p:nvPr>
            <p:ph type="title" idx="4294967295"/>
          </p:nvPr>
        </p:nvSpPr>
        <p:spPr>
          <a:xfrm>
            <a:off x="1104900" y="1600200"/>
            <a:ext cx="13093154"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Design for everyone:</a:t>
            </a:r>
          </a:p>
        </p:txBody>
      </p:sp>
      <p:pic>
        <p:nvPicPr>
          <p:cNvPr id="193" name="a whole bunch of people.jpg" descr="A group of people icons: some are young, old, or dressed as vikings. Some have visible markers of disability, such as casts, canes, wheelchairs, and service animals."/>
          <p:cNvPicPr>
            <a:picLocks noChangeAspect="1"/>
          </p:cNvPicPr>
          <p:nvPr/>
        </p:nvPicPr>
        <p:blipFill>
          <a:blip r:embed="rId2"/>
          <a:stretch>
            <a:fillRect/>
          </a:stretch>
        </p:blipFill>
        <p:spPr>
          <a:xfrm>
            <a:off x="4226469" y="3596740"/>
            <a:ext cx="16180622" cy="9664643"/>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GENERAL GUIDELINES"/>
          <p:cNvSpPr txBox="1"/>
          <p:nvPr/>
        </p:nvSpPr>
        <p:spPr>
          <a:xfrm>
            <a:off x="17106899" y="241299"/>
            <a:ext cx="617220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GENERAL GUIDELINES</a:t>
            </a:r>
          </a:p>
        </p:txBody>
      </p:sp>
      <p:sp>
        <p:nvSpPr>
          <p:cNvPr id="198" name="A lot of people make their own accessibility."/>
          <p:cNvSpPr txBox="1">
            <a:spLocks noGrp="1"/>
          </p:cNvSpPr>
          <p:nvPr>
            <p:ph type="title" idx="4294967295"/>
          </p:nvPr>
        </p:nvSpPr>
        <p:spPr>
          <a:xfrm>
            <a:off x="1079500" y="1617017"/>
            <a:ext cx="18186715" cy="30734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A lot of people make their own accessibility.</a:t>
            </a:r>
          </a:p>
        </p:txBody>
      </p:sp>
      <p:sp>
        <p:nvSpPr>
          <p:cNvPr id="199" name="screen readers"/>
          <p:cNvSpPr txBox="1"/>
          <p:nvPr/>
        </p:nvSpPr>
        <p:spPr>
          <a:xfrm>
            <a:off x="1689100" y="6668872"/>
            <a:ext cx="4598774"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FFFFFF"/>
                </a:solidFill>
                <a:latin typeface="+mn-lt"/>
                <a:ea typeface="+mn-ea"/>
                <a:cs typeface="+mn-cs"/>
                <a:sym typeface="BrownPro-Bold"/>
              </a:defRPr>
            </a:lvl1pPr>
          </a:lstStyle>
          <a:p>
            <a:r>
              <a:t>screen readers</a:t>
            </a:r>
          </a:p>
        </p:txBody>
      </p:sp>
      <p:sp>
        <p:nvSpPr>
          <p:cNvPr id="200" name="screen…"/>
          <p:cNvSpPr txBox="1"/>
          <p:nvPr/>
        </p:nvSpPr>
        <p:spPr>
          <a:xfrm>
            <a:off x="9791356" y="6668872"/>
            <a:ext cx="4975288"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400">
                <a:solidFill>
                  <a:srgbClr val="FFFFFF"/>
                </a:solidFill>
                <a:latin typeface="+mn-lt"/>
                <a:ea typeface="+mn-ea"/>
                <a:cs typeface="+mn-cs"/>
                <a:sym typeface="BrownPro-Bold"/>
              </a:defRPr>
            </a:pPr>
            <a:r>
              <a:t>screen</a:t>
            </a:r>
          </a:p>
          <a:p>
            <a:pPr algn="l">
              <a:defRPr sz="6400">
                <a:solidFill>
                  <a:srgbClr val="FFFFFF"/>
                </a:solidFill>
                <a:latin typeface="+mn-lt"/>
                <a:ea typeface="+mn-ea"/>
                <a:cs typeface="+mn-cs"/>
                <a:sym typeface="BrownPro-Bold"/>
              </a:defRPr>
            </a:pPr>
            <a:r>
              <a:t>magnifiers</a:t>
            </a:r>
          </a:p>
        </p:txBody>
      </p:sp>
      <p:sp>
        <p:nvSpPr>
          <p:cNvPr id="201" name="custom stylesheets"/>
          <p:cNvSpPr txBox="1"/>
          <p:nvPr/>
        </p:nvSpPr>
        <p:spPr>
          <a:xfrm>
            <a:off x="17893613" y="6668872"/>
            <a:ext cx="4598774"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FFFFFF"/>
                </a:solidFill>
                <a:latin typeface="+mn-lt"/>
                <a:ea typeface="+mn-ea"/>
                <a:cs typeface="+mn-cs"/>
                <a:sym typeface="BrownPro-Bold"/>
              </a:defRPr>
            </a:lvl1pPr>
          </a:lstStyle>
          <a:p>
            <a:r>
              <a:t>custom stylesheets</a:t>
            </a:r>
          </a:p>
        </p:txBody>
      </p:sp>
      <p:sp>
        <p:nvSpPr>
          <p:cNvPr id="202" name="custom browsers"/>
          <p:cNvSpPr txBox="1"/>
          <p:nvPr/>
        </p:nvSpPr>
        <p:spPr>
          <a:xfrm>
            <a:off x="17893613" y="10425327"/>
            <a:ext cx="4598774"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FFFFFF"/>
                </a:solidFill>
                <a:latin typeface="+mn-lt"/>
                <a:ea typeface="+mn-ea"/>
                <a:cs typeface="+mn-cs"/>
                <a:sym typeface="BrownPro-Bold"/>
              </a:defRPr>
            </a:lvl1pPr>
          </a:lstStyle>
          <a:p>
            <a:r>
              <a:t>custom browsers</a:t>
            </a:r>
          </a:p>
        </p:txBody>
      </p:sp>
      <p:sp>
        <p:nvSpPr>
          <p:cNvPr id="203" name="glare-blockers"/>
          <p:cNvSpPr txBox="1"/>
          <p:nvPr/>
        </p:nvSpPr>
        <p:spPr>
          <a:xfrm>
            <a:off x="1689100" y="10425327"/>
            <a:ext cx="4598774"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FFFFFF"/>
                </a:solidFill>
                <a:latin typeface="+mn-lt"/>
                <a:ea typeface="+mn-ea"/>
                <a:cs typeface="+mn-cs"/>
                <a:sym typeface="BrownPro-Bold"/>
              </a:defRPr>
            </a:lvl1pPr>
          </a:lstStyle>
          <a:p>
            <a:r>
              <a:t>glare-blockers</a:t>
            </a:r>
          </a:p>
        </p:txBody>
      </p:sp>
      <p:sp>
        <p:nvSpPr>
          <p:cNvPr id="204" name="dark…"/>
          <p:cNvSpPr txBox="1"/>
          <p:nvPr/>
        </p:nvSpPr>
        <p:spPr>
          <a:xfrm>
            <a:off x="9892613" y="10425327"/>
            <a:ext cx="4598774"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400">
                <a:solidFill>
                  <a:srgbClr val="FFFFFF"/>
                </a:solidFill>
                <a:latin typeface="+mn-lt"/>
                <a:ea typeface="+mn-ea"/>
                <a:cs typeface="+mn-cs"/>
                <a:sym typeface="BrownPro-Bold"/>
              </a:defRPr>
            </a:pPr>
            <a:r>
              <a:t>dark</a:t>
            </a:r>
          </a:p>
          <a:p>
            <a:pPr algn="l">
              <a:defRPr sz="6400">
                <a:solidFill>
                  <a:srgbClr val="FFFFFF"/>
                </a:solidFill>
                <a:latin typeface="+mn-lt"/>
                <a:ea typeface="+mn-ea"/>
                <a:cs typeface="+mn-cs"/>
                <a:sym typeface="BrownPro-Bold"/>
              </a:defRPr>
            </a:pPr>
            <a:r>
              <a:t>mode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FONTS"/>
          <p:cNvSpPr txBox="1"/>
          <p:nvPr/>
        </p:nvSpPr>
        <p:spPr>
          <a:xfrm>
            <a:off x="21372829" y="241299"/>
            <a:ext cx="193167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FONTS</a:t>
            </a:r>
          </a:p>
        </p:txBody>
      </p:sp>
      <p:sp>
        <p:nvSpPr>
          <p:cNvPr id="207" name="Things to consider:"/>
          <p:cNvSpPr txBox="1">
            <a:spLocks noGrp="1"/>
          </p:cNvSpPr>
          <p:nvPr>
            <p:ph type="title" idx="4294967295"/>
          </p:nvPr>
        </p:nvSpPr>
        <p:spPr>
          <a:xfrm>
            <a:off x="1079500" y="1600200"/>
            <a:ext cx="18186715"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Things to consider:</a:t>
            </a:r>
          </a:p>
        </p:txBody>
      </p:sp>
      <p:sp>
        <p:nvSpPr>
          <p:cNvPr id="208" name="font type…"/>
          <p:cNvSpPr txBox="1"/>
          <p:nvPr/>
        </p:nvSpPr>
        <p:spPr>
          <a:xfrm>
            <a:off x="7963458" y="4673600"/>
            <a:ext cx="8457084" cy="645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defTabSz="825500">
              <a:buSzPct val="100000"/>
              <a:buAutoNum type="arabicPeriod"/>
              <a:defRPr sz="8200">
                <a:solidFill>
                  <a:srgbClr val="FFFFFF"/>
                </a:solidFill>
                <a:latin typeface="+mn-lt"/>
                <a:ea typeface="+mn-ea"/>
                <a:cs typeface="+mn-cs"/>
                <a:sym typeface="BrownPro-Bold"/>
              </a:defRPr>
            </a:pPr>
            <a:r>
              <a:t>font type</a:t>
            </a:r>
          </a:p>
          <a:p>
            <a:pPr marL="228600" indent="-228600" algn="l" defTabSz="825500">
              <a:buSzPct val="100000"/>
              <a:buAutoNum type="arabicPeriod"/>
              <a:defRPr sz="8200">
                <a:solidFill>
                  <a:srgbClr val="FFFFFF"/>
                </a:solidFill>
                <a:latin typeface="+mn-lt"/>
                <a:ea typeface="+mn-ea"/>
                <a:cs typeface="+mn-cs"/>
                <a:sym typeface="BrownPro-Bold"/>
              </a:defRPr>
            </a:pPr>
            <a:r>
              <a:t>font size</a:t>
            </a:r>
          </a:p>
          <a:p>
            <a:pPr marL="228600" indent="-228600" algn="l" defTabSz="825500">
              <a:buSzPct val="100000"/>
              <a:buAutoNum type="arabicPeriod"/>
              <a:defRPr sz="8200">
                <a:solidFill>
                  <a:srgbClr val="FFFFFF"/>
                </a:solidFill>
                <a:latin typeface="+mn-lt"/>
                <a:ea typeface="+mn-ea"/>
                <a:cs typeface="+mn-cs"/>
                <a:sym typeface="BrownPro-Bold"/>
              </a:defRPr>
            </a:pPr>
            <a:r>
              <a:t>font style</a:t>
            </a:r>
          </a:p>
          <a:p>
            <a:pPr marL="228600" indent="-228600" algn="l" defTabSz="825500">
              <a:buSzPct val="100000"/>
              <a:buAutoNum type="arabicPeriod"/>
              <a:defRPr sz="8200">
                <a:solidFill>
                  <a:srgbClr val="FFFFFF"/>
                </a:solidFill>
                <a:latin typeface="+mn-lt"/>
                <a:ea typeface="+mn-ea"/>
                <a:cs typeface="+mn-cs"/>
                <a:sym typeface="BrownPro-Bold"/>
              </a:defRPr>
            </a:pPr>
            <a:r>
              <a:t>white space</a:t>
            </a:r>
          </a:p>
          <a:p>
            <a:pPr marL="228600" indent="-228600" algn="l" defTabSz="825500">
              <a:buSzPct val="100000"/>
              <a:buAutoNum type="arabicPeriod"/>
              <a:defRPr sz="8200">
                <a:solidFill>
                  <a:srgbClr val="FFFFFF"/>
                </a:solidFill>
                <a:latin typeface="+mn-lt"/>
                <a:ea typeface="+mn-ea"/>
                <a:cs typeface="+mn-cs"/>
                <a:sym typeface="BrownPro-Bold"/>
              </a:defRPr>
            </a:pPr>
            <a:r>
              <a:t>contrast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FONT TYPE"/>
          <p:cNvSpPr txBox="1">
            <a:spLocks noGrp="1"/>
          </p:cNvSpPr>
          <p:nvPr>
            <p:ph type="title" idx="4294967295"/>
          </p:nvPr>
        </p:nvSpPr>
        <p:spPr>
          <a:xfrm>
            <a:off x="20673662" y="241299"/>
            <a:ext cx="3103246" cy="7874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defRPr sz="4500">
                <a:solidFill>
                  <a:srgbClr val="FFFFFF"/>
                </a:solidFill>
                <a:latin typeface="+mn-lt"/>
                <a:ea typeface="+mn-ea"/>
                <a:cs typeface="+mn-cs"/>
                <a:sym typeface="BrownPro-Bold"/>
              </a:defRPr>
            </a:lvl1p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4500" b="0" i="0" u="none" strike="noStrike" kern="0" cap="none" spc="0" normalizeH="0" baseline="0" noProof="0" dirty="0">
                <a:ln>
                  <a:noFill/>
                </a:ln>
                <a:solidFill>
                  <a:srgbClr val="FFFFFF"/>
                </a:solidFill>
                <a:effectLst/>
                <a:uLnTx/>
                <a:uFillTx/>
                <a:latin typeface="+mn-lt"/>
                <a:ea typeface="+mn-ea"/>
                <a:cs typeface="+mn-cs"/>
                <a:sym typeface="BrownPro-Bold"/>
              </a:rPr>
              <a:t>FONT TYPE</a:t>
            </a:r>
          </a:p>
        </p:txBody>
      </p:sp>
      <p:sp>
        <p:nvSpPr>
          <p:cNvPr id="211" name="Serif"/>
          <p:cNvSpPr txBox="1"/>
          <p:nvPr/>
        </p:nvSpPr>
        <p:spPr>
          <a:xfrm>
            <a:off x="1079500" y="2263775"/>
            <a:ext cx="7971892" cy="424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28200" spc="-564">
                <a:solidFill>
                  <a:srgbClr val="FFFFFF"/>
                </a:solidFill>
                <a:latin typeface="American Typewriter"/>
                <a:ea typeface="American Typewriter"/>
                <a:cs typeface="American Typewriter"/>
                <a:sym typeface="American Typewriter"/>
              </a:defRPr>
            </a:lvl1pPr>
          </a:lstStyle>
          <a:p>
            <a:r>
              <a:rPr dirty="0"/>
              <a:t>Serif</a:t>
            </a:r>
          </a:p>
        </p:txBody>
      </p:sp>
      <p:sp>
        <p:nvSpPr>
          <p:cNvPr id="212" name="Sans Serif"/>
          <p:cNvSpPr txBox="1"/>
          <p:nvPr/>
        </p:nvSpPr>
        <p:spPr>
          <a:xfrm>
            <a:off x="1079500" y="8421687"/>
            <a:ext cx="11249661" cy="317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20000" spc="-400">
                <a:solidFill>
                  <a:srgbClr val="FFFFFF"/>
                </a:solidFill>
              </a:defRPr>
            </a:lvl1pPr>
          </a:lstStyle>
          <a:p>
            <a:r>
              <a:t>Sans Serif</a:t>
            </a:r>
          </a:p>
        </p:txBody>
      </p:sp>
      <p:sp>
        <p:nvSpPr>
          <p:cNvPr id="213" name="Line">
            <a:extLst>
              <a:ext uri="{C183D7F6-B498-43B3-948B-1728B52AA6E4}">
                <adec:decorative xmlns:adec="http://schemas.microsoft.com/office/drawing/2017/decorative" val="1"/>
              </a:ext>
            </a:extLst>
          </p:cNvPr>
          <p:cNvSpPr/>
          <p:nvPr/>
        </p:nvSpPr>
        <p:spPr>
          <a:xfrm flipH="1" flipV="1">
            <a:off x="1580990" y="5699949"/>
            <a:ext cx="1157444" cy="1157444"/>
          </a:xfrm>
          <a:prstGeom prst="line">
            <a:avLst/>
          </a:prstGeom>
          <a:ln w="127000">
            <a:solidFill>
              <a:schemeClr val="accent6">
                <a:satOff val="-20754"/>
                <a:lumOff val="-16738"/>
              </a:schemeClr>
            </a:solidFill>
            <a:miter lim="400000"/>
            <a:tailEnd type="triangle"/>
          </a:ln>
        </p:spPr>
        <p:txBody>
          <a:bodyPr lIns="50800" tIns="50800" rIns="50800" bIns="50800" anchor="ctr"/>
          <a:lstStyle/>
          <a:p>
            <a:endParaRPr/>
          </a:p>
        </p:txBody>
      </p:sp>
      <p:sp>
        <p:nvSpPr>
          <p:cNvPr id="214" name="Line">
            <a:extLst>
              <a:ext uri="{C183D7F6-B498-43B3-948B-1728B52AA6E4}">
                <adec:decorative xmlns:adec="http://schemas.microsoft.com/office/drawing/2017/decorative" val="1"/>
              </a:ext>
            </a:extLst>
          </p:cNvPr>
          <p:cNvSpPr/>
          <p:nvPr/>
        </p:nvSpPr>
        <p:spPr>
          <a:xfrm flipH="1">
            <a:off x="9549224" y="2825444"/>
            <a:ext cx="920132" cy="432931"/>
          </a:xfrm>
          <a:prstGeom prst="line">
            <a:avLst/>
          </a:prstGeom>
          <a:ln w="127000">
            <a:solidFill>
              <a:schemeClr val="accent6">
                <a:satOff val="-20754"/>
                <a:lumOff val="-16738"/>
              </a:schemeClr>
            </a:solidFill>
            <a:miter lim="400000"/>
            <a:tailEnd type="triangle"/>
          </a:ln>
        </p:spPr>
        <p:txBody>
          <a:bodyPr lIns="50800" tIns="50800" rIns="50800" bIns="50800" anchor="ctr"/>
          <a:lstStyle/>
          <a:p>
            <a:endParaRPr/>
          </a:p>
        </p:txBody>
      </p:sp>
      <p:sp>
        <p:nvSpPr>
          <p:cNvPr id="215" name="Line">
            <a:extLst>
              <a:ext uri="{C183D7F6-B498-43B3-948B-1728B52AA6E4}">
                <adec:decorative xmlns:adec="http://schemas.microsoft.com/office/drawing/2017/decorative" val="1"/>
              </a:ext>
            </a:extLst>
          </p:cNvPr>
          <p:cNvSpPr/>
          <p:nvPr/>
        </p:nvSpPr>
        <p:spPr>
          <a:xfrm flipV="1">
            <a:off x="7092790" y="5699949"/>
            <a:ext cx="1" cy="1611252"/>
          </a:xfrm>
          <a:prstGeom prst="line">
            <a:avLst/>
          </a:prstGeom>
          <a:ln w="127000">
            <a:solidFill>
              <a:schemeClr val="accent6">
                <a:satOff val="-20754"/>
                <a:lumOff val="-16738"/>
              </a:schemeClr>
            </a:solidFill>
            <a:miter lim="400000"/>
            <a:tailEnd type="triangle"/>
          </a:ln>
        </p:spPr>
        <p:txBody>
          <a:bodyPr lIns="50800" tIns="50800" rIns="50800" bIns="50800" anchor="ctr"/>
          <a:lstStyle/>
          <a:p>
            <a:endParaRPr/>
          </a:p>
        </p:txBody>
      </p:sp>
      <p:sp>
        <p:nvSpPr>
          <p:cNvPr id="216" name="Script"/>
          <p:cNvSpPr txBox="1"/>
          <p:nvPr/>
        </p:nvSpPr>
        <p:spPr>
          <a:xfrm>
            <a:off x="16352519" y="8246427"/>
            <a:ext cx="6720841" cy="35255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30000" spc="-600">
                <a:solidFill>
                  <a:srgbClr val="FFFFFF"/>
                </a:solidFill>
                <a:latin typeface="SignPainter-HouseScript"/>
                <a:ea typeface="SignPainter-HouseScript"/>
                <a:cs typeface="SignPainter-HouseScript"/>
                <a:sym typeface="SignPainter-HouseScript"/>
              </a:defRPr>
            </a:lvl1pPr>
          </a:lstStyle>
          <a:p>
            <a:r>
              <a:t>Script</a:t>
            </a:r>
          </a:p>
        </p:txBody>
      </p:sp>
      <p:sp>
        <p:nvSpPr>
          <p:cNvPr id="217" name="Decorative"/>
          <p:cNvSpPr txBox="1"/>
          <p:nvPr/>
        </p:nvSpPr>
        <p:spPr>
          <a:xfrm>
            <a:off x="11051540" y="3271388"/>
            <a:ext cx="12252961" cy="274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5000" spc="-300">
                <a:solidFill>
                  <a:srgbClr val="FFFFFF"/>
                </a:solidFill>
                <a:latin typeface="Brandon Printed Two Shadow"/>
                <a:ea typeface="Brandon Printed Two Shadow"/>
                <a:cs typeface="Brandon Printed Two Shadow"/>
                <a:sym typeface="Brandon Printed Two Shadow"/>
              </a:defRPr>
            </a:lvl1pPr>
          </a:lstStyle>
          <a:p>
            <a:r>
              <a:t>Decorative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ans Serif"/>
          <p:cNvSpPr txBox="1">
            <a:spLocks noGrp="1"/>
          </p:cNvSpPr>
          <p:nvPr>
            <p:ph type="title" idx="4294967295"/>
          </p:nvPr>
        </p:nvSpPr>
        <p:spPr>
          <a:xfrm>
            <a:off x="3476371" y="3797300"/>
            <a:ext cx="20056730" cy="39497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25000" spc="-500">
                <a:solidFill>
                  <a:srgbClr val="FFFFFF"/>
                </a:solidFill>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25000" b="0" i="0" u="none" strike="noStrike" kern="0" cap="none" spc="-500" normalizeH="0" baseline="0" noProof="0" dirty="0">
                <a:ln>
                  <a:noFill/>
                </a:ln>
                <a:solidFill>
                  <a:srgbClr val="FFFFFF"/>
                </a:solidFill>
                <a:effectLst/>
                <a:uLnTx/>
                <a:uFillTx/>
                <a:latin typeface="BrownPro-Regular"/>
                <a:ea typeface="BrownPro-Regular"/>
                <a:cs typeface="BrownPro-Regular"/>
                <a:sym typeface="BrownPro-Regular"/>
              </a:rPr>
              <a:t>Sans Serif</a:t>
            </a:r>
          </a:p>
        </p:txBody>
      </p:sp>
      <p:sp>
        <p:nvSpPr>
          <p:cNvPr id="220" name="In general,"/>
          <p:cNvSpPr txBox="1"/>
          <p:nvPr/>
        </p:nvSpPr>
        <p:spPr>
          <a:xfrm>
            <a:off x="1079500" y="1587500"/>
            <a:ext cx="6820472" cy="175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0700" spc="-213">
                <a:solidFill>
                  <a:srgbClr val="FFFFFF"/>
                </a:solidFill>
                <a:latin typeface="+mn-lt"/>
                <a:ea typeface="+mn-ea"/>
                <a:cs typeface="+mn-cs"/>
                <a:sym typeface="BrownPro-Bold"/>
              </a:defRPr>
            </a:lvl1pPr>
          </a:lstStyle>
          <a:p>
            <a:r>
              <a:rPr dirty="0"/>
              <a:t>In general,</a:t>
            </a:r>
          </a:p>
        </p:txBody>
      </p:sp>
      <p:sp>
        <p:nvSpPr>
          <p:cNvPr id="221" name="fonts are easier for most people to read on a screen."/>
          <p:cNvSpPr txBox="1"/>
          <p:nvPr/>
        </p:nvSpPr>
        <p:spPr>
          <a:xfrm>
            <a:off x="6294099" y="8376509"/>
            <a:ext cx="18013701" cy="307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80000"/>
              </a:lnSpc>
              <a:defRPr sz="10700" spc="-213">
                <a:solidFill>
                  <a:srgbClr val="FFFFFF"/>
                </a:solidFill>
                <a:latin typeface="+mn-lt"/>
                <a:ea typeface="+mn-ea"/>
                <a:cs typeface="+mn-cs"/>
                <a:sym typeface="BrownPro-Bold"/>
              </a:defRPr>
            </a:lvl1pPr>
          </a:lstStyle>
          <a:p>
            <a:r>
              <a:t>fonts are easier for most people to read on a screen.</a:t>
            </a:r>
          </a:p>
        </p:txBody>
      </p:sp>
      <p:sp>
        <p:nvSpPr>
          <p:cNvPr id="222" name="Reference"/>
          <p:cNvSpPr txBox="1"/>
          <p:nvPr/>
        </p:nvSpPr>
        <p:spPr>
          <a:xfrm>
            <a:off x="20725627" y="12315047"/>
            <a:ext cx="2603247"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spcBef>
                <a:spcPts val="2400"/>
              </a:spcBef>
              <a:defRPr sz="4100" u="sng">
                <a:solidFill>
                  <a:schemeClr val="accent2">
                    <a:hueOff val="-85258"/>
                    <a:satOff val="14347"/>
                    <a:lumOff val="22373"/>
                  </a:schemeClr>
                </a:solidFill>
                <a:latin typeface="+mn-lt"/>
                <a:ea typeface="+mn-ea"/>
                <a:cs typeface="+mn-cs"/>
                <a:sym typeface="BrownPro-Bold"/>
                <a:hlinkClick r:id="rId3"/>
              </a:defRPr>
            </a:lvl1pPr>
          </a:lstStyle>
          <a:p>
            <a:r>
              <a:rPr>
                <a:hlinkClick r:id="rId3"/>
              </a:rPr>
              <a:t>Reference</a:t>
            </a:r>
          </a:p>
        </p:txBody>
      </p:sp>
      <p:sp>
        <p:nvSpPr>
          <p:cNvPr id="223" name="FONT TYPE"/>
          <p:cNvSpPr txBox="1"/>
          <p:nvPr/>
        </p:nvSpPr>
        <p:spPr>
          <a:xfrm>
            <a:off x="20673662" y="241299"/>
            <a:ext cx="3103246"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FONT TYPE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tart by choosing a common font:"/>
          <p:cNvSpPr txBox="1">
            <a:spLocks noGrp="1"/>
          </p:cNvSpPr>
          <p:nvPr>
            <p:ph type="title" idx="4294967295"/>
          </p:nvPr>
        </p:nvSpPr>
        <p:spPr>
          <a:xfrm>
            <a:off x="1079500" y="1595179"/>
            <a:ext cx="12071404" cy="30734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Start by choosing a common font:</a:t>
            </a:r>
          </a:p>
        </p:txBody>
      </p:sp>
      <p:sp>
        <p:nvSpPr>
          <p:cNvPr id="226" name="Arial…"/>
          <p:cNvSpPr txBox="1"/>
          <p:nvPr/>
        </p:nvSpPr>
        <p:spPr>
          <a:xfrm>
            <a:off x="9537700" y="5163879"/>
            <a:ext cx="9238058" cy="69569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lnSpc>
                <a:spcPct val="160000"/>
              </a:lnSpc>
              <a:buSzPct val="60000"/>
              <a:buChar char="•"/>
              <a:defRPr sz="8000">
                <a:solidFill>
                  <a:srgbClr val="FFFFFF"/>
                </a:solidFill>
                <a:latin typeface="Arial"/>
                <a:ea typeface="Arial"/>
                <a:cs typeface="Arial"/>
                <a:sym typeface="Arial"/>
              </a:defRPr>
            </a:pPr>
            <a:r>
              <a:t>Arial</a:t>
            </a:r>
          </a:p>
          <a:p>
            <a:pPr marL="228600" indent="-228600" algn="l">
              <a:lnSpc>
                <a:spcPct val="160000"/>
              </a:lnSpc>
              <a:buSzPct val="60000"/>
              <a:buChar char="•"/>
              <a:defRPr sz="8000">
                <a:solidFill>
                  <a:srgbClr val="FFFFFF"/>
                </a:solidFill>
                <a:latin typeface="Helvetica"/>
                <a:ea typeface="Helvetica"/>
                <a:cs typeface="Helvetica"/>
                <a:sym typeface="Helvetica"/>
              </a:defRPr>
            </a:pPr>
            <a:r>
              <a:t>Helvetica</a:t>
            </a:r>
          </a:p>
          <a:p>
            <a:pPr marL="228600" indent="-228600" algn="l">
              <a:lnSpc>
                <a:spcPct val="160000"/>
              </a:lnSpc>
              <a:buSzPct val="60000"/>
              <a:buChar char="•"/>
              <a:defRPr sz="8000">
                <a:solidFill>
                  <a:srgbClr val="FFFFFF"/>
                </a:solidFill>
                <a:latin typeface="Times New Roman"/>
                <a:ea typeface="Times New Roman"/>
                <a:cs typeface="Times New Roman"/>
                <a:sym typeface="Times New Roman"/>
              </a:defRPr>
            </a:pPr>
            <a:r>
              <a:t>Times New Roman*</a:t>
            </a:r>
          </a:p>
          <a:p>
            <a:pPr marL="228600" indent="-228600" algn="l">
              <a:lnSpc>
                <a:spcPct val="160000"/>
              </a:lnSpc>
              <a:buSzPct val="60000"/>
              <a:buChar char="•"/>
              <a:defRPr sz="8000">
                <a:solidFill>
                  <a:srgbClr val="FFFFFF"/>
                </a:solidFill>
                <a:latin typeface="Verdana"/>
                <a:ea typeface="Verdana"/>
                <a:cs typeface="Verdana"/>
                <a:sym typeface="Verdana"/>
              </a:defRPr>
            </a:pPr>
            <a:r>
              <a:t>Verdana</a:t>
            </a:r>
          </a:p>
        </p:txBody>
      </p:sp>
      <p:sp>
        <p:nvSpPr>
          <p:cNvPr id="227" name="FONT TYPE"/>
          <p:cNvSpPr txBox="1"/>
          <p:nvPr/>
        </p:nvSpPr>
        <p:spPr>
          <a:xfrm>
            <a:off x="20673662" y="241299"/>
            <a:ext cx="3103246"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FONT TYPE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ave decorative and script fonts for occasional use."/>
          <p:cNvSpPr txBox="1">
            <a:spLocks noGrp="1"/>
          </p:cNvSpPr>
          <p:nvPr>
            <p:ph type="title" idx="4294967295"/>
          </p:nvPr>
        </p:nvSpPr>
        <p:spPr>
          <a:xfrm>
            <a:off x="1104900" y="1601918"/>
            <a:ext cx="22174200" cy="30734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Save decorative and script fonts for occasional use.</a:t>
            </a:r>
          </a:p>
        </p:txBody>
      </p:sp>
      <p:sp>
        <p:nvSpPr>
          <p:cNvPr id="230" name="Snell Roundhand…"/>
          <p:cNvSpPr txBox="1"/>
          <p:nvPr/>
        </p:nvSpPr>
        <p:spPr>
          <a:xfrm>
            <a:off x="1079500" y="5703159"/>
            <a:ext cx="5769872" cy="565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400">
                <a:solidFill>
                  <a:srgbClr val="FFFFFF"/>
                </a:solidFill>
                <a:latin typeface="Snell Roundhand Bold"/>
                <a:ea typeface="Snell Roundhand Bold"/>
                <a:cs typeface="Snell Roundhand Bold"/>
                <a:sym typeface="Snell Roundhand Bold"/>
              </a:defRPr>
            </a:pPr>
            <a:r>
              <a:t>Snell Roundhand</a:t>
            </a:r>
          </a:p>
          <a:p>
            <a:pPr algn="l">
              <a:defRPr sz="6400">
                <a:solidFill>
                  <a:srgbClr val="FFFFFF"/>
                </a:solidFill>
                <a:latin typeface="Papyrus"/>
                <a:ea typeface="Papyrus"/>
                <a:cs typeface="Papyrus"/>
                <a:sym typeface="Papyrus"/>
              </a:defRPr>
            </a:pPr>
            <a:r>
              <a:t>Papyrus</a:t>
            </a:r>
          </a:p>
          <a:p>
            <a:pPr algn="l">
              <a:defRPr sz="6400">
                <a:solidFill>
                  <a:srgbClr val="FFFFFF"/>
                </a:solidFill>
                <a:latin typeface="Modak"/>
                <a:ea typeface="Modak"/>
                <a:cs typeface="Modak"/>
                <a:sym typeface="Modak"/>
              </a:defRPr>
            </a:pPr>
            <a:r>
              <a:t>Modak</a:t>
            </a:r>
          </a:p>
          <a:p>
            <a:pPr algn="l">
              <a:defRPr sz="6400">
                <a:solidFill>
                  <a:srgbClr val="FFFFFF"/>
                </a:solidFill>
                <a:latin typeface="Brush Script MT Italic"/>
                <a:ea typeface="Brush Script MT Italic"/>
                <a:cs typeface="Brush Script MT Italic"/>
                <a:sym typeface="Brush Script MT Italic"/>
              </a:defRPr>
            </a:pPr>
            <a:r>
              <a:t>Brush Script</a:t>
            </a:r>
          </a:p>
        </p:txBody>
      </p:sp>
      <p:sp>
        <p:nvSpPr>
          <p:cNvPr id="231" name="Brocade Script…"/>
          <p:cNvSpPr txBox="1"/>
          <p:nvPr/>
        </p:nvSpPr>
        <p:spPr>
          <a:xfrm>
            <a:off x="9095181" y="6014309"/>
            <a:ext cx="6521505" cy="482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400">
                <a:solidFill>
                  <a:srgbClr val="FFFFFF"/>
                </a:solidFill>
                <a:latin typeface="Brocades Script"/>
                <a:ea typeface="Brocades Script"/>
                <a:cs typeface="Brocades Script"/>
                <a:sym typeface="Brocades Script"/>
              </a:defRPr>
            </a:pPr>
            <a:r>
              <a:t>Brocade Script</a:t>
            </a:r>
          </a:p>
          <a:p>
            <a:pPr algn="l">
              <a:defRPr sz="6400">
                <a:solidFill>
                  <a:srgbClr val="FFFFFF"/>
                </a:solidFill>
                <a:latin typeface="Herculanum"/>
                <a:ea typeface="Herculanum"/>
                <a:cs typeface="Herculanum"/>
                <a:sym typeface="Herculanum"/>
              </a:defRPr>
            </a:pPr>
            <a:r>
              <a:t>HERCULANuM</a:t>
            </a:r>
          </a:p>
          <a:p>
            <a:pPr algn="l">
              <a:defRPr sz="6400">
                <a:solidFill>
                  <a:srgbClr val="FFFFFF"/>
                </a:solidFill>
                <a:latin typeface="Chalkduster"/>
                <a:ea typeface="Chalkduster"/>
                <a:cs typeface="Chalkduster"/>
                <a:sym typeface="Chalkduster"/>
              </a:defRPr>
            </a:pPr>
            <a:r>
              <a:t>Chalkduster</a:t>
            </a:r>
          </a:p>
          <a:p>
            <a:pPr algn="l">
              <a:defRPr sz="6400">
                <a:solidFill>
                  <a:srgbClr val="FFFFFF"/>
                </a:solidFill>
                <a:latin typeface="Party LET"/>
                <a:ea typeface="Party LET"/>
                <a:cs typeface="Party LET"/>
                <a:sym typeface="Party LET"/>
              </a:defRPr>
            </a:pPr>
            <a:r>
              <a:t>Party LET</a:t>
            </a:r>
          </a:p>
        </p:txBody>
      </p:sp>
      <p:sp>
        <p:nvSpPr>
          <p:cNvPr id="232" name="Phosphate…"/>
          <p:cNvSpPr txBox="1"/>
          <p:nvPr/>
        </p:nvSpPr>
        <p:spPr>
          <a:xfrm>
            <a:off x="17862495" y="6217509"/>
            <a:ext cx="6521505" cy="565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400">
                <a:solidFill>
                  <a:srgbClr val="FFFFFF"/>
                </a:solidFill>
                <a:latin typeface="Phosphate Inline"/>
                <a:ea typeface="Phosphate Inline"/>
                <a:cs typeface="Phosphate Inline"/>
                <a:sym typeface="Phosphate Inline"/>
              </a:defRPr>
            </a:pPr>
            <a:r>
              <a:t>Phosphate</a:t>
            </a:r>
          </a:p>
          <a:p>
            <a:pPr algn="l">
              <a:defRPr sz="6400">
                <a:solidFill>
                  <a:srgbClr val="FFFFFF"/>
                </a:solidFill>
                <a:latin typeface="SignPainter-HouseScript Semibold"/>
                <a:ea typeface="SignPainter-HouseScript Semibold"/>
                <a:cs typeface="SignPainter-HouseScript Semibold"/>
                <a:sym typeface="SignPainter-HouseScript Semibold"/>
              </a:defRPr>
            </a:pPr>
            <a:r>
              <a:t>Sign Painter</a:t>
            </a:r>
          </a:p>
          <a:p>
            <a:pPr algn="l">
              <a:defRPr sz="6400">
                <a:solidFill>
                  <a:srgbClr val="FFFFFF"/>
                </a:solidFill>
                <a:latin typeface="Impact"/>
                <a:ea typeface="Impact"/>
                <a:cs typeface="Impact"/>
                <a:sym typeface="Impact"/>
              </a:defRPr>
            </a:pPr>
            <a:r>
              <a:t>Impact</a:t>
            </a:r>
          </a:p>
          <a:p>
            <a:pPr algn="l">
              <a:defRPr sz="6400">
                <a:solidFill>
                  <a:srgbClr val="FFFFFF"/>
                </a:solidFill>
                <a:latin typeface="Zapfino"/>
                <a:ea typeface="Zapfino"/>
                <a:cs typeface="Zapfino"/>
                <a:sym typeface="Zapfino"/>
              </a:defRPr>
            </a:pPr>
            <a:r>
              <a:t>Zapfino</a:t>
            </a:r>
          </a:p>
        </p:txBody>
      </p:sp>
      <p:sp>
        <p:nvSpPr>
          <p:cNvPr id="233" name="FONT TYPE"/>
          <p:cNvSpPr txBox="1"/>
          <p:nvPr/>
        </p:nvSpPr>
        <p:spPr>
          <a:xfrm>
            <a:off x="20673662" y="241299"/>
            <a:ext cx="3103246"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FONT TYPE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UVM’s recommended fonts:"/>
          <p:cNvSpPr txBox="1">
            <a:spLocks noGrp="1"/>
          </p:cNvSpPr>
          <p:nvPr>
            <p:ph type="title" idx="4294967295"/>
          </p:nvPr>
        </p:nvSpPr>
        <p:spPr>
          <a:xfrm>
            <a:off x="1079500" y="1593850"/>
            <a:ext cx="17675365"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UVM’s recommended fonts:</a:t>
            </a:r>
          </a:p>
        </p:txBody>
      </p:sp>
      <p:sp>
        <p:nvSpPr>
          <p:cNvPr id="236" name="Playfair Display (serif)…"/>
          <p:cNvSpPr txBox="1"/>
          <p:nvPr/>
        </p:nvSpPr>
        <p:spPr>
          <a:xfrm>
            <a:off x="1104900" y="4406899"/>
            <a:ext cx="17977224" cy="6795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lnSpc>
                <a:spcPct val="130000"/>
              </a:lnSpc>
              <a:spcBef>
                <a:spcPts val="1400"/>
              </a:spcBef>
              <a:buSzPct val="60000"/>
              <a:buChar char="•"/>
              <a:defRPr sz="7700">
                <a:solidFill>
                  <a:srgbClr val="FFFFFF"/>
                </a:solidFill>
                <a:latin typeface="Playfair Display"/>
                <a:ea typeface="Playfair Display"/>
                <a:cs typeface="Playfair Display"/>
                <a:sym typeface="Playfair Display"/>
              </a:defRPr>
            </a:pPr>
            <a:r>
              <a:t>Playfair Display (serif)</a:t>
            </a:r>
          </a:p>
          <a:p>
            <a:pPr marL="228600" indent="-228600" algn="l">
              <a:lnSpc>
                <a:spcPct val="130000"/>
              </a:lnSpc>
              <a:spcBef>
                <a:spcPts val="1400"/>
              </a:spcBef>
              <a:buSzPct val="60000"/>
              <a:buChar char="•"/>
              <a:defRPr sz="7700">
                <a:solidFill>
                  <a:srgbClr val="FFFFFF"/>
                </a:solidFill>
                <a:latin typeface="Playfair Display"/>
                <a:ea typeface="Playfair Display"/>
                <a:cs typeface="Playfair Display"/>
                <a:sym typeface="Playfair Display"/>
              </a:defRPr>
            </a:pPr>
            <a:r>
              <a:t>Roboto Slab (slab serif)</a:t>
            </a:r>
          </a:p>
          <a:p>
            <a:pPr marL="228600" indent="-228600" algn="l">
              <a:lnSpc>
                <a:spcPct val="130000"/>
              </a:lnSpc>
              <a:spcBef>
                <a:spcPts val="1400"/>
              </a:spcBef>
              <a:buSzPct val="60000"/>
              <a:buChar char="•"/>
              <a:defRPr sz="7700">
                <a:solidFill>
                  <a:srgbClr val="FFFFFF"/>
                </a:solidFill>
              </a:defRPr>
            </a:pPr>
            <a:r>
              <a:t>Raleway (sans serif)</a:t>
            </a:r>
          </a:p>
          <a:p>
            <a:pPr marL="228600" indent="-228600" algn="l">
              <a:lnSpc>
                <a:spcPct val="130000"/>
              </a:lnSpc>
              <a:spcBef>
                <a:spcPts val="1400"/>
              </a:spcBef>
              <a:buSzPct val="60000"/>
              <a:buChar char="•"/>
              <a:defRPr sz="7700">
                <a:solidFill>
                  <a:srgbClr val="FFFFFF"/>
                </a:solidFill>
                <a:latin typeface="Gobold"/>
                <a:ea typeface="Gobold"/>
                <a:cs typeface="Gobold"/>
                <a:sym typeface="Gobold"/>
              </a:defRPr>
            </a:pPr>
            <a:r>
              <a:t>GoBold (condensed headline)</a:t>
            </a:r>
          </a:p>
        </p:txBody>
      </p:sp>
      <p:sp>
        <p:nvSpPr>
          <p:cNvPr id="237" name="FONT TYPE"/>
          <p:cNvSpPr txBox="1"/>
          <p:nvPr/>
        </p:nvSpPr>
        <p:spPr>
          <a:xfrm>
            <a:off x="20673662" y="241299"/>
            <a:ext cx="3103246"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FONT TYPE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tart by choosing a common font:"/>
          <p:cNvSpPr txBox="1">
            <a:spLocks noGrp="1"/>
          </p:cNvSpPr>
          <p:nvPr>
            <p:ph type="title" idx="4294967295"/>
          </p:nvPr>
        </p:nvSpPr>
        <p:spPr>
          <a:xfrm>
            <a:off x="1079500" y="1722134"/>
            <a:ext cx="17665700" cy="2819490"/>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Again, start by choosing a common font:</a:t>
            </a:r>
          </a:p>
        </p:txBody>
      </p:sp>
      <p:sp>
        <p:nvSpPr>
          <p:cNvPr id="240" name="Arial…"/>
          <p:cNvSpPr txBox="1"/>
          <p:nvPr/>
        </p:nvSpPr>
        <p:spPr>
          <a:xfrm>
            <a:off x="3912844" y="5168900"/>
            <a:ext cx="9238059" cy="69569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lnSpc>
                <a:spcPct val="160000"/>
              </a:lnSpc>
              <a:buSzPct val="60000"/>
              <a:buChar char="•"/>
              <a:defRPr sz="8000">
                <a:solidFill>
                  <a:srgbClr val="FFFFFF"/>
                </a:solidFill>
                <a:latin typeface="Arial"/>
                <a:ea typeface="Arial"/>
                <a:cs typeface="Arial"/>
                <a:sym typeface="Arial"/>
              </a:defRPr>
            </a:pPr>
            <a:r>
              <a:t>Arial</a:t>
            </a:r>
          </a:p>
          <a:p>
            <a:pPr marL="228600" indent="-228600" algn="l">
              <a:lnSpc>
                <a:spcPct val="160000"/>
              </a:lnSpc>
              <a:buSzPct val="60000"/>
              <a:buChar char="•"/>
              <a:defRPr sz="8000">
                <a:solidFill>
                  <a:srgbClr val="FFFFFF"/>
                </a:solidFill>
                <a:latin typeface="Helvetica"/>
                <a:ea typeface="Helvetica"/>
                <a:cs typeface="Helvetica"/>
                <a:sym typeface="Helvetica"/>
              </a:defRPr>
            </a:pPr>
            <a:r>
              <a:t>Helvetica</a:t>
            </a:r>
          </a:p>
          <a:p>
            <a:pPr marL="228600" indent="-228600" algn="l">
              <a:lnSpc>
                <a:spcPct val="160000"/>
              </a:lnSpc>
              <a:buSzPct val="60000"/>
              <a:buChar char="•"/>
              <a:defRPr sz="8000">
                <a:solidFill>
                  <a:srgbClr val="FFFFFF"/>
                </a:solidFill>
                <a:latin typeface="Times New Roman"/>
                <a:ea typeface="Times New Roman"/>
                <a:cs typeface="Times New Roman"/>
                <a:sym typeface="Times New Roman"/>
              </a:defRPr>
            </a:pPr>
            <a:r>
              <a:t>Times New Roman*</a:t>
            </a:r>
          </a:p>
          <a:p>
            <a:pPr marL="228600" indent="-228600" algn="l">
              <a:lnSpc>
                <a:spcPct val="160000"/>
              </a:lnSpc>
              <a:buSzPct val="60000"/>
              <a:buChar char="•"/>
              <a:defRPr sz="8000">
                <a:solidFill>
                  <a:srgbClr val="FFFFFF"/>
                </a:solidFill>
                <a:latin typeface="Verdana"/>
                <a:ea typeface="Verdana"/>
                <a:cs typeface="Verdana"/>
                <a:sym typeface="Verdana"/>
              </a:defRPr>
            </a:pPr>
            <a:r>
              <a:t>Verdana</a:t>
            </a:r>
          </a:p>
        </p:txBody>
      </p:sp>
      <p:sp>
        <p:nvSpPr>
          <p:cNvPr id="241" name="Century Gothic…"/>
          <p:cNvSpPr txBox="1"/>
          <p:nvPr/>
        </p:nvSpPr>
        <p:spPr>
          <a:xfrm>
            <a:off x="13595973" y="5168899"/>
            <a:ext cx="9238059" cy="29714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lnSpc>
                <a:spcPct val="160000"/>
              </a:lnSpc>
              <a:buSzPct val="60000"/>
              <a:buChar char="•"/>
              <a:defRPr sz="8000">
                <a:solidFill>
                  <a:srgbClr val="FFFFFF"/>
                </a:solidFill>
                <a:latin typeface="Arial"/>
                <a:ea typeface="Arial"/>
                <a:cs typeface="Arial"/>
                <a:sym typeface="Arial"/>
              </a:defRPr>
            </a:pPr>
            <a:r>
              <a:rPr dirty="0"/>
              <a:t>Century Gothic</a:t>
            </a:r>
          </a:p>
          <a:p>
            <a:pPr marL="228600" indent="-228600" algn="l">
              <a:lnSpc>
                <a:spcPct val="160000"/>
              </a:lnSpc>
              <a:buSzPct val="60000"/>
              <a:buChar char="•"/>
              <a:defRPr sz="8000">
                <a:solidFill>
                  <a:srgbClr val="FFFFFF"/>
                </a:solidFill>
                <a:latin typeface="Calibri"/>
                <a:ea typeface="Calibri"/>
                <a:cs typeface="Calibri"/>
                <a:sym typeface="Calibri"/>
              </a:defRPr>
            </a:pPr>
            <a:r>
              <a:rPr dirty="0"/>
              <a:t>Calibri</a:t>
            </a:r>
          </a:p>
        </p:txBody>
      </p:sp>
      <p:sp>
        <p:nvSpPr>
          <p:cNvPr id="242" name="FONT TYPE"/>
          <p:cNvSpPr txBox="1"/>
          <p:nvPr/>
        </p:nvSpPr>
        <p:spPr>
          <a:xfrm>
            <a:off x="20673662" y="241299"/>
            <a:ext cx="3103246"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FONT TYPE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Keep it simple: 1-2 fonts max."/>
          <p:cNvSpPr txBox="1">
            <a:spLocks noGrp="1"/>
          </p:cNvSpPr>
          <p:nvPr>
            <p:ph type="title" idx="4294967295"/>
          </p:nvPr>
        </p:nvSpPr>
        <p:spPr>
          <a:xfrm>
            <a:off x="965200" y="1606550"/>
            <a:ext cx="18829071"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Keep it simple: 1-2 fonts max.</a:t>
            </a:r>
          </a:p>
        </p:txBody>
      </p:sp>
      <p:sp>
        <p:nvSpPr>
          <p:cNvPr id="245" name="Choosing different weights of the same font can keep things simple and look professional."/>
          <p:cNvSpPr txBox="1"/>
          <p:nvPr/>
        </p:nvSpPr>
        <p:spPr>
          <a:xfrm>
            <a:off x="1079500" y="4381499"/>
            <a:ext cx="11893603" cy="3035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FFFFFF"/>
                </a:solidFill>
              </a:defRPr>
            </a:lvl1pPr>
          </a:lstStyle>
          <a:p>
            <a:r>
              <a:t>Choosing different weights of the same font can keep things simple and look professional.</a:t>
            </a:r>
          </a:p>
        </p:txBody>
      </p:sp>
      <p:sp>
        <p:nvSpPr>
          <p:cNvPr id="246" name="BrownPro Bold"/>
          <p:cNvSpPr txBox="1"/>
          <p:nvPr/>
        </p:nvSpPr>
        <p:spPr>
          <a:xfrm>
            <a:off x="15545776" y="5315809"/>
            <a:ext cx="7529895" cy="1384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latin typeface="+mn-lt"/>
                <a:ea typeface="+mn-ea"/>
                <a:cs typeface="+mn-cs"/>
                <a:sym typeface="BrownPro-Bold"/>
              </a:defRPr>
            </a:lvl1pPr>
          </a:lstStyle>
          <a:p>
            <a:r>
              <a:t>BrownPro Bold</a:t>
            </a:r>
          </a:p>
        </p:txBody>
      </p:sp>
      <p:sp>
        <p:nvSpPr>
          <p:cNvPr id="247" name="Line">
            <a:extLst>
              <a:ext uri="{C183D7F6-B498-43B3-948B-1728B52AA6E4}">
                <adec:decorative xmlns:adec="http://schemas.microsoft.com/office/drawing/2017/decorative" val="1"/>
              </a:ext>
            </a:extLst>
          </p:cNvPr>
          <p:cNvSpPr/>
          <p:nvPr/>
        </p:nvSpPr>
        <p:spPr>
          <a:xfrm flipV="1">
            <a:off x="17735390" y="3575874"/>
            <a:ext cx="1" cy="1611252"/>
          </a:xfrm>
          <a:prstGeom prst="line">
            <a:avLst/>
          </a:prstGeom>
          <a:ln w="127000">
            <a:solidFill>
              <a:srgbClr val="FF8AD8"/>
            </a:solidFill>
            <a:miter lim="400000"/>
            <a:tailEnd type="triangle"/>
          </a:ln>
        </p:spPr>
        <p:txBody>
          <a:bodyPr lIns="50800" tIns="50800" rIns="50800" bIns="50800" anchor="ctr"/>
          <a:lstStyle/>
          <a:p>
            <a:endParaRPr/>
          </a:p>
        </p:txBody>
      </p:sp>
      <p:sp>
        <p:nvSpPr>
          <p:cNvPr id="248" name="Line">
            <a:extLst>
              <a:ext uri="{C183D7F6-B498-43B3-948B-1728B52AA6E4}">
                <adec:decorative xmlns:adec="http://schemas.microsoft.com/office/drawing/2017/decorative" val="1"/>
              </a:ext>
            </a:extLst>
          </p:cNvPr>
          <p:cNvSpPr/>
          <p:nvPr/>
        </p:nvSpPr>
        <p:spPr>
          <a:xfrm flipV="1">
            <a:off x="6356190" y="8161399"/>
            <a:ext cx="1" cy="1611252"/>
          </a:xfrm>
          <a:prstGeom prst="line">
            <a:avLst/>
          </a:prstGeom>
          <a:ln w="127000">
            <a:solidFill>
              <a:srgbClr val="FF8AD8"/>
            </a:solidFill>
            <a:miter lim="400000"/>
            <a:tailEnd type="triangle"/>
          </a:ln>
        </p:spPr>
        <p:txBody>
          <a:bodyPr lIns="50800" tIns="50800" rIns="50800" bIns="50800" anchor="ctr"/>
          <a:lstStyle/>
          <a:p>
            <a:endParaRPr/>
          </a:p>
        </p:txBody>
      </p:sp>
      <p:sp>
        <p:nvSpPr>
          <p:cNvPr id="249" name="BrownPro Regular"/>
          <p:cNvSpPr txBox="1"/>
          <p:nvPr/>
        </p:nvSpPr>
        <p:spPr>
          <a:xfrm>
            <a:off x="4896315" y="9772649"/>
            <a:ext cx="8979282" cy="1384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BrownPro Regular</a:t>
            </a:r>
          </a:p>
        </p:txBody>
      </p:sp>
      <p:sp>
        <p:nvSpPr>
          <p:cNvPr id="250" name="FONT TYPE"/>
          <p:cNvSpPr txBox="1"/>
          <p:nvPr/>
        </p:nvSpPr>
        <p:spPr>
          <a:xfrm>
            <a:off x="20673662" y="241299"/>
            <a:ext cx="3103246"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FONT TYPE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Audrey Homan"/>
          <p:cNvSpPr txBox="1">
            <a:spLocks noGrp="1"/>
          </p:cNvSpPr>
          <p:nvPr>
            <p:ph type="title" idx="4294967295"/>
          </p:nvPr>
        </p:nvSpPr>
        <p:spPr>
          <a:xfrm>
            <a:off x="1010551" y="1270000"/>
            <a:ext cx="9584475"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Audrey Homan</a:t>
            </a:r>
          </a:p>
        </p:txBody>
      </p:sp>
      <p:pic>
        <p:nvPicPr>
          <p:cNvPr id="160" name="audrey is annoyed.jpg" descr="A  masked, pink-skinned non-binary person in their forties, stares skeptically into the camera."/>
          <p:cNvPicPr>
            <a:picLocks noChangeAspect="1"/>
          </p:cNvPicPr>
          <p:nvPr/>
        </p:nvPicPr>
        <p:blipFill>
          <a:blip r:embed="rId3"/>
          <a:stretch>
            <a:fillRect/>
          </a:stretch>
        </p:blipFill>
        <p:spPr>
          <a:xfrm>
            <a:off x="4448181" y="3945280"/>
            <a:ext cx="6146845" cy="8192865"/>
          </a:xfrm>
          <a:prstGeom prst="rect">
            <a:avLst/>
          </a:prstGeom>
          <a:ln w="12700">
            <a:miter lim="400000"/>
          </a:ln>
        </p:spPr>
      </p:pic>
      <p:sp>
        <p:nvSpPr>
          <p:cNvPr id="159" name="B.A., Linguistics…"/>
          <p:cNvSpPr txBox="1"/>
          <p:nvPr/>
        </p:nvSpPr>
        <p:spPr>
          <a:xfrm>
            <a:off x="12882428" y="3663950"/>
            <a:ext cx="8443280" cy="920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825500">
              <a:spcBef>
                <a:spcPts val="1100"/>
              </a:spcBef>
              <a:defRPr sz="5300">
                <a:solidFill>
                  <a:srgbClr val="FFFFFF"/>
                </a:solidFill>
                <a:latin typeface="+mn-lt"/>
                <a:ea typeface="+mn-ea"/>
                <a:cs typeface="+mn-cs"/>
                <a:sym typeface="BrownPro-Bold"/>
              </a:defRPr>
            </a:pPr>
            <a:r>
              <a:t>B.A., Linguistics</a:t>
            </a:r>
          </a:p>
          <a:p>
            <a:pPr algn="l" defTabSz="825500">
              <a:spcBef>
                <a:spcPts val="1100"/>
              </a:spcBef>
              <a:defRPr sz="5300">
                <a:solidFill>
                  <a:srgbClr val="FFFFFF"/>
                </a:solidFill>
                <a:latin typeface="+mn-lt"/>
                <a:ea typeface="+mn-ea"/>
                <a:cs typeface="+mn-cs"/>
                <a:sym typeface="BrownPro-Bold"/>
              </a:defRPr>
            </a:pPr>
            <a:r>
              <a:t>M.A., Linguistics</a:t>
            </a:r>
          </a:p>
          <a:p>
            <a:pPr algn="l" defTabSz="825500">
              <a:spcBef>
                <a:spcPts val="1100"/>
              </a:spcBef>
              <a:defRPr sz="5300">
                <a:solidFill>
                  <a:srgbClr val="FFFFFF"/>
                </a:solidFill>
                <a:latin typeface="+mn-lt"/>
                <a:ea typeface="+mn-ea"/>
                <a:cs typeface="+mn-cs"/>
                <a:sym typeface="BrownPro-Bold"/>
              </a:defRPr>
            </a:pPr>
            <a:endParaRPr/>
          </a:p>
          <a:p>
            <a:pPr marL="863599" indent="-317499" algn="l" defTabSz="825500">
              <a:spcBef>
                <a:spcPts val="1100"/>
              </a:spcBef>
              <a:buSzPct val="60000"/>
              <a:buChar char="•"/>
              <a:defRPr sz="5300">
                <a:solidFill>
                  <a:srgbClr val="FFFFFF"/>
                </a:solidFill>
                <a:latin typeface="+mn-lt"/>
                <a:ea typeface="+mn-ea"/>
                <a:cs typeface="+mn-cs"/>
                <a:sym typeface="BrownPro-Bold"/>
              </a:defRPr>
            </a:pPr>
            <a:r>
              <a:t>Graphic design</a:t>
            </a:r>
          </a:p>
          <a:p>
            <a:pPr marL="863599" indent="-317499" algn="l" defTabSz="825500">
              <a:spcBef>
                <a:spcPts val="1100"/>
              </a:spcBef>
              <a:buSzPct val="60000"/>
              <a:buChar char="•"/>
              <a:defRPr sz="5300">
                <a:solidFill>
                  <a:srgbClr val="FFFFFF"/>
                </a:solidFill>
                <a:latin typeface="+mn-lt"/>
                <a:ea typeface="+mn-ea"/>
                <a:cs typeface="+mn-cs"/>
                <a:sym typeface="BrownPro-Bold"/>
              </a:defRPr>
            </a:pPr>
            <a:r>
              <a:t>Document accessibility</a:t>
            </a:r>
          </a:p>
          <a:p>
            <a:pPr marL="863599" indent="-317499" algn="l" defTabSz="825500">
              <a:spcBef>
                <a:spcPts val="1100"/>
              </a:spcBef>
              <a:buSzPct val="60000"/>
              <a:buChar char="•"/>
              <a:defRPr sz="5300">
                <a:solidFill>
                  <a:srgbClr val="FFFFFF"/>
                </a:solidFill>
                <a:latin typeface="+mn-lt"/>
                <a:ea typeface="+mn-ea"/>
                <a:cs typeface="+mn-cs"/>
                <a:sym typeface="BrownPro-Bold"/>
              </a:defRPr>
            </a:pPr>
            <a:r>
              <a:t>Web accessibility</a:t>
            </a:r>
          </a:p>
          <a:p>
            <a:pPr algn="l" defTabSz="825500">
              <a:spcBef>
                <a:spcPts val="1100"/>
              </a:spcBef>
              <a:defRPr sz="5300">
                <a:solidFill>
                  <a:srgbClr val="FFFFFF"/>
                </a:solidFill>
                <a:latin typeface="+mn-lt"/>
                <a:ea typeface="+mn-ea"/>
                <a:cs typeface="+mn-cs"/>
                <a:sym typeface="BrownPro-Bold"/>
              </a:defRPr>
            </a:pPr>
            <a:endParaRPr/>
          </a:p>
          <a:p>
            <a:pPr algn="l" defTabSz="825500">
              <a:spcBef>
                <a:spcPts val="1100"/>
              </a:spcBef>
              <a:defRPr sz="5300">
                <a:solidFill>
                  <a:srgbClr val="FFFFFF"/>
                </a:solidFill>
                <a:latin typeface="+mn-lt"/>
                <a:ea typeface="+mn-ea"/>
                <a:cs typeface="+mn-cs"/>
                <a:sym typeface="BrownPro-Bold"/>
              </a:defRPr>
            </a:pPr>
            <a:r>
              <a:t>And they hate trapped white space.</a:t>
            </a:r>
          </a:p>
        </p:txBody>
      </p:sp>
      <p:sp>
        <p:nvSpPr>
          <p:cNvPr id="157" name="go.uvm.edu/accessibility"/>
          <p:cNvSpPr txBox="1"/>
          <p:nvPr/>
        </p:nvSpPr>
        <p:spPr>
          <a:xfrm>
            <a:off x="16776382" y="241299"/>
            <a:ext cx="7138036"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go.uvm.edu/accessibility</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Use headings to organize…"/>
          <p:cNvSpPr txBox="1">
            <a:spLocks noGrp="1"/>
          </p:cNvSpPr>
          <p:nvPr>
            <p:ph type="title" idx="4294967295"/>
          </p:nvPr>
        </p:nvSpPr>
        <p:spPr>
          <a:xfrm>
            <a:off x="1041400" y="1589087"/>
            <a:ext cx="22199600" cy="30734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p>
            <a:pPr marL="0" marR="0" lvl="0" indent="0" algn="l" defTabSz="2438338" rtl="0" eaLnBrk="1" fontAlgn="auto" latinLnBrk="0" hangingPunct="0">
              <a:lnSpc>
                <a:spcPct val="80000"/>
              </a:lnSpc>
              <a:spcBef>
                <a:spcPts val="0"/>
              </a:spcBef>
              <a:spcAft>
                <a:spcPts val="0"/>
              </a:spcAft>
              <a:buClrTx/>
              <a:buSzTx/>
              <a:buFontTx/>
              <a:buNone/>
              <a:tabLst/>
              <a:defRPr sz="10700" spc="-213">
                <a:solidFill>
                  <a:srgbClr val="FFFFFF"/>
                </a:solidFill>
                <a:latin typeface="+mn-lt"/>
                <a:ea typeface="+mn-ea"/>
                <a:cs typeface="+mn-cs"/>
                <a:sym typeface="BrownPro-Bold"/>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Use headings to organize</a:t>
            </a:r>
          </a:p>
          <a:p>
            <a:pPr marL="0" marR="0" lvl="0" indent="0" algn="l" defTabSz="2438338" rtl="0" eaLnBrk="1" fontAlgn="auto" latinLnBrk="0" hangingPunct="0">
              <a:lnSpc>
                <a:spcPct val="80000"/>
              </a:lnSpc>
              <a:spcBef>
                <a:spcPts val="0"/>
              </a:spcBef>
              <a:spcAft>
                <a:spcPts val="0"/>
              </a:spcAft>
              <a:buClrTx/>
              <a:buSzTx/>
              <a:buFontTx/>
              <a:buNone/>
              <a:tabLst/>
              <a:defRPr sz="10700" spc="-213">
                <a:solidFill>
                  <a:srgbClr val="FFFFFF"/>
                </a:solidFill>
                <a:latin typeface="+mn-lt"/>
                <a:ea typeface="+mn-ea"/>
                <a:cs typeface="+mn-cs"/>
                <a:sym typeface="BrownPro-Bold"/>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your text.</a:t>
            </a:r>
          </a:p>
        </p:txBody>
      </p:sp>
      <p:sp>
        <p:nvSpPr>
          <p:cNvPr id="253" name="Heading 1…"/>
          <p:cNvSpPr txBox="1"/>
          <p:nvPr/>
        </p:nvSpPr>
        <p:spPr>
          <a:xfrm>
            <a:off x="1041400" y="5746749"/>
            <a:ext cx="11893603" cy="500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0700" spc="-213">
                <a:solidFill>
                  <a:srgbClr val="FFFFFF"/>
                </a:solidFill>
                <a:latin typeface="+mn-lt"/>
                <a:ea typeface="+mn-ea"/>
                <a:cs typeface="+mn-cs"/>
                <a:sym typeface="BrownPro-Bold"/>
              </a:defRPr>
            </a:pPr>
            <a:r>
              <a:t>Heading 1</a:t>
            </a:r>
          </a:p>
          <a:p>
            <a:pPr>
              <a:defRPr sz="8900" spc="-178">
                <a:solidFill>
                  <a:srgbClr val="FFFFFF"/>
                </a:solidFill>
                <a:latin typeface="+mn-lt"/>
                <a:ea typeface="+mn-ea"/>
                <a:cs typeface="+mn-cs"/>
                <a:sym typeface="BrownPro-Bold"/>
              </a:defRPr>
            </a:pPr>
            <a:r>
              <a:t>Heading 2</a:t>
            </a:r>
          </a:p>
          <a:p>
            <a:pPr lvl="6" indent="5334000" algn="l">
              <a:defRPr sz="6400">
                <a:solidFill>
                  <a:srgbClr val="FFFFFF"/>
                </a:solidFill>
                <a:latin typeface="+mn-lt"/>
                <a:ea typeface="+mn-ea"/>
                <a:cs typeface="+mn-cs"/>
                <a:sym typeface="BrownPro-Bold"/>
              </a:defRPr>
            </a:pPr>
            <a:r>
              <a:t>Heading 3</a:t>
            </a:r>
          </a:p>
          <a:p>
            <a:pPr lvl="6" indent="5334000" defTabSz="825500">
              <a:defRPr sz="5900">
                <a:solidFill>
                  <a:srgbClr val="FFFFFF"/>
                </a:solidFill>
                <a:latin typeface="+mn-lt"/>
                <a:ea typeface="+mn-ea"/>
                <a:cs typeface="+mn-cs"/>
                <a:sym typeface="BrownPro-Bold"/>
              </a:defRPr>
            </a:pPr>
            <a:r>
              <a:t>Heading 4</a:t>
            </a:r>
          </a:p>
        </p:txBody>
      </p:sp>
      <p:sp>
        <p:nvSpPr>
          <p:cNvPr id="254" name="FONT STYLES"/>
          <p:cNvSpPr txBox="1"/>
          <p:nvPr/>
        </p:nvSpPr>
        <p:spPr>
          <a:xfrm>
            <a:off x="20236941" y="241299"/>
            <a:ext cx="3671889"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FONT STYLES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Use italics for emphasizing words, not for styling text."/>
          <p:cNvSpPr txBox="1">
            <a:spLocks noGrp="1"/>
          </p:cNvSpPr>
          <p:nvPr>
            <p:ph type="title" idx="4294967295"/>
          </p:nvPr>
        </p:nvSpPr>
        <p:spPr>
          <a:xfrm>
            <a:off x="977900" y="1591617"/>
            <a:ext cx="22199600" cy="30734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Use italics for emphasizing words, not for styling text.</a:t>
            </a:r>
          </a:p>
        </p:txBody>
      </p:sp>
      <p:sp>
        <p:nvSpPr>
          <p:cNvPr id="257" name="Italic text is difficult to read after the first sentence. Save it for emphasizing certain words or terms you need the reader to fix in their mind."/>
          <p:cNvSpPr txBox="1"/>
          <p:nvPr/>
        </p:nvSpPr>
        <p:spPr>
          <a:xfrm>
            <a:off x="1079500" y="5480909"/>
            <a:ext cx="10631721" cy="596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FFFFFF"/>
                </a:solidFill>
                <a:latin typeface="BrownPro-Italic"/>
                <a:ea typeface="BrownPro-Italic"/>
                <a:cs typeface="BrownPro-Italic"/>
                <a:sym typeface="BrownPro-Italic"/>
              </a:defRPr>
            </a:lvl1pPr>
          </a:lstStyle>
          <a:p>
            <a:r>
              <a:t>Italic text is difficult to read after the first sentence. Save it for emphasizing certain words or terms you need the reader to fix in their mind.</a:t>
            </a:r>
          </a:p>
        </p:txBody>
      </p:sp>
      <p:sp>
        <p:nvSpPr>
          <p:cNvPr id="258" name="Italic text is difficult to read after the first sentence. Save it for emphasizing certain words or terms you need the reader to fix in their mind."/>
          <p:cNvSpPr txBox="1"/>
          <p:nvPr/>
        </p:nvSpPr>
        <p:spPr>
          <a:xfrm>
            <a:off x="13430032" y="5392009"/>
            <a:ext cx="9874468" cy="6946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400">
                <a:solidFill>
                  <a:srgbClr val="FFFFFF"/>
                </a:solidFill>
              </a:defRPr>
            </a:pPr>
            <a:r>
              <a:t>Italic text is difficult to read after the first sentence. Save it for emphasizing certain </a:t>
            </a:r>
            <a:r>
              <a:rPr>
                <a:latin typeface="BrownPro-Italic"/>
                <a:ea typeface="BrownPro-Italic"/>
                <a:cs typeface="BrownPro-Italic"/>
                <a:sym typeface="BrownPro-Italic"/>
              </a:rPr>
              <a:t>words</a:t>
            </a:r>
            <a:r>
              <a:t> or </a:t>
            </a:r>
            <a:r>
              <a:rPr>
                <a:latin typeface="BrownPro-Italic"/>
                <a:ea typeface="BrownPro-Italic"/>
                <a:cs typeface="BrownPro-Italic"/>
                <a:sym typeface="BrownPro-Italic"/>
              </a:rPr>
              <a:t>terms</a:t>
            </a:r>
            <a:r>
              <a:t> you need the reader to fix in their mind.</a:t>
            </a:r>
          </a:p>
        </p:txBody>
      </p:sp>
      <p:sp>
        <p:nvSpPr>
          <p:cNvPr id="259" name="FONT STYLES"/>
          <p:cNvSpPr txBox="1"/>
          <p:nvPr/>
        </p:nvSpPr>
        <p:spPr>
          <a:xfrm>
            <a:off x="20236941" y="241299"/>
            <a:ext cx="3671889"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FONT STYLES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Use ALL-CAPS sparingly."/>
          <p:cNvSpPr txBox="1">
            <a:spLocks noGrp="1"/>
          </p:cNvSpPr>
          <p:nvPr>
            <p:ph type="title" idx="4294967295"/>
          </p:nvPr>
        </p:nvSpPr>
        <p:spPr>
          <a:xfrm>
            <a:off x="977900" y="1606550"/>
            <a:ext cx="22199600"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Use ALL-CAPS sparingly.</a:t>
            </a:r>
          </a:p>
        </p:txBody>
      </p:sp>
      <p:sp>
        <p:nvSpPr>
          <p:cNvPr id="262" name="ALL-CAPITAL TEXT IS DIFFICULT TO READ AFTER 2-3 WORDS. THIS IS BECAUSE ALL-CAPITALS MAKE EVERY WORD BASICALLY THE SAME SHAPE."/>
          <p:cNvSpPr txBox="1"/>
          <p:nvPr/>
        </p:nvSpPr>
        <p:spPr>
          <a:xfrm>
            <a:off x="977900" y="4792017"/>
            <a:ext cx="11460496" cy="596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FFFFFF"/>
                </a:solidFill>
              </a:defRPr>
            </a:lvl1pPr>
          </a:lstStyle>
          <a:p>
            <a:r>
              <a:t>ALL-CAPITAL TEXT IS DIFFICULT TO READ AFTER 2-3 WORDS. THIS IS BECAUSE ALL-CAPITALS MAKE EVERY WORD BASICALLY THE SAME SHAPE. </a:t>
            </a:r>
          </a:p>
        </p:txBody>
      </p:sp>
      <p:sp>
        <p:nvSpPr>
          <p:cNvPr id="263" name="All-capital text is difficult to read after 2-3 words. This is because all-capitals make every word basically the same shape."/>
          <p:cNvSpPr txBox="1"/>
          <p:nvPr/>
        </p:nvSpPr>
        <p:spPr>
          <a:xfrm>
            <a:off x="14492028" y="4641850"/>
            <a:ext cx="9549072" cy="6946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FFFFFF"/>
                </a:solidFill>
              </a:defRPr>
            </a:lvl1pPr>
          </a:lstStyle>
          <a:p>
            <a:r>
              <a:t>All-capital text is difficult to read after 2-3 words. This is because all-capitals make every word basically the same shape.</a:t>
            </a:r>
          </a:p>
        </p:txBody>
      </p:sp>
      <p:sp>
        <p:nvSpPr>
          <p:cNvPr id="264" name="FONT STYLES"/>
          <p:cNvSpPr txBox="1"/>
          <p:nvPr/>
        </p:nvSpPr>
        <p:spPr>
          <a:xfrm>
            <a:off x="20236941" y="241299"/>
            <a:ext cx="3671889"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FONT STYLES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ALL CAPS vs. Camel Case"/>
          <p:cNvSpPr txBox="1">
            <a:spLocks noGrp="1"/>
          </p:cNvSpPr>
          <p:nvPr>
            <p:ph type="title" idx="4294967295"/>
          </p:nvPr>
        </p:nvSpPr>
        <p:spPr>
          <a:xfrm>
            <a:off x="977900" y="1606550"/>
            <a:ext cx="22199600"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ALL CAPS vs. Camel Case</a:t>
            </a:r>
          </a:p>
        </p:txBody>
      </p:sp>
      <p:sp>
        <p:nvSpPr>
          <p:cNvPr id="267" name="ALL-CAPS ALSO HAS BECOME ASSOCIATED WITH YELLING ON THE INTERNET."/>
          <p:cNvSpPr txBox="1"/>
          <p:nvPr/>
        </p:nvSpPr>
        <p:spPr>
          <a:xfrm>
            <a:off x="1079500" y="4411017"/>
            <a:ext cx="11460496" cy="3035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FFFFFF"/>
                </a:solidFill>
              </a:defRPr>
            </a:lvl1pPr>
          </a:lstStyle>
          <a:p>
            <a:r>
              <a:t>ALL-CAPS ALSO HAS BECOME ASSOCIATED WITH YELLING ON THE INTERNET.</a:t>
            </a:r>
          </a:p>
        </p:txBody>
      </p:sp>
      <p:sp>
        <p:nvSpPr>
          <p:cNvPr id="268" name="Use Camel Case for Headlines"/>
          <p:cNvSpPr txBox="1"/>
          <p:nvPr/>
        </p:nvSpPr>
        <p:spPr>
          <a:xfrm>
            <a:off x="1079500" y="9285758"/>
            <a:ext cx="9549072"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FFFFFF"/>
                </a:solidFill>
              </a:defRPr>
            </a:lvl1pPr>
          </a:lstStyle>
          <a:p>
            <a:r>
              <a:t>Use Camel Case for Headlines</a:t>
            </a:r>
          </a:p>
        </p:txBody>
      </p:sp>
      <p:sp>
        <p:nvSpPr>
          <p:cNvPr id="269" name="Line">
            <a:extLst>
              <a:ext uri="{C183D7F6-B498-43B3-948B-1728B52AA6E4}">
                <adec:decorative xmlns:adec="http://schemas.microsoft.com/office/drawing/2017/decorative" val="1"/>
              </a:ext>
            </a:extLst>
          </p:cNvPr>
          <p:cNvSpPr/>
          <p:nvPr/>
        </p:nvSpPr>
        <p:spPr>
          <a:xfrm flipH="1">
            <a:off x="13150902" y="5684827"/>
            <a:ext cx="1635763" cy="1"/>
          </a:xfrm>
          <a:prstGeom prst="line">
            <a:avLst/>
          </a:prstGeom>
          <a:ln w="127000">
            <a:solidFill>
              <a:srgbClr val="FF8AD8"/>
            </a:solidFill>
            <a:miter lim="400000"/>
            <a:tailEnd type="triangle"/>
          </a:ln>
        </p:spPr>
        <p:txBody>
          <a:bodyPr lIns="50800" tIns="50800" rIns="50800" bIns="50800" anchor="ctr"/>
          <a:lstStyle/>
          <a:p>
            <a:endParaRPr/>
          </a:p>
        </p:txBody>
      </p:sp>
      <p:sp>
        <p:nvSpPr>
          <p:cNvPr id="270" name="Line">
            <a:extLst>
              <a:ext uri="{C183D7F6-B498-43B3-948B-1728B52AA6E4}">
                <adec:decorative xmlns:adec="http://schemas.microsoft.com/office/drawing/2017/decorative" val="1"/>
              </a:ext>
            </a:extLst>
          </p:cNvPr>
          <p:cNvSpPr/>
          <p:nvPr/>
        </p:nvSpPr>
        <p:spPr>
          <a:xfrm flipH="1">
            <a:off x="13150902" y="9901227"/>
            <a:ext cx="1635763" cy="1"/>
          </a:xfrm>
          <a:prstGeom prst="line">
            <a:avLst/>
          </a:prstGeom>
          <a:ln w="127000">
            <a:solidFill>
              <a:srgbClr val="FF8AD8"/>
            </a:solidFill>
            <a:miter lim="400000"/>
            <a:tailEnd type="triangle"/>
          </a:ln>
        </p:spPr>
        <p:txBody>
          <a:bodyPr lIns="50800" tIns="50800" rIns="50800" bIns="50800" anchor="ctr"/>
          <a:lstStyle/>
          <a:p>
            <a:endParaRPr/>
          </a:p>
        </p:txBody>
      </p:sp>
      <p:sp>
        <p:nvSpPr>
          <p:cNvPr id="271" name="Camel Case"/>
          <p:cNvSpPr txBox="1"/>
          <p:nvPr/>
        </p:nvSpPr>
        <p:spPr>
          <a:xfrm>
            <a:off x="17271428" y="9285758"/>
            <a:ext cx="6033073" cy="1384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Camel Case</a:t>
            </a:r>
          </a:p>
        </p:txBody>
      </p:sp>
      <p:sp>
        <p:nvSpPr>
          <p:cNvPr id="272" name="ALL CAPITALS"/>
          <p:cNvSpPr txBox="1"/>
          <p:nvPr/>
        </p:nvSpPr>
        <p:spPr>
          <a:xfrm>
            <a:off x="16442804" y="4899813"/>
            <a:ext cx="6836297" cy="1384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ALL CAPITALS</a:t>
            </a:r>
          </a:p>
        </p:txBody>
      </p:sp>
      <p:sp>
        <p:nvSpPr>
          <p:cNvPr id="273" name="FONT STYLES"/>
          <p:cNvSpPr txBox="1"/>
          <p:nvPr/>
        </p:nvSpPr>
        <p:spPr>
          <a:xfrm>
            <a:off x="20236941" y="241299"/>
            <a:ext cx="3671889"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FONT STYLES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Font Size Guidelines"/>
          <p:cNvSpPr txBox="1">
            <a:spLocks noGrp="1"/>
          </p:cNvSpPr>
          <p:nvPr>
            <p:ph type="title" idx="4294967295"/>
          </p:nvPr>
        </p:nvSpPr>
        <p:spPr>
          <a:xfrm>
            <a:off x="952500" y="1581150"/>
            <a:ext cx="22199600"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Font Size Guidelines</a:t>
            </a:r>
          </a:p>
        </p:txBody>
      </p:sp>
      <p:sp>
        <p:nvSpPr>
          <p:cNvPr id="276" name="Minimum 14-point body text…"/>
          <p:cNvSpPr txBox="1"/>
          <p:nvPr/>
        </p:nvSpPr>
        <p:spPr>
          <a:xfrm>
            <a:off x="1104900" y="4080817"/>
            <a:ext cx="11868204" cy="3035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17500" indent="-317500" algn="l">
              <a:buSzPct val="60000"/>
              <a:buChar char="•"/>
              <a:defRPr sz="6400">
                <a:solidFill>
                  <a:srgbClr val="FFFFFF"/>
                </a:solidFill>
              </a:defRPr>
            </a:pPr>
            <a:r>
              <a:t>Minimum 14-point body text</a:t>
            </a:r>
          </a:p>
          <a:p>
            <a:pPr marL="317500" indent="-317500" algn="l">
              <a:buSzPct val="60000"/>
              <a:buChar char="•"/>
              <a:defRPr sz="6400">
                <a:solidFill>
                  <a:srgbClr val="FFFFFF"/>
                </a:solidFill>
              </a:defRPr>
            </a:pPr>
            <a:r>
              <a:t>Minimum 18-point headings</a:t>
            </a:r>
          </a:p>
        </p:txBody>
      </p:sp>
      <p:sp>
        <p:nvSpPr>
          <p:cNvPr id="277" name="Line spacing at least 1.5 times the text height for body text (can be closer for columns)…"/>
          <p:cNvSpPr txBox="1"/>
          <p:nvPr/>
        </p:nvSpPr>
        <p:spPr>
          <a:xfrm>
            <a:off x="1079500" y="6991350"/>
            <a:ext cx="19079177" cy="450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17500" indent="-317500" algn="l">
              <a:spcBef>
                <a:spcPts val="3900"/>
              </a:spcBef>
              <a:buSzPct val="60000"/>
              <a:buChar char="•"/>
              <a:defRPr sz="6400">
                <a:solidFill>
                  <a:srgbClr val="FFFFFF"/>
                </a:solidFill>
              </a:defRPr>
            </a:pPr>
            <a:r>
              <a:t>Line spacing at least 1.5 times the text height for body text (can be closer for columns)</a:t>
            </a:r>
          </a:p>
          <a:p>
            <a:pPr marL="317500" indent="-317500" algn="l">
              <a:buSzPct val="60000"/>
              <a:buChar char="•"/>
              <a:defRPr sz="6400">
                <a:solidFill>
                  <a:srgbClr val="FFFFFF"/>
                </a:solidFill>
              </a:defRPr>
            </a:pPr>
            <a:r>
              <a:t>Space following paragraphs to at least 2 times the font size;</a:t>
            </a:r>
          </a:p>
        </p:txBody>
      </p:sp>
      <p:sp>
        <p:nvSpPr>
          <p:cNvPr id="278" name="FONT SIZE"/>
          <p:cNvSpPr txBox="1"/>
          <p:nvPr/>
        </p:nvSpPr>
        <p:spPr>
          <a:xfrm>
            <a:off x="20626990" y="241299"/>
            <a:ext cx="289179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FONT SIZE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Use columns to avoid eye-strain."/>
          <p:cNvSpPr txBox="1">
            <a:spLocks noGrp="1"/>
          </p:cNvSpPr>
          <p:nvPr>
            <p:ph type="title" idx="4294967295"/>
          </p:nvPr>
        </p:nvSpPr>
        <p:spPr>
          <a:xfrm>
            <a:off x="1041400" y="1581150"/>
            <a:ext cx="22199600"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Use columns to avoid eye-strain.</a:t>
            </a:r>
          </a:p>
        </p:txBody>
      </p:sp>
      <p:sp>
        <p:nvSpPr>
          <p:cNvPr id="281" name="Human eyes enjoy reading short column lengths.…"/>
          <p:cNvSpPr txBox="1"/>
          <p:nvPr/>
        </p:nvSpPr>
        <p:spPr>
          <a:xfrm>
            <a:off x="1104900" y="4419600"/>
            <a:ext cx="11893603" cy="596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400">
                <a:solidFill>
                  <a:srgbClr val="FFFFFF"/>
                </a:solidFill>
              </a:defRPr>
            </a:pPr>
            <a:r>
              <a:t>Human eyes enjoy reading short column lengths.</a:t>
            </a:r>
          </a:p>
          <a:p>
            <a:pPr algn="l">
              <a:defRPr sz="6400">
                <a:solidFill>
                  <a:srgbClr val="FFFFFF"/>
                </a:solidFill>
              </a:defRPr>
            </a:pPr>
            <a:endParaRPr/>
          </a:p>
          <a:p>
            <a:pPr algn="l">
              <a:defRPr sz="6400">
                <a:solidFill>
                  <a:srgbClr val="FFFFFF"/>
                </a:solidFill>
              </a:defRPr>
            </a:pPr>
            <a:r>
              <a:t>Ideally, that’s no longer than 80 characters.</a:t>
            </a:r>
          </a:p>
        </p:txBody>
      </p:sp>
      <p:sp>
        <p:nvSpPr>
          <p:cNvPr id="282" name="This is why newspapers were originally laid out in columns, rather than long passages of text that stretched all the way across the page and back again."/>
          <p:cNvSpPr txBox="1"/>
          <p:nvPr/>
        </p:nvSpPr>
        <p:spPr>
          <a:xfrm>
            <a:off x="13934098" y="3429000"/>
            <a:ext cx="9306902" cy="792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400">
                <a:solidFill>
                  <a:srgbClr val="FFFFFF"/>
                </a:solidFill>
              </a:defRPr>
            </a:pPr>
            <a:endParaRPr/>
          </a:p>
          <a:p>
            <a:pPr algn="l">
              <a:defRPr sz="6400">
                <a:solidFill>
                  <a:srgbClr val="FFFFFF"/>
                </a:solidFill>
              </a:defRPr>
            </a:pPr>
            <a:r>
              <a:t>This is why newspapers were originally laid out in columns, rather than long passages of text that stretched all the way across the page and back again.</a:t>
            </a:r>
          </a:p>
        </p:txBody>
      </p:sp>
      <p:sp>
        <p:nvSpPr>
          <p:cNvPr id="283" name="WHITE SPACE"/>
          <p:cNvSpPr txBox="1"/>
          <p:nvPr/>
        </p:nvSpPr>
        <p:spPr>
          <a:xfrm>
            <a:off x="20185506" y="241299"/>
            <a:ext cx="3774759"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WHITE SPACE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Use columns to avoid eye-strain."/>
          <p:cNvSpPr txBox="1">
            <a:spLocks noGrp="1"/>
          </p:cNvSpPr>
          <p:nvPr>
            <p:ph type="title" idx="4294967295"/>
          </p:nvPr>
        </p:nvSpPr>
        <p:spPr>
          <a:xfrm>
            <a:off x="1041400" y="1706347"/>
            <a:ext cx="22199600" cy="1502206"/>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No columns?</a:t>
            </a:r>
          </a:p>
        </p:txBody>
      </p:sp>
      <p:sp>
        <p:nvSpPr>
          <p:cNvPr id="286" name="Human eyes enjoy reading short column lengths.…"/>
          <p:cNvSpPr txBox="1"/>
          <p:nvPr/>
        </p:nvSpPr>
        <p:spPr>
          <a:xfrm>
            <a:off x="1104900" y="4286250"/>
            <a:ext cx="22136100" cy="792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400">
                <a:solidFill>
                  <a:srgbClr val="FFFFFF"/>
                </a:solidFill>
              </a:defRPr>
            </a:pPr>
            <a:r>
              <a:t>Human eyes enjoy reading short column lengths.</a:t>
            </a:r>
          </a:p>
          <a:p>
            <a:pPr algn="l">
              <a:defRPr sz="6400">
                <a:solidFill>
                  <a:srgbClr val="FFFFFF"/>
                </a:solidFill>
              </a:defRPr>
            </a:pPr>
            <a:endParaRPr/>
          </a:p>
          <a:p>
            <a:pPr algn="l">
              <a:defRPr sz="6400">
                <a:solidFill>
                  <a:srgbClr val="FFFFFF"/>
                </a:solidFill>
              </a:defRPr>
            </a:pPr>
            <a:r>
              <a:t>Ideally, that’s no longer than 80 characters.</a:t>
            </a:r>
          </a:p>
          <a:p>
            <a:pPr algn="l">
              <a:defRPr sz="6400">
                <a:solidFill>
                  <a:srgbClr val="FFFFFF"/>
                </a:solidFill>
              </a:defRPr>
            </a:pPr>
            <a:endParaRPr/>
          </a:p>
          <a:p>
            <a:pPr algn="l">
              <a:defRPr sz="6400">
                <a:solidFill>
                  <a:srgbClr val="FFFFFF"/>
                </a:solidFill>
              </a:defRPr>
            </a:pPr>
            <a:r>
              <a:t>This is why newspapers were originally laid out in columns, rather than long passages of text that stretched all the way across the page and back again.</a:t>
            </a:r>
          </a:p>
        </p:txBody>
      </p:sp>
      <p:sp>
        <p:nvSpPr>
          <p:cNvPr id="287" name="WHITE SPACE"/>
          <p:cNvSpPr txBox="1"/>
          <p:nvPr/>
        </p:nvSpPr>
        <p:spPr>
          <a:xfrm>
            <a:off x="20185506" y="241299"/>
            <a:ext cx="3774759"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WHITE SPACE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Don’t trap white space"/>
          <p:cNvSpPr txBox="1">
            <a:spLocks noGrp="1"/>
          </p:cNvSpPr>
          <p:nvPr>
            <p:ph type="title" idx="4294967295"/>
          </p:nvPr>
        </p:nvSpPr>
        <p:spPr>
          <a:xfrm>
            <a:off x="1041400" y="1581150"/>
            <a:ext cx="22199600"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Don’t trap white space</a:t>
            </a:r>
          </a:p>
        </p:txBody>
      </p:sp>
      <p:sp>
        <p:nvSpPr>
          <p:cNvPr id="290" name="If you create small pockets of white space in your design, it repeatedly draws the reader’s eye to the space."/>
          <p:cNvSpPr txBox="1"/>
          <p:nvPr/>
        </p:nvSpPr>
        <p:spPr>
          <a:xfrm>
            <a:off x="8763000" y="3644899"/>
            <a:ext cx="11893603" cy="401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FFFFFF"/>
                </a:solidFill>
              </a:defRPr>
            </a:lvl1pPr>
          </a:lstStyle>
          <a:p>
            <a:r>
              <a:t>If you create small pockets of white space in your design, it repeatedly draws the reader’s eye to the space. </a:t>
            </a:r>
          </a:p>
        </p:txBody>
      </p:sp>
      <p:grpSp>
        <p:nvGrpSpPr>
          <p:cNvPr id="297" name="Group" descr="A mockup of a newsletter front page. The headline reads 'Trapped white space&quot;. Along the lefthand side runs a column of left-justified filler text, where the ends of the lines all end in different places. On the righthand side is an image of a jungle explorer swinging across a trap, and under that is another column of filler text, left-justified. Under both columns is a horizontal line, effectively creating a pocket of white space between the two columns."/>
          <p:cNvGrpSpPr/>
          <p:nvPr/>
        </p:nvGrpSpPr>
        <p:grpSpPr>
          <a:xfrm>
            <a:off x="1104900" y="3522393"/>
            <a:ext cx="16113741" cy="9304608"/>
            <a:chOff x="0" y="0"/>
            <a:chExt cx="16113740" cy="9304607"/>
          </a:xfrm>
        </p:grpSpPr>
        <p:sp>
          <p:nvSpPr>
            <p:cNvPr id="291" name="Rectangle"/>
            <p:cNvSpPr/>
            <p:nvPr/>
          </p:nvSpPr>
          <p:spPr>
            <a:xfrm>
              <a:off x="0" y="0"/>
              <a:ext cx="6896815" cy="9304608"/>
            </a:xfrm>
            <a:prstGeom prst="rect">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92" name="Trapped white space"/>
            <p:cNvSpPr txBox="1"/>
            <p:nvPr/>
          </p:nvSpPr>
          <p:spPr>
            <a:xfrm>
              <a:off x="76200" y="256051"/>
              <a:ext cx="16037541" cy="939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lnSpc>
                  <a:spcPct val="80000"/>
                </a:lnSpc>
                <a:defRPr sz="5400" spc="-107">
                  <a:solidFill>
                    <a:srgbClr val="000000"/>
                  </a:solidFill>
                  <a:latin typeface="+mn-lt"/>
                  <a:ea typeface="+mn-ea"/>
                  <a:cs typeface="+mn-cs"/>
                  <a:sym typeface="BrownPro-Bold"/>
                </a:defRPr>
              </a:lvl1pPr>
            </a:lstStyle>
            <a:p>
              <a:r>
                <a:t>Trapped white space</a:t>
              </a:r>
            </a:p>
          </p:txBody>
        </p:sp>
        <p:pic>
          <p:nvPicPr>
            <p:cNvPr id="293" name="352895-pitfall-ipad-front-cover-679511889.jpeg" descr="352895-pitfall-ipad-front-cover-679511889.jpeg"/>
            <p:cNvPicPr>
              <a:picLocks noChangeAspect="1"/>
            </p:cNvPicPr>
            <p:nvPr/>
          </p:nvPicPr>
          <p:blipFill>
            <a:blip r:embed="rId2"/>
            <a:stretch>
              <a:fillRect/>
            </a:stretch>
          </p:blipFill>
          <p:spPr>
            <a:xfrm>
              <a:off x="3724648" y="1363017"/>
              <a:ext cx="2803152" cy="2803152"/>
            </a:xfrm>
            <a:prstGeom prst="rect">
              <a:avLst/>
            </a:prstGeom>
            <a:ln w="12700" cap="flat">
              <a:noFill/>
              <a:miter lim="400000"/>
            </a:ln>
            <a:effectLst/>
          </p:spPr>
        </p:pic>
        <p:sp>
          <p:nvSpPr>
            <p:cNvPr id="294" name="If you create small pockets of white space in your design, it repeatedly draws the reader’s eye to the space. If you create small pockets of white space in your design, it repeatedly draws the reader’s eye to the space.…"/>
            <p:cNvSpPr txBox="1"/>
            <p:nvPr/>
          </p:nvSpPr>
          <p:spPr>
            <a:xfrm>
              <a:off x="252823" y="6996036"/>
              <a:ext cx="6643992" cy="2146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lgn="l">
                <a:defRPr sz="1900">
                  <a:solidFill>
                    <a:srgbClr val="000000"/>
                  </a:solidFill>
                </a:defRPr>
              </a:pPr>
              <a:r>
                <a:t>If you create small pockets of white space in your design, it repeatedly draws the reader’s eye to the space. If you create small pockets of white space in your design, it repeatedly draws the reader’s eye to the space. </a:t>
              </a:r>
            </a:p>
            <a:p>
              <a:pPr algn="l">
                <a:defRPr sz="1900">
                  <a:solidFill>
                    <a:srgbClr val="000000"/>
                  </a:solidFill>
                </a:defRPr>
              </a:pPr>
              <a:endParaRPr/>
            </a:p>
            <a:p>
              <a:pPr algn="l">
                <a:defRPr sz="1900">
                  <a:solidFill>
                    <a:srgbClr val="000000"/>
                  </a:solidFill>
                </a:defRPr>
              </a:pPr>
              <a:r>
                <a:t>If you create small pockets of white space in your design, it repeatedly draws the reader’s eye to the space.</a:t>
              </a:r>
            </a:p>
          </p:txBody>
        </p:sp>
        <p:sp>
          <p:nvSpPr>
            <p:cNvPr id="295" name="If you create small pockets of white space in your design, it repeatedly draws the reader’s eye to the space."/>
            <p:cNvSpPr txBox="1"/>
            <p:nvPr/>
          </p:nvSpPr>
          <p:spPr>
            <a:xfrm>
              <a:off x="3724648" y="4479773"/>
              <a:ext cx="2803153" cy="1854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1900">
                  <a:solidFill>
                    <a:srgbClr val="000000"/>
                  </a:solidFill>
                </a:defRPr>
              </a:lvl1pPr>
            </a:lstStyle>
            <a:p>
              <a:r>
                <a:t>If you create small pockets of white space in your design, it repeatedly draws the reader’s eye to the space. </a:t>
              </a:r>
            </a:p>
          </p:txBody>
        </p:sp>
        <p:sp>
          <p:nvSpPr>
            <p:cNvPr id="296" name="Line"/>
            <p:cNvSpPr/>
            <p:nvPr/>
          </p:nvSpPr>
          <p:spPr>
            <a:xfrm>
              <a:off x="316323" y="6749855"/>
              <a:ext cx="6165728" cy="1"/>
            </a:xfrm>
            <a:prstGeom prst="line">
              <a:avLst/>
            </a:prstGeom>
            <a:noFill/>
            <a:ln w="9525" cap="flat">
              <a:solidFill>
                <a:srgbClr val="000000"/>
              </a:solidFill>
              <a:prstDash val="solid"/>
              <a:miter lim="400000"/>
            </a:ln>
            <a:effectLst/>
          </p:spPr>
          <p:txBody>
            <a:bodyPr wrap="square" lIns="50800" tIns="50800" rIns="50800" bIns="50800" numCol="1" anchor="ctr">
              <a:noAutofit/>
            </a:bodyPr>
            <a:lstStyle/>
            <a:p>
              <a:endParaRPr/>
            </a:p>
          </p:txBody>
        </p:sp>
      </p:grpSp>
      <p:sp>
        <p:nvSpPr>
          <p:cNvPr id="298" name="If you create small pockets of white space in your design,"/>
          <p:cNvSpPr txBox="1"/>
          <p:nvPr/>
        </p:nvSpPr>
        <p:spPr>
          <a:xfrm>
            <a:off x="1320869" y="4843193"/>
            <a:ext cx="3471827"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900">
                <a:solidFill>
                  <a:srgbClr val="000000"/>
                </a:solidFill>
              </a:defRPr>
            </a:lvl1pPr>
          </a:lstStyle>
          <a:p>
            <a:r>
              <a:t>If you create small pockets of white space in your design,</a:t>
            </a:r>
          </a:p>
        </p:txBody>
      </p:sp>
      <p:sp>
        <p:nvSpPr>
          <p:cNvPr id="299" name="If you create small pockets of white space in your design, it repeatedly draws the reader’s eye to the space."/>
          <p:cNvSpPr txBox="1"/>
          <p:nvPr/>
        </p:nvSpPr>
        <p:spPr>
          <a:xfrm>
            <a:off x="1320869" y="6383996"/>
            <a:ext cx="2314880" cy="214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900">
                <a:solidFill>
                  <a:srgbClr val="000000"/>
                </a:solidFill>
              </a:defRPr>
            </a:lvl1pPr>
          </a:lstStyle>
          <a:p>
            <a:r>
              <a:t>If you create small pockets of white space in your design, it repeatedly draws the reader’s eye to the space. </a:t>
            </a:r>
          </a:p>
        </p:txBody>
      </p:sp>
      <p:sp>
        <p:nvSpPr>
          <p:cNvPr id="300" name="it repeatedly draws the reader’s eye to the space."/>
          <p:cNvSpPr txBox="1"/>
          <p:nvPr/>
        </p:nvSpPr>
        <p:spPr>
          <a:xfrm>
            <a:off x="1332323" y="5503593"/>
            <a:ext cx="2454247" cy="977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900">
                <a:solidFill>
                  <a:srgbClr val="000000"/>
                </a:solidFill>
              </a:defRPr>
            </a:lvl1pPr>
          </a:lstStyle>
          <a:p>
            <a:r>
              <a:t>it repeatedly draws the reader’s eye to the space. </a:t>
            </a:r>
          </a:p>
        </p:txBody>
      </p:sp>
      <p:sp>
        <p:nvSpPr>
          <p:cNvPr id="301" name="If you create small pockets of white space in your design, it repeatedly draws the reader’s eye to the space."/>
          <p:cNvSpPr txBox="1"/>
          <p:nvPr/>
        </p:nvSpPr>
        <p:spPr>
          <a:xfrm>
            <a:off x="1319623" y="8530296"/>
            <a:ext cx="3471826" cy="1270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900">
                <a:solidFill>
                  <a:srgbClr val="000000"/>
                </a:solidFill>
              </a:defRPr>
            </a:lvl1pPr>
          </a:lstStyle>
          <a:p>
            <a:r>
              <a:t>If you create small pockets of white space in your design, it repeatedly draws the reader’s eye to the space. </a:t>
            </a:r>
          </a:p>
        </p:txBody>
      </p:sp>
      <p:sp>
        <p:nvSpPr>
          <p:cNvPr id="302" name="In the design at left, notice how often your eyes are drawn back to the trapped white space left of the image."/>
          <p:cNvSpPr txBox="1"/>
          <p:nvPr/>
        </p:nvSpPr>
        <p:spPr>
          <a:xfrm>
            <a:off x="8763000" y="8578849"/>
            <a:ext cx="11893603" cy="401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FFFFFF"/>
                </a:solidFill>
              </a:defRPr>
            </a:lvl1pPr>
          </a:lstStyle>
          <a:p>
            <a:r>
              <a:t>In the design at left, notice how often your eyes are drawn back to the trapped white space left of the image.</a:t>
            </a:r>
          </a:p>
        </p:txBody>
      </p:sp>
      <p:sp>
        <p:nvSpPr>
          <p:cNvPr id="303" name="WHITE SPACE"/>
          <p:cNvSpPr txBox="1"/>
          <p:nvPr/>
        </p:nvSpPr>
        <p:spPr>
          <a:xfrm>
            <a:off x="20185506" y="241299"/>
            <a:ext cx="3774759"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WHITE SPACE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Left justify your text."/>
          <p:cNvSpPr txBox="1">
            <a:spLocks noGrp="1"/>
          </p:cNvSpPr>
          <p:nvPr>
            <p:ph type="title" idx="4294967295"/>
          </p:nvPr>
        </p:nvSpPr>
        <p:spPr>
          <a:xfrm>
            <a:off x="952500" y="1587500"/>
            <a:ext cx="16122967"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Left justify your text.</a:t>
            </a:r>
          </a:p>
        </p:txBody>
      </p:sp>
      <p:sp>
        <p:nvSpPr>
          <p:cNvPr id="306" name="Left justify your text. Don’t extend it to both sides of a column. Fully justified text creates “rivers of space” that are especially difficult to read for people with dyslexia."/>
          <p:cNvSpPr txBox="1"/>
          <p:nvPr/>
        </p:nvSpPr>
        <p:spPr>
          <a:xfrm>
            <a:off x="1079500" y="5292366"/>
            <a:ext cx="9994325" cy="6946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a:defRPr sz="6400">
                <a:solidFill>
                  <a:srgbClr val="FFFFFF"/>
                </a:solidFill>
              </a:defRPr>
            </a:lvl1pPr>
          </a:lstStyle>
          <a:p>
            <a:r>
              <a:t>Left justify your text. Don’t extend it to both sides of a column. Fully justified text creates “rivers of space” that are especially difficult to read for people with dyslexia.</a:t>
            </a:r>
          </a:p>
        </p:txBody>
      </p:sp>
      <p:sp>
        <p:nvSpPr>
          <p:cNvPr id="307" name="Left justify your text. Don’t extend it to both sides of a column. Fully justified text creates “rivers of space” that are especially difficult to read for people with dyslexia."/>
          <p:cNvSpPr txBox="1"/>
          <p:nvPr/>
        </p:nvSpPr>
        <p:spPr>
          <a:xfrm>
            <a:off x="12464996" y="5292366"/>
            <a:ext cx="10814104" cy="6946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a:defRPr sz="6400">
                <a:solidFill>
                  <a:srgbClr val="FFFFFF"/>
                </a:solidFill>
              </a:defRPr>
            </a:lvl1pPr>
          </a:lstStyle>
          <a:p>
            <a:r>
              <a:t>Left justify your text. Don’t extend it to both sides of a column. Fully justified text creates “rivers of space” that are especially difficult to read for people with dyslexia.</a:t>
            </a:r>
          </a:p>
        </p:txBody>
      </p:sp>
      <p:sp>
        <p:nvSpPr>
          <p:cNvPr id="308" name="Line">
            <a:extLst>
              <a:ext uri="{C183D7F6-B498-43B3-948B-1728B52AA6E4}">
                <adec:decorative xmlns:adec="http://schemas.microsoft.com/office/drawing/2017/decorative" val="1"/>
              </a:ext>
            </a:extLst>
          </p:cNvPr>
          <p:cNvSpPr/>
          <p:nvPr/>
        </p:nvSpPr>
        <p:spPr>
          <a:xfrm flipH="1">
            <a:off x="11666428" y="4668645"/>
            <a:ext cx="769546" cy="1280158"/>
          </a:xfrm>
          <a:prstGeom prst="line">
            <a:avLst/>
          </a:prstGeom>
          <a:ln w="127000">
            <a:solidFill>
              <a:srgbClr val="FF8AD8"/>
            </a:solidFill>
            <a:miter lim="400000"/>
            <a:tailEnd type="triangle"/>
          </a:ln>
        </p:spPr>
        <p:txBody>
          <a:bodyPr lIns="50800" tIns="50800" rIns="50800" bIns="50800" anchor="ctr"/>
          <a:lstStyle/>
          <a:p>
            <a:endParaRPr/>
          </a:p>
        </p:txBody>
      </p:sp>
      <p:sp>
        <p:nvSpPr>
          <p:cNvPr id="309" name="deadly river of space"/>
          <p:cNvSpPr txBox="1"/>
          <p:nvPr/>
        </p:nvSpPr>
        <p:spPr>
          <a:xfrm>
            <a:off x="11271458" y="3446283"/>
            <a:ext cx="10338017" cy="1384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deadly river of space</a:t>
            </a:r>
          </a:p>
        </p:txBody>
      </p:sp>
      <p:sp>
        <p:nvSpPr>
          <p:cNvPr id="310" name="WHITE SPACE"/>
          <p:cNvSpPr txBox="1"/>
          <p:nvPr/>
        </p:nvSpPr>
        <p:spPr>
          <a:xfrm>
            <a:off x="20185506" y="241299"/>
            <a:ext cx="3774759"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WHITE SPACE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his is actually a WCAG requirement."/>
          <p:cNvSpPr txBox="1">
            <a:spLocks noGrp="1"/>
          </p:cNvSpPr>
          <p:nvPr>
            <p:ph type="title" idx="4294967295"/>
          </p:nvPr>
        </p:nvSpPr>
        <p:spPr>
          <a:xfrm>
            <a:off x="1028700" y="1609724"/>
            <a:ext cx="21230894" cy="30734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This is actually a WCAG requirement.</a:t>
            </a:r>
          </a:p>
        </p:txBody>
      </p:sp>
      <p:sp>
        <p:nvSpPr>
          <p:cNvPr id="313" name="Left justify your text. Don’t extend it to both sides of a column. Fully justified text creates “rivers of space” that are especially difficult to read for people with dyslexia."/>
          <p:cNvSpPr txBox="1"/>
          <p:nvPr/>
        </p:nvSpPr>
        <p:spPr>
          <a:xfrm>
            <a:off x="1079500" y="5530849"/>
            <a:ext cx="9994325" cy="6413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800">
                <a:solidFill>
                  <a:srgbClr val="FFFFFF"/>
                </a:solidFill>
              </a:defRPr>
            </a:lvl1pPr>
          </a:lstStyle>
          <a:p>
            <a:r>
              <a:rPr dirty="0"/>
              <a:t>Left justify your text. Don’t extend it to both sides of a column. Fully justified text creates “rivers of space” that are especially difficult to read for people with dyslexia.</a:t>
            </a:r>
          </a:p>
        </p:txBody>
      </p:sp>
      <p:sp>
        <p:nvSpPr>
          <p:cNvPr id="314" name="Left justify your text. Don’t extend it to both sides of a column. Fully justified text creates “rivers of space” that are especially difficult to read for people with dyslexia."/>
          <p:cNvSpPr txBox="1"/>
          <p:nvPr/>
        </p:nvSpPr>
        <p:spPr>
          <a:xfrm>
            <a:off x="12490396" y="5620609"/>
            <a:ext cx="10814104" cy="551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800">
                <a:solidFill>
                  <a:srgbClr val="FFFFFF"/>
                </a:solidFill>
              </a:defRPr>
            </a:lvl1pPr>
          </a:lstStyle>
          <a:p>
            <a:r>
              <a:t>Left justify your text. Don’t extend it to both sides of a column. Fully justified text creates “rivers of space” that are especially difficult to read for people with dyslexia.</a:t>
            </a:r>
          </a:p>
        </p:txBody>
      </p:sp>
      <p:sp>
        <p:nvSpPr>
          <p:cNvPr id="315" name="Reference"/>
          <p:cNvSpPr txBox="1"/>
          <p:nvPr/>
        </p:nvSpPr>
        <p:spPr>
          <a:xfrm>
            <a:off x="20688554" y="12206234"/>
            <a:ext cx="2643352"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spcBef>
                <a:spcPts val="2400"/>
              </a:spcBef>
              <a:defRPr sz="4100" u="sng">
                <a:solidFill>
                  <a:schemeClr val="accent2">
                    <a:hueOff val="-85258"/>
                    <a:satOff val="14347"/>
                    <a:lumOff val="22373"/>
                  </a:schemeClr>
                </a:solidFill>
                <a:latin typeface="+mn-lt"/>
                <a:ea typeface="+mn-ea"/>
                <a:cs typeface="+mn-cs"/>
                <a:sym typeface="BrownPro-Bold"/>
                <a:hlinkClick r:id="rId2"/>
              </a:defRPr>
            </a:lvl1pPr>
          </a:lstStyle>
          <a:p>
            <a:r>
              <a:rPr dirty="0">
                <a:solidFill>
                  <a:schemeClr val="accent2"/>
                </a:solidFill>
                <a:hlinkClick r:id="rId2">
                  <a:extLst>
                    <a:ext uri="{A12FA001-AC4F-418D-AE19-62706E023703}">
                      <ahyp:hlinkClr xmlns:ahyp="http://schemas.microsoft.com/office/drawing/2018/hyperlinkcolor" val="tx"/>
                    </a:ext>
                  </a:extLst>
                </a:hlinkClick>
              </a:rPr>
              <a:t>Reference</a:t>
            </a:r>
          </a:p>
        </p:txBody>
      </p:sp>
      <p:sp>
        <p:nvSpPr>
          <p:cNvPr id="316" name="Line">
            <a:extLst>
              <a:ext uri="{C183D7F6-B498-43B3-948B-1728B52AA6E4}">
                <adec:decorative xmlns:adec="http://schemas.microsoft.com/office/drawing/2017/decorative" val="1"/>
              </a:ext>
            </a:extLst>
          </p:cNvPr>
          <p:cNvSpPr/>
          <p:nvPr/>
        </p:nvSpPr>
        <p:spPr>
          <a:xfrm flipV="1">
            <a:off x="18227648" y="12599892"/>
            <a:ext cx="2279837" cy="1"/>
          </a:xfrm>
          <a:prstGeom prst="line">
            <a:avLst/>
          </a:prstGeom>
          <a:ln w="127000">
            <a:solidFill>
              <a:srgbClr val="FF8AD8"/>
            </a:solidFill>
            <a:miter lim="400000"/>
            <a:tailEnd type="triangle"/>
          </a:ln>
        </p:spPr>
        <p:txBody>
          <a:bodyPr lIns="50800" tIns="50800" rIns="50800" bIns="50800" anchor="ctr"/>
          <a:lstStyle/>
          <a:p>
            <a:endParaRPr/>
          </a:p>
        </p:txBody>
      </p:sp>
      <p:sp>
        <p:nvSpPr>
          <p:cNvPr id="317" name="WHITE SPACE"/>
          <p:cNvSpPr txBox="1"/>
          <p:nvPr/>
        </p:nvSpPr>
        <p:spPr>
          <a:xfrm>
            <a:off x="20185506" y="241299"/>
            <a:ext cx="3774759"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WHITE SPACE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ontents:"/>
          <p:cNvSpPr txBox="1">
            <a:spLocks noGrp="1"/>
          </p:cNvSpPr>
          <p:nvPr>
            <p:ph type="title" idx="4294967295"/>
          </p:nvPr>
        </p:nvSpPr>
        <p:spPr>
          <a:xfrm>
            <a:off x="1010551" y="1622491"/>
            <a:ext cx="6454928"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Contents:</a:t>
            </a:r>
          </a:p>
        </p:txBody>
      </p:sp>
      <p:sp>
        <p:nvSpPr>
          <p:cNvPr id="164" name="font type…"/>
          <p:cNvSpPr txBox="1"/>
          <p:nvPr/>
        </p:nvSpPr>
        <p:spPr>
          <a:xfrm>
            <a:off x="8922361" y="4633786"/>
            <a:ext cx="8457083" cy="645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defTabSz="825500">
              <a:buSzPct val="100000"/>
              <a:buAutoNum type="arabicPeriod"/>
              <a:defRPr sz="8200">
                <a:solidFill>
                  <a:srgbClr val="FFFFFF"/>
                </a:solidFill>
                <a:latin typeface="+mn-lt"/>
                <a:ea typeface="+mn-ea"/>
                <a:cs typeface="+mn-cs"/>
                <a:sym typeface="BrownPro-Bold"/>
              </a:defRPr>
            </a:pPr>
            <a:r>
              <a:t>font type</a:t>
            </a:r>
          </a:p>
          <a:p>
            <a:pPr marL="228600" indent="-228600" algn="l" defTabSz="825500">
              <a:buSzPct val="100000"/>
              <a:buAutoNum type="arabicPeriod"/>
              <a:defRPr sz="8200">
                <a:solidFill>
                  <a:srgbClr val="FFFFFF"/>
                </a:solidFill>
                <a:latin typeface="+mn-lt"/>
                <a:ea typeface="+mn-ea"/>
                <a:cs typeface="+mn-cs"/>
                <a:sym typeface="BrownPro-Bold"/>
              </a:defRPr>
            </a:pPr>
            <a:r>
              <a:t>font size</a:t>
            </a:r>
          </a:p>
          <a:p>
            <a:pPr marL="228600" indent="-228600" algn="l" defTabSz="825500">
              <a:buSzPct val="100000"/>
              <a:buAutoNum type="arabicPeriod"/>
              <a:defRPr sz="8200">
                <a:solidFill>
                  <a:srgbClr val="FFFFFF"/>
                </a:solidFill>
                <a:latin typeface="+mn-lt"/>
                <a:ea typeface="+mn-ea"/>
                <a:cs typeface="+mn-cs"/>
                <a:sym typeface="BrownPro-Bold"/>
              </a:defRPr>
            </a:pPr>
            <a:r>
              <a:t>font style</a:t>
            </a:r>
          </a:p>
          <a:p>
            <a:pPr marL="228600" indent="-228600" algn="l" defTabSz="825500">
              <a:buSzPct val="100000"/>
              <a:buAutoNum type="arabicPeriod"/>
              <a:defRPr sz="8200">
                <a:solidFill>
                  <a:srgbClr val="FFFFFF"/>
                </a:solidFill>
                <a:latin typeface="+mn-lt"/>
                <a:ea typeface="+mn-ea"/>
                <a:cs typeface="+mn-cs"/>
                <a:sym typeface="BrownPro-Bold"/>
              </a:defRPr>
            </a:pPr>
            <a:r>
              <a:t>white space</a:t>
            </a:r>
          </a:p>
          <a:p>
            <a:pPr marL="228600" indent="-228600" algn="l" defTabSz="825500">
              <a:buSzPct val="100000"/>
              <a:buAutoNum type="arabicPeriod"/>
              <a:defRPr sz="8200">
                <a:solidFill>
                  <a:srgbClr val="FFFFFF"/>
                </a:solidFill>
                <a:latin typeface="+mn-lt"/>
                <a:ea typeface="+mn-ea"/>
                <a:cs typeface="+mn-cs"/>
                <a:sym typeface="BrownPro-Bold"/>
              </a:defRPr>
            </a:pPr>
            <a:r>
              <a:t>contrast</a:t>
            </a:r>
          </a:p>
        </p:txBody>
      </p:sp>
      <p:sp>
        <p:nvSpPr>
          <p:cNvPr id="162" name="go.uvm.edu/accessibility"/>
          <p:cNvSpPr txBox="1"/>
          <p:nvPr/>
        </p:nvSpPr>
        <p:spPr>
          <a:xfrm>
            <a:off x="16141064" y="241299"/>
            <a:ext cx="7138036"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go.uvm.edu/accessibility</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How much contrast?"/>
          <p:cNvSpPr txBox="1">
            <a:spLocks noGrp="1"/>
          </p:cNvSpPr>
          <p:nvPr>
            <p:ph type="title" idx="4294967295"/>
          </p:nvPr>
        </p:nvSpPr>
        <p:spPr>
          <a:xfrm>
            <a:off x="1028700" y="2270125"/>
            <a:ext cx="21230894"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How much contrast?</a:t>
            </a:r>
          </a:p>
        </p:txBody>
      </p:sp>
      <p:sp>
        <p:nvSpPr>
          <p:cNvPr id="320" name="CONTRAST"/>
          <p:cNvSpPr txBox="1"/>
          <p:nvPr/>
        </p:nvSpPr>
        <p:spPr>
          <a:xfrm>
            <a:off x="20489830" y="241299"/>
            <a:ext cx="316611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CONTRAST</a:t>
            </a:r>
          </a:p>
        </p:txBody>
      </p:sp>
      <p:graphicFrame>
        <p:nvGraphicFramePr>
          <p:cNvPr id="321" name="Table"/>
          <p:cNvGraphicFramePr/>
          <p:nvPr/>
        </p:nvGraphicFramePr>
        <p:xfrm>
          <a:off x="1238302" y="4456689"/>
          <a:ext cx="20156048" cy="8243310"/>
        </p:xfrm>
        <a:graphic>
          <a:graphicData uri="http://schemas.openxmlformats.org/drawingml/2006/table">
            <a:tbl>
              <a:tblPr firstRow="1" firstCol="1">
                <a:tableStyleId>{4C3C2611-4C71-4FC5-86AE-919BDF0F9419}</a:tableStyleId>
              </a:tblPr>
              <a:tblGrid>
                <a:gridCol w="5039012">
                  <a:extLst>
                    <a:ext uri="{9D8B030D-6E8A-4147-A177-3AD203B41FA5}">
                      <a16:colId xmlns:a16="http://schemas.microsoft.com/office/drawing/2014/main" val="20000"/>
                    </a:ext>
                  </a:extLst>
                </a:gridCol>
                <a:gridCol w="5039012">
                  <a:extLst>
                    <a:ext uri="{9D8B030D-6E8A-4147-A177-3AD203B41FA5}">
                      <a16:colId xmlns:a16="http://schemas.microsoft.com/office/drawing/2014/main" val="20001"/>
                    </a:ext>
                  </a:extLst>
                </a:gridCol>
                <a:gridCol w="5039012">
                  <a:extLst>
                    <a:ext uri="{9D8B030D-6E8A-4147-A177-3AD203B41FA5}">
                      <a16:colId xmlns:a16="http://schemas.microsoft.com/office/drawing/2014/main" val="20002"/>
                    </a:ext>
                  </a:extLst>
                </a:gridCol>
                <a:gridCol w="5039012">
                  <a:extLst>
                    <a:ext uri="{9D8B030D-6E8A-4147-A177-3AD203B41FA5}">
                      <a16:colId xmlns:a16="http://schemas.microsoft.com/office/drawing/2014/main" val="20003"/>
                    </a:ext>
                  </a:extLst>
                </a:gridCol>
              </a:tblGrid>
              <a:tr h="2747770">
                <a:tc>
                  <a:txBody>
                    <a:bodyPr/>
                    <a:lstStyle/>
                    <a:p>
                      <a:pPr defTabSz="914400">
                        <a:tabLst>
                          <a:tab pos="1663700" algn="l"/>
                        </a:tabLst>
                        <a:defRPr sz="5000" b="0">
                          <a:sym typeface="BrownPro-Bold"/>
                        </a:defRPr>
                      </a:pPr>
                      <a:endParaRPr/>
                    </a:p>
                  </a:txBody>
                  <a:tcPr marL="50800" marR="50800" marT="50800" marB="50800" anchor="ctr" horzOverflow="overflow"/>
                </a:tc>
                <a:tc>
                  <a:txBody>
                    <a:bodyPr/>
                    <a:lstStyle/>
                    <a:p>
                      <a:pPr defTabSz="914400">
                        <a:tabLst>
                          <a:tab pos="1663700" algn="l"/>
                        </a:tabLst>
                        <a:defRPr b="0"/>
                      </a:pPr>
                      <a:r>
                        <a:rPr sz="5000">
                          <a:solidFill>
                            <a:srgbClr val="FFFFFF"/>
                          </a:solidFill>
                          <a:sym typeface="BrownPro-Bold"/>
                        </a:rPr>
                        <a:t>Small text</a:t>
                      </a:r>
                    </a:p>
                  </a:txBody>
                  <a:tcPr marL="50800" marR="50800" marT="50800" marB="50800" anchor="ctr" horzOverflow="overflow"/>
                </a:tc>
                <a:tc>
                  <a:txBody>
                    <a:bodyPr/>
                    <a:lstStyle/>
                    <a:p>
                      <a:pPr defTabSz="914400">
                        <a:tabLst>
                          <a:tab pos="1663700" algn="l"/>
                        </a:tabLst>
                        <a:defRPr b="0"/>
                      </a:pPr>
                      <a:r>
                        <a:rPr sz="5000">
                          <a:solidFill>
                            <a:srgbClr val="FFFFFF"/>
                          </a:solidFill>
                          <a:sym typeface="BrownPro-Bold"/>
                        </a:rPr>
                        <a:t>Large text</a:t>
                      </a:r>
                    </a:p>
                  </a:txBody>
                  <a:tcPr marL="50800" marR="50800" marT="50800" marB="50800" anchor="ctr" horzOverflow="overflow"/>
                </a:tc>
                <a:tc>
                  <a:txBody>
                    <a:bodyPr/>
                    <a:lstStyle/>
                    <a:p>
                      <a:pPr defTabSz="914400">
                        <a:tabLst>
                          <a:tab pos="1663700" algn="l"/>
                        </a:tabLst>
                        <a:defRPr b="0"/>
                      </a:pPr>
                      <a:r>
                        <a:rPr sz="5000">
                          <a:solidFill>
                            <a:srgbClr val="FFFFFF"/>
                          </a:solidFill>
                          <a:sym typeface="BrownPro-Bold"/>
                        </a:rPr>
                        <a:t>Icons &amp; Graphics</a:t>
                      </a:r>
                    </a:p>
                  </a:txBody>
                  <a:tcPr marL="50800" marR="50800" marT="50800" marB="50800" anchor="ctr" horzOverflow="overflow"/>
                </a:tc>
                <a:extLst>
                  <a:ext uri="{0D108BD9-81ED-4DB2-BD59-A6C34878D82A}">
                    <a16:rowId xmlns:a16="http://schemas.microsoft.com/office/drawing/2014/main" val="10000"/>
                  </a:ext>
                </a:extLst>
              </a:tr>
              <a:tr h="2747770">
                <a:tc>
                  <a:txBody>
                    <a:bodyPr/>
                    <a:lstStyle/>
                    <a:p>
                      <a:pPr defTabSz="914400">
                        <a:tabLst>
                          <a:tab pos="1663700" algn="l"/>
                        </a:tabLst>
                        <a:defRPr b="0"/>
                      </a:pPr>
                      <a:r>
                        <a:rPr sz="5000">
                          <a:solidFill>
                            <a:srgbClr val="FFFFFF"/>
                          </a:solidFill>
                          <a:sym typeface="BrownPro-Bold"/>
                        </a:rPr>
                        <a:t>WCAG LEVEL AA</a:t>
                      </a:r>
                    </a:p>
                  </a:txBody>
                  <a:tcPr marL="50800" marR="50800" marT="50800" marB="50800" anchor="ctr" horzOverflow="overflow"/>
                </a:tc>
                <a:tc>
                  <a:txBody>
                    <a:bodyPr/>
                    <a:lstStyle/>
                    <a:p>
                      <a:pPr defTabSz="825500"/>
                      <a:r>
                        <a:rPr sz="8200">
                          <a:solidFill>
                            <a:srgbClr val="FFFFFF"/>
                          </a:solidFill>
                          <a:latin typeface="+mn-lt"/>
                          <a:ea typeface="+mn-ea"/>
                          <a:cs typeface="+mn-cs"/>
                          <a:sym typeface="BrownPro-Bold"/>
                        </a:rPr>
                        <a:t>4.5:1</a:t>
                      </a:r>
                    </a:p>
                  </a:txBody>
                  <a:tcPr marL="50800" marR="50800" marT="50800" marB="50800" anchor="ctr" horzOverflow="overflow"/>
                </a:tc>
                <a:tc>
                  <a:txBody>
                    <a:bodyPr/>
                    <a:lstStyle/>
                    <a:p>
                      <a:pPr defTabSz="825500"/>
                      <a:r>
                        <a:rPr sz="8200">
                          <a:solidFill>
                            <a:srgbClr val="FFFFFF"/>
                          </a:solidFill>
                          <a:latin typeface="+mn-lt"/>
                          <a:ea typeface="+mn-ea"/>
                          <a:cs typeface="+mn-cs"/>
                          <a:sym typeface="BrownPro-Bold"/>
                        </a:rPr>
                        <a:t>4.5:1</a:t>
                      </a:r>
                    </a:p>
                  </a:txBody>
                  <a:tcPr marL="50800" marR="50800" marT="50800" marB="50800" anchor="ctr" horzOverflow="overflow"/>
                </a:tc>
                <a:tc>
                  <a:txBody>
                    <a:bodyPr/>
                    <a:lstStyle/>
                    <a:p>
                      <a:pPr defTabSz="825500"/>
                      <a:r>
                        <a:rPr sz="8200">
                          <a:solidFill>
                            <a:srgbClr val="FFFFFF"/>
                          </a:solidFill>
                          <a:latin typeface="+mn-lt"/>
                          <a:ea typeface="+mn-ea"/>
                          <a:cs typeface="+mn-cs"/>
                          <a:sym typeface="BrownPro-Bold"/>
                        </a:rPr>
                        <a:t>3:1</a:t>
                      </a:r>
                    </a:p>
                  </a:txBody>
                  <a:tcPr marL="50800" marR="50800" marT="50800" marB="50800" anchor="ctr" horzOverflow="overflow"/>
                </a:tc>
                <a:extLst>
                  <a:ext uri="{0D108BD9-81ED-4DB2-BD59-A6C34878D82A}">
                    <a16:rowId xmlns:a16="http://schemas.microsoft.com/office/drawing/2014/main" val="10001"/>
                  </a:ext>
                </a:extLst>
              </a:tr>
              <a:tr h="2747770">
                <a:tc>
                  <a:txBody>
                    <a:bodyPr/>
                    <a:lstStyle/>
                    <a:p>
                      <a:pPr defTabSz="914400">
                        <a:tabLst>
                          <a:tab pos="1663700" algn="l"/>
                        </a:tabLst>
                        <a:defRPr b="0"/>
                      </a:pPr>
                      <a:r>
                        <a:rPr sz="5000">
                          <a:solidFill>
                            <a:srgbClr val="FFFFFF"/>
                          </a:solidFill>
                          <a:sym typeface="BrownPro-Bold"/>
                        </a:rPr>
                        <a:t>AAA</a:t>
                      </a:r>
                    </a:p>
                  </a:txBody>
                  <a:tcPr marL="50800" marR="50800" marT="50800" marB="50800" anchor="ctr" horzOverflow="overflow"/>
                </a:tc>
                <a:tc>
                  <a:txBody>
                    <a:bodyPr/>
                    <a:lstStyle/>
                    <a:p>
                      <a:pPr defTabSz="825500"/>
                      <a:r>
                        <a:rPr sz="8200">
                          <a:solidFill>
                            <a:srgbClr val="FFFFFF"/>
                          </a:solidFill>
                          <a:latin typeface="+mn-lt"/>
                          <a:ea typeface="+mn-ea"/>
                          <a:cs typeface="+mn-cs"/>
                          <a:sym typeface="BrownPro-Bold"/>
                        </a:rPr>
                        <a:t>7:1</a:t>
                      </a:r>
                    </a:p>
                  </a:txBody>
                  <a:tcPr marL="50800" marR="50800" marT="50800" marB="50800" anchor="ctr" horzOverflow="overflow"/>
                </a:tc>
                <a:tc>
                  <a:txBody>
                    <a:bodyPr/>
                    <a:lstStyle/>
                    <a:p>
                      <a:pPr defTabSz="825500"/>
                      <a:r>
                        <a:rPr sz="8200">
                          <a:solidFill>
                            <a:srgbClr val="FFFFFF"/>
                          </a:solidFill>
                          <a:latin typeface="+mn-lt"/>
                          <a:ea typeface="+mn-ea"/>
                          <a:cs typeface="+mn-cs"/>
                          <a:sym typeface="BrownPro-Bold"/>
                        </a:rPr>
                        <a:t>4.5:1</a:t>
                      </a:r>
                    </a:p>
                  </a:txBody>
                  <a:tcPr marL="50800" marR="50800" marT="50800" marB="50800" anchor="ctr" horzOverflow="overflow"/>
                </a:tc>
                <a:tc>
                  <a:txBody>
                    <a:bodyPr/>
                    <a:lstStyle/>
                    <a:p>
                      <a:pPr defTabSz="825500"/>
                      <a:r>
                        <a:rPr sz="8200">
                          <a:solidFill>
                            <a:srgbClr val="FFFFFF"/>
                          </a:solidFill>
                          <a:latin typeface="+mn-lt"/>
                          <a:ea typeface="+mn-ea"/>
                          <a:cs typeface="+mn-cs"/>
                          <a:sym typeface="BrownPro-Bold"/>
                        </a:rPr>
                        <a:t>3:1</a:t>
                      </a:r>
                    </a:p>
                  </a:txBody>
                  <a:tcPr marL="50800" marR="50800" marT="50800" marB="50800" anchor="ctr" horzOverflow="overflow"/>
                </a:tc>
                <a:extLst>
                  <a:ext uri="{0D108BD9-81ED-4DB2-BD59-A6C34878D82A}">
                    <a16:rowId xmlns:a16="http://schemas.microsoft.com/office/drawing/2014/main" val="10002"/>
                  </a:ext>
                </a:extLst>
              </a:tr>
            </a:tbl>
          </a:graphicData>
        </a:graphic>
      </p:graphicFrame>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How do you measure contrast?"/>
          <p:cNvSpPr txBox="1">
            <a:spLocks noGrp="1"/>
          </p:cNvSpPr>
          <p:nvPr>
            <p:ph type="title" idx="4294967295"/>
          </p:nvPr>
        </p:nvSpPr>
        <p:spPr>
          <a:xfrm>
            <a:off x="520700" y="1410786"/>
            <a:ext cx="21230894"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How do you measure contrast?</a:t>
            </a:r>
          </a:p>
        </p:txBody>
      </p:sp>
      <p:sp>
        <p:nvSpPr>
          <p:cNvPr id="324" name="CONTRAST"/>
          <p:cNvSpPr txBox="1"/>
          <p:nvPr/>
        </p:nvSpPr>
        <p:spPr>
          <a:xfrm>
            <a:off x="20489830" y="241299"/>
            <a:ext cx="316611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CONTRAST</a:t>
            </a:r>
          </a:p>
        </p:txBody>
      </p:sp>
      <p:pic>
        <p:nvPicPr>
          <p:cNvPr id="325" name="contrast checker.jpg" descr="Screenshot of the WebAIM Contrast Checker"/>
          <p:cNvPicPr>
            <a:picLocks noChangeAspect="1"/>
          </p:cNvPicPr>
          <p:nvPr/>
        </p:nvPicPr>
        <p:blipFill>
          <a:blip r:embed="rId2"/>
          <a:stretch>
            <a:fillRect/>
          </a:stretch>
        </p:blipFill>
        <p:spPr>
          <a:xfrm>
            <a:off x="9340763" y="3545473"/>
            <a:ext cx="13277937" cy="9568279"/>
          </a:xfrm>
          <a:prstGeom prst="rect">
            <a:avLst/>
          </a:prstGeom>
          <a:ln w="12700">
            <a:miter lim="400000"/>
          </a:ln>
        </p:spPr>
      </p:pic>
      <p:sp>
        <p:nvSpPr>
          <p:cNvPr id="326" name="WebAIM Contrast Checker"/>
          <p:cNvSpPr txBox="1"/>
          <p:nvPr/>
        </p:nvSpPr>
        <p:spPr>
          <a:xfrm>
            <a:off x="2108200" y="6321424"/>
            <a:ext cx="5671673" cy="3035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FFFFFF"/>
                </a:solidFill>
                <a:latin typeface="+mn-lt"/>
                <a:ea typeface="+mn-ea"/>
                <a:cs typeface="+mn-cs"/>
                <a:sym typeface="BrownPro-Bold"/>
              </a:defRPr>
            </a:lvl1pPr>
          </a:lstStyle>
          <a:p>
            <a:r>
              <a:t>WebAIM Contrast Checker</a:t>
            </a:r>
          </a:p>
        </p:txBody>
      </p:sp>
      <p:sp>
        <p:nvSpPr>
          <p:cNvPr id="327" name="Line">
            <a:extLst>
              <a:ext uri="{C183D7F6-B498-43B3-948B-1728B52AA6E4}">
                <adec:decorative xmlns:adec="http://schemas.microsoft.com/office/drawing/2017/decorative" val="1"/>
              </a:ext>
            </a:extLst>
          </p:cNvPr>
          <p:cNvSpPr/>
          <p:nvPr/>
        </p:nvSpPr>
        <p:spPr>
          <a:xfrm flipV="1">
            <a:off x="6445163" y="7839074"/>
            <a:ext cx="2325666" cy="2"/>
          </a:xfrm>
          <a:prstGeom prst="line">
            <a:avLst/>
          </a:prstGeom>
          <a:ln w="127000">
            <a:solidFill>
              <a:srgbClr val="FF8AD8"/>
            </a:solidFill>
            <a:miter lim="400000"/>
            <a:tailEnd type="triangle"/>
          </a:ln>
        </p:spPr>
        <p:txBody>
          <a:bodyPr lIns="50800" tIns="50800" rIns="50800" bIns="50800" anchor="ctr"/>
          <a:lstStyle/>
          <a:p>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How do you measure contrast?"/>
          <p:cNvSpPr txBox="1">
            <a:spLocks noGrp="1"/>
          </p:cNvSpPr>
          <p:nvPr>
            <p:ph type="title" idx="4294967295"/>
          </p:nvPr>
        </p:nvSpPr>
        <p:spPr>
          <a:xfrm>
            <a:off x="520700" y="1535983"/>
            <a:ext cx="21230894" cy="1502206"/>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Steps for measuring contrast</a:t>
            </a:r>
          </a:p>
        </p:txBody>
      </p:sp>
      <p:sp>
        <p:nvSpPr>
          <p:cNvPr id="330" name="CONTRAST"/>
          <p:cNvSpPr txBox="1"/>
          <p:nvPr/>
        </p:nvSpPr>
        <p:spPr>
          <a:xfrm>
            <a:off x="20489830" y="241299"/>
            <a:ext cx="316611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CONTRAST</a:t>
            </a:r>
          </a:p>
        </p:txBody>
      </p:sp>
      <p:sp>
        <p:nvSpPr>
          <p:cNvPr id="331" name="WebAIM Contrast Checker"/>
          <p:cNvSpPr txBox="1"/>
          <p:nvPr/>
        </p:nvSpPr>
        <p:spPr>
          <a:xfrm>
            <a:off x="2108200" y="6321424"/>
            <a:ext cx="5671673" cy="3035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FFFFFF"/>
                </a:solidFill>
                <a:latin typeface="+mn-lt"/>
                <a:ea typeface="+mn-ea"/>
                <a:cs typeface="+mn-cs"/>
                <a:sym typeface="BrownPro-Bold"/>
              </a:defRPr>
            </a:lvl1pPr>
          </a:lstStyle>
          <a:p>
            <a:r>
              <a:t>WebAIM Contrast Checker</a:t>
            </a:r>
          </a:p>
        </p:txBody>
      </p:sp>
      <p:sp>
        <p:nvSpPr>
          <p:cNvPr id="332" name="Line">
            <a:extLst>
              <a:ext uri="{C183D7F6-B498-43B3-948B-1728B52AA6E4}">
                <adec:decorative xmlns:adec="http://schemas.microsoft.com/office/drawing/2017/decorative" val="1"/>
              </a:ext>
            </a:extLst>
          </p:cNvPr>
          <p:cNvSpPr/>
          <p:nvPr/>
        </p:nvSpPr>
        <p:spPr>
          <a:xfrm flipV="1">
            <a:off x="6445163" y="7839074"/>
            <a:ext cx="2325666" cy="2"/>
          </a:xfrm>
          <a:prstGeom prst="line">
            <a:avLst/>
          </a:prstGeom>
          <a:ln w="127000">
            <a:solidFill>
              <a:srgbClr val="FF8AD8"/>
            </a:solidFill>
            <a:miter lim="400000"/>
            <a:tailEnd type="triangle"/>
          </a:ln>
        </p:spPr>
        <p:txBody>
          <a:bodyPr lIns="50800" tIns="50800" rIns="50800" bIns="50800" anchor="ctr"/>
          <a:lstStyle/>
          <a:p>
            <a:endParaRPr/>
          </a:p>
        </p:txBody>
      </p:sp>
      <p:sp>
        <p:nvSpPr>
          <p:cNvPr id="333" name="1. Use your browser tools to access the eyedropper.…"/>
          <p:cNvSpPr txBox="1"/>
          <p:nvPr/>
        </p:nvSpPr>
        <p:spPr>
          <a:xfrm>
            <a:off x="10721466" y="3387724"/>
            <a:ext cx="11757820" cy="8902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400">
                <a:solidFill>
                  <a:srgbClr val="FFFFFF"/>
                </a:solidFill>
                <a:latin typeface="+mn-lt"/>
                <a:ea typeface="+mn-ea"/>
                <a:cs typeface="+mn-cs"/>
                <a:sym typeface="BrownPro-Bold"/>
              </a:defRPr>
            </a:pPr>
            <a:r>
              <a:t>1. Use your browser tools to access the eyedropper.</a:t>
            </a:r>
          </a:p>
          <a:p>
            <a:pPr algn="l">
              <a:defRPr sz="6400">
                <a:solidFill>
                  <a:srgbClr val="FFFFFF"/>
                </a:solidFill>
                <a:latin typeface="+mn-lt"/>
                <a:ea typeface="+mn-ea"/>
                <a:cs typeface="+mn-cs"/>
                <a:sym typeface="BrownPro-Bold"/>
              </a:defRPr>
            </a:pPr>
            <a:r>
              <a:t>2. Take a sample from your text.</a:t>
            </a:r>
          </a:p>
          <a:p>
            <a:pPr algn="l">
              <a:defRPr sz="6400">
                <a:solidFill>
                  <a:srgbClr val="FFFFFF"/>
                </a:solidFill>
                <a:latin typeface="+mn-lt"/>
                <a:ea typeface="+mn-ea"/>
                <a:cs typeface="+mn-cs"/>
                <a:sym typeface="BrownPro-Bold"/>
              </a:defRPr>
            </a:pPr>
            <a:r>
              <a:t>3. Copy the hex number, and paste it into the “Text” box.</a:t>
            </a:r>
          </a:p>
          <a:p>
            <a:pPr algn="l">
              <a:defRPr sz="6400">
                <a:solidFill>
                  <a:srgbClr val="FFFFFF"/>
                </a:solidFill>
                <a:latin typeface="+mn-lt"/>
                <a:ea typeface="+mn-ea"/>
                <a:cs typeface="+mn-cs"/>
                <a:sym typeface="BrownPro-Bold"/>
              </a:defRPr>
            </a:pPr>
            <a:r>
              <a:t>4. Repeat with your background.</a:t>
            </a:r>
          </a:p>
          <a:p>
            <a:pPr algn="l">
              <a:defRPr sz="6400">
                <a:solidFill>
                  <a:srgbClr val="FFFFFF"/>
                </a:solidFill>
                <a:latin typeface="+mn-lt"/>
                <a:ea typeface="+mn-ea"/>
                <a:cs typeface="+mn-cs"/>
                <a:sym typeface="BrownPro-Bold"/>
              </a:defRPr>
            </a:pPr>
            <a:r>
              <a:t>5. Check your results.</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Avoid patterned backgrounds."/>
          <p:cNvSpPr txBox="1">
            <a:spLocks noGrp="1"/>
          </p:cNvSpPr>
          <p:nvPr>
            <p:ph type="title" idx="4294967295"/>
          </p:nvPr>
        </p:nvSpPr>
        <p:spPr>
          <a:xfrm>
            <a:off x="673100" y="1766386"/>
            <a:ext cx="12083688" cy="30734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Avoid patterned backgrounds.</a:t>
            </a:r>
          </a:p>
        </p:txBody>
      </p:sp>
      <p:sp>
        <p:nvSpPr>
          <p:cNvPr id="336" name="CONTRAST"/>
          <p:cNvSpPr txBox="1"/>
          <p:nvPr/>
        </p:nvSpPr>
        <p:spPr>
          <a:xfrm>
            <a:off x="20489830" y="241299"/>
            <a:ext cx="316611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CONTRAST</a:t>
            </a:r>
          </a:p>
        </p:txBody>
      </p:sp>
      <p:pic>
        <p:nvPicPr>
          <p:cNvPr id="337" name="disabled hikers instagram post.jpg" descr="Screenshot of an instagram post from the account &quot;disabledhikers&quot;. The main body of the image is a large leafy tree, leaves turning red and orange. On top of that is a faded white box with black heavy text and smaller green text. The green text is difficult to read against the orange leaves."/>
          <p:cNvPicPr>
            <a:picLocks noChangeAspect="1"/>
          </p:cNvPicPr>
          <p:nvPr/>
        </p:nvPicPr>
        <p:blipFill>
          <a:blip r:embed="rId2"/>
          <a:stretch>
            <a:fillRect/>
          </a:stretch>
        </p:blipFill>
        <p:spPr>
          <a:xfrm>
            <a:off x="11645900" y="1270000"/>
            <a:ext cx="11004764" cy="12242800"/>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Finally, realize two things:"/>
          <p:cNvSpPr txBox="1">
            <a:spLocks noGrp="1"/>
          </p:cNvSpPr>
          <p:nvPr>
            <p:ph type="title" idx="4294967295"/>
          </p:nvPr>
        </p:nvSpPr>
        <p:spPr>
          <a:xfrm>
            <a:off x="393700" y="1893386"/>
            <a:ext cx="21230894"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Finally, realize two things:</a:t>
            </a:r>
          </a:p>
        </p:txBody>
      </p:sp>
      <p:sp>
        <p:nvSpPr>
          <p:cNvPr id="340" name="GENERAL GUIDELINES"/>
          <p:cNvSpPr txBox="1"/>
          <p:nvPr/>
        </p:nvSpPr>
        <p:spPr>
          <a:xfrm>
            <a:off x="17869185" y="241299"/>
            <a:ext cx="617220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GENERAL GUIDELINES</a:t>
            </a:r>
          </a:p>
        </p:txBody>
      </p:sp>
      <p:sp>
        <p:nvSpPr>
          <p:cNvPr id="341" name="1. You can’t predict all the ways in which your reader might access your design.…"/>
          <p:cNvSpPr txBox="1"/>
          <p:nvPr/>
        </p:nvSpPr>
        <p:spPr>
          <a:xfrm>
            <a:off x="6962266" y="4981575"/>
            <a:ext cx="11757820" cy="596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400">
                <a:solidFill>
                  <a:srgbClr val="FFFFFF"/>
                </a:solidFill>
                <a:latin typeface="+mn-lt"/>
                <a:ea typeface="+mn-ea"/>
                <a:cs typeface="+mn-cs"/>
                <a:sym typeface="BrownPro-Bold"/>
              </a:defRPr>
            </a:pPr>
            <a:r>
              <a:t>1. You can’t predict all the ways in which your reader might access your design.</a:t>
            </a:r>
          </a:p>
          <a:p>
            <a:pPr algn="l">
              <a:defRPr sz="6400">
                <a:solidFill>
                  <a:srgbClr val="FFFFFF"/>
                </a:solidFill>
                <a:latin typeface="+mn-lt"/>
                <a:ea typeface="+mn-ea"/>
                <a:cs typeface="+mn-cs"/>
                <a:sym typeface="BrownPro-Bold"/>
              </a:defRPr>
            </a:pPr>
            <a:endParaRPr/>
          </a:p>
          <a:p>
            <a:pPr algn="l">
              <a:defRPr sz="6400">
                <a:solidFill>
                  <a:srgbClr val="FFFFFF"/>
                </a:solidFill>
                <a:latin typeface="+mn-lt"/>
                <a:ea typeface="+mn-ea"/>
                <a:cs typeface="+mn-cs"/>
                <a:sym typeface="BrownPro-Bold"/>
              </a:defRPr>
            </a:pPr>
            <a:r>
              <a:t>2. Human data always beats general guidelines.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What the font’s…"/>
          <p:cNvSpPr txBox="1">
            <a:spLocks noGrp="1"/>
          </p:cNvSpPr>
          <p:nvPr>
            <p:ph type="title" idx="4294967295"/>
          </p:nvPr>
        </p:nvSpPr>
        <p:spPr>
          <a:xfrm>
            <a:off x="3029978" y="4509770"/>
            <a:ext cx="17972179" cy="469646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p>
            <a:pPr marL="0" marR="0" lvl="0" indent="0" algn="ctr" defTabSz="2438338" rtl="0" eaLnBrk="1" fontAlgn="auto" latinLnBrk="0" hangingPunct="0">
              <a:lnSpc>
                <a:spcPct val="80000"/>
              </a:lnSpc>
              <a:spcBef>
                <a:spcPts val="0"/>
              </a:spcBef>
              <a:spcAft>
                <a:spcPts val="0"/>
              </a:spcAft>
              <a:buClrTx/>
              <a:buSzTx/>
              <a:buFontTx/>
              <a:buNone/>
              <a:tabLst/>
              <a:defRPr sz="16600" spc="-332">
                <a:solidFill>
                  <a:srgbClr val="FFFFFF"/>
                </a:solidFill>
                <a:latin typeface="+mn-lt"/>
                <a:ea typeface="+mn-ea"/>
                <a:cs typeface="+mn-cs"/>
                <a:sym typeface="BrownPro-Bold"/>
              </a:defRPr>
            </a:pPr>
            <a:r>
              <a:rPr kumimoji="0" lang="en-US" sz="16600" b="0" i="0" u="none" strike="noStrike" kern="0" cap="none" spc="-332" normalizeH="0" baseline="0" noProof="0" dirty="0">
                <a:ln>
                  <a:noFill/>
                </a:ln>
                <a:solidFill>
                  <a:srgbClr val="FFFFFF"/>
                </a:solidFill>
                <a:effectLst/>
                <a:uLnTx/>
                <a:uFillTx/>
                <a:latin typeface="+mn-lt"/>
                <a:ea typeface="+mn-ea"/>
                <a:cs typeface="+mn-cs"/>
                <a:sym typeface="BrownPro-Bold"/>
              </a:rPr>
              <a:t>“What the font’s</a:t>
            </a:r>
          </a:p>
          <a:p>
            <a:pPr marL="0" marR="0" lvl="0" indent="0" algn="ctr" defTabSz="2438338" rtl="0" eaLnBrk="1" fontAlgn="auto" latinLnBrk="0" hangingPunct="0">
              <a:lnSpc>
                <a:spcPct val="80000"/>
              </a:lnSpc>
              <a:spcBef>
                <a:spcPts val="0"/>
              </a:spcBef>
              <a:spcAft>
                <a:spcPts val="0"/>
              </a:spcAft>
              <a:buClrTx/>
              <a:buSzTx/>
              <a:buFontTx/>
              <a:buNone/>
              <a:tabLst/>
              <a:defRPr sz="16600" spc="-332">
                <a:solidFill>
                  <a:srgbClr val="FFFFFF"/>
                </a:solidFill>
                <a:latin typeface="+mn-lt"/>
                <a:ea typeface="+mn-ea"/>
                <a:cs typeface="+mn-cs"/>
                <a:sym typeface="BrownPro-Bold"/>
              </a:defRPr>
            </a:pPr>
            <a:r>
              <a:rPr kumimoji="0" lang="en-US" sz="16600" b="0" i="0" u="none" strike="noStrike" kern="0" cap="none" spc="-332" normalizeH="0" baseline="0" noProof="0" dirty="0">
                <a:ln>
                  <a:noFill/>
                </a:ln>
                <a:solidFill>
                  <a:srgbClr val="FFFFFF"/>
                </a:solidFill>
                <a:effectLst/>
                <a:uLnTx/>
                <a:uFillTx/>
                <a:latin typeface="+mn-lt"/>
                <a:ea typeface="+mn-ea"/>
                <a:cs typeface="+mn-cs"/>
                <a:sym typeface="BrownPro-Bold"/>
              </a:rPr>
              <a:t>up with that?”</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WHAT THE FONT"/>
          <p:cNvSpPr txBox="1">
            <a:spLocks noGrp="1"/>
          </p:cNvSpPr>
          <p:nvPr>
            <p:ph type="title" idx="4294967295"/>
          </p:nvPr>
        </p:nvSpPr>
        <p:spPr>
          <a:xfrm>
            <a:off x="17310241" y="237455"/>
            <a:ext cx="6921768" cy="795089"/>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defRPr sz="4500">
                <a:solidFill>
                  <a:srgbClr val="FFFFFF"/>
                </a:solidFill>
                <a:latin typeface="+mn-lt"/>
                <a:ea typeface="+mn-ea"/>
                <a:cs typeface="+mn-cs"/>
                <a:sym typeface="BrownPro-Bold"/>
              </a:defRPr>
            </a:lvl1p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4500" b="0" i="0" u="none" strike="noStrike" kern="0" cap="none" spc="0" normalizeH="0" baseline="0" noProof="0" dirty="0">
                <a:ln>
                  <a:noFill/>
                </a:ln>
                <a:solidFill>
                  <a:srgbClr val="FFFFFF"/>
                </a:solidFill>
                <a:effectLst/>
                <a:uLnTx/>
                <a:uFillTx/>
                <a:latin typeface="+mn-lt"/>
                <a:ea typeface="+mn-ea"/>
                <a:cs typeface="+mn-cs"/>
                <a:sym typeface="BrownPro-Bold"/>
              </a:rPr>
              <a:t>WHAT THE FONT: WRUV</a:t>
            </a:r>
          </a:p>
        </p:txBody>
      </p:sp>
      <p:pic>
        <p:nvPicPr>
          <p:cNvPr id="346" name="fall 2022 schedule.png" descr="Fall 2022 WRUV radio station schedule. It's a hot mess of fonts and various shades of gray."/>
          <p:cNvPicPr>
            <a:picLocks noChangeAspect="1"/>
          </p:cNvPicPr>
          <p:nvPr/>
        </p:nvPicPr>
        <p:blipFill>
          <a:blip r:embed="rId3"/>
          <a:stretch>
            <a:fillRect/>
          </a:stretch>
        </p:blipFill>
        <p:spPr>
          <a:xfrm>
            <a:off x="0" y="-130086"/>
            <a:ext cx="13846086" cy="13846086"/>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 name="Better Toilet Teaching front image.001.jpeg" descr="Text in all-capitals: Better Toilet Teaching: A Parent-Caregiver Workshop. Text is superimposed over toilet rolls jumbled together artfully in a basket."/>
          <p:cNvPicPr>
            <a:picLocks noChangeAspect="1"/>
          </p:cNvPicPr>
          <p:nvPr/>
        </p:nvPicPr>
        <p:blipFill>
          <a:blip r:embed="rId3"/>
          <a:stretch>
            <a:fillRect/>
          </a:stretch>
        </p:blipFill>
        <p:spPr>
          <a:xfrm>
            <a:off x="825500" y="0"/>
            <a:ext cx="8874655" cy="13741400"/>
          </a:xfrm>
          <a:prstGeom prst="rect">
            <a:avLst/>
          </a:prstGeom>
          <a:ln w="12700">
            <a:miter lim="400000"/>
          </a:ln>
        </p:spPr>
      </p:pic>
      <p:pic>
        <p:nvPicPr>
          <p:cNvPr id="364" name="Toilet-Teaching-social-image.001.jpeg" descr="Text: Better Toilet Teaching: A Parent-Caregiver Workshop. Text is superimposed over toilet rolls jumbled together artfully in a basket."/>
          <p:cNvPicPr>
            <a:picLocks noChangeAspect="1"/>
          </p:cNvPicPr>
          <p:nvPr/>
        </p:nvPicPr>
        <p:blipFill>
          <a:blip r:embed="rId4"/>
          <a:stretch>
            <a:fillRect/>
          </a:stretch>
        </p:blipFill>
        <p:spPr>
          <a:xfrm>
            <a:off x="10531764" y="3806211"/>
            <a:ext cx="12747336" cy="7170378"/>
          </a:xfrm>
          <a:prstGeom prst="rect">
            <a:avLst/>
          </a:prstGeom>
          <a:ln w="12700">
            <a:miter lim="400000"/>
          </a:ln>
        </p:spPr>
      </p:pic>
      <p:sp>
        <p:nvSpPr>
          <p:cNvPr id="365" name="WHAT THE FONT"/>
          <p:cNvSpPr txBox="1">
            <a:spLocks noGrp="1"/>
          </p:cNvSpPr>
          <p:nvPr>
            <p:ph type="title" idx="4294967295"/>
          </p:nvPr>
        </p:nvSpPr>
        <p:spPr>
          <a:xfrm>
            <a:off x="15277765" y="237455"/>
            <a:ext cx="8896667" cy="795089"/>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defRPr sz="4500">
                <a:solidFill>
                  <a:srgbClr val="FFFFFF"/>
                </a:solidFill>
                <a:latin typeface="+mn-lt"/>
                <a:ea typeface="+mn-ea"/>
                <a:cs typeface="+mn-cs"/>
                <a:sym typeface="BrownPro-Bold"/>
              </a:defRPr>
            </a:lvl1p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4500" b="0" i="0" u="none" strike="noStrike" kern="0" cap="none" spc="0" normalizeH="0" baseline="0" noProof="0" dirty="0">
                <a:ln>
                  <a:noFill/>
                </a:ln>
                <a:solidFill>
                  <a:srgbClr val="FFFFFF"/>
                </a:solidFill>
                <a:effectLst/>
                <a:uLnTx/>
                <a:uFillTx/>
                <a:latin typeface="+mn-lt"/>
                <a:ea typeface="+mn-ea"/>
                <a:cs typeface="+mn-cs"/>
                <a:sym typeface="BrownPro-Bold"/>
              </a:rPr>
              <a:t>WHAT THE FONT: CONTINENCE</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go.uvm.edu/accessibility"/>
          <p:cNvSpPr txBox="1"/>
          <p:nvPr/>
        </p:nvSpPr>
        <p:spPr>
          <a:xfrm>
            <a:off x="16170720" y="241299"/>
            <a:ext cx="7138036"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go.uvm.edu/accessibility</a:t>
            </a:r>
          </a:p>
        </p:txBody>
      </p:sp>
      <p:sp>
        <p:nvSpPr>
          <p:cNvPr id="368" name="Thank you for your time."/>
          <p:cNvSpPr txBox="1">
            <a:spLocks noGrp="1"/>
          </p:cNvSpPr>
          <p:nvPr>
            <p:ph type="title" idx="4294967295"/>
          </p:nvPr>
        </p:nvSpPr>
        <p:spPr>
          <a:xfrm>
            <a:off x="4270895" y="2232091"/>
            <a:ext cx="15842210"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Thank you for your time.</a:t>
            </a:r>
          </a:p>
        </p:txBody>
      </p:sp>
      <p:sp>
        <p:nvSpPr>
          <p:cNvPr id="369" name="Feel free to share it, and remix it for non-commercial use, with attribution."/>
          <p:cNvSpPr txBox="1"/>
          <p:nvPr/>
        </p:nvSpPr>
        <p:spPr>
          <a:xfrm>
            <a:off x="15679114" y="5039331"/>
            <a:ext cx="7608935" cy="4737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6000">
                <a:solidFill>
                  <a:srgbClr val="FFFFFF"/>
                </a:solidFill>
                <a:latin typeface="+mn-lt"/>
                <a:ea typeface="+mn-ea"/>
                <a:cs typeface="+mn-cs"/>
                <a:sym typeface="BrownPro-Bold"/>
              </a:defRPr>
            </a:lvl1pPr>
          </a:lstStyle>
          <a:p>
            <a:r>
              <a:t>Feel free to share it, and remix it for non-commercial use, with attribution.</a:t>
            </a:r>
          </a:p>
        </p:txBody>
      </p:sp>
      <p:pic>
        <p:nvPicPr>
          <p:cNvPr id="370" name="CC04.jpg" descr="Creative Commons badge: attribution, non-commercial, share-alike."/>
          <p:cNvPicPr>
            <a:picLocks noChangeAspect="1"/>
          </p:cNvPicPr>
          <p:nvPr/>
        </p:nvPicPr>
        <p:blipFill>
          <a:blip r:embed="rId2"/>
          <a:stretch>
            <a:fillRect/>
          </a:stretch>
        </p:blipFill>
        <p:spPr>
          <a:xfrm>
            <a:off x="9334365" y="6244365"/>
            <a:ext cx="4557773" cy="2013900"/>
          </a:xfrm>
          <a:prstGeom prst="rect">
            <a:avLst/>
          </a:prstGeom>
          <a:ln w="12700">
            <a:miter lim="400000"/>
          </a:ln>
        </p:spPr>
      </p:pic>
      <p:sp>
        <p:nvSpPr>
          <p:cNvPr id="371" name="This presentation is licensed under CC-BY-NC-SA."/>
          <p:cNvSpPr txBox="1"/>
          <p:nvPr/>
        </p:nvSpPr>
        <p:spPr>
          <a:xfrm>
            <a:off x="662146" y="5949950"/>
            <a:ext cx="7217499" cy="288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6000">
                <a:solidFill>
                  <a:srgbClr val="FFFFFF"/>
                </a:solidFill>
                <a:latin typeface="+mn-lt"/>
                <a:ea typeface="+mn-ea"/>
                <a:cs typeface="+mn-cs"/>
                <a:sym typeface="BrownPro-Bold"/>
              </a:defRPr>
            </a:lvl1pPr>
          </a:lstStyle>
          <a:p>
            <a:r>
              <a:t>This presentation is licensed under CC-BY-NC-SA.</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FURTHER READING"/>
          <p:cNvSpPr txBox="1">
            <a:spLocks noGrp="1"/>
          </p:cNvSpPr>
          <p:nvPr>
            <p:ph type="title" idx="4294967295"/>
          </p:nvPr>
        </p:nvSpPr>
        <p:spPr>
          <a:xfrm>
            <a:off x="16870137" y="302092"/>
            <a:ext cx="7376378" cy="691215"/>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lgn="l">
              <a:lnSpc>
                <a:spcPct val="80000"/>
              </a:lnSpc>
              <a:defRPr sz="4500" spc="-90">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4500" b="0" i="0" u="none" strike="noStrike" kern="0" cap="none" spc="-90" normalizeH="0" baseline="0" noProof="0" dirty="0">
                <a:ln>
                  <a:noFill/>
                </a:ln>
                <a:solidFill>
                  <a:srgbClr val="FFFFFF"/>
                </a:solidFill>
                <a:effectLst/>
                <a:uLnTx/>
                <a:uFillTx/>
                <a:latin typeface="+mn-lt"/>
                <a:ea typeface="+mn-ea"/>
                <a:cs typeface="+mn-cs"/>
                <a:sym typeface="BrownPro-Bold"/>
              </a:rPr>
              <a:t>FURTHER READING: FONTS</a:t>
            </a:r>
          </a:p>
        </p:txBody>
      </p:sp>
      <p:sp>
        <p:nvSpPr>
          <p:cNvPr id="374" name="Font Accessibility &amp; Readability: The Basics…"/>
          <p:cNvSpPr txBox="1"/>
          <p:nvPr/>
        </p:nvSpPr>
        <p:spPr>
          <a:xfrm>
            <a:off x="1079500" y="3429000"/>
            <a:ext cx="11630911" cy="726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990600" indent="-990600" algn="l">
              <a:spcBef>
                <a:spcPts val="2400"/>
              </a:spcBef>
              <a:buSzPct val="100000"/>
              <a:buAutoNum type="arabicPeriod"/>
              <a:defRPr sz="6800" u="sng">
                <a:solidFill>
                  <a:schemeClr val="accent2">
                    <a:hueOff val="-85258"/>
                    <a:satOff val="14347"/>
                    <a:lumOff val="22373"/>
                  </a:schemeClr>
                </a:solidFill>
                <a:latin typeface="+mn-lt"/>
                <a:ea typeface="+mn-ea"/>
                <a:cs typeface="+mn-cs"/>
                <a:sym typeface="BrownPro-Bold"/>
              </a:defRPr>
            </a:pPr>
            <a:r>
              <a:rPr dirty="0"/>
              <a:t>Font Accessibility &amp; Readability: The Basics</a:t>
            </a:r>
          </a:p>
          <a:p>
            <a:pPr marL="990600" indent="-990600" algn="l">
              <a:spcBef>
                <a:spcPts val="2400"/>
              </a:spcBef>
              <a:buSzPct val="100000"/>
              <a:buAutoNum type="arabicPeriod"/>
              <a:defRPr sz="6800" u="sng">
                <a:solidFill>
                  <a:schemeClr val="accent2">
                    <a:hueOff val="-85258"/>
                    <a:satOff val="14347"/>
                    <a:lumOff val="22373"/>
                  </a:schemeClr>
                </a:solidFill>
                <a:latin typeface="+mn-lt"/>
                <a:ea typeface="+mn-ea"/>
                <a:cs typeface="+mn-cs"/>
                <a:sym typeface="BrownPro-Bold"/>
              </a:defRPr>
            </a:pPr>
            <a:r>
              <a:rPr dirty="0">
                <a:solidFill>
                  <a:schemeClr val="accent2"/>
                </a:solidFill>
                <a:hlinkClick r:id="rId2">
                  <a:extLst>
                    <a:ext uri="{A12FA001-AC4F-418D-AE19-62706E023703}">
                      <ahyp:hlinkClr xmlns:ahyp="http://schemas.microsoft.com/office/drawing/2018/hyperlinkcolor" val="tx"/>
                    </a:ext>
                  </a:extLst>
                </a:hlinkClick>
              </a:rPr>
              <a:t>Mobile Web Typography Guidelines</a:t>
            </a:r>
          </a:p>
          <a:p>
            <a:pPr marL="990600" indent="-990600" algn="l">
              <a:spcBef>
                <a:spcPts val="2400"/>
              </a:spcBef>
              <a:buSzPct val="100000"/>
              <a:buAutoNum type="arabicPeriod"/>
              <a:defRPr sz="6800" u="sng">
                <a:solidFill>
                  <a:schemeClr val="accent2">
                    <a:hueOff val="-85258"/>
                    <a:satOff val="14347"/>
                    <a:lumOff val="22373"/>
                  </a:schemeClr>
                </a:solidFill>
                <a:latin typeface="+mn-lt"/>
                <a:ea typeface="+mn-ea"/>
                <a:cs typeface="+mn-cs"/>
                <a:sym typeface="BrownPro-Bold"/>
              </a:defRPr>
            </a:pPr>
            <a:r>
              <a:rPr dirty="0">
                <a:solidFill>
                  <a:schemeClr val="accent2"/>
                </a:solidFill>
                <a:hlinkClick r:id="rId3">
                  <a:extLst>
                    <a:ext uri="{A12FA001-AC4F-418D-AE19-62706E023703}">
                      <ahyp:hlinkClr xmlns:ahyp="http://schemas.microsoft.com/office/drawing/2018/hyperlinkcolor" val="tx"/>
                    </a:ext>
                  </a:extLst>
                </a:hlinkClick>
              </a:rPr>
              <a:t>UVM Style Guide</a:t>
            </a:r>
          </a:p>
          <a:p>
            <a:pPr marL="990600" indent="-990600" algn="l">
              <a:spcBef>
                <a:spcPts val="2400"/>
              </a:spcBef>
              <a:buSzPct val="100000"/>
              <a:buAutoNum type="arabicPeriod"/>
              <a:defRPr sz="6800" u="sng">
                <a:solidFill>
                  <a:schemeClr val="accent2">
                    <a:hueOff val="-85258"/>
                    <a:satOff val="14347"/>
                    <a:lumOff val="22373"/>
                  </a:schemeClr>
                </a:solidFill>
                <a:latin typeface="+mn-lt"/>
                <a:ea typeface="+mn-ea"/>
                <a:cs typeface="+mn-cs"/>
                <a:sym typeface="BrownPro-Bold"/>
              </a:defRPr>
            </a:pPr>
            <a:r>
              <a:rPr dirty="0">
                <a:solidFill>
                  <a:schemeClr val="accent2"/>
                </a:solidFill>
                <a:hlinkClick r:id="rId4">
                  <a:extLst>
                    <a:ext uri="{A12FA001-AC4F-418D-AE19-62706E023703}">
                      <ahyp:hlinkClr xmlns:ahyp="http://schemas.microsoft.com/office/drawing/2018/hyperlinkcolor" val="tx"/>
                    </a:ext>
                  </a:extLst>
                </a:hlinkClick>
              </a:rPr>
              <a:t>Virtual Readability Lab</a:t>
            </a:r>
          </a:p>
        </p:txBody>
      </p:sp>
      <p:sp>
        <p:nvSpPr>
          <p:cNvPr id="375" name="FONTS"/>
          <p:cNvSpPr txBox="1"/>
          <p:nvPr/>
        </p:nvSpPr>
        <p:spPr>
          <a:xfrm>
            <a:off x="20807425" y="6608117"/>
            <a:ext cx="2497075"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825500">
              <a:defRPr sz="5900">
                <a:solidFill>
                  <a:srgbClr val="FFFFFF"/>
                </a:solidFill>
                <a:latin typeface="+mn-lt"/>
                <a:ea typeface="+mn-ea"/>
                <a:cs typeface="+mn-cs"/>
                <a:sym typeface="BrownPro-Bold"/>
              </a:defRPr>
            </a:lvl1pPr>
          </a:lstStyle>
          <a:p>
            <a:r>
              <a:t>FONTS</a:t>
            </a:r>
          </a:p>
        </p:txBody>
      </p:sp>
      <p:grpSp>
        <p:nvGrpSpPr>
          <p:cNvPr id="378" name="Group">
            <a:extLst>
              <a:ext uri="{C183D7F6-B498-43B3-948B-1728B52AA6E4}">
                <adec:decorative xmlns:adec="http://schemas.microsoft.com/office/drawing/2017/decorative" val="1"/>
              </a:ext>
            </a:extLst>
          </p:cNvPr>
          <p:cNvGrpSpPr/>
          <p:nvPr/>
        </p:nvGrpSpPr>
        <p:grpSpPr>
          <a:xfrm>
            <a:off x="15050264" y="838200"/>
            <a:ext cx="5888984" cy="10782301"/>
            <a:chOff x="0" y="0"/>
            <a:chExt cx="5888983" cy="10782300"/>
          </a:xfrm>
        </p:grpSpPr>
        <p:sp>
          <p:nvSpPr>
            <p:cNvPr id="376" name="}"/>
            <p:cNvSpPr txBox="1"/>
            <p:nvPr/>
          </p:nvSpPr>
          <p:spPr>
            <a:xfrm>
              <a:off x="1507656" y="12699"/>
              <a:ext cx="4381328" cy="10769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825500">
                <a:defRPr sz="70000">
                  <a:solidFill>
                    <a:srgbClr val="FFFFFF"/>
                  </a:solidFill>
                  <a:latin typeface="Academy Engraved LET Plain:1.0"/>
                  <a:ea typeface="Academy Engraved LET Plain:1.0"/>
                  <a:cs typeface="Academy Engraved LET Plain:1.0"/>
                  <a:sym typeface="Academy Engraved LET Plain:1.0"/>
                </a:defRPr>
              </a:lvl1pPr>
            </a:lstStyle>
            <a:p>
              <a:r>
                <a:t>}</a:t>
              </a:r>
            </a:p>
          </p:txBody>
        </p:sp>
        <p:sp>
          <p:nvSpPr>
            <p:cNvPr id="377" name="}"/>
            <p:cNvSpPr txBox="1"/>
            <p:nvPr/>
          </p:nvSpPr>
          <p:spPr>
            <a:xfrm>
              <a:off x="0" y="-1"/>
              <a:ext cx="4381327" cy="10769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825500">
                <a:defRPr sz="70000">
                  <a:solidFill>
                    <a:srgbClr val="FFFFFF"/>
                  </a:solidFill>
                  <a:latin typeface="Academy Engraved LET Plain:1.0"/>
                  <a:ea typeface="Academy Engraved LET Plain:1.0"/>
                  <a:cs typeface="Academy Engraved LET Plain:1.0"/>
                  <a:sym typeface="Academy Engraved LET Plain:1.0"/>
                </a:defRPr>
              </a:lvl1pPr>
            </a:lstStyle>
            <a:p>
              <a:r>
                <a:t>}</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GENERAL GUIDELINES"/>
          <p:cNvSpPr txBox="1"/>
          <p:nvPr/>
        </p:nvSpPr>
        <p:spPr>
          <a:xfrm>
            <a:off x="17132299" y="241299"/>
            <a:ext cx="617220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GENERAL GUIDELINES</a:t>
            </a:r>
          </a:p>
        </p:txBody>
      </p:sp>
      <p:sp>
        <p:nvSpPr>
          <p:cNvPr id="167" name="Good design = accessible design."/>
          <p:cNvSpPr txBox="1">
            <a:spLocks noGrp="1"/>
          </p:cNvSpPr>
          <p:nvPr>
            <p:ph type="title" idx="4294967295"/>
          </p:nvPr>
        </p:nvSpPr>
        <p:spPr>
          <a:xfrm>
            <a:off x="-12700" y="3959291"/>
            <a:ext cx="24384001"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nSpc>
                <a:spcPct val="80000"/>
              </a:lnSpc>
              <a:defRPr sz="10700" spc="-213">
                <a:solidFill>
                  <a:srgbClr val="FFFFFF"/>
                </a:solidFill>
                <a:latin typeface="+mn-lt"/>
                <a:ea typeface="+mn-ea"/>
                <a:cs typeface="+mn-cs"/>
                <a:sym typeface="BrownPro-Bold"/>
              </a:defRPr>
            </a:lvl1pPr>
          </a:lstStyle>
          <a:p>
            <a:pPr marL="0" marR="0" lvl="0" indent="0" algn="ctr"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Good design = accessible design.</a:t>
            </a:r>
          </a:p>
        </p:txBody>
      </p:sp>
      <p:sp>
        <p:nvSpPr>
          <p:cNvPr id="168" name="And (largely) vice versa."/>
          <p:cNvSpPr txBox="1"/>
          <p:nvPr/>
        </p:nvSpPr>
        <p:spPr>
          <a:xfrm>
            <a:off x="-1" y="7421595"/>
            <a:ext cx="24384001" cy="137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8200">
                <a:solidFill>
                  <a:srgbClr val="FFFFFF"/>
                </a:solidFill>
                <a:latin typeface="+mn-lt"/>
                <a:ea typeface="+mn-ea"/>
                <a:cs typeface="+mn-cs"/>
                <a:sym typeface="BrownPro-Bold"/>
              </a:defRPr>
            </a:lvl1pPr>
          </a:lstStyle>
          <a:p>
            <a:r>
              <a:t>And (largely) vice versa.</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FURTHER READING"/>
          <p:cNvSpPr txBox="1">
            <a:spLocks noGrp="1"/>
          </p:cNvSpPr>
          <p:nvPr>
            <p:ph type="title" idx="4294967295"/>
          </p:nvPr>
        </p:nvSpPr>
        <p:spPr>
          <a:xfrm>
            <a:off x="16576222" y="302092"/>
            <a:ext cx="7559121" cy="691215"/>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lgn="l">
              <a:lnSpc>
                <a:spcPct val="80000"/>
              </a:lnSpc>
              <a:defRPr sz="4500" spc="-90">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4500" b="0" i="0" u="none" strike="noStrike" kern="0" cap="none" spc="-90" normalizeH="0" baseline="0" noProof="0" dirty="0">
                <a:ln>
                  <a:noFill/>
                </a:ln>
                <a:solidFill>
                  <a:srgbClr val="FFFFFF"/>
                </a:solidFill>
                <a:effectLst/>
                <a:uLnTx/>
                <a:uFillTx/>
                <a:latin typeface="+mn-lt"/>
                <a:ea typeface="+mn-ea"/>
                <a:cs typeface="+mn-cs"/>
                <a:sym typeface="BrownPro-Bold"/>
              </a:rPr>
              <a:t>FURTHER READING: COLOR</a:t>
            </a:r>
          </a:p>
        </p:txBody>
      </p:sp>
      <p:sp>
        <p:nvSpPr>
          <p:cNvPr id="381" name="Color Blindness Simulator…"/>
          <p:cNvSpPr txBox="1"/>
          <p:nvPr/>
        </p:nvSpPr>
        <p:spPr>
          <a:xfrm>
            <a:off x="1092200" y="2963217"/>
            <a:ext cx="10856779" cy="830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990600" indent="-990600" algn="l">
              <a:spcBef>
                <a:spcPts val="2400"/>
              </a:spcBef>
              <a:buSzPct val="100000"/>
              <a:buAutoNum type="arabicPeriod"/>
              <a:defRPr sz="6800" u="sng">
                <a:solidFill>
                  <a:schemeClr val="accent2">
                    <a:hueOff val="-85258"/>
                    <a:satOff val="14347"/>
                    <a:lumOff val="22373"/>
                  </a:schemeClr>
                </a:solidFill>
                <a:latin typeface="+mn-lt"/>
                <a:ea typeface="+mn-ea"/>
                <a:cs typeface="+mn-cs"/>
                <a:sym typeface="BrownPro-Bold"/>
              </a:defRPr>
            </a:pPr>
            <a:r>
              <a:rPr dirty="0">
                <a:solidFill>
                  <a:schemeClr val="accent2"/>
                </a:solidFill>
                <a:hlinkClick r:id="rId2">
                  <a:extLst>
                    <a:ext uri="{A12FA001-AC4F-418D-AE19-62706E023703}">
                      <ahyp:hlinkClr xmlns:ahyp="http://schemas.microsoft.com/office/drawing/2018/hyperlinkcolor" val="tx"/>
                    </a:ext>
                  </a:extLst>
                </a:hlinkClick>
              </a:rPr>
              <a:t>Color Blindness Simulator</a:t>
            </a:r>
          </a:p>
          <a:p>
            <a:pPr marL="990600" indent="-990600" algn="l">
              <a:spcBef>
                <a:spcPts val="2400"/>
              </a:spcBef>
              <a:buSzPct val="100000"/>
              <a:buAutoNum type="arabicPeriod"/>
              <a:defRPr sz="6800" u="sng">
                <a:solidFill>
                  <a:schemeClr val="accent2">
                    <a:hueOff val="-85258"/>
                    <a:satOff val="14347"/>
                    <a:lumOff val="22373"/>
                  </a:schemeClr>
                </a:solidFill>
                <a:latin typeface="+mn-lt"/>
                <a:ea typeface="+mn-ea"/>
                <a:cs typeface="+mn-cs"/>
                <a:sym typeface="BrownPro-Bold"/>
              </a:defRPr>
            </a:pPr>
            <a:r>
              <a:rPr dirty="0">
                <a:solidFill>
                  <a:schemeClr val="accent2"/>
                </a:solidFill>
                <a:hlinkClick r:id="rId3">
                  <a:extLst>
                    <a:ext uri="{A12FA001-AC4F-418D-AE19-62706E023703}">
                      <ahyp:hlinkClr xmlns:ahyp="http://schemas.microsoft.com/office/drawing/2018/hyperlinkcolor" val="tx"/>
                    </a:ext>
                  </a:extLst>
                </a:hlinkClick>
              </a:rPr>
              <a:t>WEBAim Color Contrast Checker</a:t>
            </a:r>
          </a:p>
          <a:p>
            <a:pPr marL="990600" indent="-990600" algn="l">
              <a:spcBef>
                <a:spcPts val="2400"/>
              </a:spcBef>
              <a:buSzPct val="100000"/>
              <a:buAutoNum type="arabicPeriod"/>
              <a:defRPr sz="6800" u="sng">
                <a:solidFill>
                  <a:schemeClr val="accent2">
                    <a:hueOff val="-85258"/>
                    <a:satOff val="14347"/>
                    <a:lumOff val="22373"/>
                  </a:schemeClr>
                </a:solidFill>
                <a:latin typeface="+mn-lt"/>
                <a:ea typeface="+mn-ea"/>
                <a:cs typeface="+mn-cs"/>
                <a:sym typeface="BrownPro-Bold"/>
              </a:defRPr>
            </a:pPr>
            <a:r>
              <a:rPr dirty="0">
                <a:solidFill>
                  <a:schemeClr val="accent2"/>
                </a:solidFill>
                <a:hlinkClick r:id="rId4">
                  <a:extLst>
                    <a:ext uri="{A12FA001-AC4F-418D-AE19-62706E023703}">
                      <ahyp:hlinkClr xmlns:ahyp="http://schemas.microsoft.com/office/drawing/2018/hyperlinkcolor" val="tx"/>
                    </a:ext>
                  </a:extLst>
                </a:hlinkClick>
              </a:rPr>
              <a:t>UVM Color Palette</a:t>
            </a:r>
          </a:p>
          <a:p>
            <a:pPr marL="990600" indent="-990600" algn="l">
              <a:spcBef>
                <a:spcPts val="2400"/>
              </a:spcBef>
              <a:buSzPct val="100000"/>
              <a:buAutoNum type="arabicPeriod"/>
              <a:defRPr sz="6800" u="sng">
                <a:solidFill>
                  <a:schemeClr val="accent2">
                    <a:hueOff val="-85258"/>
                    <a:satOff val="14347"/>
                    <a:lumOff val="22373"/>
                  </a:schemeClr>
                </a:solidFill>
                <a:latin typeface="+mn-lt"/>
                <a:ea typeface="+mn-ea"/>
                <a:cs typeface="+mn-cs"/>
                <a:sym typeface="BrownPro-Bold"/>
              </a:defRPr>
            </a:pPr>
            <a:r>
              <a:rPr dirty="0">
                <a:solidFill>
                  <a:schemeClr val="accent2"/>
                </a:solidFill>
                <a:hlinkClick r:id="rId5">
                  <a:extLst>
                    <a:ext uri="{A12FA001-AC4F-418D-AE19-62706E023703}">
                      <ahyp:hlinkClr xmlns:ahyp="http://schemas.microsoft.com/office/drawing/2018/hyperlinkcolor" val="tx"/>
                    </a:ext>
                  </a:extLst>
                </a:hlinkClick>
              </a:rPr>
              <a:t>CDCI Color &amp; Font Quick Guide (.pdf)</a:t>
            </a:r>
          </a:p>
        </p:txBody>
      </p:sp>
      <p:sp>
        <p:nvSpPr>
          <p:cNvPr id="382" name="COLOR"/>
          <p:cNvSpPr txBox="1"/>
          <p:nvPr/>
        </p:nvSpPr>
        <p:spPr>
          <a:xfrm>
            <a:off x="20557235" y="6608117"/>
            <a:ext cx="2721865"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825500">
              <a:defRPr sz="5900">
                <a:solidFill>
                  <a:srgbClr val="FFFFFF"/>
                </a:solidFill>
                <a:latin typeface="+mn-lt"/>
                <a:ea typeface="+mn-ea"/>
                <a:cs typeface="+mn-cs"/>
                <a:sym typeface="BrownPro-Bold"/>
              </a:defRPr>
            </a:lvl1pPr>
          </a:lstStyle>
          <a:p>
            <a:r>
              <a:t>COLOR</a:t>
            </a:r>
          </a:p>
        </p:txBody>
      </p:sp>
      <p:grpSp>
        <p:nvGrpSpPr>
          <p:cNvPr id="387" name="Group">
            <a:extLst>
              <a:ext uri="{C183D7F6-B498-43B3-948B-1728B52AA6E4}">
                <adec:decorative xmlns:adec="http://schemas.microsoft.com/office/drawing/2017/decorative" val="1"/>
              </a:ext>
            </a:extLst>
          </p:cNvPr>
          <p:cNvGrpSpPr/>
          <p:nvPr/>
        </p:nvGrpSpPr>
        <p:grpSpPr>
          <a:xfrm>
            <a:off x="13341523" y="838200"/>
            <a:ext cx="7619741" cy="10782301"/>
            <a:chOff x="0" y="0"/>
            <a:chExt cx="7619739" cy="10782300"/>
          </a:xfrm>
        </p:grpSpPr>
        <p:sp>
          <p:nvSpPr>
            <p:cNvPr id="383" name="}"/>
            <p:cNvSpPr txBox="1"/>
            <p:nvPr/>
          </p:nvSpPr>
          <p:spPr>
            <a:xfrm>
              <a:off x="3238413" y="12700"/>
              <a:ext cx="4381327" cy="10769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825500">
                <a:defRPr sz="70000">
                  <a:solidFill>
                    <a:srgbClr val="FFFFFF"/>
                  </a:solidFill>
                  <a:latin typeface="Academy Engraved LET Plain:1.0"/>
                  <a:ea typeface="Academy Engraved LET Plain:1.0"/>
                  <a:cs typeface="Academy Engraved LET Plain:1.0"/>
                  <a:sym typeface="Academy Engraved LET Plain:1.0"/>
                </a:defRPr>
              </a:lvl1pPr>
            </a:lstStyle>
            <a:p>
              <a:r>
                <a:t>}</a:t>
              </a:r>
            </a:p>
          </p:txBody>
        </p:sp>
        <p:grpSp>
          <p:nvGrpSpPr>
            <p:cNvPr id="386" name="Group"/>
            <p:cNvGrpSpPr/>
            <p:nvPr/>
          </p:nvGrpSpPr>
          <p:grpSpPr>
            <a:xfrm>
              <a:off x="0" y="0"/>
              <a:ext cx="6048583" cy="10782300"/>
              <a:chOff x="0" y="0"/>
              <a:chExt cx="6048582" cy="10782300"/>
            </a:xfrm>
          </p:grpSpPr>
          <p:sp>
            <p:nvSpPr>
              <p:cNvPr id="384" name="}"/>
              <p:cNvSpPr txBox="1"/>
              <p:nvPr/>
            </p:nvSpPr>
            <p:spPr>
              <a:xfrm>
                <a:off x="1667256" y="-1"/>
                <a:ext cx="4381327" cy="10769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825500">
                  <a:defRPr sz="70000">
                    <a:solidFill>
                      <a:srgbClr val="FFFFFF"/>
                    </a:solidFill>
                    <a:latin typeface="Academy Engraved LET Plain:1.0"/>
                    <a:ea typeface="Academy Engraved LET Plain:1.0"/>
                    <a:cs typeface="Academy Engraved LET Plain:1.0"/>
                    <a:sym typeface="Academy Engraved LET Plain:1.0"/>
                  </a:defRPr>
                </a:lvl1pPr>
              </a:lstStyle>
              <a:p>
                <a:r>
                  <a:t>}</a:t>
                </a:r>
              </a:p>
            </p:txBody>
          </p:sp>
          <p:sp>
            <p:nvSpPr>
              <p:cNvPr id="385" name="}"/>
              <p:cNvSpPr txBox="1"/>
              <p:nvPr/>
            </p:nvSpPr>
            <p:spPr>
              <a:xfrm>
                <a:off x="0" y="12699"/>
                <a:ext cx="4381327" cy="10769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825500">
                  <a:defRPr sz="70000">
                    <a:solidFill>
                      <a:srgbClr val="FFFFFF"/>
                    </a:solidFill>
                    <a:latin typeface="Academy Engraved LET Plain:1.0"/>
                    <a:ea typeface="Academy Engraved LET Plain:1.0"/>
                    <a:cs typeface="Academy Engraved LET Plain:1.0"/>
                    <a:sym typeface="Academy Engraved LET Plain:1.0"/>
                  </a:defRPr>
                </a:lvl1pPr>
              </a:lstStyle>
              <a:p>
                <a:r>
                  <a:t>}</a:t>
                </a:r>
              </a:p>
            </p:txBody>
          </p:sp>
        </p:gr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GENERAL GUIDELINES"/>
          <p:cNvSpPr txBox="1"/>
          <p:nvPr/>
        </p:nvSpPr>
        <p:spPr>
          <a:xfrm>
            <a:off x="17132299" y="241299"/>
            <a:ext cx="617220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GENERAL GUIDELINES</a:t>
            </a:r>
          </a:p>
        </p:txBody>
      </p:sp>
      <p:sp>
        <p:nvSpPr>
          <p:cNvPr id="171" name="Inaccessible design = bad design."/>
          <p:cNvSpPr txBox="1">
            <a:spLocks noGrp="1"/>
          </p:cNvSpPr>
          <p:nvPr>
            <p:ph type="title" idx="4294967295"/>
          </p:nvPr>
        </p:nvSpPr>
        <p:spPr>
          <a:xfrm>
            <a:off x="-12700" y="3959291"/>
            <a:ext cx="24384001"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nSpc>
                <a:spcPct val="80000"/>
              </a:lnSpc>
              <a:defRPr sz="10700" spc="-213">
                <a:solidFill>
                  <a:srgbClr val="FFFFFF"/>
                </a:solidFill>
                <a:latin typeface="+mn-lt"/>
                <a:ea typeface="+mn-ea"/>
                <a:cs typeface="+mn-cs"/>
                <a:sym typeface="BrownPro-Bold"/>
              </a:defRPr>
            </a:lvl1pPr>
          </a:lstStyle>
          <a:p>
            <a:pPr marL="0" marR="0" lvl="0" indent="0" algn="ctr"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Inaccessible design = bad design.</a:t>
            </a:r>
          </a:p>
        </p:txBody>
      </p:sp>
      <p:sp>
        <p:nvSpPr>
          <p:cNvPr id="172" name="Always."/>
          <p:cNvSpPr txBox="1"/>
          <p:nvPr/>
        </p:nvSpPr>
        <p:spPr>
          <a:xfrm>
            <a:off x="-1" y="7421595"/>
            <a:ext cx="24384001" cy="137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8200">
                <a:solidFill>
                  <a:srgbClr val="FFFFFF"/>
                </a:solidFill>
                <a:latin typeface="+mn-lt"/>
                <a:ea typeface="+mn-ea"/>
                <a:cs typeface="+mn-cs"/>
                <a:sym typeface="BrownPro-Bold"/>
              </a:defRPr>
            </a:lvl1pPr>
          </a:lstStyle>
          <a:p>
            <a:r>
              <a:t>Always.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GENERAL GUIDELINES"/>
          <p:cNvSpPr txBox="1"/>
          <p:nvPr/>
        </p:nvSpPr>
        <p:spPr>
          <a:xfrm>
            <a:off x="17132299" y="241299"/>
            <a:ext cx="617220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GENERAL GUIDELINES</a:t>
            </a:r>
          </a:p>
        </p:txBody>
      </p:sp>
      <p:sp>
        <p:nvSpPr>
          <p:cNvPr id="175" name="Accessibility &amp; readability"/>
          <p:cNvSpPr txBox="1">
            <a:spLocks noGrp="1"/>
          </p:cNvSpPr>
          <p:nvPr>
            <p:ph type="title" idx="4294967295"/>
          </p:nvPr>
        </p:nvSpPr>
        <p:spPr>
          <a:xfrm>
            <a:off x="0" y="2172291"/>
            <a:ext cx="24384001"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nSpc>
                <a:spcPct val="80000"/>
              </a:lnSpc>
              <a:defRPr sz="10700" spc="-213">
                <a:solidFill>
                  <a:srgbClr val="FFFFFF"/>
                </a:solidFill>
                <a:latin typeface="+mn-lt"/>
                <a:ea typeface="+mn-ea"/>
                <a:cs typeface="+mn-cs"/>
                <a:sym typeface="BrownPro-Bold"/>
              </a:defRPr>
            </a:lvl1pPr>
          </a:lstStyle>
          <a:p>
            <a:pPr marL="0" marR="0" lvl="0" indent="0" algn="ctr"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Accessibility &amp; readability </a:t>
            </a:r>
          </a:p>
        </p:txBody>
      </p:sp>
      <p:sp>
        <p:nvSpPr>
          <p:cNvPr id="176" name="Accessibility = the ability to access a design"/>
          <p:cNvSpPr txBox="1"/>
          <p:nvPr/>
        </p:nvSpPr>
        <p:spPr>
          <a:xfrm>
            <a:off x="680484" y="5180271"/>
            <a:ext cx="16012632" cy="264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defTabSz="825500">
              <a:defRPr sz="8200">
                <a:solidFill>
                  <a:srgbClr val="FFFFFF"/>
                </a:solidFill>
                <a:latin typeface="+mn-lt"/>
                <a:ea typeface="+mn-ea"/>
                <a:cs typeface="+mn-cs"/>
                <a:sym typeface="BrownPro-Bold"/>
              </a:defRPr>
            </a:pPr>
            <a:r>
              <a:rPr dirty="0"/>
              <a:t>Accessibility = </a:t>
            </a:r>
            <a:r>
              <a:rPr dirty="0">
                <a:latin typeface="BrownPro-Regular"/>
                <a:ea typeface="BrownPro-Regular"/>
                <a:cs typeface="BrownPro-Regular"/>
                <a:sym typeface="BrownPro-Regular"/>
              </a:rPr>
              <a:t>the ability to access a design</a:t>
            </a:r>
          </a:p>
        </p:txBody>
      </p:sp>
      <p:sp>
        <p:nvSpPr>
          <p:cNvPr id="177" name="Readability =…"/>
          <p:cNvSpPr txBox="1"/>
          <p:nvPr/>
        </p:nvSpPr>
        <p:spPr>
          <a:xfrm>
            <a:off x="6024676" y="9077251"/>
            <a:ext cx="17471212" cy="391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825500">
              <a:defRPr sz="8200">
                <a:solidFill>
                  <a:srgbClr val="FFFFFF"/>
                </a:solidFill>
                <a:latin typeface="+mn-lt"/>
                <a:ea typeface="+mn-ea"/>
                <a:cs typeface="+mn-cs"/>
                <a:sym typeface="BrownPro-Bold"/>
              </a:defRPr>
            </a:pPr>
            <a:r>
              <a:rPr dirty="0"/>
              <a:t>Readability =</a:t>
            </a:r>
          </a:p>
          <a:p>
            <a:pPr algn="r" defTabSz="825500">
              <a:defRPr sz="8200">
                <a:solidFill>
                  <a:srgbClr val="FFFFFF"/>
                </a:solidFill>
                <a:latin typeface="+mn-lt"/>
                <a:ea typeface="+mn-ea"/>
                <a:cs typeface="+mn-cs"/>
                <a:sym typeface="BrownPro-Bold"/>
              </a:defRPr>
            </a:pPr>
            <a:r>
              <a:rPr dirty="0">
                <a:latin typeface="BrownPro-Regular"/>
                <a:ea typeface="BrownPro-Regular"/>
                <a:cs typeface="BrownPro-Regular"/>
                <a:sym typeface="BrownPro-Regular"/>
              </a:rPr>
              <a:t>how comfortable the design is to read and understand</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GENERAL GUIDELINES"/>
          <p:cNvSpPr txBox="1"/>
          <p:nvPr/>
        </p:nvSpPr>
        <p:spPr>
          <a:xfrm>
            <a:off x="17132299" y="241299"/>
            <a:ext cx="617220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GENERAL GUIDELINES</a:t>
            </a:r>
          </a:p>
        </p:txBody>
      </p:sp>
      <p:sp>
        <p:nvSpPr>
          <p:cNvPr id="180" name="Fonts are the basic building blocks of readability."/>
          <p:cNvSpPr txBox="1">
            <a:spLocks noGrp="1"/>
          </p:cNvSpPr>
          <p:nvPr>
            <p:ph type="title" idx="4294967295"/>
          </p:nvPr>
        </p:nvSpPr>
        <p:spPr>
          <a:xfrm>
            <a:off x="1054100" y="1600199"/>
            <a:ext cx="22225000" cy="30734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FFFFFF"/>
                </a:solidFill>
                <a:effectLst/>
                <a:uLnTx/>
                <a:uFillTx/>
                <a:latin typeface="+mn-lt"/>
                <a:ea typeface="+mn-ea"/>
                <a:cs typeface="+mn-cs"/>
                <a:sym typeface="BrownPro-Bold"/>
              </a:rPr>
              <a:t>Fonts are the basic building blocks of readability.</a:t>
            </a:r>
          </a:p>
        </p:txBody>
      </p:sp>
      <p:sp>
        <p:nvSpPr>
          <p:cNvPr id="181" name="That’s why browsers, .pdf readers, and assistive technology treat them differently from everything else on a page."/>
          <p:cNvSpPr txBox="1"/>
          <p:nvPr/>
        </p:nvSpPr>
        <p:spPr>
          <a:xfrm>
            <a:off x="1054100" y="6535009"/>
            <a:ext cx="16676849" cy="3035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FFFFFF"/>
                </a:solidFill>
              </a:defRPr>
            </a:lvl1pPr>
          </a:lstStyle>
          <a:p>
            <a:r>
              <a:t>That’s why browsers, .pdf readers, and assistive technology treat them differently from everything else on a page.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GENERAL GUIDELINES"/>
          <p:cNvSpPr txBox="1"/>
          <p:nvPr/>
        </p:nvSpPr>
        <p:spPr>
          <a:xfrm>
            <a:off x="17132299" y="241299"/>
            <a:ext cx="617220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GENERAL GUIDELINES</a:t>
            </a:r>
          </a:p>
        </p:txBody>
      </p:sp>
      <p:sp>
        <p:nvSpPr>
          <p:cNvPr id="183" name="67%"/>
          <p:cNvSpPr txBox="1">
            <a:spLocks noGrp="1"/>
          </p:cNvSpPr>
          <p:nvPr>
            <p:ph type="title" idx="4294967295"/>
          </p:nvPr>
        </p:nvSpPr>
        <p:spPr>
          <a:xfrm>
            <a:off x="-49506" y="1579580"/>
            <a:ext cx="24483013" cy="8000995"/>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nSpc>
                <a:spcPct val="80000"/>
              </a:lnSpc>
              <a:defRPr sz="40000" spc="-800">
                <a:solidFill>
                  <a:srgbClr val="FFFFFF"/>
                </a:solidFill>
                <a:latin typeface="Brocades Script"/>
                <a:ea typeface="Brocades Script"/>
                <a:cs typeface="Brocades Script"/>
                <a:sym typeface="Brocades Script"/>
              </a:defRPr>
            </a:lvl1pPr>
          </a:lstStyle>
          <a:p>
            <a:pPr marL="0" marR="0" lvl="0" indent="0" algn="ctr" defTabSz="2438338" rtl="0" eaLnBrk="1" fontAlgn="auto" latinLnBrk="0" hangingPunct="0">
              <a:lnSpc>
                <a:spcPct val="80000"/>
              </a:lnSpc>
              <a:spcBef>
                <a:spcPts val="0"/>
              </a:spcBef>
              <a:spcAft>
                <a:spcPts val="0"/>
              </a:spcAft>
              <a:buClrTx/>
              <a:buSzTx/>
              <a:buFontTx/>
              <a:buNone/>
              <a:tabLst/>
              <a:defRPr/>
            </a:pPr>
            <a:r>
              <a:rPr kumimoji="0" lang="en-US" sz="40000" b="0" i="0" u="none" strike="noStrike" kern="0" cap="none" spc="-800" normalizeH="0" baseline="0" noProof="0" dirty="0">
                <a:ln>
                  <a:noFill/>
                </a:ln>
                <a:solidFill>
                  <a:srgbClr val="FFFFFF"/>
                </a:solidFill>
                <a:effectLst/>
                <a:uLnTx/>
                <a:uFillTx/>
                <a:latin typeface="Brocades Script"/>
                <a:ea typeface="Brocades Script"/>
                <a:cs typeface="Brocades Script"/>
                <a:sym typeface="Brocades Script"/>
              </a:rPr>
              <a:t>67%</a:t>
            </a:r>
          </a:p>
        </p:txBody>
      </p:sp>
      <p:sp>
        <p:nvSpPr>
          <p:cNvPr id="184" name="of accessibility failures come down to design choices."/>
          <p:cNvSpPr txBox="1"/>
          <p:nvPr/>
        </p:nvSpPr>
        <p:spPr>
          <a:xfrm>
            <a:off x="3886972" y="8551895"/>
            <a:ext cx="16635456" cy="264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8200">
                <a:solidFill>
                  <a:srgbClr val="FFFFFF"/>
                </a:solidFill>
                <a:latin typeface="+mn-lt"/>
                <a:ea typeface="+mn-ea"/>
                <a:cs typeface="+mn-cs"/>
                <a:sym typeface="BrownPro-Bold"/>
              </a:defRPr>
            </a:lvl1pPr>
          </a:lstStyle>
          <a:p>
            <a:r>
              <a:t>of accessibility failures come down to design choices.</a:t>
            </a:r>
          </a:p>
        </p:txBody>
      </p:sp>
      <p:sp>
        <p:nvSpPr>
          <p:cNvPr id="186" name="Reference"/>
          <p:cNvSpPr txBox="1"/>
          <p:nvPr/>
        </p:nvSpPr>
        <p:spPr>
          <a:xfrm>
            <a:off x="20522427" y="12310231"/>
            <a:ext cx="2643352"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spcBef>
                <a:spcPts val="2400"/>
              </a:spcBef>
              <a:defRPr sz="4100" u="sng">
                <a:solidFill>
                  <a:schemeClr val="accent2">
                    <a:hueOff val="-85258"/>
                    <a:satOff val="14347"/>
                    <a:lumOff val="22373"/>
                  </a:schemeClr>
                </a:solidFill>
                <a:latin typeface="+mn-lt"/>
                <a:ea typeface="+mn-ea"/>
                <a:cs typeface="+mn-cs"/>
                <a:sym typeface="BrownPro-Bold"/>
                <a:hlinkClick r:id="rId2"/>
              </a:defRPr>
            </a:lvl1pPr>
          </a:lstStyle>
          <a:p>
            <a:r>
              <a:rPr dirty="0">
                <a:solidFill>
                  <a:schemeClr val="accent2"/>
                </a:solidFill>
                <a:hlinkClick r:id="rId2">
                  <a:extLst>
                    <a:ext uri="{A12FA001-AC4F-418D-AE19-62706E023703}">
                      <ahyp:hlinkClr xmlns:ahyp="http://schemas.microsoft.com/office/drawing/2018/hyperlinkcolor" val="tx"/>
                    </a:ext>
                  </a:extLst>
                </a:hlinkClick>
              </a:rPr>
              <a:t>Reference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99%"/>
          <p:cNvSpPr txBox="1">
            <a:spLocks noGrp="1"/>
          </p:cNvSpPr>
          <p:nvPr>
            <p:ph type="title" idx="4294967295"/>
          </p:nvPr>
        </p:nvSpPr>
        <p:spPr>
          <a:xfrm>
            <a:off x="-49506" y="1579580"/>
            <a:ext cx="24483013" cy="8000995"/>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nSpc>
                <a:spcPct val="80000"/>
              </a:lnSpc>
              <a:defRPr sz="40000" spc="-800">
                <a:solidFill>
                  <a:srgbClr val="FFFFFF"/>
                </a:solidFill>
                <a:latin typeface="Brocades Script"/>
                <a:ea typeface="Brocades Script"/>
                <a:cs typeface="Brocades Script"/>
                <a:sym typeface="Brocades Script"/>
              </a:defRPr>
            </a:lvl1pPr>
          </a:lstStyle>
          <a:p>
            <a:pPr marL="0" marR="0" lvl="0" indent="0" algn="ctr" defTabSz="2438338" rtl="0" eaLnBrk="1" fontAlgn="auto" latinLnBrk="0" hangingPunct="0">
              <a:lnSpc>
                <a:spcPct val="80000"/>
              </a:lnSpc>
              <a:spcBef>
                <a:spcPts val="0"/>
              </a:spcBef>
              <a:spcAft>
                <a:spcPts val="0"/>
              </a:spcAft>
              <a:buClrTx/>
              <a:buSzTx/>
              <a:buFontTx/>
              <a:buNone/>
              <a:tabLst/>
              <a:defRPr/>
            </a:pPr>
            <a:r>
              <a:rPr kumimoji="0" lang="en-US" sz="40000" b="0" i="0" u="none" strike="noStrike" kern="0" cap="none" spc="-800" normalizeH="0" baseline="0" noProof="0" dirty="0">
                <a:ln>
                  <a:noFill/>
                </a:ln>
                <a:solidFill>
                  <a:srgbClr val="FFFFFF"/>
                </a:solidFill>
                <a:effectLst/>
                <a:uLnTx/>
                <a:uFillTx/>
                <a:latin typeface="Brocades Script"/>
                <a:ea typeface="Brocades Script"/>
                <a:cs typeface="Brocades Script"/>
                <a:sym typeface="Brocades Script"/>
              </a:rPr>
              <a:t>99%</a:t>
            </a:r>
          </a:p>
        </p:txBody>
      </p:sp>
      <p:sp>
        <p:nvSpPr>
          <p:cNvPr id="189" name="of good design is invisible."/>
          <p:cNvSpPr txBox="1"/>
          <p:nvPr/>
        </p:nvSpPr>
        <p:spPr>
          <a:xfrm>
            <a:off x="4706878" y="8894774"/>
            <a:ext cx="14970244" cy="137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8200">
                <a:solidFill>
                  <a:srgbClr val="FFFFFF"/>
                </a:solidFill>
                <a:latin typeface="+mn-lt"/>
                <a:ea typeface="+mn-ea"/>
                <a:cs typeface="+mn-cs"/>
                <a:sym typeface="BrownPro-Bold"/>
              </a:defRPr>
            </a:lvl1pPr>
          </a:lstStyle>
          <a:p>
            <a:r>
              <a:t>of good design is invisible.</a:t>
            </a:r>
          </a:p>
        </p:txBody>
      </p:sp>
      <p:sp>
        <p:nvSpPr>
          <p:cNvPr id="190" name="GENERAL GUIDELINES"/>
          <p:cNvSpPr txBox="1"/>
          <p:nvPr/>
        </p:nvSpPr>
        <p:spPr>
          <a:xfrm>
            <a:off x="17132299" y="241299"/>
            <a:ext cx="617220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GENERAL GUIDELINES</a:t>
            </a:r>
          </a:p>
        </p:txBody>
      </p:sp>
      <p:sp>
        <p:nvSpPr>
          <p:cNvPr id="191" name="Reference"/>
          <p:cNvSpPr txBox="1"/>
          <p:nvPr/>
        </p:nvSpPr>
        <p:spPr>
          <a:xfrm>
            <a:off x="20675854" y="12193534"/>
            <a:ext cx="2643352"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spcBef>
                <a:spcPts val="2400"/>
              </a:spcBef>
              <a:defRPr sz="4100" u="sng">
                <a:solidFill>
                  <a:schemeClr val="accent2">
                    <a:hueOff val="-85258"/>
                    <a:satOff val="14347"/>
                    <a:lumOff val="22373"/>
                  </a:schemeClr>
                </a:solidFill>
                <a:latin typeface="+mn-lt"/>
                <a:ea typeface="+mn-ea"/>
                <a:cs typeface="+mn-cs"/>
                <a:sym typeface="BrownPro-Bold"/>
                <a:hlinkClick r:id="rId2"/>
              </a:defRPr>
            </a:lvl1pPr>
          </a:lstStyle>
          <a:p>
            <a:r>
              <a:rPr dirty="0">
                <a:solidFill>
                  <a:schemeClr val="accent2"/>
                </a:solidFill>
                <a:hlinkClick r:id="rId2">
                  <a:extLst>
                    <a:ext uri="{A12FA001-AC4F-418D-AE19-62706E023703}">
                      <ahyp:hlinkClr xmlns:ahyp="http://schemas.microsoft.com/office/drawing/2018/hyperlinkcolor" val="tx"/>
                    </a:ext>
                  </a:extLst>
                </a:hlinkClick>
              </a:rPr>
              <a:t>Reference</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FFFFFF"/>
      </a:dk1>
      <a:lt1>
        <a:srgbClr val="FF8AD8"/>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BrownPro-Bold"/>
        <a:ea typeface="BrownPro-Bold"/>
        <a:cs typeface="BrownPro-Bold"/>
      </a:majorFont>
      <a:minorFont>
        <a:latin typeface="BrownPro-Bold"/>
        <a:ea typeface="BrownPro-Bold"/>
        <a:cs typeface="BrownPro-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8300" b="0" i="0" u="none" strike="noStrike" cap="none" spc="0" normalizeH="0" baseline="0">
            <a:ln>
              <a:noFill/>
            </a:ln>
            <a:solidFill>
              <a:srgbClr val="FF8AD8"/>
            </a:solidFill>
            <a:effectLst/>
            <a:uFillTx/>
            <a:latin typeface="BrownPro-Regular"/>
            <a:ea typeface="BrownPro-Regular"/>
            <a:cs typeface="BrownPro-Regular"/>
            <a:sym typeface="BrownPro-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BrownPro-Bold"/>
        <a:ea typeface="BrownPro-Bold"/>
        <a:cs typeface="BrownPro-Bold"/>
      </a:majorFont>
      <a:minorFont>
        <a:latin typeface="BrownPro-Bold"/>
        <a:ea typeface="BrownPro-Bold"/>
        <a:cs typeface="BrownPro-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8300" b="0" i="0" u="none" strike="noStrike" cap="none" spc="0" normalizeH="0" baseline="0">
            <a:ln>
              <a:noFill/>
            </a:ln>
            <a:solidFill>
              <a:srgbClr val="FF8AD8"/>
            </a:solidFill>
            <a:effectLst/>
            <a:uFillTx/>
            <a:latin typeface="BrownPro-Regular"/>
            <a:ea typeface="BrownPro-Regular"/>
            <a:cs typeface="BrownPro-Regular"/>
            <a:sym typeface="BrownPro-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TotalTime>
  <Words>1287</Words>
  <Application>Microsoft Macintosh PowerPoint</Application>
  <PresentationFormat>Custom</PresentationFormat>
  <Paragraphs>232</Paragraphs>
  <Slides>40</Slides>
  <Notes>12</Notes>
  <HiddenSlides>0</HiddenSlides>
  <MMClips>0</MMClips>
  <ScaleCrop>false</ScaleCrop>
  <HeadingPairs>
    <vt:vector size="6" baseType="variant">
      <vt:variant>
        <vt:lpstr>Fonts Used</vt:lpstr>
      </vt:variant>
      <vt:variant>
        <vt:i4>29</vt:i4>
      </vt:variant>
      <vt:variant>
        <vt:lpstr>Theme</vt:lpstr>
      </vt:variant>
      <vt:variant>
        <vt:i4>1</vt:i4>
      </vt:variant>
      <vt:variant>
        <vt:lpstr>Slide Titles</vt:lpstr>
      </vt:variant>
      <vt:variant>
        <vt:i4>40</vt:i4>
      </vt:variant>
    </vt:vector>
  </HeadingPairs>
  <TitlesOfParts>
    <vt:vector size="70" baseType="lpstr">
      <vt:lpstr>Brush Script MT Italic</vt:lpstr>
      <vt:lpstr>Academy Engraved LET Plain:1.0</vt:lpstr>
      <vt:lpstr>American Typewriter</vt:lpstr>
      <vt:lpstr>Arial</vt:lpstr>
      <vt:lpstr>Brandon Printed Two Shadow</vt:lpstr>
      <vt:lpstr>Brocades Script</vt:lpstr>
      <vt:lpstr>BrownPro-Bold</vt:lpstr>
      <vt:lpstr>BrownPro-Italic</vt:lpstr>
      <vt:lpstr>BrownPro-Regular</vt:lpstr>
      <vt:lpstr>Calibri</vt:lpstr>
      <vt:lpstr>Chalkduster</vt:lpstr>
      <vt:lpstr>Gobold</vt:lpstr>
      <vt:lpstr>Helvetica</vt:lpstr>
      <vt:lpstr>Helvetica Neue</vt:lpstr>
      <vt:lpstr>Helvetica Neue Medium</vt:lpstr>
      <vt:lpstr>Herculanum</vt:lpstr>
      <vt:lpstr>Impact</vt:lpstr>
      <vt:lpstr>Modak</vt:lpstr>
      <vt:lpstr>Pacifico Regular</vt:lpstr>
      <vt:lpstr>Papyrus</vt:lpstr>
      <vt:lpstr>Party LET</vt:lpstr>
      <vt:lpstr>Phosphate Inline</vt:lpstr>
      <vt:lpstr>Playfair Display</vt:lpstr>
      <vt:lpstr>SignPainter-HouseScript</vt:lpstr>
      <vt:lpstr>SignPainter-HouseScript Semibold</vt:lpstr>
      <vt:lpstr>Snell Roundhand Bold</vt:lpstr>
      <vt:lpstr>Times New Roman</vt:lpstr>
      <vt:lpstr>Verdana</vt:lpstr>
      <vt:lpstr>Zapfino</vt:lpstr>
      <vt:lpstr>21_BasicWhite</vt:lpstr>
      <vt:lpstr>Accessible Graphic Design:</vt:lpstr>
      <vt:lpstr>Audrey Homan</vt:lpstr>
      <vt:lpstr>Contents:</vt:lpstr>
      <vt:lpstr>Good design = accessible design.</vt:lpstr>
      <vt:lpstr>Inaccessible design = bad design.</vt:lpstr>
      <vt:lpstr>Accessibility &amp; readability </vt:lpstr>
      <vt:lpstr>Fonts are the basic building blocks of readability.</vt:lpstr>
      <vt:lpstr>67%</vt:lpstr>
      <vt:lpstr>99%</vt:lpstr>
      <vt:lpstr>Design for everyone:</vt:lpstr>
      <vt:lpstr>A lot of people make their own accessibility.</vt:lpstr>
      <vt:lpstr>Things to consider:</vt:lpstr>
      <vt:lpstr>FONT TYPE</vt:lpstr>
      <vt:lpstr>Sans Serif</vt:lpstr>
      <vt:lpstr>Start by choosing a common font:</vt:lpstr>
      <vt:lpstr>Save decorative and script fonts for occasional use.</vt:lpstr>
      <vt:lpstr>UVM’s recommended fonts:</vt:lpstr>
      <vt:lpstr>Again, start by choosing a common font:</vt:lpstr>
      <vt:lpstr>Keep it simple: 1-2 fonts max.</vt:lpstr>
      <vt:lpstr>Use headings to organize your text.</vt:lpstr>
      <vt:lpstr>Use italics for emphasizing words, not for styling text.</vt:lpstr>
      <vt:lpstr>Use ALL-CAPS sparingly.</vt:lpstr>
      <vt:lpstr>ALL CAPS vs. Camel Case</vt:lpstr>
      <vt:lpstr>Font Size Guidelines</vt:lpstr>
      <vt:lpstr>Use columns to avoid eye-strain.</vt:lpstr>
      <vt:lpstr>No columns?</vt:lpstr>
      <vt:lpstr>Don’t trap white space</vt:lpstr>
      <vt:lpstr>Left justify your text.</vt:lpstr>
      <vt:lpstr>This is actually a WCAG requirement.</vt:lpstr>
      <vt:lpstr>How much contrast?</vt:lpstr>
      <vt:lpstr>How do you measure contrast?</vt:lpstr>
      <vt:lpstr>Steps for measuring contrast</vt:lpstr>
      <vt:lpstr>Avoid patterned backgrounds.</vt:lpstr>
      <vt:lpstr>Finally, realize two things:</vt:lpstr>
      <vt:lpstr>“What the font’s up with that?”</vt:lpstr>
      <vt:lpstr>WHAT THE FONT: WRUV</vt:lpstr>
      <vt:lpstr>WHAT THE FONT: CONTINENCE</vt:lpstr>
      <vt:lpstr>Thank you for your time.</vt:lpstr>
      <vt:lpstr>FURTHER READING: FONTS</vt:lpstr>
      <vt:lpstr>FURTHER READING: COLOR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Audrey Clare Homan</cp:lastModifiedBy>
  <cp:revision>3</cp:revision>
  <dcterms:modified xsi:type="dcterms:W3CDTF">2022-10-28T15:44:40Z</dcterms:modified>
</cp:coreProperties>
</file>