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drey Homan" initials="A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D6"/>
    <a:srgbClr val="12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1"/>
    <p:restoredTop sz="94694"/>
  </p:normalViewPr>
  <p:slideViewPr>
    <p:cSldViewPr snapToGrid="0">
      <p:cViewPr varScale="1">
        <p:scale>
          <a:sx n="60" d="100"/>
          <a:sy n="60" d="100"/>
        </p:scale>
        <p:origin x="888" y="192"/>
      </p:cViewPr>
      <p:guideLst/>
    </p:cSldViewPr>
  </p:slideViewPr>
  <p:outlineViewPr>
    <p:cViewPr>
      <p:scale>
        <a:sx n="33" d="100"/>
        <a:sy n="33" d="100"/>
      </p:scale>
      <p:origin x="0" y="-25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02T09:24:51.040" idx="1">
    <p:pos x="11848" y="-3850"/>
    <p:text>Oversize novelty font for a title that loads one 
word
at
a
time 
on phones. Accessible? Technically yes. Readable? Absolutely not.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0-02T09:24:51.040" idx="2">
    <p:pos x="11848" y="-3850"/>
    <p:text>Oversize novelty font for a title that loads one 
word
at
a
time 
on phones. Accessible? Technically yes. Readable? Absolutely not.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50" name="Shape 1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237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540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576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55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745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699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286086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082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78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05564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896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4592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681120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881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9819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4951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1316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2878878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979644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6195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3718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32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2096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9364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762499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39104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9017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4104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3621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2377232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911803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1974256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203984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7868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4516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33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6190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4889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369849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49126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939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194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106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74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1711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Rectangle"/>
          <p:cNvSpPr/>
          <p:nvPr/>
        </p:nvSpPr>
        <p:spPr>
          <a:xfrm>
            <a:off x="0" y="-1"/>
            <a:ext cx="24384000" cy="1270001"/>
          </a:xfrm>
          <a:prstGeom prst="rect">
            <a:avLst/>
          </a:prstGeom>
          <a:solidFill>
            <a:srgbClr val="005A3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2" name="Rectangle"/>
          <p:cNvSpPr/>
          <p:nvPr/>
        </p:nvSpPr>
        <p:spPr>
          <a:xfrm>
            <a:off x="0" y="13512800"/>
            <a:ext cx="24384000" cy="1270000"/>
          </a:xfrm>
          <a:prstGeom prst="rect">
            <a:avLst/>
          </a:prstGeom>
          <a:solidFill>
            <a:srgbClr val="005A3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3" name="uvm tower green.jpg" descr="uvm tower green.jpg"/>
          <p:cNvPicPr>
            <a:picLocks noChangeAspect="1"/>
          </p:cNvPicPr>
          <p:nvPr/>
        </p:nvPicPr>
        <p:blipFill>
          <a:blip r:embed="rId2"/>
          <a:stretch>
            <a:fillRect/>
          </a:stretch>
        </p:blipFill>
        <p:spPr>
          <a:xfrm>
            <a:off x="0" y="10882186"/>
            <a:ext cx="2113117" cy="2630615"/>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9"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1pPr>
            <a:lvl2pPr marL="0" indent="4572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2pPr>
            <a:lvl3pPr marL="0" indent="9144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3pPr>
            <a:lvl4pPr marL="0" indent="13716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4pPr>
            <a:lvl5pPr marL="0" indent="1828800" defTabSz="2438338">
              <a:lnSpc>
                <a:spcPct val="80000"/>
              </a:lnSpc>
              <a:buSzTx/>
              <a:buNone/>
              <a:defRPr sz="11600" spc="-232">
                <a:solidFill>
                  <a:srgbClr val="000000"/>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7"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defTabSz="2438338">
              <a:lnSpc>
                <a:spcPct val="80000"/>
              </a:lnSpc>
              <a:buSzTx/>
              <a:buNone/>
              <a:defRPr sz="25000" b="1" spc="-250">
                <a:solidFill>
                  <a:srgbClr val="000000"/>
                </a:solidFill>
                <a:latin typeface="Helvetica Neue"/>
                <a:ea typeface="Helvetica Neue"/>
                <a:cs typeface="Helvetica Neue"/>
                <a:sym typeface="Helvetica Neue"/>
              </a:defRPr>
            </a:lvl1pPr>
            <a:lvl2pPr marL="0" indent="457200" defTabSz="2438338">
              <a:lnSpc>
                <a:spcPct val="80000"/>
              </a:lnSpc>
              <a:buSzTx/>
              <a:buNone/>
              <a:defRPr sz="25000" b="1" spc="-250">
                <a:solidFill>
                  <a:srgbClr val="000000"/>
                </a:solidFill>
                <a:latin typeface="Helvetica Neue"/>
                <a:ea typeface="Helvetica Neue"/>
                <a:cs typeface="Helvetica Neue"/>
                <a:sym typeface="Helvetica Neue"/>
              </a:defRPr>
            </a:lvl2pPr>
            <a:lvl3pPr marL="0" indent="914400" defTabSz="2438338">
              <a:lnSpc>
                <a:spcPct val="80000"/>
              </a:lnSpc>
              <a:buSzTx/>
              <a:buNone/>
              <a:defRPr sz="25000" b="1" spc="-250">
                <a:solidFill>
                  <a:srgbClr val="000000"/>
                </a:solidFill>
                <a:latin typeface="Helvetica Neue"/>
                <a:ea typeface="Helvetica Neue"/>
                <a:cs typeface="Helvetica Neue"/>
                <a:sym typeface="Helvetica Neue"/>
              </a:defRPr>
            </a:lvl3pPr>
            <a:lvl4pPr marL="0" indent="1371600" defTabSz="2438338">
              <a:lnSpc>
                <a:spcPct val="80000"/>
              </a:lnSpc>
              <a:buSzTx/>
              <a:buNone/>
              <a:defRPr sz="25000" b="1" spc="-250">
                <a:solidFill>
                  <a:srgbClr val="000000"/>
                </a:solidFill>
                <a:latin typeface="Helvetica Neue"/>
                <a:ea typeface="Helvetica Neue"/>
                <a:cs typeface="Helvetica Neue"/>
                <a:sym typeface="Helvetica Neue"/>
              </a:defRPr>
            </a:lvl4pPr>
            <a:lvl5pPr marL="0" indent="1828800" defTabSz="2438338">
              <a:lnSpc>
                <a:spcPct val="80000"/>
              </a:lnSpc>
              <a:buSzTx/>
              <a:buNone/>
              <a:defRPr sz="25000" b="1" spc="-250">
                <a:solidFill>
                  <a:srgbClr val="000000"/>
                </a:solidFill>
                <a:latin typeface="Helvetica Neue"/>
                <a:ea typeface="Helvetica Neue"/>
                <a:cs typeface="Helvetica Neue"/>
                <a:sym typeface="Helvetica Neue"/>
              </a:defRPr>
            </a:lvl5pPr>
          </a:lstStyle>
          <a:p>
            <a:r>
              <a:t>100%</a:t>
            </a:r>
          </a:p>
          <a:p>
            <a:pPr lvl="1"/>
            <a:endParaRPr/>
          </a:p>
          <a:p>
            <a:pPr lvl="2"/>
            <a:endParaRPr/>
          </a:p>
          <a:p>
            <a:pPr lvl="3"/>
            <a:endParaRPr/>
          </a:p>
          <a:p>
            <a:pPr lvl="4"/>
            <a:endParaRPr/>
          </a:p>
        </p:txBody>
      </p:sp>
      <p:sp>
        <p:nvSpPr>
          <p:cNvPr id="108"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buSzTx/>
              <a:buNone/>
              <a:defRPr sz="5500" b="1">
                <a:solidFill>
                  <a:srgbClr val="000000"/>
                </a:solidFill>
                <a:latin typeface="Helvetica Neue"/>
                <a:ea typeface="Helvetica Neue"/>
                <a:cs typeface="Helvetica Neue"/>
                <a:sym typeface="Helvetica Neue"/>
              </a:defRPr>
            </a:lvl1pPr>
          </a:lstStyle>
          <a:p>
            <a:r>
              <a:t>Fact information</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6"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algn="l">
              <a:buSzTx/>
              <a:buNone/>
              <a:defRPr sz="3600" b="1">
                <a:solidFill>
                  <a:srgbClr val="000000"/>
                </a:solidFill>
                <a:latin typeface="Helvetica Neue"/>
                <a:ea typeface="Helvetica Neue"/>
                <a:cs typeface="Helvetica Neue"/>
                <a:sym typeface="Helvetica Neue"/>
              </a:defRPr>
            </a:lvl1pPr>
          </a:lstStyle>
          <a:p>
            <a:r>
              <a:t>Attribution</a:t>
            </a:r>
          </a:p>
        </p:txBody>
      </p:sp>
      <p:sp>
        <p:nvSpPr>
          <p:cNvPr id="117"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1pPr>
            <a:lvl2pPr marL="638923" indent="-127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2pPr>
            <a:lvl3pPr marL="638923" indent="4445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3pPr>
            <a:lvl4pPr marL="638923" indent="9017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4pPr>
            <a:lvl5pPr marL="638923" indent="1358900" algn="l" defTabSz="2438338">
              <a:lnSpc>
                <a:spcPct val="90000"/>
              </a:lnSpc>
              <a:buSzTx/>
              <a:buNone/>
              <a:defRPr sz="8500" spc="-170">
                <a:solidFill>
                  <a:srgbClr val="000000"/>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5"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6"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7"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5"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2200" b="0" spc="-244">
                <a:solidFill>
                  <a:srgbClr val="404040"/>
                </a:solidFill>
                <a:latin typeface="+mn-lt"/>
                <a:ea typeface="+mn-ea"/>
                <a:cs typeface="+mn-cs"/>
                <a:sym typeface="BrownPro-Bold"/>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algn="l">
              <a:buSzTx/>
              <a:buNone/>
              <a:defRPr sz="3600" b="1">
                <a:solidFill>
                  <a:srgbClr val="000000"/>
                </a:solidFill>
                <a:latin typeface="Helvetica Neue"/>
                <a:ea typeface="Helvetica Neue"/>
                <a:cs typeface="Helvetica Neue"/>
                <a:sym typeface="Helvetica Neue"/>
              </a:defRPr>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algn="l">
              <a:spcBef>
                <a:spcPts val="1100"/>
              </a:spcBef>
              <a:buSzTx/>
              <a:buNone/>
              <a:defRPr sz="5300"/>
            </a:lvl1pPr>
            <a:lvl2pPr marL="0" indent="457200" algn="l">
              <a:spcBef>
                <a:spcPts val="1100"/>
              </a:spcBef>
              <a:buSzTx/>
              <a:buNone/>
              <a:defRPr sz="5300"/>
            </a:lvl2pPr>
            <a:lvl3pPr marL="0" indent="914400" algn="l">
              <a:spcBef>
                <a:spcPts val="1100"/>
              </a:spcBef>
              <a:buSzTx/>
              <a:buNone/>
              <a:defRPr sz="5300"/>
            </a:lvl3pPr>
            <a:lvl4pPr marL="0" indent="1371600" algn="l">
              <a:spcBef>
                <a:spcPts val="1100"/>
              </a:spcBef>
              <a:buSzTx/>
              <a:buNone/>
              <a:defRPr sz="5300"/>
            </a:lvl4pPr>
            <a:lvl5pPr marL="0" indent="1828800" algn="l">
              <a:spcBef>
                <a:spcPts val="1100"/>
              </a:spcBef>
              <a:buSzTx/>
              <a:buNone/>
              <a:defRPr sz="5300"/>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algn="l">
              <a:spcBef>
                <a:spcPts val="1100"/>
              </a:spcBef>
              <a:buSzTx/>
              <a:buNone/>
              <a:defRPr sz="5300"/>
            </a:lvl1pPr>
            <a:lvl2pPr marL="0" indent="457200" algn="l">
              <a:spcBef>
                <a:spcPts val="1100"/>
              </a:spcBef>
              <a:buSzTx/>
              <a:buNone/>
              <a:defRPr sz="5300"/>
            </a:lvl2pPr>
            <a:lvl3pPr marL="0" indent="914400" algn="l">
              <a:spcBef>
                <a:spcPts val="1100"/>
              </a:spcBef>
              <a:buSzTx/>
              <a:buNone/>
              <a:defRPr sz="5300"/>
            </a:lvl3pPr>
            <a:lvl4pPr marL="0" indent="1371600" algn="l">
              <a:spcBef>
                <a:spcPts val="1100"/>
              </a:spcBef>
              <a:buSzTx/>
              <a:buNone/>
              <a:defRPr sz="5300"/>
            </a:lvl4pPr>
            <a:lvl5pPr marL="0" indent="1828800" algn="l">
              <a:spcBef>
                <a:spcPts val="1100"/>
              </a:spcBef>
              <a:buSzTx/>
              <a:buNone/>
              <a:defRPr sz="5300"/>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a:spcBef>
                <a:spcPts val="1100"/>
              </a:spcBef>
              <a:buSzTx/>
              <a:buNone/>
              <a:defRPr sz="5300"/>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Rectangle"/>
          <p:cNvSpPr/>
          <p:nvPr/>
        </p:nvSpPr>
        <p:spPr>
          <a:xfrm>
            <a:off x="0" y="-1"/>
            <a:ext cx="24384000" cy="1270001"/>
          </a:xfrm>
          <a:prstGeom prst="rect">
            <a:avLst/>
          </a:prstGeom>
          <a:solidFill>
            <a:srgbClr val="005A3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3" name="Rectangle"/>
          <p:cNvSpPr/>
          <p:nvPr/>
        </p:nvSpPr>
        <p:spPr>
          <a:xfrm>
            <a:off x="0" y="13512800"/>
            <a:ext cx="24384000" cy="1270000"/>
          </a:xfrm>
          <a:prstGeom prst="rect">
            <a:avLst/>
          </a:prstGeom>
          <a:solidFill>
            <a:srgbClr val="005A3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algn="l">
              <a:spcBef>
                <a:spcPts val="1100"/>
              </a:spcBef>
              <a:buSzTx/>
              <a:buNone/>
              <a:defRPr sz="5300"/>
            </a:lvl1pPr>
          </a:lstStyle>
          <a:p>
            <a:r>
              <a:t>Slide Subtitle</a:t>
            </a:r>
          </a:p>
        </p:txBody>
      </p:sp>
      <p:sp>
        <p:nvSpPr>
          <p:cNvPr id="6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3"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4"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0"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a:spcBef>
                <a:spcPts val="1100"/>
              </a:spcBef>
              <a:buSzTx/>
              <a:buNone/>
              <a:defRPr sz="5300"/>
            </a:lvl1pPr>
          </a:lstStyle>
          <a:p>
            <a:r>
              <a:t>Slide Subtitle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9"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90"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a:spcBef>
                <a:spcPts val="1100"/>
              </a:spcBef>
              <a:buSzTx/>
              <a:buNone/>
              <a:defRPr sz="5300"/>
            </a:lvl1pPr>
          </a:lstStyle>
          <a:p>
            <a:r>
              <a:t>Agenda Subtitle</a:t>
            </a:r>
          </a:p>
        </p:txBody>
      </p:sp>
      <p:sp>
        <p:nvSpPr>
          <p:cNvPr id="91" name="Body Level One…"/>
          <p:cNvSpPr txBox="1">
            <a:spLocks noGrp="1"/>
          </p:cNvSpPr>
          <p:nvPr>
            <p:ph type="body" idx="1" hasCustomPrompt="1"/>
          </p:nvPr>
        </p:nvSpPr>
        <p:spPr>
          <a:prstGeom prst="rect">
            <a:avLst/>
          </a:prstGeom>
        </p:spPr>
        <p:txBody>
          <a:bodyPr/>
          <a:lstStyle>
            <a:lvl1pPr marL="0" indent="0" algn="l">
              <a:spcBef>
                <a:spcPts val="1800"/>
              </a:spcBef>
              <a:buSzTx/>
              <a:buNone/>
              <a:defRPr sz="5500" spc="-55">
                <a:solidFill>
                  <a:srgbClr val="000000"/>
                </a:solidFill>
                <a:latin typeface="Helvetica Neue"/>
                <a:ea typeface="Helvetica Neue"/>
                <a:cs typeface="Helvetica Neue"/>
                <a:sym typeface="Helvetica Neue"/>
              </a:defRPr>
            </a:lvl1pPr>
            <a:lvl2pPr marL="0" indent="457200" algn="l">
              <a:spcBef>
                <a:spcPts val="1800"/>
              </a:spcBef>
              <a:buSzTx/>
              <a:buNone/>
              <a:defRPr sz="5500" spc="-55">
                <a:solidFill>
                  <a:srgbClr val="000000"/>
                </a:solidFill>
                <a:latin typeface="Helvetica Neue"/>
                <a:ea typeface="Helvetica Neue"/>
                <a:cs typeface="Helvetica Neue"/>
                <a:sym typeface="Helvetica Neue"/>
              </a:defRPr>
            </a:lvl2pPr>
            <a:lvl3pPr marL="0" indent="914400" algn="l">
              <a:spcBef>
                <a:spcPts val="1800"/>
              </a:spcBef>
              <a:buSzTx/>
              <a:buNone/>
              <a:defRPr sz="5500" spc="-55">
                <a:solidFill>
                  <a:srgbClr val="000000"/>
                </a:solidFill>
                <a:latin typeface="Helvetica Neue"/>
                <a:ea typeface="Helvetica Neue"/>
                <a:cs typeface="Helvetica Neue"/>
                <a:sym typeface="Helvetica Neue"/>
              </a:defRPr>
            </a:lvl3pPr>
            <a:lvl4pPr marL="0" indent="1371600" algn="l">
              <a:spcBef>
                <a:spcPts val="1800"/>
              </a:spcBef>
              <a:buSzTx/>
              <a:buNone/>
              <a:defRPr sz="5500" spc="-55">
                <a:solidFill>
                  <a:srgbClr val="000000"/>
                </a:solidFill>
                <a:latin typeface="Helvetica Neue"/>
                <a:ea typeface="Helvetica Neue"/>
                <a:cs typeface="Helvetica Neue"/>
                <a:sym typeface="Helvetica Neue"/>
              </a:defRPr>
            </a:lvl4pPr>
            <a:lvl5pPr marL="0" indent="1828800" algn="l">
              <a:spcBef>
                <a:spcPts val="1800"/>
              </a:spcBef>
              <a:buSzTx/>
              <a:buNone/>
              <a:defRPr sz="5500" spc="-55">
                <a:solidFill>
                  <a:srgbClr val="000000"/>
                </a:solidFill>
                <a:latin typeface="Helvetica Neue"/>
                <a:ea typeface="Helvetica Neue"/>
                <a:cs typeface="Helvetica Neue"/>
                <a:sym typeface="Helvetica Neue"/>
              </a:defRPr>
            </a:lvl5pPr>
          </a:lstStyle>
          <a:p>
            <a:r>
              <a:t>Agenda Topics</a:t>
            </a:r>
          </a:p>
          <a:p>
            <a:pPr lvl="1"/>
            <a:endParaRPr/>
          </a:p>
          <a:p>
            <a:pPr lvl="2"/>
            <a:endParaRPr/>
          </a:p>
          <a:p>
            <a:pPr lvl="3"/>
            <a:endParaRPr/>
          </a:p>
          <a:p>
            <a:pPr lvl="4"/>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Helvetica Neue"/>
          <a:ea typeface="Helvetica Neue"/>
          <a:cs typeface="Helvetica Neue"/>
          <a:sym typeface="Helvetica Neue"/>
        </a:defRPr>
      </a:lvl9pPr>
    </p:titleStyle>
    <p:bodyStyle>
      <a:lvl1pPr marL="10414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1pPr>
      <a:lvl2pPr marL="16510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2pPr>
      <a:lvl3pPr marL="22606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3pPr>
      <a:lvl4pPr marL="28702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4pPr>
      <a:lvl5pPr marL="34798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5pPr>
      <a:lvl6pPr marL="40894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6pPr>
      <a:lvl7pPr marL="46990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7pPr>
      <a:lvl8pPr marL="53086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8pPr>
      <a:lvl9pPr marL="5918200" marR="0" indent="-1041400" algn="ctr" defTabSz="825500" rtl="0" latinLnBrk="0">
        <a:lnSpc>
          <a:spcPct val="100000"/>
        </a:lnSpc>
        <a:spcBef>
          <a:spcPts val="0"/>
        </a:spcBef>
        <a:spcAft>
          <a:spcPts val="0"/>
        </a:spcAft>
        <a:buClrTx/>
        <a:buSzPct val="123000"/>
        <a:buFontTx/>
        <a:buChar char="•"/>
        <a:tabLst/>
        <a:defRPr sz="8200" b="0" i="0" u="none" strike="noStrike" cap="none" spc="0" baseline="0">
          <a:solidFill>
            <a:srgbClr val="404040"/>
          </a:solidFill>
          <a:uFillTx/>
          <a:latin typeface="+mn-lt"/>
          <a:ea typeface="+mn-ea"/>
          <a:cs typeface="+mn-cs"/>
          <a:sym typeface="BrownPro-Bold"/>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yslexia-reading-well.com/support-files/italian_study_on_fonts_2013.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w3.org/WAI/WCAG21/Techniques/general/G16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deque.com/axe-con/wp-content/uploads/2021/12/Accessible-Typography-Carie-Fisher.pdf"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s://youtu.be/ebh8pEaJsx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uvm.edu/creative_styleguide/type_usage" TargetMode="External"/><Relationship Id="rId2" Type="http://schemas.openxmlformats.org/officeDocument/2006/relationships/hyperlink" Target="https://www.learnui.design/blog/mobile-desktop-website-font-size-guidelines.html" TargetMode="External"/><Relationship Id="rId1" Type="http://schemas.openxmlformats.org/officeDocument/2006/relationships/slideLayout" Target="../slideLayouts/slideLayout5.xml"/><Relationship Id="rId4" Type="http://schemas.openxmlformats.org/officeDocument/2006/relationships/hyperlink" Target="https://readabilitylab.xyz"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olor-blindness.com/coblis-color-blindness-simulator/"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s://www.uvm.edu/sites/default/files/Center-on-Disability-and-Community-Inclusion/UVMColorPaletteWCAG_1.pdf" TargetMode="External"/><Relationship Id="rId5" Type="http://schemas.openxmlformats.org/officeDocument/2006/relationships/hyperlink" Target="https://www.uvm.edu/creative_styleguide/color_palette" TargetMode="External"/><Relationship Id="rId4" Type="http://schemas.openxmlformats.org/officeDocument/2006/relationships/hyperlink" Target="https://webaim.org/resources/contrastcheck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ibility.deque.com/qa-webinar-matthew-luken-accessibility-us-ban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99percentinvisible.org/about/the-show/"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ccessible Graphic Design:"/>
          <p:cNvSpPr txBox="1">
            <a:spLocks noGrp="1"/>
          </p:cNvSpPr>
          <p:nvPr>
            <p:ph type="title" idx="4294967295"/>
          </p:nvPr>
        </p:nvSpPr>
        <p:spPr>
          <a:xfrm>
            <a:off x="2286000" y="2840506"/>
            <a:ext cx="19319114" cy="19812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2200" spc="-244">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2200" b="0" i="0" u="none" strike="noStrike" kern="0" cap="none" spc="-244" normalizeH="0" baseline="0" noProof="0" dirty="0">
                <a:ln>
                  <a:noFill/>
                </a:ln>
                <a:solidFill>
                  <a:srgbClr val="404040"/>
                </a:solidFill>
                <a:effectLst/>
                <a:uLnTx/>
                <a:uFillTx/>
                <a:latin typeface="+mn-lt"/>
                <a:ea typeface="+mn-ea"/>
                <a:cs typeface="+mn-cs"/>
                <a:sym typeface="BrownPro-Bold"/>
              </a:rPr>
              <a:t>Accessible Graphic Design:</a:t>
            </a:r>
          </a:p>
        </p:txBody>
      </p:sp>
      <p:sp>
        <p:nvSpPr>
          <p:cNvPr id="154" name="Fonts and readability"/>
          <p:cNvSpPr txBox="1"/>
          <p:nvPr/>
        </p:nvSpPr>
        <p:spPr>
          <a:xfrm>
            <a:off x="7037957" y="5389223"/>
            <a:ext cx="9249327" cy="5568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825500">
              <a:spcBef>
                <a:spcPts val="1100"/>
              </a:spcBef>
              <a:defRPr sz="8900">
                <a:solidFill>
                  <a:srgbClr val="404040"/>
                </a:solidFill>
                <a:latin typeface="+mn-lt"/>
                <a:ea typeface="+mn-ea"/>
                <a:cs typeface="+mn-cs"/>
                <a:sym typeface="BrownPro-Bold"/>
              </a:defRPr>
            </a:pPr>
            <a:r>
              <a:rPr sz="25000" dirty="0">
                <a:latin typeface="Pacifico Regular"/>
                <a:ea typeface="Pacifico Regular"/>
                <a:cs typeface="Pacifico Regular"/>
                <a:sym typeface="Pacifico Regular"/>
              </a:rPr>
              <a:t>Fonts</a:t>
            </a:r>
            <a:r>
              <a:rPr sz="25000" dirty="0"/>
              <a:t> </a:t>
            </a:r>
            <a:endParaRPr lang="en-US" sz="25000" dirty="0"/>
          </a:p>
          <a:p>
            <a:pPr algn="l" defTabSz="825500">
              <a:spcBef>
                <a:spcPts val="1100"/>
              </a:spcBef>
              <a:defRPr sz="8900">
                <a:solidFill>
                  <a:srgbClr val="404040"/>
                </a:solidFill>
                <a:latin typeface="+mn-lt"/>
                <a:ea typeface="+mn-ea"/>
                <a:cs typeface="+mn-cs"/>
                <a:sym typeface="BrownPro-Bold"/>
              </a:defRPr>
            </a:pPr>
            <a:r>
              <a:rPr sz="9600" dirty="0"/>
              <a:t>and readability</a:t>
            </a:r>
          </a:p>
        </p:txBody>
      </p:sp>
      <p:sp>
        <p:nvSpPr>
          <p:cNvPr id="152" name="go.uvm.edu/accessibility"/>
          <p:cNvSpPr txBox="1"/>
          <p:nvPr/>
        </p:nvSpPr>
        <p:spPr>
          <a:xfrm>
            <a:off x="16776382"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err="1"/>
              <a:t>go.uvm.edu</a:t>
            </a:r>
            <a:r>
              <a:t>/accessibility</a:t>
            </a:r>
          </a:p>
        </p:txBody>
      </p:sp>
      <p:sp>
        <p:nvSpPr>
          <p:cNvPr id="155" name="Audrey Homan | audrey.homan@uvm.edu"/>
          <p:cNvSpPr txBox="1"/>
          <p:nvPr/>
        </p:nvSpPr>
        <p:spPr>
          <a:xfrm>
            <a:off x="17143334" y="12079447"/>
            <a:ext cx="6771084"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defRPr sz="4200">
                <a:solidFill>
                  <a:srgbClr val="404040"/>
                </a:solidFill>
                <a:latin typeface="+mn-lt"/>
                <a:ea typeface="+mn-ea"/>
                <a:cs typeface="+mn-cs"/>
                <a:sym typeface="BrownPro-Bold"/>
              </a:defRPr>
            </a:lvl1pPr>
          </a:lstStyle>
          <a:p>
            <a:pPr algn="r"/>
            <a:r>
              <a:rPr dirty="0"/>
              <a:t>Audrey Homan</a:t>
            </a:r>
            <a:endParaRPr lang="en-US" dirty="0"/>
          </a:p>
          <a:p>
            <a:pPr algn="r"/>
            <a:r>
              <a:rPr dirty="0" err="1"/>
              <a:t>audrey.homan@uvm.edu</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Design for everyone:"/>
          <p:cNvSpPr txBox="1">
            <a:spLocks noGrp="1"/>
          </p:cNvSpPr>
          <p:nvPr>
            <p:ph type="title" idx="4294967295"/>
          </p:nvPr>
        </p:nvSpPr>
        <p:spPr>
          <a:xfrm>
            <a:off x="1104900" y="1600200"/>
            <a:ext cx="1309315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Design for everyone:</a:t>
            </a:r>
          </a:p>
        </p:txBody>
      </p:sp>
      <p:pic>
        <p:nvPicPr>
          <p:cNvPr id="193" name="a whole bunch of people.jpg" descr="Line drawing of a group of people, some of whom have visible disabilities, some of whom don't."/>
          <p:cNvPicPr>
            <a:picLocks noChangeAspect="1"/>
          </p:cNvPicPr>
          <p:nvPr/>
        </p:nvPicPr>
        <p:blipFill>
          <a:blip r:embed="rId3"/>
          <a:stretch>
            <a:fillRect/>
          </a:stretch>
        </p:blipFill>
        <p:spPr>
          <a:xfrm>
            <a:off x="4226469" y="3596740"/>
            <a:ext cx="16180622" cy="9664643"/>
          </a:xfrm>
          <a:prstGeom prst="rect">
            <a:avLst/>
          </a:prstGeom>
          <a:ln w="12700">
            <a:miter lim="400000"/>
          </a:ln>
        </p:spPr>
      </p:pic>
      <p:sp>
        <p:nvSpPr>
          <p:cNvPr id="194" name="GENERAL GUIDELINES"/>
          <p:cNvSpPr txBox="1"/>
          <p:nvPr/>
        </p:nvSpPr>
        <p:spPr>
          <a:xfrm>
            <a:off x="171068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A lot of people make their own accessibility."/>
          <p:cNvSpPr txBox="1">
            <a:spLocks noGrp="1"/>
          </p:cNvSpPr>
          <p:nvPr>
            <p:ph type="title" idx="4294967295"/>
          </p:nvPr>
        </p:nvSpPr>
        <p:spPr>
          <a:xfrm>
            <a:off x="1079500" y="1617017"/>
            <a:ext cx="18186715"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A lot of people make their own accessibility.</a:t>
            </a:r>
          </a:p>
        </p:txBody>
      </p:sp>
      <p:sp>
        <p:nvSpPr>
          <p:cNvPr id="200" name="screen…"/>
          <p:cNvSpPr txBox="1"/>
          <p:nvPr/>
        </p:nvSpPr>
        <p:spPr>
          <a:xfrm>
            <a:off x="9791356" y="6668872"/>
            <a:ext cx="4975288"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404040"/>
                </a:solidFill>
                <a:latin typeface="+mn-lt"/>
                <a:ea typeface="+mn-ea"/>
                <a:cs typeface="+mn-cs"/>
                <a:sym typeface="BrownPro-Bold"/>
              </a:defRPr>
            </a:pPr>
            <a:r>
              <a:rPr dirty="0"/>
              <a:t>screen</a:t>
            </a:r>
          </a:p>
          <a:p>
            <a:pPr algn="l">
              <a:defRPr sz="6400">
                <a:solidFill>
                  <a:srgbClr val="404040"/>
                </a:solidFill>
                <a:latin typeface="+mn-lt"/>
                <a:ea typeface="+mn-ea"/>
                <a:cs typeface="+mn-cs"/>
                <a:sym typeface="BrownPro-Bold"/>
              </a:defRPr>
            </a:pPr>
            <a:r>
              <a:rPr dirty="0"/>
              <a:t>magnif</a:t>
            </a:r>
            <a:r>
              <a:rPr lang="en-US" dirty="0"/>
              <a:t>i</a:t>
            </a:r>
            <a:r>
              <a:rPr dirty="0"/>
              <a:t>ers</a:t>
            </a:r>
          </a:p>
        </p:txBody>
      </p:sp>
      <p:sp>
        <p:nvSpPr>
          <p:cNvPr id="199" name="screen readers"/>
          <p:cNvSpPr txBox="1"/>
          <p:nvPr/>
        </p:nvSpPr>
        <p:spPr>
          <a:xfrm>
            <a:off x="1689100" y="6668872"/>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404040"/>
                </a:solidFill>
                <a:latin typeface="+mn-lt"/>
                <a:ea typeface="+mn-ea"/>
                <a:cs typeface="+mn-cs"/>
                <a:sym typeface="BrownPro-Bold"/>
              </a:defRPr>
            </a:lvl1pPr>
          </a:lstStyle>
          <a:p>
            <a:r>
              <a:t>screen readers</a:t>
            </a:r>
          </a:p>
        </p:txBody>
      </p:sp>
      <p:sp>
        <p:nvSpPr>
          <p:cNvPr id="201" name="custom stylesheets"/>
          <p:cNvSpPr txBox="1"/>
          <p:nvPr/>
        </p:nvSpPr>
        <p:spPr>
          <a:xfrm>
            <a:off x="17893613" y="6668872"/>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404040"/>
                </a:solidFill>
                <a:latin typeface="+mn-lt"/>
                <a:ea typeface="+mn-ea"/>
                <a:cs typeface="+mn-cs"/>
                <a:sym typeface="BrownPro-Bold"/>
              </a:defRPr>
            </a:lvl1pPr>
          </a:lstStyle>
          <a:p>
            <a:r>
              <a:t>custom stylesheets</a:t>
            </a:r>
          </a:p>
        </p:txBody>
      </p:sp>
      <p:sp>
        <p:nvSpPr>
          <p:cNvPr id="202" name="custom browsers"/>
          <p:cNvSpPr txBox="1"/>
          <p:nvPr/>
        </p:nvSpPr>
        <p:spPr>
          <a:xfrm>
            <a:off x="17893613" y="10425327"/>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404040"/>
                </a:solidFill>
                <a:latin typeface="+mn-lt"/>
                <a:ea typeface="+mn-ea"/>
                <a:cs typeface="+mn-cs"/>
                <a:sym typeface="BrownPro-Bold"/>
              </a:defRPr>
            </a:lvl1pPr>
          </a:lstStyle>
          <a:p>
            <a:r>
              <a:t>custom browsers</a:t>
            </a:r>
          </a:p>
        </p:txBody>
      </p:sp>
      <p:sp>
        <p:nvSpPr>
          <p:cNvPr id="203" name="glare-blockers"/>
          <p:cNvSpPr txBox="1"/>
          <p:nvPr/>
        </p:nvSpPr>
        <p:spPr>
          <a:xfrm>
            <a:off x="1689100" y="10425327"/>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404040"/>
                </a:solidFill>
                <a:latin typeface="+mn-lt"/>
                <a:ea typeface="+mn-ea"/>
                <a:cs typeface="+mn-cs"/>
                <a:sym typeface="BrownPro-Bold"/>
              </a:defRPr>
            </a:lvl1pPr>
          </a:lstStyle>
          <a:p>
            <a:r>
              <a:t>glare-blockers</a:t>
            </a:r>
          </a:p>
        </p:txBody>
      </p:sp>
      <p:sp>
        <p:nvSpPr>
          <p:cNvPr id="204" name="dark…"/>
          <p:cNvSpPr txBox="1"/>
          <p:nvPr/>
        </p:nvSpPr>
        <p:spPr>
          <a:xfrm>
            <a:off x="9892613" y="10425327"/>
            <a:ext cx="4598774"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404040"/>
                </a:solidFill>
                <a:latin typeface="+mn-lt"/>
                <a:ea typeface="+mn-ea"/>
                <a:cs typeface="+mn-cs"/>
                <a:sym typeface="BrownPro-Bold"/>
              </a:defRPr>
            </a:pPr>
            <a:r>
              <a:t>dark</a:t>
            </a:r>
          </a:p>
          <a:p>
            <a:pPr algn="l">
              <a:defRPr sz="6400">
                <a:solidFill>
                  <a:srgbClr val="404040"/>
                </a:solidFill>
                <a:latin typeface="+mn-lt"/>
                <a:ea typeface="+mn-ea"/>
                <a:cs typeface="+mn-cs"/>
                <a:sym typeface="BrownPro-Bold"/>
              </a:defRPr>
            </a:pPr>
            <a:r>
              <a:t>mode</a:t>
            </a:r>
          </a:p>
        </p:txBody>
      </p:sp>
      <p:sp>
        <p:nvSpPr>
          <p:cNvPr id="197" name="GENERAL GUIDELINES"/>
          <p:cNvSpPr txBox="1"/>
          <p:nvPr/>
        </p:nvSpPr>
        <p:spPr>
          <a:xfrm>
            <a:off x="171068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hings to consider:"/>
          <p:cNvSpPr txBox="1">
            <a:spLocks noGrp="1"/>
          </p:cNvSpPr>
          <p:nvPr>
            <p:ph type="title" idx="4294967295"/>
          </p:nvPr>
        </p:nvSpPr>
        <p:spPr>
          <a:xfrm>
            <a:off x="1079500" y="1600200"/>
            <a:ext cx="18186715"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Things to consider:</a:t>
            </a:r>
          </a:p>
        </p:txBody>
      </p:sp>
      <p:sp>
        <p:nvSpPr>
          <p:cNvPr id="208" name="font type…"/>
          <p:cNvSpPr txBox="1"/>
          <p:nvPr/>
        </p:nvSpPr>
        <p:spPr>
          <a:xfrm>
            <a:off x="7963458" y="4673600"/>
            <a:ext cx="8457084" cy="64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825500">
              <a:buSzPct val="100000"/>
              <a:buAutoNum type="arabicPeriod"/>
              <a:defRPr sz="8200">
                <a:solidFill>
                  <a:srgbClr val="404040"/>
                </a:solidFill>
                <a:latin typeface="+mn-lt"/>
                <a:ea typeface="+mn-ea"/>
                <a:cs typeface="+mn-cs"/>
                <a:sym typeface="BrownPro-Bold"/>
              </a:defRPr>
            </a:pPr>
            <a:r>
              <a:t>font type</a:t>
            </a:r>
          </a:p>
          <a:p>
            <a:pPr marL="228600" indent="-228600" algn="l" defTabSz="825500">
              <a:buSzPct val="100000"/>
              <a:buAutoNum type="arabicPeriod"/>
              <a:defRPr sz="8200">
                <a:solidFill>
                  <a:srgbClr val="404040"/>
                </a:solidFill>
                <a:latin typeface="+mn-lt"/>
                <a:ea typeface="+mn-ea"/>
                <a:cs typeface="+mn-cs"/>
                <a:sym typeface="BrownPro-Bold"/>
              </a:defRPr>
            </a:pPr>
            <a:r>
              <a:t>font size</a:t>
            </a:r>
          </a:p>
          <a:p>
            <a:pPr marL="228600" indent="-228600" algn="l" defTabSz="825500">
              <a:buSzPct val="100000"/>
              <a:buAutoNum type="arabicPeriod"/>
              <a:defRPr sz="8200">
                <a:solidFill>
                  <a:srgbClr val="404040"/>
                </a:solidFill>
                <a:latin typeface="+mn-lt"/>
                <a:ea typeface="+mn-ea"/>
                <a:cs typeface="+mn-cs"/>
                <a:sym typeface="BrownPro-Bold"/>
              </a:defRPr>
            </a:pPr>
            <a:r>
              <a:t>font style</a:t>
            </a:r>
          </a:p>
          <a:p>
            <a:pPr marL="228600" indent="-228600" algn="l" defTabSz="825500">
              <a:buSzPct val="100000"/>
              <a:buAutoNum type="arabicPeriod"/>
              <a:defRPr sz="8200">
                <a:solidFill>
                  <a:srgbClr val="404040"/>
                </a:solidFill>
                <a:latin typeface="+mn-lt"/>
                <a:ea typeface="+mn-ea"/>
                <a:cs typeface="+mn-cs"/>
                <a:sym typeface="BrownPro-Bold"/>
              </a:defRPr>
            </a:pPr>
            <a:r>
              <a:t>white space</a:t>
            </a:r>
          </a:p>
          <a:p>
            <a:pPr marL="228600" indent="-228600" algn="l" defTabSz="825500">
              <a:buSzPct val="100000"/>
              <a:buAutoNum type="arabicPeriod"/>
              <a:defRPr sz="8200">
                <a:solidFill>
                  <a:srgbClr val="404040"/>
                </a:solidFill>
                <a:latin typeface="+mn-lt"/>
                <a:ea typeface="+mn-ea"/>
                <a:cs typeface="+mn-cs"/>
                <a:sym typeface="BrownPro-Bold"/>
              </a:defRPr>
            </a:pPr>
            <a:r>
              <a:t>contrast</a:t>
            </a:r>
          </a:p>
        </p:txBody>
      </p:sp>
      <p:sp>
        <p:nvSpPr>
          <p:cNvPr id="206" name="FONTS"/>
          <p:cNvSpPr txBox="1"/>
          <p:nvPr/>
        </p:nvSpPr>
        <p:spPr>
          <a:xfrm>
            <a:off x="21372829" y="241299"/>
            <a:ext cx="193167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erif"/>
          <p:cNvSpPr txBox="1"/>
          <p:nvPr/>
        </p:nvSpPr>
        <p:spPr>
          <a:xfrm>
            <a:off x="1079500" y="2263775"/>
            <a:ext cx="7971892" cy="424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28200" spc="-564">
                <a:solidFill>
                  <a:srgbClr val="404040"/>
                </a:solidFill>
                <a:latin typeface="American Typewriter"/>
                <a:ea typeface="American Typewriter"/>
                <a:cs typeface="American Typewriter"/>
                <a:sym typeface="American Typewriter"/>
              </a:defRPr>
            </a:lvl1pPr>
          </a:lstStyle>
          <a:p>
            <a:r>
              <a:t>Serif</a:t>
            </a:r>
          </a:p>
        </p:txBody>
      </p:sp>
      <p:sp>
        <p:nvSpPr>
          <p:cNvPr id="212" name="Sans Serif"/>
          <p:cNvSpPr txBox="1"/>
          <p:nvPr/>
        </p:nvSpPr>
        <p:spPr>
          <a:xfrm>
            <a:off x="1079500" y="8421687"/>
            <a:ext cx="11249661" cy="317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20000" spc="-400">
                <a:solidFill>
                  <a:srgbClr val="404040"/>
                </a:solidFill>
                <a:latin typeface="BrownPro-Regular"/>
                <a:ea typeface="BrownPro-Regular"/>
                <a:cs typeface="BrownPro-Regular"/>
                <a:sym typeface="BrownPro-Regular"/>
              </a:defRPr>
            </a:lvl1pPr>
          </a:lstStyle>
          <a:p>
            <a:r>
              <a:t>Sans Serif</a:t>
            </a:r>
          </a:p>
        </p:txBody>
      </p:sp>
      <p:sp>
        <p:nvSpPr>
          <p:cNvPr id="213" name="Line" descr="arrow icon"/>
          <p:cNvSpPr/>
          <p:nvPr/>
        </p:nvSpPr>
        <p:spPr>
          <a:xfrm flipH="1" flipV="1">
            <a:off x="1580990" y="5699949"/>
            <a:ext cx="1157444" cy="1157444"/>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14" name="Line" descr="arrow icon"/>
          <p:cNvSpPr/>
          <p:nvPr/>
        </p:nvSpPr>
        <p:spPr>
          <a:xfrm flipH="1">
            <a:off x="9549224" y="2825444"/>
            <a:ext cx="920132" cy="432931"/>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15" name="Line" descr="arrow icon"/>
          <p:cNvSpPr/>
          <p:nvPr/>
        </p:nvSpPr>
        <p:spPr>
          <a:xfrm flipV="1">
            <a:off x="7092790" y="5699949"/>
            <a:ext cx="1" cy="1611252"/>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16" name="Script"/>
          <p:cNvSpPr txBox="1"/>
          <p:nvPr/>
        </p:nvSpPr>
        <p:spPr>
          <a:xfrm>
            <a:off x="16352519" y="8246427"/>
            <a:ext cx="6720841" cy="352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30000" spc="-600">
                <a:solidFill>
                  <a:srgbClr val="404040"/>
                </a:solidFill>
                <a:latin typeface="SignPainter-HouseScript"/>
                <a:ea typeface="SignPainter-HouseScript"/>
                <a:cs typeface="SignPainter-HouseScript"/>
                <a:sym typeface="SignPainter-HouseScript"/>
              </a:defRPr>
            </a:lvl1pPr>
          </a:lstStyle>
          <a:p>
            <a:r>
              <a:t>Script</a:t>
            </a:r>
          </a:p>
        </p:txBody>
      </p:sp>
      <p:sp>
        <p:nvSpPr>
          <p:cNvPr id="217" name="Decorative"/>
          <p:cNvSpPr txBox="1"/>
          <p:nvPr/>
        </p:nvSpPr>
        <p:spPr>
          <a:xfrm>
            <a:off x="11051540" y="3271388"/>
            <a:ext cx="12252961"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5000" spc="-300">
                <a:solidFill>
                  <a:srgbClr val="404040"/>
                </a:solidFill>
                <a:latin typeface="Brandon Printed Two Shadow"/>
                <a:ea typeface="Brandon Printed Two Shadow"/>
                <a:cs typeface="Brandon Printed Two Shadow"/>
                <a:sym typeface="Brandon Printed Two Shadow"/>
              </a:defRPr>
            </a:lvl1pPr>
          </a:lstStyle>
          <a:p>
            <a:r>
              <a:t>Decorative</a:t>
            </a:r>
          </a:p>
        </p:txBody>
      </p:sp>
      <p:sp>
        <p:nvSpPr>
          <p:cNvPr id="210" name="FONT TYPE"/>
          <p:cNvSpPr txBox="1">
            <a:spLocks noGrp="1"/>
          </p:cNvSpPr>
          <p:nvPr>
            <p:ph type="title" idx="4294967295"/>
          </p:nvPr>
        </p:nvSpPr>
        <p:spPr>
          <a:xfrm>
            <a:off x="20673662" y="241299"/>
            <a:ext cx="3103246" cy="787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FONT TYPE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In general,"/>
          <p:cNvSpPr txBox="1"/>
          <p:nvPr/>
        </p:nvSpPr>
        <p:spPr>
          <a:xfrm>
            <a:off x="1079500" y="1587500"/>
            <a:ext cx="6820472" cy="175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80000"/>
              </a:lnSpc>
              <a:defRPr sz="10700" spc="-213">
                <a:solidFill>
                  <a:srgbClr val="404040"/>
                </a:solidFill>
                <a:latin typeface="+mn-lt"/>
                <a:ea typeface="+mn-ea"/>
                <a:cs typeface="+mn-cs"/>
                <a:sym typeface="BrownPro-Bold"/>
              </a:defRPr>
            </a:lvl1pPr>
          </a:lstStyle>
          <a:p>
            <a:r>
              <a:t>In general,</a:t>
            </a:r>
          </a:p>
        </p:txBody>
      </p:sp>
      <p:sp>
        <p:nvSpPr>
          <p:cNvPr id="219" name="Sans Serif"/>
          <p:cNvSpPr txBox="1">
            <a:spLocks noGrp="1"/>
          </p:cNvSpPr>
          <p:nvPr>
            <p:ph type="title" idx="4294967295"/>
          </p:nvPr>
        </p:nvSpPr>
        <p:spPr>
          <a:xfrm>
            <a:off x="3476371" y="3797300"/>
            <a:ext cx="20056730" cy="39497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25000" spc="-500">
                <a:solidFill>
                  <a:srgbClr val="404040"/>
                </a:solidFill>
                <a:latin typeface="BrownPro-Regular"/>
                <a:ea typeface="BrownPro-Regular"/>
                <a:cs typeface="BrownPro-Regular"/>
                <a:sym typeface="BrownPro-Regular"/>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25000" b="0" i="0" u="none" strike="noStrike" kern="0" cap="none" spc="-500" normalizeH="0" baseline="0" noProof="0" dirty="0">
                <a:ln>
                  <a:noFill/>
                </a:ln>
                <a:solidFill>
                  <a:srgbClr val="404040"/>
                </a:solidFill>
                <a:effectLst/>
                <a:uLnTx/>
                <a:uFillTx/>
                <a:latin typeface="BrownPro-Regular"/>
                <a:ea typeface="BrownPro-Regular"/>
                <a:cs typeface="BrownPro-Regular"/>
                <a:sym typeface="BrownPro-Regular"/>
              </a:rPr>
              <a:t>Sans Serif</a:t>
            </a:r>
          </a:p>
        </p:txBody>
      </p:sp>
      <p:sp>
        <p:nvSpPr>
          <p:cNvPr id="221" name="fonts are easier for most people to read on a screen."/>
          <p:cNvSpPr txBox="1"/>
          <p:nvPr/>
        </p:nvSpPr>
        <p:spPr>
          <a:xfrm>
            <a:off x="6294099" y="8376509"/>
            <a:ext cx="18013701" cy="307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80000"/>
              </a:lnSpc>
              <a:defRPr sz="10700" spc="-213">
                <a:solidFill>
                  <a:srgbClr val="404040"/>
                </a:solidFill>
                <a:latin typeface="+mn-lt"/>
                <a:ea typeface="+mn-ea"/>
                <a:cs typeface="+mn-cs"/>
                <a:sym typeface="BrownPro-Bold"/>
              </a:defRPr>
            </a:lvl1pPr>
          </a:lstStyle>
          <a:p>
            <a:r>
              <a:t>fonts are easier for most people to read on a screen.</a:t>
            </a:r>
          </a:p>
        </p:txBody>
      </p:sp>
      <p:sp>
        <p:nvSpPr>
          <p:cNvPr id="222" name="Reference"/>
          <p:cNvSpPr txBox="1"/>
          <p:nvPr/>
        </p:nvSpPr>
        <p:spPr>
          <a:xfrm>
            <a:off x="20725627" y="12315047"/>
            <a:ext cx="2603247"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100" u="sng">
                <a:solidFill>
                  <a:schemeClr val="accent1"/>
                </a:solidFill>
                <a:latin typeface="+mn-lt"/>
                <a:ea typeface="+mn-ea"/>
                <a:cs typeface="+mn-cs"/>
                <a:sym typeface="BrownPro-Bold"/>
                <a:hlinkClick r:id="rId3"/>
              </a:defRPr>
            </a:lvl1pPr>
          </a:lstStyle>
          <a:p>
            <a:r>
              <a:rPr>
                <a:hlinkClick r:id="rId3"/>
              </a:rPr>
              <a:t>Reference</a:t>
            </a:r>
          </a:p>
        </p:txBody>
      </p:sp>
      <p:sp>
        <p:nvSpPr>
          <p:cNvPr id="223"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tart by choosing a common font:"/>
          <p:cNvSpPr txBox="1">
            <a:spLocks noGrp="1"/>
          </p:cNvSpPr>
          <p:nvPr>
            <p:ph type="title" idx="4294967295"/>
          </p:nvPr>
        </p:nvSpPr>
        <p:spPr>
          <a:xfrm>
            <a:off x="1079499" y="1722134"/>
            <a:ext cx="14595929" cy="281949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Start by choosing a common font:</a:t>
            </a:r>
          </a:p>
        </p:txBody>
      </p:sp>
      <p:sp>
        <p:nvSpPr>
          <p:cNvPr id="226" name="Arial…"/>
          <p:cNvSpPr txBox="1"/>
          <p:nvPr/>
        </p:nvSpPr>
        <p:spPr>
          <a:xfrm>
            <a:off x="2953942" y="5036924"/>
            <a:ext cx="9238058" cy="6956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404040"/>
                </a:solidFill>
                <a:latin typeface="Arial"/>
                <a:ea typeface="Arial"/>
                <a:cs typeface="Arial"/>
                <a:sym typeface="Arial"/>
              </a:defRPr>
            </a:pPr>
            <a:r>
              <a:rPr dirty="0"/>
              <a:t>Arial</a:t>
            </a:r>
          </a:p>
          <a:p>
            <a:pPr marL="228600" indent="-228600" algn="l">
              <a:lnSpc>
                <a:spcPct val="160000"/>
              </a:lnSpc>
              <a:buSzPct val="60000"/>
              <a:buChar char="•"/>
              <a:defRPr sz="8000">
                <a:solidFill>
                  <a:srgbClr val="404040"/>
                </a:solidFill>
                <a:latin typeface="Helvetica"/>
                <a:ea typeface="Helvetica"/>
                <a:cs typeface="Helvetica"/>
                <a:sym typeface="Helvetica"/>
              </a:defRPr>
            </a:pPr>
            <a:r>
              <a:rPr dirty="0"/>
              <a:t>Helvetica</a:t>
            </a:r>
          </a:p>
          <a:p>
            <a:pPr marL="228600" indent="-228600" algn="l">
              <a:lnSpc>
                <a:spcPct val="160000"/>
              </a:lnSpc>
              <a:buSzPct val="60000"/>
              <a:buChar char="•"/>
              <a:defRPr sz="8000">
                <a:solidFill>
                  <a:srgbClr val="404040"/>
                </a:solidFill>
                <a:latin typeface="Times New Roman"/>
                <a:ea typeface="Times New Roman"/>
                <a:cs typeface="Times New Roman"/>
                <a:sym typeface="Times New Roman"/>
              </a:defRPr>
            </a:pPr>
            <a:r>
              <a:rPr dirty="0"/>
              <a:t>Times New Roman*</a:t>
            </a:r>
          </a:p>
          <a:p>
            <a:pPr marL="228600" indent="-228600" algn="l">
              <a:lnSpc>
                <a:spcPct val="160000"/>
              </a:lnSpc>
              <a:buSzPct val="60000"/>
              <a:buChar char="•"/>
              <a:defRPr sz="8000">
                <a:solidFill>
                  <a:srgbClr val="404040"/>
                </a:solidFill>
                <a:latin typeface="Verdana"/>
                <a:ea typeface="Verdana"/>
                <a:cs typeface="Verdana"/>
                <a:sym typeface="Verdana"/>
              </a:defRPr>
            </a:pPr>
            <a:r>
              <a:rPr dirty="0"/>
              <a:t>Verdana</a:t>
            </a:r>
          </a:p>
        </p:txBody>
      </p:sp>
      <p:sp>
        <p:nvSpPr>
          <p:cNvPr id="227"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
        <p:nvSpPr>
          <p:cNvPr id="2" name="Century Gothic…">
            <a:extLst>
              <a:ext uri="{FF2B5EF4-FFF2-40B4-BE49-F238E27FC236}">
                <a16:creationId xmlns:a16="http://schemas.microsoft.com/office/drawing/2014/main" id="{6F6E809B-3D58-532F-8566-A96D5BDDFCBC}"/>
              </a:ext>
            </a:extLst>
          </p:cNvPr>
          <p:cNvSpPr txBox="1"/>
          <p:nvPr/>
        </p:nvSpPr>
        <p:spPr>
          <a:xfrm>
            <a:off x="13498002" y="4679051"/>
            <a:ext cx="9238059" cy="3820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404040"/>
                </a:solidFill>
                <a:latin typeface="Arial"/>
                <a:ea typeface="Arial"/>
                <a:cs typeface="Arial"/>
                <a:sym typeface="Arial"/>
              </a:defRPr>
            </a:pPr>
            <a:r>
              <a:rPr dirty="0">
                <a:latin typeface="Century Gothic" panose="020B0502020202020204" pitchFamily="34" charset="0"/>
              </a:rPr>
              <a:t>Century Gothic</a:t>
            </a:r>
          </a:p>
          <a:p>
            <a:pPr marL="228600" indent="-228600" algn="l">
              <a:lnSpc>
                <a:spcPct val="160000"/>
              </a:lnSpc>
              <a:buSzPct val="60000"/>
              <a:buChar char="•"/>
              <a:defRPr sz="8000">
                <a:solidFill>
                  <a:srgbClr val="404040"/>
                </a:solidFill>
                <a:latin typeface="Calibri"/>
                <a:ea typeface="Calibri"/>
                <a:cs typeface="Calibri"/>
                <a:sym typeface="Calibri"/>
              </a:defRPr>
            </a:pPr>
            <a:r>
              <a:rPr dirty="0"/>
              <a:t>Calibri</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ave decorative and script fonts for occasional use."/>
          <p:cNvSpPr txBox="1">
            <a:spLocks noGrp="1"/>
          </p:cNvSpPr>
          <p:nvPr>
            <p:ph type="title" idx="4294967295"/>
          </p:nvPr>
        </p:nvSpPr>
        <p:spPr>
          <a:xfrm>
            <a:off x="1104900" y="1601918"/>
            <a:ext cx="221742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a:ln>
                  <a:noFill/>
                </a:ln>
                <a:solidFill>
                  <a:srgbClr val="404040"/>
                </a:solidFill>
                <a:effectLst/>
                <a:uLnTx/>
                <a:uFillTx/>
                <a:latin typeface="+mn-lt"/>
                <a:ea typeface="+mn-ea"/>
                <a:cs typeface="+mn-cs"/>
                <a:sym typeface="BrownPro-Bold"/>
              </a:rPr>
              <a:t>Save decorative and script fonts for occasional use.</a:t>
            </a:r>
          </a:p>
        </p:txBody>
      </p:sp>
      <p:sp>
        <p:nvSpPr>
          <p:cNvPr id="230" name="Snell Roundhand…"/>
          <p:cNvSpPr txBox="1"/>
          <p:nvPr/>
        </p:nvSpPr>
        <p:spPr>
          <a:xfrm>
            <a:off x="1079500" y="5703159"/>
            <a:ext cx="5769872" cy="565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Snell Roundhand Bold"/>
                <a:ea typeface="Snell Roundhand Bold"/>
                <a:cs typeface="Snell Roundhand Bold"/>
                <a:sym typeface="Snell Roundhand Bold"/>
              </a:defRPr>
            </a:pPr>
            <a:r>
              <a:t>Snell Roundhand</a:t>
            </a:r>
          </a:p>
          <a:p>
            <a:pPr algn="l">
              <a:defRPr sz="6400">
                <a:solidFill>
                  <a:srgbClr val="000000"/>
                </a:solidFill>
                <a:latin typeface="Papyrus"/>
                <a:ea typeface="Papyrus"/>
                <a:cs typeface="Papyrus"/>
                <a:sym typeface="Papyrus"/>
              </a:defRPr>
            </a:pPr>
            <a:r>
              <a:t>Papyrus</a:t>
            </a:r>
          </a:p>
          <a:p>
            <a:pPr algn="l">
              <a:defRPr sz="6400">
                <a:solidFill>
                  <a:srgbClr val="000000"/>
                </a:solidFill>
                <a:latin typeface="Modak"/>
                <a:ea typeface="Modak"/>
                <a:cs typeface="Modak"/>
                <a:sym typeface="Modak"/>
              </a:defRPr>
            </a:pPr>
            <a:r>
              <a:t>Modak</a:t>
            </a:r>
          </a:p>
          <a:p>
            <a:pPr algn="l">
              <a:defRPr sz="6400">
                <a:solidFill>
                  <a:srgbClr val="000000"/>
                </a:solidFill>
                <a:latin typeface="Brush Script MT Italic"/>
                <a:ea typeface="Brush Script MT Italic"/>
                <a:cs typeface="Brush Script MT Italic"/>
                <a:sym typeface="Brush Script MT Italic"/>
              </a:defRPr>
            </a:pPr>
            <a:r>
              <a:t>Brush Script</a:t>
            </a:r>
          </a:p>
        </p:txBody>
      </p:sp>
      <p:sp>
        <p:nvSpPr>
          <p:cNvPr id="231" name="Brocade Script…"/>
          <p:cNvSpPr txBox="1"/>
          <p:nvPr/>
        </p:nvSpPr>
        <p:spPr>
          <a:xfrm>
            <a:off x="9095181" y="6014309"/>
            <a:ext cx="6521505" cy="482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Brocades Script"/>
                <a:ea typeface="Brocades Script"/>
                <a:cs typeface="Brocades Script"/>
                <a:sym typeface="Brocades Script"/>
              </a:defRPr>
            </a:pPr>
            <a:r>
              <a:t>Brocade Script</a:t>
            </a:r>
          </a:p>
          <a:p>
            <a:pPr algn="l">
              <a:defRPr sz="6400">
                <a:solidFill>
                  <a:srgbClr val="000000"/>
                </a:solidFill>
                <a:latin typeface="Herculanum"/>
                <a:ea typeface="Herculanum"/>
                <a:cs typeface="Herculanum"/>
                <a:sym typeface="Herculanum"/>
              </a:defRPr>
            </a:pPr>
            <a:r>
              <a:t>HERCULANuM</a:t>
            </a:r>
          </a:p>
          <a:p>
            <a:pPr algn="l">
              <a:defRPr sz="6400">
                <a:solidFill>
                  <a:srgbClr val="000000"/>
                </a:solidFill>
                <a:latin typeface="Chalkduster"/>
                <a:ea typeface="Chalkduster"/>
                <a:cs typeface="Chalkduster"/>
                <a:sym typeface="Chalkduster"/>
              </a:defRPr>
            </a:pPr>
            <a:r>
              <a:t>Chalkduster</a:t>
            </a:r>
          </a:p>
          <a:p>
            <a:pPr algn="l">
              <a:defRPr sz="6400">
                <a:solidFill>
                  <a:srgbClr val="000000"/>
                </a:solidFill>
                <a:latin typeface="Party LET"/>
                <a:ea typeface="Party LET"/>
                <a:cs typeface="Party LET"/>
                <a:sym typeface="Party LET"/>
              </a:defRPr>
            </a:pPr>
            <a:r>
              <a:t>Party LET</a:t>
            </a:r>
          </a:p>
        </p:txBody>
      </p:sp>
      <p:sp>
        <p:nvSpPr>
          <p:cNvPr id="232" name="Phosphate…"/>
          <p:cNvSpPr txBox="1"/>
          <p:nvPr/>
        </p:nvSpPr>
        <p:spPr>
          <a:xfrm>
            <a:off x="17862495" y="6217509"/>
            <a:ext cx="6521505" cy="565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Phosphate Inline"/>
                <a:ea typeface="Phosphate Inline"/>
                <a:cs typeface="Phosphate Inline"/>
                <a:sym typeface="Phosphate Inline"/>
              </a:defRPr>
            </a:pPr>
            <a:r>
              <a:t>Phosphate</a:t>
            </a:r>
          </a:p>
          <a:p>
            <a:pPr algn="l">
              <a:defRPr sz="6400">
                <a:solidFill>
                  <a:srgbClr val="000000"/>
                </a:solidFill>
                <a:latin typeface="SignPainter-HouseScript Semibold"/>
                <a:ea typeface="SignPainter-HouseScript Semibold"/>
                <a:cs typeface="SignPainter-HouseScript Semibold"/>
                <a:sym typeface="SignPainter-HouseScript Semibold"/>
              </a:defRPr>
            </a:pPr>
            <a:r>
              <a:t>Sign Painter</a:t>
            </a:r>
          </a:p>
          <a:p>
            <a:pPr algn="l">
              <a:defRPr sz="6400">
                <a:solidFill>
                  <a:srgbClr val="000000"/>
                </a:solidFill>
                <a:latin typeface="Impact"/>
                <a:ea typeface="Impact"/>
                <a:cs typeface="Impact"/>
                <a:sym typeface="Impact"/>
              </a:defRPr>
            </a:pPr>
            <a:r>
              <a:t>Impact</a:t>
            </a:r>
          </a:p>
          <a:p>
            <a:pPr algn="l">
              <a:defRPr sz="6400">
                <a:solidFill>
                  <a:srgbClr val="000000"/>
                </a:solidFill>
                <a:latin typeface="Zapfino"/>
                <a:ea typeface="Zapfino"/>
                <a:cs typeface="Zapfino"/>
                <a:sym typeface="Zapfino"/>
              </a:defRPr>
            </a:pPr>
            <a:r>
              <a:t>Zapfino</a:t>
            </a:r>
          </a:p>
        </p:txBody>
      </p:sp>
      <p:sp>
        <p:nvSpPr>
          <p:cNvPr id="233"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UVM’s recommended fonts:"/>
          <p:cNvSpPr txBox="1">
            <a:spLocks noGrp="1"/>
          </p:cNvSpPr>
          <p:nvPr>
            <p:ph type="title" idx="4294967295"/>
          </p:nvPr>
        </p:nvSpPr>
        <p:spPr>
          <a:xfrm>
            <a:off x="1079500" y="1593850"/>
            <a:ext cx="17675365"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a:ln>
                  <a:noFill/>
                </a:ln>
                <a:solidFill>
                  <a:srgbClr val="404040"/>
                </a:solidFill>
                <a:effectLst/>
                <a:uLnTx/>
                <a:uFillTx/>
                <a:latin typeface="+mn-lt"/>
                <a:ea typeface="+mn-ea"/>
                <a:cs typeface="+mn-cs"/>
                <a:sym typeface="BrownPro-Bold"/>
              </a:rPr>
              <a:t>UVM’s recommended fonts:</a:t>
            </a:r>
          </a:p>
        </p:txBody>
      </p:sp>
      <p:sp>
        <p:nvSpPr>
          <p:cNvPr id="236" name="Playfair Display (serif)…"/>
          <p:cNvSpPr txBox="1"/>
          <p:nvPr/>
        </p:nvSpPr>
        <p:spPr>
          <a:xfrm>
            <a:off x="1104900" y="4406899"/>
            <a:ext cx="17977224" cy="6795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30000"/>
              </a:lnSpc>
              <a:spcBef>
                <a:spcPts val="1400"/>
              </a:spcBef>
              <a:buSzPct val="60000"/>
              <a:buChar char="•"/>
              <a:defRPr sz="7700">
                <a:solidFill>
                  <a:srgbClr val="000000"/>
                </a:solidFill>
                <a:latin typeface="Playfair Display"/>
                <a:ea typeface="Playfair Display"/>
                <a:cs typeface="Playfair Display"/>
                <a:sym typeface="Playfair Display"/>
              </a:defRPr>
            </a:pPr>
            <a:r>
              <a:t>Playfair Display (serif)</a:t>
            </a:r>
          </a:p>
          <a:p>
            <a:pPr marL="228600" indent="-228600" algn="l">
              <a:lnSpc>
                <a:spcPct val="130000"/>
              </a:lnSpc>
              <a:spcBef>
                <a:spcPts val="1400"/>
              </a:spcBef>
              <a:buSzPct val="60000"/>
              <a:buChar char="•"/>
              <a:defRPr sz="7700">
                <a:solidFill>
                  <a:srgbClr val="000000"/>
                </a:solidFill>
                <a:latin typeface="Playfair Display"/>
                <a:ea typeface="Playfair Display"/>
                <a:cs typeface="Playfair Display"/>
                <a:sym typeface="Playfair Display"/>
              </a:defRPr>
            </a:pPr>
            <a:r>
              <a:t>Roboto Slab (slab serif)</a:t>
            </a:r>
          </a:p>
          <a:p>
            <a:pPr marL="228600" indent="-228600" algn="l">
              <a:lnSpc>
                <a:spcPct val="130000"/>
              </a:lnSpc>
              <a:spcBef>
                <a:spcPts val="1400"/>
              </a:spcBef>
              <a:buSzPct val="60000"/>
              <a:buChar char="•"/>
              <a:defRPr sz="7700">
                <a:solidFill>
                  <a:srgbClr val="000000"/>
                </a:solidFill>
                <a:latin typeface="BrownPro-Regular"/>
                <a:ea typeface="BrownPro-Regular"/>
                <a:cs typeface="BrownPro-Regular"/>
                <a:sym typeface="BrownPro-Regular"/>
              </a:defRPr>
            </a:pPr>
            <a:r>
              <a:t>Raleway (sans serif)</a:t>
            </a:r>
          </a:p>
          <a:p>
            <a:pPr marL="228600" indent="-228600" algn="l">
              <a:lnSpc>
                <a:spcPct val="130000"/>
              </a:lnSpc>
              <a:spcBef>
                <a:spcPts val="1400"/>
              </a:spcBef>
              <a:buSzPct val="60000"/>
              <a:buChar char="•"/>
              <a:defRPr sz="7700">
                <a:solidFill>
                  <a:srgbClr val="000000"/>
                </a:solidFill>
                <a:latin typeface="Gobold"/>
                <a:ea typeface="Gobold"/>
                <a:cs typeface="Gobold"/>
                <a:sym typeface="Gobold"/>
              </a:defRPr>
            </a:pPr>
            <a:r>
              <a:t>GoBold (condensed headline)</a:t>
            </a:r>
          </a:p>
        </p:txBody>
      </p:sp>
      <p:sp>
        <p:nvSpPr>
          <p:cNvPr id="237"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tart by choosing a common font:"/>
          <p:cNvSpPr txBox="1">
            <a:spLocks noGrp="1"/>
          </p:cNvSpPr>
          <p:nvPr>
            <p:ph type="title" idx="4294967295"/>
          </p:nvPr>
        </p:nvSpPr>
        <p:spPr>
          <a:xfrm>
            <a:off x="1079500" y="1722134"/>
            <a:ext cx="17894300" cy="281949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lang="en-US" b="0" dirty="0"/>
              <a:t>Again, s</a:t>
            </a: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tart by choosing a common font:</a:t>
            </a:r>
          </a:p>
        </p:txBody>
      </p:sp>
      <p:sp>
        <p:nvSpPr>
          <p:cNvPr id="240" name="Arial…"/>
          <p:cNvSpPr txBox="1"/>
          <p:nvPr/>
        </p:nvSpPr>
        <p:spPr>
          <a:xfrm>
            <a:off x="3912844" y="5168900"/>
            <a:ext cx="9238059" cy="6956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404040"/>
                </a:solidFill>
                <a:latin typeface="Arial"/>
                <a:ea typeface="Arial"/>
                <a:cs typeface="Arial"/>
                <a:sym typeface="Arial"/>
              </a:defRPr>
            </a:pPr>
            <a:r>
              <a:t>Arial</a:t>
            </a:r>
          </a:p>
          <a:p>
            <a:pPr marL="228600" indent="-228600" algn="l">
              <a:lnSpc>
                <a:spcPct val="160000"/>
              </a:lnSpc>
              <a:buSzPct val="60000"/>
              <a:buChar char="•"/>
              <a:defRPr sz="8000">
                <a:solidFill>
                  <a:srgbClr val="404040"/>
                </a:solidFill>
                <a:latin typeface="Helvetica"/>
                <a:ea typeface="Helvetica"/>
                <a:cs typeface="Helvetica"/>
                <a:sym typeface="Helvetica"/>
              </a:defRPr>
            </a:pPr>
            <a:r>
              <a:t>Helvetica</a:t>
            </a:r>
          </a:p>
          <a:p>
            <a:pPr marL="228600" indent="-228600" algn="l">
              <a:lnSpc>
                <a:spcPct val="160000"/>
              </a:lnSpc>
              <a:buSzPct val="60000"/>
              <a:buChar char="•"/>
              <a:defRPr sz="8000">
                <a:solidFill>
                  <a:srgbClr val="404040"/>
                </a:solidFill>
                <a:latin typeface="Times New Roman"/>
                <a:ea typeface="Times New Roman"/>
                <a:cs typeface="Times New Roman"/>
                <a:sym typeface="Times New Roman"/>
              </a:defRPr>
            </a:pPr>
            <a:r>
              <a:t>Times New Roman*</a:t>
            </a:r>
          </a:p>
          <a:p>
            <a:pPr marL="228600" indent="-228600" algn="l">
              <a:lnSpc>
                <a:spcPct val="160000"/>
              </a:lnSpc>
              <a:buSzPct val="60000"/>
              <a:buChar char="•"/>
              <a:defRPr sz="8000">
                <a:solidFill>
                  <a:srgbClr val="404040"/>
                </a:solidFill>
                <a:latin typeface="Verdana"/>
                <a:ea typeface="Verdana"/>
                <a:cs typeface="Verdana"/>
                <a:sym typeface="Verdana"/>
              </a:defRPr>
            </a:pPr>
            <a:r>
              <a:t>Verdana</a:t>
            </a:r>
          </a:p>
        </p:txBody>
      </p:sp>
      <p:sp>
        <p:nvSpPr>
          <p:cNvPr id="241" name="Century Gothic…"/>
          <p:cNvSpPr txBox="1"/>
          <p:nvPr/>
        </p:nvSpPr>
        <p:spPr>
          <a:xfrm>
            <a:off x="13595973" y="4744365"/>
            <a:ext cx="9238059" cy="3820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lnSpc>
                <a:spcPct val="160000"/>
              </a:lnSpc>
              <a:buSzPct val="60000"/>
              <a:buChar char="•"/>
              <a:defRPr sz="8000">
                <a:solidFill>
                  <a:srgbClr val="404040"/>
                </a:solidFill>
                <a:latin typeface="Arial"/>
                <a:ea typeface="Arial"/>
                <a:cs typeface="Arial"/>
                <a:sym typeface="Arial"/>
              </a:defRPr>
            </a:pPr>
            <a:r>
              <a:rPr dirty="0">
                <a:latin typeface="Century Gothic" panose="020B0502020202020204" pitchFamily="34" charset="0"/>
              </a:rPr>
              <a:t>Century Gothic</a:t>
            </a:r>
          </a:p>
          <a:p>
            <a:pPr marL="228600" indent="-228600" algn="l">
              <a:lnSpc>
                <a:spcPct val="160000"/>
              </a:lnSpc>
              <a:buSzPct val="60000"/>
              <a:buChar char="•"/>
              <a:defRPr sz="8000">
                <a:solidFill>
                  <a:srgbClr val="404040"/>
                </a:solidFill>
                <a:latin typeface="Calibri"/>
                <a:ea typeface="Calibri"/>
                <a:cs typeface="Calibri"/>
                <a:sym typeface="Calibri"/>
              </a:defRPr>
            </a:pPr>
            <a:r>
              <a:rPr dirty="0"/>
              <a:t>Calibri</a:t>
            </a:r>
          </a:p>
        </p:txBody>
      </p:sp>
      <p:sp>
        <p:nvSpPr>
          <p:cNvPr id="242"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Keep it simple: 1-2 fonts max."/>
          <p:cNvSpPr txBox="1">
            <a:spLocks noGrp="1"/>
          </p:cNvSpPr>
          <p:nvPr>
            <p:ph type="title" idx="4294967295"/>
          </p:nvPr>
        </p:nvSpPr>
        <p:spPr>
          <a:xfrm>
            <a:off x="965200" y="1606550"/>
            <a:ext cx="1882907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Keep it simple: 1-2 fonts max.</a:t>
            </a:r>
          </a:p>
        </p:txBody>
      </p:sp>
      <p:sp>
        <p:nvSpPr>
          <p:cNvPr id="245" name="Choosing different weights of the same font can keep things simple and look professional."/>
          <p:cNvSpPr txBox="1"/>
          <p:nvPr/>
        </p:nvSpPr>
        <p:spPr>
          <a:xfrm>
            <a:off x="1079500" y="4381499"/>
            <a:ext cx="11893603"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t>Choosing different weights of the same font can keep things simple and look professional.</a:t>
            </a:r>
          </a:p>
        </p:txBody>
      </p:sp>
      <p:sp>
        <p:nvSpPr>
          <p:cNvPr id="246" name="BrownPro Bold"/>
          <p:cNvSpPr txBox="1"/>
          <p:nvPr/>
        </p:nvSpPr>
        <p:spPr>
          <a:xfrm>
            <a:off x="15545776" y="5315809"/>
            <a:ext cx="7529895"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300">
                <a:solidFill>
                  <a:schemeClr val="accent6">
                    <a:satOff val="-20754"/>
                    <a:lumOff val="-16738"/>
                  </a:schemeClr>
                </a:solidFill>
                <a:latin typeface="+mn-lt"/>
                <a:ea typeface="+mn-ea"/>
                <a:cs typeface="+mn-cs"/>
                <a:sym typeface="BrownPro-Bold"/>
              </a:defRPr>
            </a:lvl1pPr>
          </a:lstStyle>
          <a:p>
            <a:r>
              <a:t>BrownPro Bold</a:t>
            </a:r>
          </a:p>
        </p:txBody>
      </p:sp>
      <p:sp>
        <p:nvSpPr>
          <p:cNvPr id="247" name="Line" descr="arrow icon">
            <a:extLst>
              <a:ext uri="{C183D7F6-B498-43B3-948B-1728B52AA6E4}">
                <adec:decorative xmlns:adec="http://schemas.microsoft.com/office/drawing/2017/decorative" val="0"/>
              </a:ext>
            </a:extLst>
          </p:cNvPr>
          <p:cNvSpPr/>
          <p:nvPr/>
        </p:nvSpPr>
        <p:spPr>
          <a:xfrm flipV="1">
            <a:off x="17735390" y="3575874"/>
            <a:ext cx="1" cy="1611252"/>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49" name="BrownPro Regular"/>
          <p:cNvSpPr txBox="1"/>
          <p:nvPr/>
        </p:nvSpPr>
        <p:spPr>
          <a:xfrm>
            <a:off x="4896315" y="9772649"/>
            <a:ext cx="8979282"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300">
                <a:solidFill>
                  <a:schemeClr val="accent6">
                    <a:satOff val="-20754"/>
                    <a:lumOff val="-16738"/>
                  </a:schemeClr>
                </a:solidFill>
                <a:latin typeface="BrownPro-Regular"/>
                <a:ea typeface="BrownPro-Regular"/>
                <a:cs typeface="BrownPro-Regular"/>
                <a:sym typeface="BrownPro-Regular"/>
              </a:defRPr>
            </a:lvl1pPr>
          </a:lstStyle>
          <a:p>
            <a:r>
              <a:t>BrownPro Regular</a:t>
            </a:r>
          </a:p>
        </p:txBody>
      </p:sp>
      <p:sp>
        <p:nvSpPr>
          <p:cNvPr id="248" name="Line" descr="arrow icon"/>
          <p:cNvSpPr/>
          <p:nvPr/>
        </p:nvSpPr>
        <p:spPr>
          <a:xfrm flipV="1">
            <a:off x="6356190" y="8161399"/>
            <a:ext cx="1" cy="1611252"/>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250" name="FONT TYPE"/>
          <p:cNvSpPr txBox="1"/>
          <p:nvPr/>
        </p:nvSpPr>
        <p:spPr>
          <a:xfrm>
            <a:off x="20673662" y="241299"/>
            <a:ext cx="310324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TYPE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Audrey Homan"/>
          <p:cNvSpPr txBox="1">
            <a:spLocks noGrp="1"/>
          </p:cNvSpPr>
          <p:nvPr>
            <p:ph type="title" idx="4294967295"/>
          </p:nvPr>
        </p:nvSpPr>
        <p:spPr>
          <a:xfrm>
            <a:off x="959751" y="1897709"/>
            <a:ext cx="9734268" cy="1502206"/>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Audrey Homan</a:t>
            </a:r>
            <a:endParaRPr kumimoji="0" lang="en-US" sz="7200" b="0" i="0" u="none" strike="noStrike" kern="0" cap="none" spc="-213" normalizeH="0" baseline="0" noProof="0" dirty="0">
              <a:ln>
                <a:noFill/>
              </a:ln>
              <a:solidFill>
                <a:srgbClr val="404040"/>
              </a:solidFill>
              <a:effectLst/>
              <a:uLnTx/>
              <a:uFillTx/>
              <a:latin typeface="+mn-lt"/>
              <a:ea typeface="+mn-ea"/>
              <a:cs typeface="+mn-cs"/>
              <a:sym typeface="BrownPro-Bold"/>
            </a:endParaRPr>
          </a:p>
        </p:txBody>
      </p:sp>
      <p:sp>
        <p:nvSpPr>
          <p:cNvPr id="159" name="B.A., Linguistics…"/>
          <p:cNvSpPr txBox="1"/>
          <p:nvPr/>
        </p:nvSpPr>
        <p:spPr>
          <a:xfrm>
            <a:off x="12882428" y="4052444"/>
            <a:ext cx="8443280" cy="8430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spcBef>
                <a:spcPts val="1100"/>
              </a:spcBef>
              <a:defRPr sz="5300">
                <a:solidFill>
                  <a:srgbClr val="404040"/>
                </a:solidFill>
                <a:latin typeface="+mn-lt"/>
                <a:ea typeface="+mn-ea"/>
                <a:cs typeface="+mn-cs"/>
                <a:sym typeface="BrownPro-Bold"/>
              </a:defRPr>
            </a:pPr>
            <a:r>
              <a:rPr dirty="0"/>
              <a:t>B.A., Linguistics</a:t>
            </a:r>
          </a:p>
          <a:p>
            <a:pPr algn="l" defTabSz="825500">
              <a:spcBef>
                <a:spcPts val="1100"/>
              </a:spcBef>
              <a:defRPr sz="5300">
                <a:solidFill>
                  <a:srgbClr val="404040"/>
                </a:solidFill>
                <a:latin typeface="+mn-lt"/>
                <a:ea typeface="+mn-ea"/>
                <a:cs typeface="+mn-cs"/>
                <a:sym typeface="BrownPro-Bold"/>
              </a:defRPr>
            </a:pPr>
            <a:r>
              <a:rPr dirty="0"/>
              <a:t>M.A., Linguistics</a:t>
            </a:r>
            <a:endParaRPr lang="en-US" dirty="0"/>
          </a:p>
          <a:p>
            <a:pPr algn="l" defTabSz="825500">
              <a:spcBef>
                <a:spcPts val="1100"/>
              </a:spcBef>
              <a:defRPr sz="5300">
                <a:solidFill>
                  <a:srgbClr val="404040"/>
                </a:solidFill>
                <a:latin typeface="+mn-lt"/>
                <a:ea typeface="+mn-ea"/>
                <a:cs typeface="+mn-cs"/>
                <a:sym typeface="BrownPro-Bold"/>
              </a:defRPr>
            </a:pPr>
            <a:endParaRPr dirty="0"/>
          </a:p>
          <a:p>
            <a:pPr marL="863599" indent="-317499" algn="l" defTabSz="825500">
              <a:spcBef>
                <a:spcPts val="1100"/>
              </a:spcBef>
              <a:buSzPct val="60000"/>
              <a:buChar char="•"/>
              <a:defRPr sz="5300">
                <a:solidFill>
                  <a:srgbClr val="404040"/>
                </a:solidFill>
                <a:latin typeface="+mn-lt"/>
                <a:ea typeface="+mn-ea"/>
                <a:cs typeface="+mn-cs"/>
                <a:sym typeface="BrownPro-Bold"/>
              </a:defRPr>
            </a:pPr>
            <a:r>
              <a:rPr dirty="0"/>
              <a:t>Graphic design</a:t>
            </a:r>
          </a:p>
          <a:p>
            <a:pPr marL="863599" indent="-317499" algn="l" defTabSz="825500">
              <a:spcBef>
                <a:spcPts val="1100"/>
              </a:spcBef>
              <a:buSzPct val="60000"/>
              <a:buChar char="•"/>
              <a:defRPr sz="5300">
                <a:solidFill>
                  <a:srgbClr val="404040"/>
                </a:solidFill>
                <a:latin typeface="+mn-lt"/>
                <a:ea typeface="+mn-ea"/>
                <a:cs typeface="+mn-cs"/>
                <a:sym typeface="BrownPro-Bold"/>
              </a:defRPr>
            </a:pPr>
            <a:r>
              <a:rPr dirty="0"/>
              <a:t>Document accessibility</a:t>
            </a:r>
          </a:p>
          <a:p>
            <a:pPr marL="863599" indent="-317499" algn="l" defTabSz="825500">
              <a:spcBef>
                <a:spcPts val="1100"/>
              </a:spcBef>
              <a:buSzPct val="60000"/>
              <a:buChar char="•"/>
              <a:defRPr sz="5300">
                <a:solidFill>
                  <a:srgbClr val="404040"/>
                </a:solidFill>
                <a:latin typeface="+mn-lt"/>
                <a:ea typeface="+mn-ea"/>
                <a:cs typeface="+mn-cs"/>
                <a:sym typeface="BrownPro-Bold"/>
              </a:defRPr>
            </a:pPr>
            <a:r>
              <a:rPr dirty="0"/>
              <a:t>Web accessibility</a:t>
            </a:r>
            <a:endParaRPr lang="en-US" dirty="0"/>
          </a:p>
          <a:p>
            <a:pPr marL="546100" algn="l" defTabSz="825500">
              <a:spcBef>
                <a:spcPts val="1100"/>
              </a:spcBef>
              <a:buSzPct val="60000"/>
              <a:defRPr sz="5300">
                <a:solidFill>
                  <a:srgbClr val="404040"/>
                </a:solidFill>
                <a:latin typeface="+mn-lt"/>
                <a:ea typeface="+mn-ea"/>
                <a:cs typeface="+mn-cs"/>
                <a:sym typeface="BrownPro-Bold"/>
              </a:defRPr>
            </a:pPr>
            <a:endParaRPr lang="en-US" dirty="0"/>
          </a:p>
          <a:p>
            <a:pPr algn="l" defTabSz="825500">
              <a:spcBef>
                <a:spcPts val="1100"/>
              </a:spcBef>
              <a:defRPr sz="5300">
                <a:solidFill>
                  <a:srgbClr val="404040"/>
                </a:solidFill>
                <a:latin typeface="+mn-lt"/>
                <a:ea typeface="+mn-ea"/>
                <a:cs typeface="+mn-cs"/>
                <a:sym typeface="BrownPro-Bold"/>
              </a:defRPr>
            </a:pPr>
            <a:r>
              <a:rPr lang="en-US" dirty="0"/>
              <a:t>(they/them)</a:t>
            </a:r>
          </a:p>
        </p:txBody>
      </p:sp>
      <p:sp>
        <p:nvSpPr>
          <p:cNvPr id="157" name="go.uvm.edu/accessibility"/>
          <p:cNvSpPr txBox="1"/>
          <p:nvPr/>
        </p:nvSpPr>
        <p:spPr>
          <a:xfrm>
            <a:off x="16776382"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pic>
        <p:nvPicPr>
          <p:cNvPr id="3" name="Picture 2" descr="A non-binary person in their forties, with dark hair and large, heavy-framed glasses. They're wearing a collared plaid shirt and gray cardigan and standing in front of a sunlit woodland area.">
            <a:extLst>
              <a:ext uri="{FF2B5EF4-FFF2-40B4-BE49-F238E27FC236}">
                <a16:creationId xmlns:a16="http://schemas.microsoft.com/office/drawing/2014/main" id="{F4CEBF34-E868-9EBD-CB87-73E2B535D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573" y="3917876"/>
            <a:ext cx="6527066" cy="8699647"/>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Use headings to organize…"/>
          <p:cNvSpPr txBox="1">
            <a:spLocks noGrp="1"/>
          </p:cNvSpPr>
          <p:nvPr>
            <p:ph type="title" idx="4294967295"/>
          </p:nvPr>
        </p:nvSpPr>
        <p:spPr>
          <a:xfrm>
            <a:off x="1041400" y="1589087"/>
            <a:ext cx="221996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p>
            <a:pPr marL="0" marR="0" lvl="0" indent="0" algn="l" defTabSz="2438338" rtl="0" eaLnBrk="1" fontAlgn="auto" latinLnBrk="0" hangingPunct="0">
              <a:lnSpc>
                <a:spcPct val="80000"/>
              </a:lnSpc>
              <a:spcBef>
                <a:spcPts val="0"/>
              </a:spcBef>
              <a:spcAft>
                <a:spcPts val="0"/>
              </a:spcAft>
              <a:buClrTx/>
              <a:buSzTx/>
              <a:buFontTx/>
              <a:buNone/>
              <a:tabLst/>
              <a:defRPr sz="10700" spc="-213">
                <a:solidFill>
                  <a:srgbClr val="404040"/>
                </a:solidFill>
                <a:latin typeface="+mn-lt"/>
                <a:ea typeface="+mn-ea"/>
                <a:cs typeface="+mn-cs"/>
                <a:sym typeface="BrownPro-Bold"/>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Use headings to organize</a:t>
            </a:r>
          </a:p>
          <a:p>
            <a:pPr marL="0" marR="0" lvl="0" indent="0" algn="l" defTabSz="2438338" rtl="0" eaLnBrk="1" fontAlgn="auto" latinLnBrk="0" hangingPunct="0">
              <a:lnSpc>
                <a:spcPct val="80000"/>
              </a:lnSpc>
              <a:spcBef>
                <a:spcPts val="0"/>
              </a:spcBef>
              <a:spcAft>
                <a:spcPts val="0"/>
              </a:spcAft>
              <a:buClrTx/>
              <a:buSzTx/>
              <a:buFontTx/>
              <a:buNone/>
              <a:tabLst/>
              <a:defRPr sz="10700" spc="-213">
                <a:solidFill>
                  <a:srgbClr val="404040"/>
                </a:solidFill>
                <a:latin typeface="+mn-lt"/>
                <a:ea typeface="+mn-ea"/>
                <a:cs typeface="+mn-cs"/>
                <a:sym typeface="BrownPro-Bold"/>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your text.</a:t>
            </a:r>
          </a:p>
        </p:txBody>
      </p:sp>
      <p:sp>
        <p:nvSpPr>
          <p:cNvPr id="253" name="Heading 1…"/>
          <p:cNvSpPr txBox="1"/>
          <p:nvPr/>
        </p:nvSpPr>
        <p:spPr>
          <a:xfrm>
            <a:off x="1041400" y="5746749"/>
            <a:ext cx="11893603" cy="500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0700" spc="-213">
                <a:solidFill>
                  <a:srgbClr val="404040"/>
                </a:solidFill>
                <a:latin typeface="+mn-lt"/>
                <a:ea typeface="+mn-ea"/>
                <a:cs typeface="+mn-cs"/>
                <a:sym typeface="BrownPro-Bold"/>
              </a:defRPr>
            </a:pPr>
            <a:r>
              <a:t>Heading 1</a:t>
            </a:r>
          </a:p>
          <a:p>
            <a:pPr>
              <a:defRPr sz="8900" spc="-178">
                <a:solidFill>
                  <a:srgbClr val="404040"/>
                </a:solidFill>
                <a:latin typeface="+mn-lt"/>
                <a:ea typeface="+mn-ea"/>
                <a:cs typeface="+mn-cs"/>
                <a:sym typeface="BrownPro-Bold"/>
              </a:defRPr>
            </a:pPr>
            <a:r>
              <a:t>Heading 2</a:t>
            </a:r>
          </a:p>
          <a:p>
            <a:pPr lvl="6" indent="5334000" algn="l">
              <a:defRPr sz="6400">
                <a:solidFill>
                  <a:srgbClr val="404040"/>
                </a:solidFill>
                <a:latin typeface="+mn-lt"/>
                <a:ea typeface="+mn-ea"/>
                <a:cs typeface="+mn-cs"/>
                <a:sym typeface="BrownPro-Bold"/>
              </a:defRPr>
            </a:pPr>
            <a:r>
              <a:t>Heading 3</a:t>
            </a:r>
          </a:p>
          <a:p>
            <a:pPr lvl="6" indent="5334000" defTabSz="825500">
              <a:defRPr sz="5900">
                <a:solidFill>
                  <a:srgbClr val="363737"/>
                </a:solidFill>
                <a:latin typeface="+mn-lt"/>
                <a:ea typeface="+mn-ea"/>
                <a:cs typeface="+mn-cs"/>
                <a:sym typeface="BrownPro-Bold"/>
              </a:defRPr>
            </a:pPr>
            <a:r>
              <a:t>Heading 4</a:t>
            </a:r>
          </a:p>
        </p:txBody>
      </p:sp>
      <p:sp>
        <p:nvSpPr>
          <p:cNvPr id="254"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Use italics for emphasizing words, not for styling text."/>
          <p:cNvSpPr txBox="1">
            <a:spLocks noGrp="1"/>
          </p:cNvSpPr>
          <p:nvPr>
            <p:ph type="title" idx="4294967295"/>
          </p:nvPr>
        </p:nvSpPr>
        <p:spPr>
          <a:xfrm>
            <a:off x="977900" y="1591617"/>
            <a:ext cx="221996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a:ln>
                  <a:noFill/>
                </a:ln>
                <a:solidFill>
                  <a:srgbClr val="404040"/>
                </a:solidFill>
                <a:effectLst/>
                <a:uLnTx/>
                <a:uFillTx/>
                <a:latin typeface="+mn-lt"/>
                <a:ea typeface="+mn-ea"/>
                <a:cs typeface="+mn-cs"/>
                <a:sym typeface="BrownPro-Bold"/>
              </a:rPr>
              <a:t>Use italics for emphasizing words, not for styling text.</a:t>
            </a:r>
          </a:p>
        </p:txBody>
      </p:sp>
      <p:sp>
        <p:nvSpPr>
          <p:cNvPr id="257" name="Italic text is difficult to read after the first sentence. Save it for emphasizing certain words or terms you need the reader to fix in their mind."/>
          <p:cNvSpPr txBox="1"/>
          <p:nvPr/>
        </p:nvSpPr>
        <p:spPr>
          <a:xfrm>
            <a:off x="1079500" y="5480909"/>
            <a:ext cx="10631721"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Italic"/>
                <a:ea typeface="BrownPro-Italic"/>
                <a:cs typeface="BrownPro-Italic"/>
                <a:sym typeface="BrownPro-Italic"/>
              </a:defRPr>
            </a:lvl1pPr>
          </a:lstStyle>
          <a:p>
            <a:r>
              <a:t>Italic text is difficult to read after the first sentence. Save it for emphasizing certain words or terms you need the reader to fix in their mind.</a:t>
            </a:r>
          </a:p>
        </p:txBody>
      </p:sp>
      <p:sp>
        <p:nvSpPr>
          <p:cNvPr id="258" name="Italic text is difficult to read after the first sentence. Save it for emphasizing certain words or terms you need the reader to fix in their mind."/>
          <p:cNvSpPr txBox="1"/>
          <p:nvPr/>
        </p:nvSpPr>
        <p:spPr>
          <a:xfrm>
            <a:off x="13430032" y="5392009"/>
            <a:ext cx="9874468"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BrownPro-Regular"/>
                <a:ea typeface="BrownPro-Regular"/>
                <a:cs typeface="BrownPro-Regular"/>
                <a:sym typeface="BrownPro-Regular"/>
              </a:defRPr>
            </a:pPr>
            <a:r>
              <a:t>Italic text is difficult to read after the first sentence. Save it for emphasizing certain </a:t>
            </a:r>
            <a:r>
              <a:rPr>
                <a:latin typeface="BrownPro-Italic"/>
                <a:ea typeface="BrownPro-Italic"/>
                <a:cs typeface="BrownPro-Italic"/>
                <a:sym typeface="BrownPro-Italic"/>
              </a:rPr>
              <a:t>words</a:t>
            </a:r>
            <a:r>
              <a:t> or </a:t>
            </a:r>
            <a:r>
              <a:rPr>
                <a:latin typeface="BrownPro-Italic"/>
                <a:ea typeface="BrownPro-Italic"/>
                <a:cs typeface="BrownPro-Italic"/>
                <a:sym typeface="BrownPro-Italic"/>
              </a:rPr>
              <a:t>terms</a:t>
            </a:r>
            <a:r>
              <a:t> you need the reader to fix in their mind.</a:t>
            </a:r>
          </a:p>
        </p:txBody>
      </p:sp>
      <p:sp>
        <p:nvSpPr>
          <p:cNvPr id="259"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Use ALL-CAPS sparingly."/>
          <p:cNvSpPr txBox="1">
            <a:spLocks noGrp="1"/>
          </p:cNvSpPr>
          <p:nvPr>
            <p:ph type="title" idx="4294967295"/>
          </p:nvPr>
        </p:nvSpPr>
        <p:spPr>
          <a:xfrm>
            <a:off x="977900" y="16065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a:ln>
                  <a:noFill/>
                </a:ln>
                <a:solidFill>
                  <a:srgbClr val="404040"/>
                </a:solidFill>
                <a:effectLst/>
                <a:uLnTx/>
                <a:uFillTx/>
                <a:latin typeface="+mn-lt"/>
                <a:ea typeface="+mn-ea"/>
                <a:cs typeface="+mn-cs"/>
                <a:sym typeface="BrownPro-Bold"/>
              </a:rPr>
              <a:t>Use ALL-CAPS sparingly.</a:t>
            </a:r>
          </a:p>
        </p:txBody>
      </p:sp>
      <p:sp>
        <p:nvSpPr>
          <p:cNvPr id="262" name="ALL-CAPITAL TEXT IS DIFFICULT TO READ AFTER 2-3 WORDS. THIS IS BECAUSE ALL-CAPITALS MAKE EVERY WORD BASICALLY THE SAME SHAPE."/>
          <p:cNvSpPr txBox="1"/>
          <p:nvPr/>
        </p:nvSpPr>
        <p:spPr>
          <a:xfrm>
            <a:off x="977900" y="4792017"/>
            <a:ext cx="11460496"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t>ALL-CAPITAL TEXT IS DIFFICULT TO READ AFTER 2-3 WORDS. THIS IS BECAUSE ALL-CAPITALS MAKE EVERY WORD BASICALLY THE SAME SHAPE. </a:t>
            </a:r>
          </a:p>
        </p:txBody>
      </p:sp>
      <p:sp>
        <p:nvSpPr>
          <p:cNvPr id="263" name="All-capital text is difficult to read after 2-3 words. This is because all-capitals make every word basically the same shape."/>
          <p:cNvSpPr txBox="1"/>
          <p:nvPr/>
        </p:nvSpPr>
        <p:spPr>
          <a:xfrm>
            <a:off x="14492028" y="4641850"/>
            <a:ext cx="9549072"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t>All-capital text is difficult to read after 2-3 words. This is because all-capitals make every word basically the same shape.</a:t>
            </a:r>
          </a:p>
        </p:txBody>
      </p:sp>
      <p:sp>
        <p:nvSpPr>
          <p:cNvPr id="264"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FONT STYLES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ALL CAPS vs. Camel Case"/>
          <p:cNvSpPr txBox="1">
            <a:spLocks noGrp="1"/>
          </p:cNvSpPr>
          <p:nvPr>
            <p:ph type="title" idx="4294967295"/>
          </p:nvPr>
        </p:nvSpPr>
        <p:spPr>
          <a:xfrm>
            <a:off x="977900" y="16065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ALL CAPS vs. Camel Case</a:t>
            </a:r>
          </a:p>
        </p:txBody>
      </p:sp>
      <p:sp>
        <p:nvSpPr>
          <p:cNvPr id="267" name="ALL-CAPS ALSO HAS BECOME ASSOCIATED WITH YELLING ON THE INTERNET."/>
          <p:cNvSpPr txBox="1"/>
          <p:nvPr/>
        </p:nvSpPr>
        <p:spPr>
          <a:xfrm>
            <a:off x="1079500" y="4411017"/>
            <a:ext cx="11460496"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rPr dirty="0"/>
              <a:t>ALL-CAPS ALSO HAS BECOME ASSOCIATED WITH YELLING ON THE INTERNET.</a:t>
            </a:r>
          </a:p>
        </p:txBody>
      </p:sp>
      <p:sp>
        <p:nvSpPr>
          <p:cNvPr id="272" name="ALL CAPITALS"/>
          <p:cNvSpPr txBox="1"/>
          <p:nvPr/>
        </p:nvSpPr>
        <p:spPr>
          <a:xfrm>
            <a:off x="16442804" y="4899813"/>
            <a:ext cx="6836297"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300">
                <a:solidFill>
                  <a:schemeClr val="accent6">
                    <a:satOff val="-20754"/>
                    <a:lumOff val="-16738"/>
                  </a:schemeClr>
                </a:solidFill>
                <a:latin typeface="BrownPro-Regular"/>
                <a:ea typeface="BrownPro-Regular"/>
                <a:cs typeface="BrownPro-Regular"/>
                <a:sym typeface="BrownPro-Regular"/>
              </a:defRPr>
            </a:lvl1pPr>
          </a:lstStyle>
          <a:p>
            <a:r>
              <a:rPr dirty="0"/>
              <a:t>ALL CAPITALS</a:t>
            </a:r>
          </a:p>
        </p:txBody>
      </p:sp>
      <p:sp>
        <p:nvSpPr>
          <p:cNvPr id="269" name="Line" descr="arrow icon"/>
          <p:cNvSpPr/>
          <p:nvPr/>
        </p:nvSpPr>
        <p:spPr>
          <a:xfrm flipH="1">
            <a:off x="13150902" y="5684827"/>
            <a:ext cx="1635763" cy="1"/>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dirty="0"/>
          </a:p>
        </p:txBody>
      </p:sp>
      <p:sp>
        <p:nvSpPr>
          <p:cNvPr id="268" name="Use Camel Case for Headlines"/>
          <p:cNvSpPr txBox="1"/>
          <p:nvPr/>
        </p:nvSpPr>
        <p:spPr>
          <a:xfrm>
            <a:off x="1079500" y="9285758"/>
            <a:ext cx="9549072" cy="205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rPr dirty="0"/>
              <a:t>Use Camel Case for Headlines</a:t>
            </a:r>
          </a:p>
        </p:txBody>
      </p:sp>
      <p:sp>
        <p:nvSpPr>
          <p:cNvPr id="271" name="Camel Case"/>
          <p:cNvSpPr txBox="1"/>
          <p:nvPr/>
        </p:nvSpPr>
        <p:spPr>
          <a:xfrm>
            <a:off x="17271428" y="9285758"/>
            <a:ext cx="6033073"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300">
                <a:solidFill>
                  <a:schemeClr val="accent6">
                    <a:satOff val="-20754"/>
                    <a:lumOff val="-16738"/>
                  </a:schemeClr>
                </a:solidFill>
                <a:latin typeface="BrownPro-Regular"/>
                <a:ea typeface="BrownPro-Regular"/>
                <a:cs typeface="BrownPro-Regular"/>
                <a:sym typeface="BrownPro-Regular"/>
              </a:defRPr>
            </a:lvl1pPr>
          </a:lstStyle>
          <a:p>
            <a:r>
              <a:rPr dirty="0"/>
              <a:t>Camel Case</a:t>
            </a:r>
          </a:p>
        </p:txBody>
      </p:sp>
      <p:sp>
        <p:nvSpPr>
          <p:cNvPr id="270" name="Line" descr="arrow icon"/>
          <p:cNvSpPr/>
          <p:nvPr/>
        </p:nvSpPr>
        <p:spPr>
          <a:xfrm flipH="1">
            <a:off x="13150902" y="9901227"/>
            <a:ext cx="1635763" cy="1"/>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dirty="0"/>
          </a:p>
        </p:txBody>
      </p:sp>
      <p:sp>
        <p:nvSpPr>
          <p:cNvPr id="273" name="FONT STYLES"/>
          <p:cNvSpPr txBox="1"/>
          <p:nvPr/>
        </p:nvSpPr>
        <p:spPr>
          <a:xfrm>
            <a:off x="20236941" y="241299"/>
            <a:ext cx="367188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FONT STYLES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Font Size Guidelines"/>
          <p:cNvSpPr txBox="1">
            <a:spLocks noGrp="1"/>
          </p:cNvSpPr>
          <p:nvPr>
            <p:ph type="title" idx="4294967295"/>
          </p:nvPr>
        </p:nvSpPr>
        <p:spPr>
          <a:xfrm>
            <a:off x="952500" y="15811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Font Size Guidelines</a:t>
            </a:r>
          </a:p>
        </p:txBody>
      </p:sp>
      <p:sp>
        <p:nvSpPr>
          <p:cNvPr id="276" name="Minimum 14-point body text…"/>
          <p:cNvSpPr txBox="1"/>
          <p:nvPr/>
        </p:nvSpPr>
        <p:spPr>
          <a:xfrm>
            <a:off x="1104900" y="4080817"/>
            <a:ext cx="11868204"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buSzPct val="60000"/>
              <a:buChar char="•"/>
              <a:defRPr sz="6400">
                <a:solidFill>
                  <a:srgbClr val="404040"/>
                </a:solidFill>
                <a:latin typeface="BrownPro-Regular"/>
                <a:ea typeface="BrownPro-Regular"/>
                <a:cs typeface="BrownPro-Regular"/>
                <a:sym typeface="BrownPro-Regular"/>
              </a:defRPr>
            </a:pPr>
            <a:r>
              <a:rPr dirty="0"/>
              <a:t>Minimum 14-point body text</a:t>
            </a:r>
          </a:p>
          <a:p>
            <a:pPr marL="317500" indent="-317500" algn="l">
              <a:buSzPct val="60000"/>
              <a:buChar char="•"/>
              <a:defRPr sz="6400">
                <a:solidFill>
                  <a:srgbClr val="404040"/>
                </a:solidFill>
                <a:latin typeface="BrownPro-Regular"/>
                <a:ea typeface="BrownPro-Regular"/>
                <a:cs typeface="BrownPro-Regular"/>
                <a:sym typeface="BrownPro-Regular"/>
              </a:defRPr>
            </a:pPr>
            <a:r>
              <a:rPr dirty="0"/>
              <a:t>Minimum 18-point headings</a:t>
            </a:r>
          </a:p>
        </p:txBody>
      </p:sp>
      <p:sp>
        <p:nvSpPr>
          <p:cNvPr id="277" name="Line spacing at least 1.5 times the text height for body text (can be closer for columns)…"/>
          <p:cNvSpPr txBox="1"/>
          <p:nvPr/>
        </p:nvSpPr>
        <p:spPr>
          <a:xfrm>
            <a:off x="1079500" y="6991350"/>
            <a:ext cx="19079177" cy="450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spcBef>
                <a:spcPts val="3900"/>
              </a:spcBef>
              <a:buSzPct val="60000"/>
              <a:buChar char="•"/>
              <a:defRPr sz="6400">
                <a:solidFill>
                  <a:srgbClr val="404040"/>
                </a:solidFill>
                <a:latin typeface="BrownPro-Regular"/>
                <a:ea typeface="BrownPro-Regular"/>
                <a:cs typeface="BrownPro-Regular"/>
                <a:sym typeface="BrownPro-Regular"/>
              </a:defRPr>
            </a:pPr>
            <a:r>
              <a:rPr dirty="0"/>
              <a:t>Line spacing at least 1.5 times the text height for body text (can be closer for columns)</a:t>
            </a:r>
          </a:p>
          <a:p>
            <a:pPr marL="317500" indent="-317500" algn="l">
              <a:buSzPct val="60000"/>
              <a:buChar char="•"/>
              <a:defRPr sz="6400">
                <a:solidFill>
                  <a:srgbClr val="404040"/>
                </a:solidFill>
                <a:latin typeface="BrownPro-Regular"/>
                <a:ea typeface="BrownPro-Regular"/>
                <a:cs typeface="BrownPro-Regular"/>
                <a:sym typeface="BrownPro-Regular"/>
              </a:defRPr>
            </a:pPr>
            <a:r>
              <a:rPr dirty="0"/>
              <a:t>Space following paragraphs to at least 2 times the font size;</a:t>
            </a:r>
          </a:p>
        </p:txBody>
      </p:sp>
      <p:sp>
        <p:nvSpPr>
          <p:cNvPr id="278" name="FONT SIZE"/>
          <p:cNvSpPr txBox="1"/>
          <p:nvPr/>
        </p:nvSpPr>
        <p:spPr>
          <a:xfrm>
            <a:off x="20626990" y="241299"/>
            <a:ext cx="289179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FONT SIZE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Use columns to avoid eye-strain."/>
          <p:cNvSpPr txBox="1">
            <a:spLocks noGrp="1"/>
          </p:cNvSpPr>
          <p:nvPr>
            <p:ph type="title" idx="4294967295"/>
          </p:nvPr>
        </p:nvSpPr>
        <p:spPr>
          <a:xfrm>
            <a:off x="1041400" y="15811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Use columns to avoid eye-strain.</a:t>
            </a:r>
          </a:p>
        </p:txBody>
      </p:sp>
      <p:sp>
        <p:nvSpPr>
          <p:cNvPr id="286" name="Human eyes enjoy reading short column lengths.…"/>
          <p:cNvSpPr txBox="1"/>
          <p:nvPr/>
        </p:nvSpPr>
        <p:spPr>
          <a:xfrm>
            <a:off x="1104900" y="4419600"/>
            <a:ext cx="11893603"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BrownPro-Regular"/>
                <a:ea typeface="BrownPro-Regular"/>
                <a:cs typeface="BrownPro-Regular"/>
                <a:sym typeface="BrownPro-Regular"/>
              </a:defRPr>
            </a:pPr>
            <a:r>
              <a:rPr dirty="0"/>
              <a:t>Human eyes enjoy reading short column lengths.</a:t>
            </a:r>
          </a:p>
          <a:p>
            <a:pPr algn="l">
              <a:defRPr sz="6400">
                <a:solidFill>
                  <a:srgbClr val="000000"/>
                </a:solidFill>
                <a:latin typeface="BrownPro-Regular"/>
                <a:ea typeface="BrownPro-Regular"/>
                <a:cs typeface="BrownPro-Regular"/>
                <a:sym typeface="BrownPro-Regular"/>
              </a:defRPr>
            </a:pPr>
            <a:endParaRPr dirty="0"/>
          </a:p>
          <a:p>
            <a:pPr algn="l">
              <a:defRPr sz="6400">
                <a:solidFill>
                  <a:srgbClr val="000000"/>
                </a:solidFill>
                <a:latin typeface="BrownPro-Regular"/>
                <a:ea typeface="BrownPro-Regular"/>
                <a:cs typeface="BrownPro-Regular"/>
                <a:sym typeface="BrownPro-Regular"/>
              </a:defRPr>
            </a:pPr>
            <a:r>
              <a:rPr dirty="0"/>
              <a:t>Ideally, that’s no longer than 80 characters.</a:t>
            </a:r>
          </a:p>
        </p:txBody>
      </p:sp>
      <p:sp>
        <p:nvSpPr>
          <p:cNvPr id="287" name="This is why newspapers were originally laid out in columns, rather than long passages of text that stretched all the way across the page and back again."/>
          <p:cNvSpPr txBox="1"/>
          <p:nvPr/>
        </p:nvSpPr>
        <p:spPr>
          <a:xfrm>
            <a:off x="13934098" y="3429000"/>
            <a:ext cx="9306902"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BrownPro-Regular"/>
                <a:ea typeface="BrownPro-Regular"/>
                <a:cs typeface="BrownPro-Regular"/>
                <a:sym typeface="BrownPro-Regular"/>
              </a:defRPr>
            </a:pPr>
            <a:endParaRPr dirty="0"/>
          </a:p>
          <a:p>
            <a:pPr algn="l">
              <a:defRPr sz="6400">
                <a:solidFill>
                  <a:srgbClr val="000000"/>
                </a:solidFill>
                <a:latin typeface="BrownPro-Regular"/>
                <a:ea typeface="BrownPro-Regular"/>
                <a:cs typeface="BrownPro-Regular"/>
                <a:sym typeface="BrownPro-Regular"/>
              </a:defRPr>
            </a:pPr>
            <a:r>
              <a:rPr dirty="0"/>
              <a:t>This is why newspapers were originally laid out in columns, rather than long passages of text that stretched all the way across the page and back again.</a:t>
            </a:r>
          </a:p>
        </p:txBody>
      </p:sp>
      <p:sp>
        <p:nvSpPr>
          <p:cNvPr id="288"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WHITE SPACE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Use columns to avoid eye-strain."/>
          <p:cNvSpPr txBox="1">
            <a:spLocks noGrp="1"/>
          </p:cNvSpPr>
          <p:nvPr>
            <p:ph type="title" idx="4294967295"/>
          </p:nvPr>
        </p:nvSpPr>
        <p:spPr>
          <a:xfrm>
            <a:off x="1041400" y="1700845"/>
            <a:ext cx="20512314" cy="281949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Again, use columns to avoid eye-strain.</a:t>
            </a:r>
          </a:p>
        </p:txBody>
      </p:sp>
      <p:sp>
        <p:nvSpPr>
          <p:cNvPr id="291" name="Human eyes enjoy reading short column lengths.…"/>
          <p:cNvSpPr txBox="1"/>
          <p:nvPr/>
        </p:nvSpPr>
        <p:spPr>
          <a:xfrm>
            <a:off x="1104900" y="5004704"/>
            <a:ext cx="22136100"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000000"/>
                </a:solidFill>
                <a:latin typeface="BrownPro-Regular"/>
                <a:ea typeface="BrownPro-Regular"/>
                <a:cs typeface="BrownPro-Regular"/>
                <a:sym typeface="BrownPro-Regular"/>
              </a:defRPr>
            </a:pPr>
            <a:r>
              <a:rPr dirty="0"/>
              <a:t>Human eyes enjoy reading short column lengths.</a:t>
            </a:r>
          </a:p>
          <a:p>
            <a:pPr algn="l">
              <a:defRPr sz="6400">
                <a:solidFill>
                  <a:srgbClr val="000000"/>
                </a:solidFill>
                <a:latin typeface="BrownPro-Regular"/>
                <a:ea typeface="BrownPro-Regular"/>
                <a:cs typeface="BrownPro-Regular"/>
                <a:sym typeface="BrownPro-Regular"/>
              </a:defRPr>
            </a:pPr>
            <a:endParaRPr dirty="0"/>
          </a:p>
          <a:p>
            <a:pPr algn="l">
              <a:defRPr sz="6400">
                <a:solidFill>
                  <a:srgbClr val="000000"/>
                </a:solidFill>
                <a:latin typeface="BrownPro-Regular"/>
                <a:ea typeface="BrownPro-Regular"/>
                <a:cs typeface="BrownPro-Regular"/>
                <a:sym typeface="BrownPro-Regular"/>
              </a:defRPr>
            </a:pPr>
            <a:r>
              <a:rPr dirty="0"/>
              <a:t>Ideally, that’s no longer than 80 characters.</a:t>
            </a:r>
          </a:p>
          <a:p>
            <a:pPr algn="l">
              <a:defRPr sz="6400">
                <a:solidFill>
                  <a:srgbClr val="000000"/>
                </a:solidFill>
                <a:latin typeface="BrownPro-Regular"/>
                <a:ea typeface="BrownPro-Regular"/>
                <a:cs typeface="BrownPro-Regular"/>
                <a:sym typeface="BrownPro-Regular"/>
              </a:defRPr>
            </a:pPr>
            <a:endParaRPr dirty="0"/>
          </a:p>
          <a:p>
            <a:pPr algn="l">
              <a:defRPr sz="6400">
                <a:solidFill>
                  <a:srgbClr val="000000"/>
                </a:solidFill>
                <a:latin typeface="BrownPro-Regular"/>
                <a:ea typeface="BrownPro-Regular"/>
                <a:cs typeface="BrownPro-Regular"/>
                <a:sym typeface="BrownPro-Regular"/>
              </a:defRPr>
            </a:pPr>
            <a:r>
              <a:rPr dirty="0"/>
              <a:t>This is why newspapers were originally laid out in columns, rather than long passages of text that stretched all the way across the page and back again.</a:t>
            </a:r>
          </a:p>
        </p:txBody>
      </p:sp>
      <p:sp>
        <p:nvSpPr>
          <p:cNvPr id="292"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WHITE SPACE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Don’t trap white space"/>
          <p:cNvSpPr txBox="1">
            <a:spLocks noGrp="1"/>
          </p:cNvSpPr>
          <p:nvPr>
            <p:ph type="title" idx="4294967295"/>
          </p:nvPr>
        </p:nvSpPr>
        <p:spPr>
          <a:xfrm>
            <a:off x="1041400" y="1581150"/>
            <a:ext cx="2219960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Don’t trap white space</a:t>
            </a:r>
          </a:p>
        </p:txBody>
      </p:sp>
      <p:sp>
        <p:nvSpPr>
          <p:cNvPr id="295" name="If you create small pockets of white space in your design, it repeatedly draws the reader’s eye to the space."/>
          <p:cNvSpPr txBox="1"/>
          <p:nvPr/>
        </p:nvSpPr>
        <p:spPr>
          <a:xfrm>
            <a:off x="8763000" y="3644899"/>
            <a:ext cx="11893603" cy="401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rPr dirty="0"/>
              <a:t>If you create small pockets of white space in your design, it repeatedly draws the reader’s eye to the space. </a:t>
            </a:r>
          </a:p>
        </p:txBody>
      </p:sp>
      <p:sp>
        <p:nvSpPr>
          <p:cNvPr id="307" name="In the design at left, notice how often your eyes are drawn back to the trapped white space left of the image."/>
          <p:cNvSpPr txBox="1"/>
          <p:nvPr/>
        </p:nvSpPr>
        <p:spPr>
          <a:xfrm>
            <a:off x="8763000" y="8578849"/>
            <a:ext cx="11893603" cy="401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rPr dirty="0"/>
              <a:t>In the design at left, notice how often your eyes are drawn back to the trapped white space left of the image.</a:t>
            </a:r>
          </a:p>
        </p:txBody>
      </p:sp>
      <p:grpSp>
        <p:nvGrpSpPr>
          <p:cNvPr id="302" name="Group" descr="A mockup of a newsletter page, showing a column of left-justified text on the lefthand side of the page, and an image and text on the righthand side of the page. Between the column and the image sits a big and obvious bubble of white space."/>
          <p:cNvGrpSpPr/>
          <p:nvPr/>
        </p:nvGrpSpPr>
        <p:grpSpPr>
          <a:xfrm>
            <a:off x="1104900" y="3522393"/>
            <a:ext cx="16113741" cy="9304608"/>
            <a:chOff x="0" y="0"/>
            <a:chExt cx="16113740" cy="9304607"/>
          </a:xfrm>
        </p:grpSpPr>
        <p:sp>
          <p:nvSpPr>
            <p:cNvPr id="296" name="Rectangle"/>
            <p:cNvSpPr/>
            <p:nvPr/>
          </p:nvSpPr>
          <p:spPr>
            <a:xfrm>
              <a:off x="0" y="0"/>
              <a:ext cx="6896815" cy="9304608"/>
            </a:xfrm>
            <a:prstGeom prst="rect">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297" name="Trapped white space"/>
            <p:cNvSpPr txBox="1"/>
            <p:nvPr/>
          </p:nvSpPr>
          <p:spPr>
            <a:xfrm>
              <a:off x="76200" y="256051"/>
              <a:ext cx="16037541" cy="939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lnSpc>
                  <a:spcPct val="80000"/>
                </a:lnSpc>
                <a:defRPr sz="5400" spc="-107">
                  <a:solidFill>
                    <a:srgbClr val="404040"/>
                  </a:solidFill>
                  <a:latin typeface="+mn-lt"/>
                  <a:ea typeface="+mn-ea"/>
                  <a:cs typeface="+mn-cs"/>
                  <a:sym typeface="BrownPro-Bold"/>
                </a:defRPr>
              </a:lvl1pPr>
            </a:lstStyle>
            <a:p>
              <a:r>
                <a:rPr dirty="0"/>
                <a:t>Trapped white space</a:t>
              </a:r>
            </a:p>
          </p:txBody>
        </p:sp>
        <p:pic>
          <p:nvPicPr>
            <p:cNvPr id="298" name="352895-pitfall-ipad-front-cover-679511889.jpeg" descr="352895-pitfall-ipad-front-cover-679511889.jpeg"/>
            <p:cNvPicPr>
              <a:picLocks noChangeAspect="1"/>
            </p:cNvPicPr>
            <p:nvPr/>
          </p:nvPicPr>
          <p:blipFill>
            <a:blip r:embed="rId3"/>
            <a:stretch>
              <a:fillRect/>
            </a:stretch>
          </p:blipFill>
          <p:spPr>
            <a:xfrm>
              <a:off x="3724648" y="1363017"/>
              <a:ext cx="2803152" cy="2803152"/>
            </a:xfrm>
            <a:prstGeom prst="rect">
              <a:avLst/>
            </a:prstGeom>
            <a:ln w="12700" cap="flat">
              <a:noFill/>
              <a:miter lim="400000"/>
            </a:ln>
            <a:effectLst/>
          </p:spPr>
        </p:pic>
        <p:sp>
          <p:nvSpPr>
            <p:cNvPr id="299" name="If you create small pockets of white space in your design, it repeatedly draws the reader’s eye to the space. If you create small pockets of white space in your design, it repeatedly draws the reader’s eye to the space.…"/>
            <p:cNvSpPr txBox="1"/>
            <p:nvPr/>
          </p:nvSpPr>
          <p:spPr>
            <a:xfrm>
              <a:off x="252823" y="6996036"/>
              <a:ext cx="6643992" cy="2146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a:defRPr sz="1900">
                  <a:solidFill>
                    <a:srgbClr val="000000"/>
                  </a:solidFill>
                  <a:latin typeface="BrownPro-Regular"/>
                  <a:ea typeface="BrownPro-Regular"/>
                  <a:cs typeface="BrownPro-Regular"/>
                  <a:sym typeface="BrownPro-Regular"/>
                </a:defRPr>
              </a:pPr>
              <a:r>
                <a:rPr dirty="0"/>
                <a:t>If you create small pockets of white space in your design, it repeatedly draws the reader’s eye to the space. If you create small pockets of white space in your design, it repeatedly draws the reader’s eye to the space. </a:t>
              </a:r>
            </a:p>
            <a:p>
              <a:pPr algn="l">
                <a:defRPr sz="1900">
                  <a:solidFill>
                    <a:srgbClr val="000000"/>
                  </a:solidFill>
                  <a:latin typeface="BrownPro-Regular"/>
                  <a:ea typeface="BrownPro-Regular"/>
                  <a:cs typeface="BrownPro-Regular"/>
                  <a:sym typeface="BrownPro-Regular"/>
                </a:defRPr>
              </a:pPr>
              <a:endParaRPr dirty="0"/>
            </a:p>
            <a:p>
              <a:pPr algn="l">
                <a:defRPr sz="1900">
                  <a:solidFill>
                    <a:srgbClr val="000000"/>
                  </a:solidFill>
                  <a:latin typeface="BrownPro-Regular"/>
                  <a:ea typeface="BrownPro-Regular"/>
                  <a:cs typeface="BrownPro-Regular"/>
                  <a:sym typeface="BrownPro-Regular"/>
                </a:defRPr>
              </a:pPr>
              <a:r>
                <a:rPr dirty="0"/>
                <a:t>If you create small pockets of white space in your design, it repeatedly draws the reader’s eye to the space.</a:t>
              </a:r>
            </a:p>
          </p:txBody>
        </p:sp>
        <p:sp>
          <p:nvSpPr>
            <p:cNvPr id="300" name="If you create small pockets of white space in your design, it repeatedly draws the reader’s eye to the space."/>
            <p:cNvSpPr txBox="1"/>
            <p:nvPr/>
          </p:nvSpPr>
          <p:spPr>
            <a:xfrm>
              <a:off x="3724648" y="4479773"/>
              <a:ext cx="2803153" cy="1854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1900">
                  <a:solidFill>
                    <a:srgbClr val="000000"/>
                  </a:solidFill>
                  <a:latin typeface="BrownPro-Regular"/>
                  <a:ea typeface="BrownPro-Regular"/>
                  <a:cs typeface="BrownPro-Regular"/>
                  <a:sym typeface="BrownPro-Regular"/>
                </a:defRPr>
              </a:lvl1pPr>
            </a:lstStyle>
            <a:p>
              <a:r>
                <a:rPr dirty="0"/>
                <a:t>If you create small pockets of white space in your design, it repeatedly draws the reader’s eye to the space. </a:t>
              </a:r>
            </a:p>
          </p:txBody>
        </p:sp>
        <p:sp>
          <p:nvSpPr>
            <p:cNvPr id="301" name="Line"/>
            <p:cNvSpPr/>
            <p:nvPr/>
          </p:nvSpPr>
          <p:spPr>
            <a:xfrm>
              <a:off x="316323" y="6749855"/>
              <a:ext cx="6165728" cy="1"/>
            </a:xfrm>
            <a:prstGeom prst="line">
              <a:avLst/>
            </a:prstGeom>
            <a:noFill/>
            <a:ln w="9525" cap="flat">
              <a:solidFill>
                <a:srgbClr val="000000"/>
              </a:solidFill>
              <a:prstDash val="solid"/>
              <a:miter lim="400000"/>
            </a:ln>
            <a:effectLst/>
          </p:spPr>
          <p:txBody>
            <a:bodyPr wrap="square" lIns="50800" tIns="50800" rIns="50800" bIns="50800" numCol="1" anchor="ctr">
              <a:noAutofit/>
            </a:bodyPr>
            <a:lstStyle/>
            <a:p>
              <a:endParaRPr dirty="0"/>
            </a:p>
          </p:txBody>
        </p:sp>
      </p:grpSp>
      <p:sp>
        <p:nvSpPr>
          <p:cNvPr id="303" name="If you create small pockets of white space in your design,"/>
          <p:cNvSpPr txBox="1"/>
          <p:nvPr/>
        </p:nvSpPr>
        <p:spPr>
          <a:xfrm>
            <a:off x="1320869" y="4843193"/>
            <a:ext cx="3471827"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latin typeface="BrownPro-Regular"/>
                <a:ea typeface="BrownPro-Regular"/>
                <a:cs typeface="BrownPro-Regular"/>
                <a:sym typeface="BrownPro-Regular"/>
              </a:defRPr>
            </a:lvl1pPr>
          </a:lstStyle>
          <a:p>
            <a:r>
              <a:rPr dirty="0"/>
              <a:t>If you create small pockets of white space in your design,</a:t>
            </a:r>
          </a:p>
        </p:txBody>
      </p:sp>
      <p:sp>
        <p:nvSpPr>
          <p:cNvPr id="304" name="If you create small pockets of white space in your design, it repeatedly draws the reader’s eye to the space."/>
          <p:cNvSpPr txBox="1"/>
          <p:nvPr/>
        </p:nvSpPr>
        <p:spPr>
          <a:xfrm>
            <a:off x="1320869" y="6383996"/>
            <a:ext cx="2314880" cy="214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latin typeface="BrownPro-Regular"/>
                <a:ea typeface="BrownPro-Regular"/>
                <a:cs typeface="BrownPro-Regular"/>
                <a:sym typeface="BrownPro-Regular"/>
              </a:defRPr>
            </a:lvl1pPr>
          </a:lstStyle>
          <a:p>
            <a:r>
              <a:rPr dirty="0"/>
              <a:t>If you create small pockets of white space in your design, it repeatedly draws the reader’s eye to the space. </a:t>
            </a:r>
          </a:p>
        </p:txBody>
      </p:sp>
      <p:sp>
        <p:nvSpPr>
          <p:cNvPr id="305" name="it repeatedly draws the reader’s eye to the space."/>
          <p:cNvSpPr txBox="1"/>
          <p:nvPr/>
        </p:nvSpPr>
        <p:spPr>
          <a:xfrm>
            <a:off x="1332323" y="5503593"/>
            <a:ext cx="2454247" cy="977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latin typeface="BrownPro-Regular"/>
                <a:ea typeface="BrownPro-Regular"/>
                <a:cs typeface="BrownPro-Regular"/>
                <a:sym typeface="BrownPro-Regular"/>
              </a:defRPr>
            </a:lvl1pPr>
          </a:lstStyle>
          <a:p>
            <a:r>
              <a:rPr dirty="0"/>
              <a:t>it repeatedly draws the reader’s eye to the space. </a:t>
            </a:r>
          </a:p>
        </p:txBody>
      </p:sp>
      <p:sp>
        <p:nvSpPr>
          <p:cNvPr id="306" name="If you create small pockets of white space in your design, it repeatedly draws the reader’s eye to the space."/>
          <p:cNvSpPr txBox="1"/>
          <p:nvPr/>
        </p:nvSpPr>
        <p:spPr>
          <a:xfrm>
            <a:off x="1319623" y="8530296"/>
            <a:ext cx="3471826" cy="127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900">
                <a:solidFill>
                  <a:srgbClr val="000000"/>
                </a:solidFill>
                <a:latin typeface="BrownPro-Regular"/>
                <a:ea typeface="BrownPro-Regular"/>
                <a:cs typeface="BrownPro-Regular"/>
                <a:sym typeface="BrownPro-Regular"/>
              </a:defRPr>
            </a:lvl1pPr>
          </a:lstStyle>
          <a:p>
            <a:r>
              <a:rPr dirty="0"/>
              <a:t>If you create small pockets of white space in your design, it repeatedly draws the reader’s eye to the space. </a:t>
            </a:r>
          </a:p>
        </p:txBody>
      </p:sp>
      <p:sp>
        <p:nvSpPr>
          <p:cNvPr id="308"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WHITE SPACE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Left justify your text."/>
          <p:cNvSpPr txBox="1">
            <a:spLocks noGrp="1"/>
          </p:cNvSpPr>
          <p:nvPr>
            <p:ph type="title" idx="4294967295"/>
          </p:nvPr>
        </p:nvSpPr>
        <p:spPr>
          <a:xfrm>
            <a:off x="952500" y="1587500"/>
            <a:ext cx="16122967"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Left justify your text.</a:t>
            </a:r>
          </a:p>
        </p:txBody>
      </p:sp>
      <p:sp>
        <p:nvSpPr>
          <p:cNvPr id="311" name="Left justify your text. Don’t extend it to both sides of a column. Fully justified text creates “rivers of space” that are especially difficult to read for people with dyslexia."/>
          <p:cNvSpPr txBox="1"/>
          <p:nvPr/>
        </p:nvSpPr>
        <p:spPr>
          <a:xfrm>
            <a:off x="1079500" y="5292366"/>
            <a:ext cx="9994325"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6400">
                <a:solidFill>
                  <a:srgbClr val="000000"/>
                </a:solidFill>
                <a:latin typeface="BrownPro-Regular"/>
                <a:ea typeface="BrownPro-Regular"/>
                <a:cs typeface="BrownPro-Regular"/>
                <a:sym typeface="BrownPro-Regular"/>
              </a:defRPr>
            </a:lvl1pPr>
          </a:lstStyle>
          <a:p>
            <a:r>
              <a:rPr dirty="0"/>
              <a:t>Left justify your text. Don’t extend it to both sides of a column. Fully justified text creates “rivers of space” that are especially difficult to read for people with dyslexia.</a:t>
            </a:r>
          </a:p>
        </p:txBody>
      </p:sp>
      <p:sp>
        <p:nvSpPr>
          <p:cNvPr id="312" name="Left justify your text. Don’t extend it to both sides of a column. Fully justified text creates “rivers of space” that are especially difficult to read for people with dyslexia."/>
          <p:cNvSpPr txBox="1"/>
          <p:nvPr/>
        </p:nvSpPr>
        <p:spPr>
          <a:xfrm>
            <a:off x="12464996" y="5292366"/>
            <a:ext cx="10814104" cy="694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6400">
                <a:solidFill>
                  <a:srgbClr val="000000"/>
                </a:solidFill>
                <a:latin typeface="BrownPro-Regular"/>
                <a:ea typeface="BrownPro-Regular"/>
                <a:cs typeface="BrownPro-Regular"/>
                <a:sym typeface="BrownPro-Regular"/>
              </a:defRPr>
            </a:lvl1pPr>
          </a:lstStyle>
          <a:p>
            <a:r>
              <a:rPr dirty="0"/>
              <a:t>Left justify your text. Don’t extend it to both sides of a column. Fully justified text creates “rivers of space” that are especially difficult to read for people with dyslexia.</a:t>
            </a:r>
          </a:p>
        </p:txBody>
      </p:sp>
      <p:sp>
        <p:nvSpPr>
          <p:cNvPr id="313" name="Line" descr="arrow icon"/>
          <p:cNvSpPr/>
          <p:nvPr/>
        </p:nvSpPr>
        <p:spPr>
          <a:xfrm flipH="1">
            <a:off x="11666428" y="4668645"/>
            <a:ext cx="769546" cy="1280158"/>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dirty="0"/>
          </a:p>
        </p:txBody>
      </p:sp>
      <p:sp>
        <p:nvSpPr>
          <p:cNvPr id="314" name="deadly river of space"/>
          <p:cNvSpPr txBox="1"/>
          <p:nvPr/>
        </p:nvSpPr>
        <p:spPr>
          <a:xfrm>
            <a:off x="11271458" y="3446283"/>
            <a:ext cx="10338017" cy="138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300">
                <a:solidFill>
                  <a:schemeClr val="accent6">
                    <a:satOff val="-20754"/>
                    <a:lumOff val="-16738"/>
                  </a:schemeClr>
                </a:solidFill>
                <a:latin typeface="BrownPro-Regular"/>
                <a:ea typeface="BrownPro-Regular"/>
                <a:cs typeface="BrownPro-Regular"/>
                <a:sym typeface="BrownPro-Regular"/>
              </a:defRPr>
            </a:lvl1pPr>
          </a:lstStyle>
          <a:p>
            <a:r>
              <a:rPr dirty="0"/>
              <a:t>deadly river of space</a:t>
            </a:r>
          </a:p>
        </p:txBody>
      </p:sp>
      <p:sp>
        <p:nvSpPr>
          <p:cNvPr id="315"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WHITE SPACE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his is actually a WCAG requirement."/>
          <p:cNvSpPr txBox="1">
            <a:spLocks noGrp="1"/>
          </p:cNvSpPr>
          <p:nvPr>
            <p:ph type="title" idx="4294967295"/>
          </p:nvPr>
        </p:nvSpPr>
        <p:spPr>
          <a:xfrm>
            <a:off x="1028700" y="1609724"/>
            <a:ext cx="21230894"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This is actually a WCAG requirement.</a:t>
            </a:r>
          </a:p>
        </p:txBody>
      </p:sp>
      <p:sp>
        <p:nvSpPr>
          <p:cNvPr id="318" name="Left justify your text. Don’t extend it to both sides of a column. Fully justified text creates “rivers of space” that are especially difficult to read for people with dyslexia."/>
          <p:cNvSpPr txBox="1"/>
          <p:nvPr/>
        </p:nvSpPr>
        <p:spPr>
          <a:xfrm>
            <a:off x="1079500" y="5530849"/>
            <a:ext cx="9994325" cy="641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800">
                <a:solidFill>
                  <a:srgbClr val="000000"/>
                </a:solidFill>
                <a:latin typeface="BrownPro-Regular"/>
                <a:ea typeface="BrownPro-Regular"/>
                <a:cs typeface="BrownPro-Regular"/>
                <a:sym typeface="BrownPro-Regular"/>
              </a:defRPr>
            </a:lvl1pPr>
          </a:lstStyle>
          <a:p>
            <a:r>
              <a:rPr dirty="0"/>
              <a:t>Left justify your text. Don’t extend it to both sides of a column. Fully justified text creates “rivers of space” that are especially difficult to read for people with dyslexia.</a:t>
            </a:r>
          </a:p>
        </p:txBody>
      </p:sp>
      <p:sp>
        <p:nvSpPr>
          <p:cNvPr id="319" name="Left justify your text. Don’t extend it to both sides of a column. Fully justified text creates “rivers of space” that are especially difficult to read for people with dyslexia."/>
          <p:cNvSpPr txBox="1"/>
          <p:nvPr/>
        </p:nvSpPr>
        <p:spPr>
          <a:xfrm>
            <a:off x="12490396" y="5620609"/>
            <a:ext cx="10814104" cy="551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800">
                <a:solidFill>
                  <a:srgbClr val="000000"/>
                </a:solidFill>
                <a:latin typeface="BrownPro-Regular"/>
                <a:ea typeface="BrownPro-Regular"/>
                <a:cs typeface="BrownPro-Regular"/>
                <a:sym typeface="BrownPro-Regular"/>
              </a:defRPr>
            </a:lvl1pPr>
          </a:lstStyle>
          <a:p>
            <a:r>
              <a:rPr dirty="0"/>
              <a:t>Left justify your text. Don’t extend it to both sides of a column. Fully justified text creates “rivers of space” that are especially difficult to read for people with dyslexia.</a:t>
            </a:r>
          </a:p>
        </p:txBody>
      </p:sp>
      <p:sp>
        <p:nvSpPr>
          <p:cNvPr id="320" name="Reference"/>
          <p:cNvSpPr txBox="1"/>
          <p:nvPr/>
        </p:nvSpPr>
        <p:spPr>
          <a:xfrm>
            <a:off x="20688554" y="12211050"/>
            <a:ext cx="2603247"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100" u="sng">
                <a:solidFill>
                  <a:schemeClr val="accent1"/>
                </a:solidFill>
                <a:latin typeface="+mn-lt"/>
                <a:ea typeface="+mn-ea"/>
                <a:cs typeface="+mn-cs"/>
                <a:sym typeface="BrownPro-Bold"/>
                <a:hlinkClick r:id="rId3"/>
              </a:defRPr>
            </a:lvl1pPr>
          </a:lstStyle>
          <a:p>
            <a:r>
              <a:rPr dirty="0">
                <a:hlinkClick r:id="rId3"/>
              </a:rPr>
              <a:t>Reference</a:t>
            </a:r>
          </a:p>
        </p:txBody>
      </p:sp>
      <p:sp>
        <p:nvSpPr>
          <p:cNvPr id="321" name="Line" descr="arrow icon"/>
          <p:cNvSpPr/>
          <p:nvPr/>
        </p:nvSpPr>
        <p:spPr>
          <a:xfrm flipV="1">
            <a:off x="18227648" y="12599892"/>
            <a:ext cx="2279837" cy="1"/>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dirty="0"/>
          </a:p>
        </p:txBody>
      </p:sp>
      <p:sp>
        <p:nvSpPr>
          <p:cNvPr id="322" name="WHITE SPACE"/>
          <p:cNvSpPr txBox="1"/>
          <p:nvPr/>
        </p:nvSpPr>
        <p:spPr>
          <a:xfrm>
            <a:off x="20185506" y="241299"/>
            <a:ext cx="3774759"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WHITE SPACE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ontents:"/>
          <p:cNvSpPr txBox="1">
            <a:spLocks noGrp="1"/>
          </p:cNvSpPr>
          <p:nvPr>
            <p:ph type="title" idx="4294967295"/>
          </p:nvPr>
        </p:nvSpPr>
        <p:spPr>
          <a:xfrm>
            <a:off x="1010551" y="1622491"/>
            <a:ext cx="6454928"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Contents:</a:t>
            </a:r>
          </a:p>
        </p:txBody>
      </p:sp>
      <p:sp>
        <p:nvSpPr>
          <p:cNvPr id="164" name="font type…"/>
          <p:cNvSpPr txBox="1"/>
          <p:nvPr/>
        </p:nvSpPr>
        <p:spPr>
          <a:xfrm>
            <a:off x="8922361" y="4633786"/>
            <a:ext cx="8457083" cy="645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825500">
              <a:buSzPct val="100000"/>
              <a:buAutoNum type="arabicPeriod"/>
              <a:defRPr sz="8200">
                <a:solidFill>
                  <a:srgbClr val="404040"/>
                </a:solidFill>
                <a:latin typeface="+mn-lt"/>
                <a:ea typeface="+mn-ea"/>
                <a:cs typeface="+mn-cs"/>
                <a:sym typeface="BrownPro-Bold"/>
              </a:defRPr>
            </a:pPr>
            <a:r>
              <a:t>font type</a:t>
            </a:r>
          </a:p>
          <a:p>
            <a:pPr marL="228600" indent="-228600" algn="l" defTabSz="825500">
              <a:buSzPct val="100000"/>
              <a:buAutoNum type="arabicPeriod"/>
              <a:defRPr sz="8200">
                <a:solidFill>
                  <a:srgbClr val="404040"/>
                </a:solidFill>
                <a:latin typeface="+mn-lt"/>
                <a:ea typeface="+mn-ea"/>
                <a:cs typeface="+mn-cs"/>
                <a:sym typeface="BrownPro-Bold"/>
              </a:defRPr>
            </a:pPr>
            <a:r>
              <a:t>font size</a:t>
            </a:r>
          </a:p>
          <a:p>
            <a:pPr marL="228600" indent="-228600" algn="l" defTabSz="825500">
              <a:buSzPct val="100000"/>
              <a:buAutoNum type="arabicPeriod"/>
              <a:defRPr sz="8200">
                <a:solidFill>
                  <a:srgbClr val="404040"/>
                </a:solidFill>
                <a:latin typeface="+mn-lt"/>
                <a:ea typeface="+mn-ea"/>
                <a:cs typeface="+mn-cs"/>
                <a:sym typeface="BrownPro-Bold"/>
              </a:defRPr>
            </a:pPr>
            <a:r>
              <a:t>font style</a:t>
            </a:r>
          </a:p>
          <a:p>
            <a:pPr marL="228600" indent="-228600" algn="l" defTabSz="825500">
              <a:buSzPct val="100000"/>
              <a:buAutoNum type="arabicPeriod"/>
              <a:defRPr sz="8200">
                <a:solidFill>
                  <a:srgbClr val="404040"/>
                </a:solidFill>
                <a:latin typeface="+mn-lt"/>
                <a:ea typeface="+mn-ea"/>
                <a:cs typeface="+mn-cs"/>
                <a:sym typeface="BrownPro-Bold"/>
              </a:defRPr>
            </a:pPr>
            <a:r>
              <a:t>white space</a:t>
            </a:r>
          </a:p>
          <a:p>
            <a:pPr marL="228600" indent="-228600" algn="l" defTabSz="825500">
              <a:buSzPct val="100000"/>
              <a:buAutoNum type="arabicPeriod"/>
              <a:defRPr sz="8200">
                <a:solidFill>
                  <a:srgbClr val="404040"/>
                </a:solidFill>
                <a:latin typeface="+mn-lt"/>
                <a:ea typeface="+mn-ea"/>
                <a:cs typeface="+mn-cs"/>
                <a:sym typeface="BrownPro-Bold"/>
              </a:defRPr>
            </a:pPr>
            <a:r>
              <a:t>contrast</a:t>
            </a:r>
          </a:p>
        </p:txBody>
      </p:sp>
      <p:sp>
        <p:nvSpPr>
          <p:cNvPr id="162" name="go.uvm.edu/accessibility"/>
          <p:cNvSpPr txBox="1"/>
          <p:nvPr/>
        </p:nvSpPr>
        <p:spPr>
          <a:xfrm>
            <a:off x="16141064"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How much contrast?"/>
          <p:cNvSpPr txBox="1">
            <a:spLocks noGrp="1"/>
          </p:cNvSpPr>
          <p:nvPr>
            <p:ph type="title" idx="4294967295"/>
          </p:nvPr>
        </p:nvSpPr>
        <p:spPr>
          <a:xfrm>
            <a:off x="1028700" y="2270125"/>
            <a:ext cx="2123089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How much contrast?</a:t>
            </a:r>
          </a:p>
        </p:txBody>
      </p:sp>
      <p:sp>
        <p:nvSpPr>
          <p:cNvPr id="325"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CONTRAST</a:t>
            </a:r>
          </a:p>
        </p:txBody>
      </p:sp>
      <p:graphicFrame>
        <p:nvGraphicFramePr>
          <p:cNvPr id="326" name="Table"/>
          <p:cNvGraphicFramePr/>
          <p:nvPr/>
        </p:nvGraphicFramePr>
        <p:xfrm>
          <a:off x="1238302" y="4456689"/>
          <a:ext cx="20156048" cy="8243310"/>
        </p:xfrm>
        <a:graphic>
          <a:graphicData uri="http://schemas.openxmlformats.org/drawingml/2006/table">
            <a:tbl>
              <a:tblPr firstRow="1" firstCol="1">
                <a:tableStyleId>{4C3C2611-4C71-4FC5-86AE-919BDF0F9419}</a:tableStyleId>
              </a:tblPr>
              <a:tblGrid>
                <a:gridCol w="5039012">
                  <a:extLst>
                    <a:ext uri="{9D8B030D-6E8A-4147-A177-3AD203B41FA5}">
                      <a16:colId xmlns:a16="http://schemas.microsoft.com/office/drawing/2014/main" val="20000"/>
                    </a:ext>
                  </a:extLst>
                </a:gridCol>
                <a:gridCol w="5039012">
                  <a:extLst>
                    <a:ext uri="{9D8B030D-6E8A-4147-A177-3AD203B41FA5}">
                      <a16:colId xmlns:a16="http://schemas.microsoft.com/office/drawing/2014/main" val="20001"/>
                    </a:ext>
                  </a:extLst>
                </a:gridCol>
                <a:gridCol w="5039012">
                  <a:extLst>
                    <a:ext uri="{9D8B030D-6E8A-4147-A177-3AD203B41FA5}">
                      <a16:colId xmlns:a16="http://schemas.microsoft.com/office/drawing/2014/main" val="20002"/>
                    </a:ext>
                  </a:extLst>
                </a:gridCol>
                <a:gridCol w="5039012">
                  <a:extLst>
                    <a:ext uri="{9D8B030D-6E8A-4147-A177-3AD203B41FA5}">
                      <a16:colId xmlns:a16="http://schemas.microsoft.com/office/drawing/2014/main" val="20003"/>
                    </a:ext>
                  </a:extLst>
                </a:gridCol>
              </a:tblGrid>
              <a:tr h="2747770">
                <a:tc>
                  <a:txBody>
                    <a:bodyPr/>
                    <a:lstStyle/>
                    <a:p>
                      <a:pPr defTabSz="914400">
                        <a:tabLst>
                          <a:tab pos="1663700" algn="l"/>
                        </a:tabLst>
                        <a:defRPr sz="5000" b="0">
                          <a:sym typeface="BrownPro-Bold"/>
                        </a:defRPr>
                      </a:pPr>
                      <a:endParaRPr dirty="0"/>
                    </a:p>
                  </a:txBody>
                  <a:tcPr marL="50800" marR="50800" marT="50800" marB="50800" anchor="ctr" horzOverflow="overflow"/>
                </a:tc>
                <a:tc>
                  <a:txBody>
                    <a:bodyPr/>
                    <a:lstStyle/>
                    <a:p>
                      <a:pPr defTabSz="914400">
                        <a:tabLst>
                          <a:tab pos="1663700" algn="l"/>
                        </a:tabLst>
                        <a:defRPr b="0"/>
                      </a:pPr>
                      <a:r>
                        <a:rPr sz="5000" dirty="0">
                          <a:sym typeface="BrownPro-Bold"/>
                        </a:rPr>
                        <a:t>Small text</a:t>
                      </a:r>
                    </a:p>
                  </a:txBody>
                  <a:tcPr marL="50800" marR="50800" marT="50800" marB="50800" anchor="ctr" horzOverflow="overflow"/>
                </a:tc>
                <a:tc>
                  <a:txBody>
                    <a:bodyPr/>
                    <a:lstStyle/>
                    <a:p>
                      <a:pPr defTabSz="914400">
                        <a:tabLst>
                          <a:tab pos="1663700" algn="l"/>
                        </a:tabLst>
                        <a:defRPr b="0"/>
                      </a:pPr>
                      <a:r>
                        <a:rPr sz="5000" dirty="0">
                          <a:sym typeface="BrownPro-Bold"/>
                        </a:rPr>
                        <a:t>Large text</a:t>
                      </a:r>
                    </a:p>
                  </a:txBody>
                  <a:tcPr marL="50800" marR="50800" marT="50800" marB="50800" anchor="ctr" horzOverflow="overflow"/>
                </a:tc>
                <a:tc>
                  <a:txBody>
                    <a:bodyPr/>
                    <a:lstStyle/>
                    <a:p>
                      <a:pPr defTabSz="914400">
                        <a:tabLst>
                          <a:tab pos="1663700" algn="l"/>
                        </a:tabLst>
                        <a:defRPr b="0"/>
                      </a:pPr>
                      <a:r>
                        <a:rPr sz="5000" dirty="0">
                          <a:sym typeface="BrownPro-Bold"/>
                        </a:rPr>
                        <a:t>Icons &amp; Graphics</a:t>
                      </a:r>
                    </a:p>
                  </a:txBody>
                  <a:tcPr marL="50800" marR="50800" marT="50800" marB="50800" anchor="ctr" horzOverflow="overflow"/>
                </a:tc>
                <a:extLst>
                  <a:ext uri="{0D108BD9-81ED-4DB2-BD59-A6C34878D82A}">
                    <a16:rowId xmlns:a16="http://schemas.microsoft.com/office/drawing/2014/main" val="10000"/>
                  </a:ext>
                </a:extLst>
              </a:tr>
              <a:tr h="2747770">
                <a:tc>
                  <a:txBody>
                    <a:bodyPr/>
                    <a:lstStyle/>
                    <a:p>
                      <a:pPr defTabSz="914400">
                        <a:tabLst>
                          <a:tab pos="1663700" algn="l"/>
                        </a:tabLst>
                        <a:defRPr b="0"/>
                      </a:pPr>
                      <a:r>
                        <a:rPr sz="5000" dirty="0">
                          <a:sym typeface="BrownPro-Bold"/>
                        </a:rPr>
                        <a:t>WCAG LEVEL AA</a:t>
                      </a:r>
                    </a:p>
                  </a:txBody>
                  <a:tcPr marL="50800" marR="50800" marT="50800" marB="50800" anchor="ctr" horzOverflow="overflow"/>
                </a:tc>
                <a:tc>
                  <a:txBody>
                    <a:bodyPr/>
                    <a:lstStyle/>
                    <a:p>
                      <a:pPr defTabSz="825500"/>
                      <a:r>
                        <a:rPr sz="8200" dirty="0">
                          <a:solidFill>
                            <a:srgbClr val="404040"/>
                          </a:solidFill>
                          <a:latin typeface="+mn-lt"/>
                          <a:ea typeface="+mn-ea"/>
                          <a:cs typeface="+mn-cs"/>
                          <a:sym typeface="BrownPro-Bold"/>
                        </a:rPr>
                        <a:t>4.5:1</a:t>
                      </a:r>
                    </a:p>
                  </a:txBody>
                  <a:tcPr marL="50800" marR="50800" marT="50800" marB="50800" anchor="ctr" horzOverflow="overflow"/>
                </a:tc>
                <a:tc>
                  <a:txBody>
                    <a:bodyPr/>
                    <a:lstStyle/>
                    <a:p>
                      <a:pPr defTabSz="825500"/>
                      <a:r>
                        <a:rPr sz="8200" dirty="0">
                          <a:solidFill>
                            <a:srgbClr val="404040"/>
                          </a:solidFill>
                          <a:latin typeface="+mn-lt"/>
                          <a:ea typeface="+mn-ea"/>
                          <a:cs typeface="+mn-cs"/>
                          <a:sym typeface="BrownPro-Bold"/>
                        </a:rPr>
                        <a:t>4.5:1</a:t>
                      </a:r>
                    </a:p>
                  </a:txBody>
                  <a:tcPr marL="50800" marR="50800" marT="50800" marB="50800" anchor="ctr" horzOverflow="overflow"/>
                </a:tc>
                <a:tc>
                  <a:txBody>
                    <a:bodyPr/>
                    <a:lstStyle/>
                    <a:p>
                      <a:pPr defTabSz="825500"/>
                      <a:r>
                        <a:rPr sz="8200" dirty="0">
                          <a:solidFill>
                            <a:srgbClr val="404040"/>
                          </a:solidFill>
                          <a:latin typeface="+mn-lt"/>
                          <a:ea typeface="+mn-ea"/>
                          <a:cs typeface="+mn-cs"/>
                          <a:sym typeface="BrownPro-Bold"/>
                        </a:rPr>
                        <a:t>3:1</a:t>
                      </a:r>
                    </a:p>
                  </a:txBody>
                  <a:tcPr marL="50800" marR="50800" marT="50800" marB="50800" anchor="ctr" horzOverflow="overflow"/>
                </a:tc>
                <a:extLst>
                  <a:ext uri="{0D108BD9-81ED-4DB2-BD59-A6C34878D82A}">
                    <a16:rowId xmlns:a16="http://schemas.microsoft.com/office/drawing/2014/main" val="10001"/>
                  </a:ext>
                </a:extLst>
              </a:tr>
              <a:tr h="2747770">
                <a:tc>
                  <a:txBody>
                    <a:bodyPr/>
                    <a:lstStyle/>
                    <a:p>
                      <a:pPr defTabSz="914400">
                        <a:tabLst>
                          <a:tab pos="1663700" algn="l"/>
                        </a:tabLst>
                        <a:defRPr b="0"/>
                      </a:pPr>
                      <a:r>
                        <a:rPr sz="5000" dirty="0">
                          <a:sym typeface="BrownPro-Bold"/>
                        </a:rPr>
                        <a:t>AAA</a:t>
                      </a:r>
                    </a:p>
                  </a:txBody>
                  <a:tcPr marL="50800" marR="50800" marT="50800" marB="50800" anchor="ctr" horzOverflow="overflow"/>
                </a:tc>
                <a:tc>
                  <a:txBody>
                    <a:bodyPr/>
                    <a:lstStyle/>
                    <a:p>
                      <a:pPr defTabSz="825500"/>
                      <a:r>
                        <a:rPr sz="8200" dirty="0">
                          <a:solidFill>
                            <a:srgbClr val="404040"/>
                          </a:solidFill>
                          <a:latin typeface="+mn-lt"/>
                          <a:ea typeface="+mn-ea"/>
                          <a:cs typeface="+mn-cs"/>
                          <a:sym typeface="BrownPro-Bold"/>
                        </a:rPr>
                        <a:t>7:1</a:t>
                      </a:r>
                    </a:p>
                  </a:txBody>
                  <a:tcPr marL="50800" marR="50800" marT="50800" marB="50800" anchor="ctr" horzOverflow="overflow"/>
                </a:tc>
                <a:tc>
                  <a:txBody>
                    <a:bodyPr/>
                    <a:lstStyle/>
                    <a:p>
                      <a:pPr defTabSz="825500"/>
                      <a:r>
                        <a:rPr sz="8200" dirty="0">
                          <a:solidFill>
                            <a:srgbClr val="404040"/>
                          </a:solidFill>
                          <a:latin typeface="+mn-lt"/>
                          <a:ea typeface="+mn-ea"/>
                          <a:cs typeface="+mn-cs"/>
                          <a:sym typeface="BrownPro-Bold"/>
                        </a:rPr>
                        <a:t>4.5:1</a:t>
                      </a:r>
                    </a:p>
                  </a:txBody>
                  <a:tcPr marL="50800" marR="50800" marT="50800" marB="50800" anchor="ctr" horzOverflow="overflow"/>
                </a:tc>
                <a:tc>
                  <a:txBody>
                    <a:bodyPr/>
                    <a:lstStyle/>
                    <a:p>
                      <a:pPr defTabSz="825500"/>
                      <a:r>
                        <a:rPr sz="8200" dirty="0">
                          <a:solidFill>
                            <a:srgbClr val="404040"/>
                          </a:solidFill>
                          <a:latin typeface="+mn-lt"/>
                          <a:ea typeface="+mn-ea"/>
                          <a:cs typeface="+mn-cs"/>
                          <a:sym typeface="BrownPro-Bold"/>
                        </a:rPr>
                        <a:t>3:1</a:t>
                      </a:r>
                    </a:p>
                  </a:txBody>
                  <a:tcPr marL="50800" marR="50800" marT="50800" marB="50800" anchor="ctr"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How do you measure contrast?"/>
          <p:cNvSpPr txBox="1">
            <a:spLocks noGrp="1"/>
          </p:cNvSpPr>
          <p:nvPr>
            <p:ph type="title" idx="4294967295"/>
          </p:nvPr>
        </p:nvSpPr>
        <p:spPr>
          <a:xfrm>
            <a:off x="520700" y="1410786"/>
            <a:ext cx="2123089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How do you measure contrast?</a:t>
            </a:r>
          </a:p>
        </p:txBody>
      </p:sp>
      <p:sp>
        <p:nvSpPr>
          <p:cNvPr id="331" name="WebAIM Contrast Checker"/>
          <p:cNvSpPr txBox="1"/>
          <p:nvPr/>
        </p:nvSpPr>
        <p:spPr>
          <a:xfrm>
            <a:off x="2108200" y="6321424"/>
            <a:ext cx="5671673"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404040"/>
                </a:solidFill>
                <a:latin typeface="+mn-lt"/>
                <a:ea typeface="+mn-ea"/>
                <a:cs typeface="+mn-cs"/>
                <a:sym typeface="BrownPro-Bold"/>
              </a:defRPr>
            </a:lvl1pPr>
          </a:lstStyle>
          <a:p>
            <a:r>
              <a:rPr dirty="0" err="1"/>
              <a:t>WebAIM</a:t>
            </a:r>
            <a:r>
              <a:rPr dirty="0"/>
              <a:t> Contrast Checker</a:t>
            </a:r>
          </a:p>
        </p:txBody>
      </p:sp>
      <p:pic>
        <p:nvPicPr>
          <p:cNvPr id="330" name="contrast checker.jpg" descr="Screenshot of the WebAIM Contrast Checker webpage"/>
          <p:cNvPicPr>
            <a:picLocks noChangeAspect="1"/>
          </p:cNvPicPr>
          <p:nvPr/>
        </p:nvPicPr>
        <p:blipFill>
          <a:blip r:embed="rId3"/>
          <a:stretch>
            <a:fillRect/>
          </a:stretch>
        </p:blipFill>
        <p:spPr>
          <a:xfrm>
            <a:off x="9340763" y="3545473"/>
            <a:ext cx="13277937" cy="9568279"/>
          </a:xfrm>
          <a:prstGeom prst="rect">
            <a:avLst/>
          </a:prstGeom>
          <a:ln w="12700">
            <a:miter lim="400000"/>
          </a:ln>
        </p:spPr>
      </p:pic>
      <p:sp>
        <p:nvSpPr>
          <p:cNvPr id="332" name="Line" descr="arrow icon"/>
          <p:cNvSpPr/>
          <p:nvPr/>
        </p:nvSpPr>
        <p:spPr>
          <a:xfrm flipV="1">
            <a:off x="6445163" y="7839074"/>
            <a:ext cx="2325666" cy="2"/>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329"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rPr dirty="0"/>
              <a:t>CONTRAST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How do you measure contrast?"/>
          <p:cNvSpPr txBox="1">
            <a:spLocks noGrp="1"/>
          </p:cNvSpPr>
          <p:nvPr>
            <p:ph type="title" idx="4294967295"/>
          </p:nvPr>
        </p:nvSpPr>
        <p:spPr>
          <a:xfrm>
            <a:off x="520699" y="1731925"/>
            <a:ext cx="22665871" cy="1502206"/>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How to use the</a:t>
            </a:r>
            <a:r>
              <a:rPr kumimoji="0" lang="en-US" sz="10700" b="0" i="0" u="none" strike="noStrike" kern="0" cap="none" spc="-213" normalizeH="0" noProof="0" dirty="0">
                <a:ln>
                  <a:noFill/>
                </a:ln>
                <a:solidFill>
                  <a:srgbClr val="404040"/>
                </a:solidFill>
                <a:effectLst/>
                <a:uLnTx/>
                <a:uFillTx/>
                <a:latin typeface="+mn-lt"/>
                <a:ea typeface="+mn-ea"/>
                <a:cs typeface="+mn-cs"/>
                <a:sym typeface="BrownPro-Bold"/>
              </a:rPr>
              <a:t> Contrast Checker:</a:t>
            </a:r>
            <a:endPar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endParaRPr>
          </a:p>
        </p:txBody>
      </p:sp>
      <p:sp>
        <p:nvSpPr>
          <p:cNvPr id="335"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CONTRAST</a:t>
            </a:r>
          </a:p>
        </p:txBody>
      </p:sp>
      <p:sp>
        <p:nvSpPr>
          <p:cNvPr id="336" name="WebAIM Contrast Checker"/>
          <p:cNvSpPr txBox="1"/>
          <p:nvPr/>
        </p:nvSpPr>
        <p:spPr>
          <a:xfrm>
            <a:off x="2108200" y="6321424"/>
            <a:ext cx="5671673"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404040"/>
                </a:solidFill>
                <a:latin typeface="+mn-lt"/>
                <a:ea typeface="+mn-ea"/>
                <a:cs typeface="+mn-cs"/>
                <a:sym typeface="BrownPro-Bold"/>
              </a:defRPr>
            </a:lvl1pPr>
          </a:lstStyle>
          <a:p>
            <a:r>
              <a:t>WebAIM Contrast Checker</a:t>
            </a:r>
          </a:p>
        </p:txBody>
      </p:sp>
      <p:sp>
        <p:nvSpPr>
          <p:cNvPr id="337" name="Line" descr="arrow icon"/>
          <p:cNvSpPr/>
          <p:nvPr/>
        </p:nvSpPr>
        <p:spPr>
          <a:xfrm flipV="1">
            <a:off x="6445163" y="7839074"/>
            <a:ext cx="2325666" cy="2"/>
          </a:xfrm>
          <a:prstGeom prst="line">
            <a:avLst/>
          </a:prstGeom>
          <a:ln w="127000">
            <a:solidFill>
              <a:schemeClr val="accent6">
                <a:satOff val="-20754"/>
                <a:lumOff val="-16738"/>
              </a:schemeClr>
            </a:solidFill>
            <a:miter lim="400000"/>
            <a:tailEnd type="triangle"/>
          </a:ln>
        </p:spPr>
        <p:txBody>
          <a:bodyPr lIns="50800" tIns="50800" rIns="50800" bIns="50800" anchor="ctr"/>
          <a:lstStyle/>
          <a:p>
            <a:endParaRPr/>
          </a:p>
        </p:txBody>
      </p:sp>
      <p:sp>
        <p:nvSpPr>
          <p:cNvPr id="338" name="1. Use your browser tools to access the eyedropper.…"/>
          <p:cNvSpPr txBox="1"/>
          <p:nvPr/>
        </p:nvSpPr>
        <p:spPr>
          <a:xfrm>
            <a:off x="10721466" y="3189925"/>
            <a:ext cx="11757820" cy="9951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404040"/>
                </a:solidFill>
                <a:latin typeface="+mn-lt"/>
                <a:ea typeface="+mn-ea"/>
                <a:cs typeface="+mn-cs"/>
                <a:sym typeface="BrownPro-Bold"/>
              </a:defRPr>
            </a:pPr>
            <a:r>
              <a:rPr lang="en-US" dirty="0"/>
              <a:t>1. Go to the Contrast Checker webpage.</a:t>
            </a:r>
            <a:endParaRPr dirty="0"/>
          </a:p>
          <a:p>
            <a:pPr algn="l">
              <a:defRPr sz="6400">
                <a:solidFill>
                  <a:srgbClr val="404040"/>
                </a:solidFill>
                <a:latin typeface="+mn-lt"/>
                <a:ea typeface="+mn-ea"/>
                <a:cs typeface="+mn-cs"/>
                <a:sym typeface="BrownPro-Bold"/>
              </a:defRPr>
            </a:pPr>
            <a:r>
              <a:rPr dirty="0"/>
              <a:t>2. </a:t>
            </a:r>
            <a:r>
              <a:rPr lang="en-US" dirty="0"/>
              <a:t>Click on the foreground color box. An eyedropper pop-up will appear.</a:t>
            </a:r>
          </a:p>
          <a:p>
            <a:pPr algn="l">
              <a:defRPr sz="6400">
                <a:solidFill>
                  <a:srgbClr val="404040"/>
                </a:solidFill>
                <a:latin typeface="+mn-lt"/>
                <a:ea typeface="+mn-ea"/>
                <a:cs typeface="+mn-cs"/>
                <a:sym typeface="BrownPro-Bold"/>
              </a:defRPr>
            </a:pPr>
            <a:r>
              <a:rPr lang="en-US" dirty="0"/>
              <a:t>3. </a:t>
            </a:r>
            <a:r>
              <a:rPr dirty="0"/>
              <a:t>Take a sample from your text.</a:t>
            </a:r>
          </a:p>
          <a:p>
            <a:pPr algn="l">
              <a:defRPr sz="6400">
                <a:solidFill>
                  <a:srgbClr val="404040"/>
                </a:solidFill>
                <a:latin typeface="+mn-lt"/>
                <a:ea typeface="+mn-ea"/>
                <a:cs typeface="+mn-cs"/>
                <a:sym typeface="BrownPro-Bold"/>
              </a:defRPr>
            </a:pPr>
            <a:r>
              <a:rPr dirty="0"/>
              <a:t>4. Repeat </a:t>
            </a:r>
            <a:r>
              <a:rPr lang="en-US" dirty="0"/>
              <a:t>steps 2-3 </a:t>
            </a:r>
            <a:r>
              <a:rPr dirty="0"/>
              <a:t>with your background.</a:t>
            </a:r>
          </a:p>
          <a:p>
            <a:pPr algn="l">
              <a:defRPr sz="6400">
                <a:solidFill>
                  <a:srgbClr val="404040"/>
                </a:solidFill>
                <a:latin typeface="+mn-lt"/>
                <a:ea typeface="+mn-ea"/>
                <a:cs typeface="+mn-cs"/>
                <a:sym typeface="BrownPro-Bold"/>
              </a:defRPr>
            </a:pPr>
            <a:r>
              <a:rPr dirty="0"/>
              <a:t>5. Check your results.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Avoid patterned backgrounds."/>
          <p:cNvSpPr txBox="1">
            <a:spLocks noGrp="1"/>
          </p:cNvSpPr>
          <p:nvPr>
            <p:ph type="title" idx="4294967295"/>
          </p:nvPr>
        </p:nvSpPr>
        <p:spPr>
          <a:xfrm>
            <a:off x="673099" y="1766386"/>
            <a:ext cx="12083689"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Avoid patterned backgrounds.</a:t>
            </a:r>
          </a:p>
        </p:txBody>
      </p:sp>
      <p:sp>
        <p:nvSpPr>
          <p:cNvPr id="341" name="CONTRAST"/>
          <p:cNvSpPr txBox="1"/>
          <p:nvPr/>
        </p:nvSpPr>
        <p:spPr>
          <a:xfrm>
            <a:off x="20489830" y="241299"/>
            <a:ext cx="316611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CONTRAST</a:t>
            </a:r>
          </a:p>
        </p:txBody>
      </p:sp>
      <p:pic>
        <p:nvPicPr>
          <p:cNvPr id="342" name="disabled hikers instagram post.jpg" descr="Instagram post showing a vibrant orange-leafed tree taking up the majority of the frame. Super-imposed on it is green text."/>
          <p:cNvPicPr>
            <a:picLocks noChangeAspect="1"/>
          </p:cNvPicPr>
          <p:nvPr/>
        </p:nvPicPr>
        <p:blipFill>
          <a:blip r:embed="rId3"/>
          <a:stretch>
            <a:fillRect/>
          </a:stretch>
        </p:blipFill>
        <p:spPr>
          <a:xfrm>
            <a:off x="11645899" y="1270000"/>
            <a:ext cx="11004765" cy="1224280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Finally, realize two things:"/>
          <p:cNvSpPr txBox="1">
            <a:spLocks noGrp="1"/>
          </p:cNvSpPr>
          <p:nvPr>
            <p:ph type="title" idx="4294967295"/>
          </p:nvPr>
        </p:nvSpPr>
        <p:spPr>
          <a:xfrm>
            <a:off x="393700" y="1893386"/>
            <a:ext cx="21230894"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Finally, realize two things:</a:t>
            </a:r>
          </a:p>
        </p:txBody>
      </p:sp>
      <p:sp>
        <p:nvSpPr>
          <p:cNvPr id="345" name="GENERAL GUIDELINES"/>
          <p:cNvSpPr txBox="1"/>
          <p:nvPr/>
        </p:nvSpPr>
        <p:spPr>
          <a:xfrm>
            <a:off x="17869185"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346" name="1. You can’t predict all the ways in which your reader might access your design.…"/>
          <p:cNvSpPr txBox="1"/>
          <p:nvPr/>
        </p:nvSpPr>
        <p:spPr>
          <a:xfrm>
            <a:off x="6962266" y="4981575"/>
            <a:ext cx="11757820"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400">
                <a:solidFill>
                  <a:srgbClr val="404040"/>
                </a:solidFill>
                <a:latin typeface="+mn-lt"/>
                <a:ea typeface="+mn-ea"/>
                <a:cs typeface="+mn-cs"/>
                <a:sym typeface="BrownPro-Bold"/>
              </a:defRPr>
            </a:pPr>
            <a:r>
              <a:t>1. You can’t predict all the ways in which your reader might access your design.</a:t>
            </a:r>
          </a:p>
          <a:p>
            <a:pPr algn="l">
              <a:defRPr sz="6400">
                <a:solidFill>
                  <a:srgbClr val="404040"/>
                </a:solidFill>
                <a:latin typeface="+mn-lt"/>
                <a:ea typeface="+mn-ea"/>
                <a:cs typeface="+mn-cs"/>
                <a:sym typeface="BrownPro-Bold"/>
              </a:defRPr>
            </a:pPr>
            <a:endParaRPr/>
          </a:p>
          <a:p>
            <a:pPr algn="l">
              <a:defRPr sz="6400">
                <a:solidFill>
                  <a:srgbClr val="404040"/>
                </a:solidFill>
                <a:latin typeface="+mn-lt"/>
                <a:ea typeface="+mn-ea"/>
                <a:cs typeface="+mn-cs"/>
                <a:sym typeface="BrownPro-Bold"/>
              </a:defRPr>
            </a:pPr>
            <a:r>
              <a:t>2. Human data always beats general guidelines.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What the font’s…"/>
          <p:cNvSpPr txBox="1">
            <a:spLocks noGrp="1"/>
          </p:cNvSpPr>
          <p:nvPr>
            <p:ph type="title" idx="4294967295"/>
          </p:nvPr>
        </p:nvSpPr>
        <p:spPr>
          <a:xfrm>
            <a:off x="3029978" y="4509770"/>
            <a:ext cx="17972179" cy="469646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p>
            <a:pPr marL="0" marR="0" lvl="0" indent="0" algn="ctr" defTabSz="2438338" rtl="0" eaLnBrk="1" fontAlgn="auto" latinLnBrk="0" hangingPunct="0">
              <a:lnSpc>
                <a:spcPct val="80000"/>
              </a:lnSpc>
              <a:spcBef>
                <a:spcPts val="0"/>
              </a:spcBef>
              <a:spcAft>
                <a:spcPts val="0"/>
              </a:spcAft>
              <a:buClrTx/>
              <a:buSzTx/>
              <a:buFontTx/>
              <a:buNone/>
              <a:tabLst/>
              <a:defRPr sz="16600" spc="-332">
                <a:solidFill>
                  <a:srgbClr val="404040"/>
                </a:solidFill>
                <a:latin typeface="+mn-lt"/>
                <a:ea typeface="+mn-ea"/>
                <a:cs typeface="+mn-cs"/>
                <a:sym typeface="BrownPro-Bold"/>
              </a:defRPr>
            </a:pPr>
            <a:r>
              <a:rPr kumimoji="0" lang="en-US" sz="16600" b="0" i="0" u="none" strike="noStrike" kern="0" cap="none" spc="-332" normalizeH="0" baseline="0" noProof="0" dirty="0">
                <a:ln>
                  <a:noFill/>
                </a:ln>
                <a:solidFill>
                  <a:srgbClr val="404040"/>
                </a:solidFill>
                <a:effectLst/>
                <a:uLnTx/>
                <a:uFillTx/>
                <a:latin typeface="+mn-lt"/>
                <a:ea typeface="+mn-ea"/>
                <a:cs typeface="+mn-cs"/>
                <a:sym typeface="BrownPro-Bold"/>
              </a:rPr>
              <a:t>“What the font’s</a:t>
            </a:r>
          </a:p>
          <a:p>
            <a:pPr marL="0" marR="0" lvl="0" indent="0" algn="ctr" defTabSz="2438338" rtl="0" eaLnBrk="1" fontAlgn="auto" latinLnBrk="0" hangingPunct="0">
              <a:lnSpc>
                <a:spcPct val="80000"/>
              </a:lnSpc>
              <a:spcBef>
                <a:spcPts val="0"/>
              </a:spcBef>
              <a:spcAft>
                <a:spcPts val="0"/>
              </a:spcAft>
              <a:buClrTx/>
              <a:buSzTx/>
              <a:buFontTx/>
              <a:buNone/>
              <a:tabLst/>
              <a:defRPr sz="16600" spc="-332">
                <a:solidFill>
                  <a:srgbClr val="404040"/>
                </a:solidFill>
                <a:latin typeface="+mn-lt"/>
                <a:ea typeface="+mn-ea"/>
                <a:cs typeface="+mn-cs"/>
                <a:sym typeface="BrownPro-Bold"/>
              </a:defRPr>
            </a:pPr>
            <a:r>
              <a:rPr kumimoji="0" lang="en-US" sz="16600" b="0" i="0" u="none" strike="noStrike" kern="0" cap="none" spc="-332" normalizeH="0" baseline="0" noProof="0" dirty="0">
                <a:ln>
                  <a:noFill/>
                </a:ln>
                <a:solidFill>
                  <a:srgbClr val="404040"/>
                </a:solidFill>
                <a:effectLst/>
                <a:uLnTx/>
                <a:uFillTx/>
                <a:latin typeface="+mn-lt"/>
                <a:ea typeface="+mn-ea"/>
                <a:cs typeface="+mn-cs"/>
                <a:sym typeface="BrownPro-Bold"/>
              </a:rPr>
              <a:t>up with that?”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WHAT THE FONT"/>
          <p:cNvSpPr txBox="1">
            <a:spLocks noGrp="1"/>
          </p:cNvSpPr>
          <p:nvPr>
            <p:ph type="title" idx="4294967295"/>
          </p:nvPr>
        </p:nvSpPr>
        <p:spPr>
          <a:xfrm>
            <a:off x="17244927" y="237455"/>
            <a:ext cx="6921768"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WRUV</a:t>
            </a:r>
          </a:p>
        </p:txBody>
      </p:sp>
      <p:pic>
        <p:nvPicPr>
          <p:cNvPr id="351" name="fall 2022 schedule.png" descr="A radio station schedule laid out in shades of gray, with tiny writing."/>
          <p:cNvPicPr>
            <a:picLocks noChangeAspect="1"/>
          </p:cNvPicPr>
          <p:nvPr/>
        </p:nvPicPr>
        <p:blipFill>
          <a:blip r:embed="rId3"/>
          <a:stretch>
            <a:fillRect/>
          </a:stretch>
        </p:blipFill>
        <p:spPr>
          <a:xfrm>
            <a:off x="0" y="-130086"/>
            <a:ext cx="13846086" cy="1384608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WHAT THE FONT"/>
          <p:cNvSpPr txBox="1">
            <a:spLocks noGrp="1"/>
          </p:cNvSpPr>
          <p:nvPr>
            <p:ph type="title" idx="4294967295"/>
          </p:nvPr>
        </p:nvSpPr>
        <p:spPr>
          <a:xfrm>
            <a:off x="16614385" y="237455"/>
            <a:ext cx="7595028"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PLANETS</a:t>
            </a:r>
          </a:p>
        </p:txBody>
      </p:sp>
      <p:pic>
        <p:nvPicPr>
          <p:cNvPr id="354" name="what no.jpg" descr="A diagram of three planets, each of which is accompanied by illegible text underneath."/>
          <p:cNvPicPr>
            <a:picLocks noChangeAspect="1"/>
          </p:cNvPicPr>
          <p:nvPr/>
        </p:nvPicPr>
        <p:blipFill>
          <a:blip r:embed="rId3"/>
          <a:stretch>
            <a:fillRect/>
          </a:stretch>
        </p:blipFill>
        <p:spPr>
          <a:xfrm>
            <a:off x="0" y="0"/>
            <a:ext cx="15009396" cy="13716000"/>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WHAT THE FONT"/>
          <p:cNvSpPr txBox="1">
            <a:spLocks noGrp="1"/>
          </p:cNvSpPr>
          <p:nvPr>
            <p:ph type="title" idx="4294967295"/>
          </p:nvPr>
        </p:nvSpPr>
        <p:spPr>
          <a:xfrm>
            <a:off x="16996871" y="237455"/>
            <a:ext cx="7287251"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a:t>
            </a:r>
            <a:r>
              <a:rPr kumimoji="0" lang="en-US" sz="4500" b="0" i="0" u="none" strike="noStrike" kern="0" cap="none" spc="0" normalizeH="0" noProof="0" dirty="0">
                <a:ln>
                  <a:noFill/>
                </a:ln>
                <a:solidFill>
                  <a:srgbClr val="FFFFFF"/>
                </a:solidFill>
                <a:effectLst/>
                <a:uLnTx/>
                <a:uFillTx/>
                <a:latin typeface="+mn-lt"/>
                <a:ea typeface="+mn-ea"/>
                <a:cs typeface="+mn-cs"/>
                <a:sym typeface="BrownPro-Bold"/>
              </a:rPr>
              <a:t> MARCH</a:t>
            </a:r>
            <a:endPar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endParaRPr>
          </a:p>
        </p:txBody>
      </p:sp>
      <p:pic>
        <p:nvPicPr>
          <p:cNvPr id="357" name="NY march.jpeg" descr="An ad for an upcoming march, laid out as block gold text on a maroon background."/>
          <p:cNvPicPr>
            <a:picLocks noChangeAspect="1"/>
          </p:cNvPicPr>
          <p:nvPr/>
        </p:nvPicPr>
        <p:blipFill>
          <a:blip r:embed="rId3"/>
          <a:stretch>
            <a:fillRect/>
          </a:stretch>
        </p:blipFill>
        <p:spPr>
          <a:xfrm>
            <a:off x="0" y="1257300"/>
            <a:ext cx="22629091" cy="1244600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WHAT THE FONT"/>
          <p:cNvSpPr txBox="1">
            <a:spLocks noGrp="1"/>
          </p:cNvSpPr>
          <p:nvPr>
            <p:ph type="title" idx="4294967295"/>
          </p:nvPr>
        </p:nvSpPr>
        <p:spPr>
          <a:xfrm>
            <a:off x="17788311" y="237455"/>
            <a:ext cx="6357510"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20%</a:t>
            </a:r>
          </a:p>
        </p:txBody>
      </p:sp>
      <p:pic>
        <p:nvPicPr>
          <p:cNvPr id="360" name="NY full color.jpeg" descr="An infographic showing a pie chart with a 20% wedge cut out of the whole. The pie is red, the wedge is green."/>
          <p:cNvPicPr>
            <a:picLocks noChangeAspect="1"/>
          </p:cNvPicPr>
          <p:nvPr/>
        </p:nvPicPr>
        <p:blipFill>
          <a:blip r:embed="rId3"/>
          <a:stretch>
            <a:fillRect/>
          </a:stretch>
        </p:blipFill>
        <p:spPr>
          <a:xfrm>
            <a:off x="0" y="1270000"/>
            <a:ext cx="21764976" cy="122428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Good design = accessible design."/>
          <p:cNvSpPr txBox="1">
            <a:spLocks noGrp="1"/>
          </p:cNvSpPr>
          <p:nvPr>
            <p:ph type="title" idx="4294967295"/>
          </p:nvPr>
        </p:nvSpPr>
        <p:spPr>
          <a:xfrm>
            <a:off x="-12700" y="3959291"/>
            <a:ext cx="2438400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10700" spc="-213">
                <a:solidFill>
                  <a:srgbClr val="404040"/>
                </a:solidFill>
                <a:latin typeface="+mn-lt"/>
                <a:ea typeface="+mn-ea"/>
                <a:cs typeface="+mn-cs"/>
                <a:sym typeface="BrownPro-Bold"/>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Good design = accessible design.</a:t>
            </a:r>
          </a:p>
        </p:txBody>
      </p:sp>
      <p:sp>
        <p:nvSpPr>
          <p:cNvPr id="168" name="And (largely) vice versa."/>
          <p:cNvSpPr txBox="1"/>
          <p:nvPr/>
        </p:nvSpPr>
        <p:spPr>
          <a:xfrm>
            <a:off x="-12699" y="7421595"/>
            <a:ext cx="24396699"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defRPr sz="8200">
                <a:solidFill>
                  <a:srgbClr val="404040"/>
                </a:solidFill>
                <a:latin typeface="+mn-lt"/>
                <a:ea typeface="+mn-ea"/>
                <a:cs typeface="+mn-cs"/>
                <a:sym typeface="BrownPro-Bold"/>
              </a:defRPr>
            </a:lvl1pPr>
          </a:lstStyle>
          <a:p>
            <a:r>
              <a:rPr dirty="0"/>
              <a:t>And vice versa.</a:t>
            </a:r>
          </a:p>
        </p:txBody>
      </p:sp>
      <p:sp>
        <p:nvSpPr>
          <p:cNvPr id="166"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WHAT THE FONT"/>
          <p:cNvSpPr txBox="1">
            <a:spLocks noGrp="1"/>
          </p:cNvSpPr>
          <p:nvPr>
            <p:ph type="title" idx="4294967295"/>
          </p:nvPr>
        </p:nvSpPr>
        <p:spPr>
          <a:xfrm>
            <a:off x="13566748" y="210457"/>
            <a:ext cx="10719281"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20%, NOW IN GRAY</a:t>
            </a:r>
          </a:p>
        </p:txBody>
      </p:sp>
      <p:pic>
        <p:nvPicPr>
          <p:cNvPr id="363" name="NY grayscale.png" descr="Same piechart as earlier, but laid out in shades of gray."/>
          <p:cNvPicPr>
            <a:picLocks noChangeAspect="1"/>
          </p:cNvPicPr>
          <p:nvPr/>
        </p:nvPicPr>
        <p:blipFill>
          <a:blip r:embed="rId3"/>
          <a:stretch>
            <a:fillRect/>
          </a:stretch>
        </p:blipFill>
        <p:spPr>
          <a:xfrm>
            <a:off x="0" y="1270000"/>
            <a:ext cx="21764979" cy="1224280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WHAT THE FONT"/>
          <p:cNvSpPr txBox="1">
            <a:spLocks noGrp="1"/>
          </p:cNvSpPr>
          <p:nvPr>
            <p:ph type="title" idx="4294967295"/>
          </p:nvPr>
        </p:nvSpPr>
        <p:spPr>
          <a:xfrm>
            <a:off x="17330278" y="237455"/>
            <a:ext cx="6881692"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TEXAS</a:t>
            </a:r>
          </a:p>
        </p:txBody>
      </p:sp>
      <p:pic>
        <p:nvPicPr>
          <p:cNvPr id="366" name="autism webinar.jpeg" descr="Ad for an autism webinar, laid out in shades of dark brown and contrasting light blue and white."/>
          <p:cNvPicPr>
            <a:picLocks noChangeAspect="1"/>
          </p:cNvPicPr>
          <p:nvPr/>
        </p:nvPicPr>
        <p:blipFill>
          <a:blip r:embed="rId3"/>
          <a:stretch>
            <a:fillRect/>
          </a:stretch>
        </p:blipFill>
        <p:spPr>
          <a:xfrm>
            <a:off x="0" y="0"/>
            <a:ext cx="16361726" cy="13716000"/>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Toilet-Teaching-social-image.001.jpeg" descr="Ad for a toilet-teaching workshop."/>
          <p:cNvPicPr>
            <a:picLocks noChangeAspect="1"/>
          </p:cNvPicPr>
          <p:nvPr/>
        </p:nvPicPr>
        <p:blipFill>
          <a:blip r:embed="rId3"/>
          <a:stretch>
            <a:fillRect/>
          </a:stretch>
        </p:blipFill>
        <p:spPr>
          <a:xfrm>
            <a:off x="11297883" y="3830924"/>
            <a:ext cx="12747336" cy="7170378"/>
          </a:xfrm>
          <a:prstGeom prst="rect">
            <a:avLst/>
          </a:prstGeom>
          <a:ln w="12700">
            <a:miter lim="400000"/>
          </a:ln>
        </p:spPr>
      </p:pic>
      <p:pic>
        <p:nvPicPr>
          <p:cNvPr id="368" name="Better Toilet Teaching front image.001.jpeg" descr="Ad for a toilet-teaching workshop, with text super-imposed over a photo of toilet rolls in a basket."/>
          <p:cNvPicPr>
            <a:picLocks noChangeAspect="1"/>
          </p:cNvPicPr>
          <p:nvPr/>
        </p:nvPicPr>
        <p:blipFill>
          <a:blip r:embed="rId4"/>
          <a:stretch>
            <a:fillRect/>
          </a:stretch>
        </p:blipFill>
        <p:spPr>
          <a:xfrm>
            <a:off x="825500" y="0"/>
            <a:ext cx="9544566" cy="14778681"/>
          </a:xfrm>
          <a:prstGeom prst="rect">
            <a:avLst/>
          </a:prstGeom>
          <a:ln w="12700">
            <a:miter lim="400000"/>
          </a:ln>
        </p:spPr>
      </p:pic>
      <p:sp>
        <p:nvSpPr>
          <p:cNvPr id="370" name="WHAT THE FONT"/>
          <p:cNvSpPr txBox="1">
            <a:spLocks noGrp="1"/>
          </p:cNvSpPr>
          <p:nvPr>
            <p:ph type="title" idx="4294967295"/>
          </p:nvPr>
        </p:nvSpPr>
        <p:spPr>
          <a:xfrm>
            <a:off x="14045855" y="270113"/>
            <a:ext cx="10147009" cy="79508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defRPr sz="4500">
                <a:solidFill>
                  <a:srgbClr val="FFFFFF"/>
                </a:solidFill>
                <a:latin typeface="+mn-lt"/>
                <a:ea typeface="+mn-ea"/>
                <a:cs typeface="+mn-cs"/>
                <a:sym typeface="BrownPro-Bold"/>
              </a:defRPr>
            </a:lvl1p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4500" b="0" i="0" u="none" strike="noStrike" kern="0" cap="none" spc="0" normalizeH="0" baseline="0" noProof="0" dirty="0">
                <a:ln>
                  <a:noFill/>
                </a:ln>
                <a:solidFill>
                  <a:srgbClr val="FFFFFF"/>
                </a:solidFill>
                <a:effectLst/>
                <a:uLnTx/>
                <a:uFillTx/>
                <a:latin typeface="+mn-lt"/>
                <a:ea typeface="+mn-ea"/>
                <a:cs typeface="+mn-cs"/>
                <a:sym typeface="BrownPro-Bold"/>
              </a:rPr>
              <a:t>WHAT THE FONT: TOILET TEACHING</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hank you for your time."/>
          <p:cNvSpPr txBox="1">
            <a:spLocks noGrp="1"/>
          </p:cNvSpPr>
          <p:nvPr>
            <p:ph type="title" idx="4294967295"/>
          </p:nvPr>
        </p:nvSpPr>
        <p:spPr>
          <a:xfrm>
            <a:off x="4270895" y="2232091"/>
            <a:ext cx="15842210"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Thank you for your time.</a:t>
            </a:r>
          </a:p>
        </p:txBody>
      </p:sp>
      <p:sp>
        <p:nvSpPr>
          <p:cNvPr id="376" name="This presentation is licensed under CC-BY-NC-SA."/>
          <p:cNvSpPr txBox="1"/>
          <p:nvPr/>
        </p:nvSpPr>
        <p:spPr>
          <a:xfrm>
            <a:off x="662146" y="5949950"/>
            <a:ext cx="7217499" cy="288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6000">
                <a:solidFill>
                  <a:srgbClr val="404040"/>
                </a:solidFill>
                <a:latin typeface="+mn-lt"/>
                <a:ea typeface="+mn-ea"/>
                <a:cs typeface="+mn-cs"/>
                <a:sym typeface="BrownPro-Bold"/>
              </a:defRPr>
            </a:lvl1pPr>
          </a:lstStyle>
          <a:p>
            <a:r>
              <a:t>This presentation is licensed under CC-BY-NC-SA.</a:t>
            </a:r>
          </a:p>
        </p:txBody>
      </p:sp>
      <p:sp>
        <p:nvSpPr>
          <p:cNvPr id="374" name="Feel free to share it, and remix it for non-commercial use, with attribution."/>
          <p:cNvSpPr txBox="1"/>
          <p:nvPr/>
        </p:nvSpPr>
        <p:spPr>
          <a:xfrm>
            <a:off x="15679114" y="5039331"/>
            <a:ext cx="7608935" cy="473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6000">
                <a:solidFill>
                  <a:srgbClr val="404040"/>
                </a:solidFill>
                <a:latin typeface="+mn-lt"/>
                <a:ea typeface="+mn-ea"/>
                <a:cs typeface="+mn-cs"/>
                <a:sym typeface="BrownPro-Bold"/>
              </a:defRPr>
            </a:lvl1pPr>
          </a:lstStyle>
          <a:p>
            <a:r>
              <a:t>Feel free to share it, and remix it for non-commercial use, with attribution.</a:t>
            </a:r>
          </a:p>
        </p:txBody>
      </p:sp>
      <p:pic>
        <p:nvPicPr>
          <p:cNvPr id="375" name="CC04.jp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34365" y="6244365"/>
            <a:ext cx="4557773" cy="2013900"/>
          </a:xfrm>
          <a:prstGeom prst="rect">
            <a:avLst/>
          </a:prstGeom>
          <a:ln w="12700">
            <a:miter lim="400000"/>
          </a:ln>
        </p:spPr>
      </p:pic>
      <p:sp>
        <p:nvSpPr>
          <p:cNvPr id="372" name="go.uvm.edu/accessibility"/>
          <p:cNvSpPr txBox="1"/>
          <p:nvPr/>
        </p:nvSpPr>
        <p:spPr>
          <a:xfrm>
            <a:off x="16170720" y="241299"/>
            <a:ext cx="7138036"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go.uvm.edu/accessibility</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FURTHER READING"/>
          <p:cNvSpPr txBox="1">
            <a:spLocks noGrp="1"/>
          </p:cNvSpPr>
          <p:nvPr>
            <p:ph type="title" idx="4294967295"/>
          </p:nvPr>
        </p:nvSpPr>
        <p:spPr>
          <a:xfrm>
            <a:off x="15862150" y="341100"/>
            <a:ext cx="8135560" cy="69121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4500" spc="-90">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4500" b="0" i="0" u="none" strike="noStrike" kern="0" cap="none" spc="-90" normalizeH="0" baseline="0" noProof="0" dirty="0">
                <a:ln>
                  <a:noFill/>
                </a:ln>
                <a:solidFill>
                  <a:srgbClr val="FFFFFF"/>
                </a:solidFill>
                <a:effectLst/>
                <a:uLnTx/>
                <a:uFillTx/>
                <a:latin typeface="+mn-lt"/>
                <a:ea typeface="+mn-ea"/>
                <a:cs typeface="+mn-cs"/>
                <a:sym typeface="BrownPro-Bold"/>
              </a:rPr>
              <a:t>FURTHER READING: GENERAL</a:t>
            </a:r>
          </a:p>
        </p:txBody>
      </p:sp>
      <p:sp>
        <p:nvSpPr>
          <p:cNvPr id="379" name="Accessible Typography Fundamentals slides | video…"/>
          <p:cNvSpPr txBox="1"/>
          <p:nvPr/>
        </p:nvSpPr>
        <p:spPr>
          <a:xfrm>
            <a:off x="1092199" y="5442762"/>
            <a:ext cx="14749993"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u="none" dirty="0">
                <a:solidFill>
                  <a:srgbClr val="404040"/>
                </a:solidFill>
              </a:rPr>
              <a:t>Accessible Typography Fundamentals </a:t>
            </a:r>
            <a:r>
              <a:rPr dirty="0">
                <a:hlinkClick r:id="rId3"/>
              </a:rPr>
              <a:t>slides</a:t>
            </a:r>
            <a:r>
              <a:rPr u="none" dirty="0">
                <a:solidFill>
                  <a:srgbClr val="404040"/>
                </a:solidFill>
              </a:rPr>
              <a:t> | </a:t>
            </a:r>
            <a:r>
              <a:rPr dirty="0">
                <a:hlinkClick r:id="rId4"/>
              </a:rPr>
              <a:t>video</a:t>
            </a:r>
            <a:r>
              <a:rPr dirty="0"/>
              <a:t> </a:t>
            </a:r>
          </a:p>
        </p:txBody>
      </p:sp>
      <p:sp>
        <p:nvSpPr>
          <p:cNvPr id="380" name="}"/>
          <p:cNvSpPr txBox="1"/>
          <p:nvPr/>
        </p:nvSpPr>
        <p:spPr>
          <a:xfrm>
            <a:off x="15364380" y="838200"/>
            <a:ext cx="4381327" cy="1076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70000">
                <a:solidFill>
                  <a:srgbClr val="363737"/>
                </a:solidFill>
                <a:latin typeface="Academy Engraved LET Plain:1.0"/>
                <a:ea typeface="Academy Engraved LET Plain:1.0"/>
                <a:cs typeface="Academy Engraved LET Plain:1.0"/>
                <a:sym typeface="Academy Engraved LET Plain:1.0"/>
              </a:defRPr>
            </a:lvl1pPr>
          </a:lstStyle>
          <a:p>
            <a:r>
              <a:t>}</a:t>
            </a:r>
          </a:p>
        </p:txBody>
      </p:sp>
      <p:sp>
        <p:nvSpPr>
          <p:cNvPr id="381" name="GENERAL"/>
          <p:cNvSpPr txBox="1"/>
          <p:nvPr/>
        </p:nvSpPr>
        <p:spPr>
          <a:xfrm>
            <a:off x="19745706" y="6540499"/>
            <a:ext cx="354609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5900">
                <a:solidFill>
                  <a:srgbClr val="363737"/>
                </a:solidFill>
                <a:latin typeface="+mn-lt"/>
                <a:ea typeface="+mn-ea"/>
                <a:cs typeface="+mn-cs"/>
                <a:sym typeface="BrownPro-Bold"/>
              </a:defRPr>
            </a:lvl1pPr>
          </a:lstStyle>
          <a:p>
            <a:r>
              <a:t>GENERAL</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FURTHER READING"/>
          <p:cNvSpPr txBox="1">
            <a:spLocks noGrp="1"/>
          </p:cNvSpPr>
          <p:nvPr>
            <p:ph type="title" idx="4294967295"/>
          </p:nvPr>
        </p:nvSpPr>
        <p:spPr>
          <a:xfrm>
            <a:off x="16653856" y="290299"/>
            <a:ext cx="7520328" cy="69121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4500" spc="-90">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4500" b="0" i="0" u="none" strike="noStrike" kern="0" cap="none" spc="-90" normalizeH="0" baseline="0" noProof="0" dirty="0">
                <a:ln>
                  <a:noFill/>
                </a:ln>
                <a:solidFill>
                  <a:srgbClr val="FFFFFF"/>
                </a:solidFill>
                <a:effectLst/>
                <a:uLnTx/>
                <a:uFillTx/>
                <a:latin typeface="+mn-lt"/>
                <a:ea typeface="+mn-ea"/>
                <a:cs typeface="+mn-cs"/>
                <a:sym typeface="BrownPro-Bold"/>
              </a:rPr>
              <a:t>FURTHER READING: FONTS </a:t>
            </a:r>
          </a:p>
        </p:txBody>
      </p:sp>
      <p:sp>
        <p:nvSpPr>
          <p:cNvPr id="384" name="Font Accessibility &amp; Readability: The Basics…"/>
          <p:cNvSpPr txBox="1"/>
          <p:nvPr/>
        </p:nvSpPr>
        <p:spPr>
          <a:xfrm>
            <a:off x="1079500" y="3429000"/>
            <a:ext cx="11630911" cy="726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rPr>
              <a:t>Font Accessibility &amp; Readability: The Basics</a:t>
            </a:r>
          </a:p>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2">
                  <a:extLst>
                    <a:ext uri="{A12FA001-AC4F-418D-AE19-62706E023703}">
                      <ahyp:hlinkClr xmlns:ahyp="http://schemas.microsoft.com/office/drawing/2018/hyperlinkcolor" val="tx"/>
                    </a:ext>
                  </a:extLst>
                </a:hlinkClick>
              </a:rPr>
              <a:t>Mobile Web Typography Guidelines</a:t>
            </a:r>
          </a:p>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3">
                  <a:extLst>
                    <a:ext uri="{A12FA001-AC4F-418D-AE19-62706E023703}">
                      <ahyp:hlinkClr xmlns:ahyp="http://schemas.microsoft.com/office/drawing/2018/hyperlinkcolor" val="tx"/>
                    </a:ext>
                  </a:extLst>
                </a:hlinkClick>
              </a:rPr>
              <a:t>UVM Style Guide</a:t>
            </a:r>
          </a:p>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4">
                  <a:extLst>
                    <a:ext uri="{A12FA001-AC4F-418D-AE19-62706E023703}">
                      <ahyp:hlinkClr xmlns:ahyp="http://schemas.microsoft.com/office/drawing/2018/hyperlinkcolor" val="tx"/>
                    </a:ext>
                  </a:extLst>
                </a:hlinkClick>
              </a:rPr>
              <a:t>Virtual Readability Lab</a:t>
            </a:r>
          </a:p>
        </p:txBody>
      </p:sp>
      <p:sp>
        <p:nvSpPr>
          <p:cNvPr id="385" name="FONTS"/>
          <p:cNvSpPr txBox="1"/>
          <p:nvPr/>
        </p:nvSpPr>
        <p:spPr>
          <a:xfrm>
            <a:off x="20807425" y="6608117"/>
            <a:ext cx="249707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5900">
                <a:solidFill>
                  <a:srgbClr val="363737"/>
                </a:solidFill>
                <a:latin typeface="+mn-lt"/>
                <a:ea typeface="+mn-ea"/>
                <a:cs typeface="+mn-cs"/>
                <a:sym typeface="BrownPro-Bold"/>
              </a:defRPr>
            </a:lvl1pPr>
          </a:lstStyle>
          <a:p>
            <a:r>
              <a:t>FONTS</a:t>
            </a:r>
          </a:p>
        </p:txBody>
      </p:sp>
      <p:grpSp>
        <p:nvGrpSpPr>
          <p:cNvPr id="388" name="Group">
            <a:extLst>
              <a:ext uri="{C183D7F6-B498-43B3-948B-1728B52AA6E4}">
                <adec:decorative xmlns:adec="http://schemas.microsoft.com/office/drawing/2017/decorative" val="1"/>
              </a:ext>
            </a:extLst>
          </p:cNvPr>
          <p:cNvGrpSpPr/>
          <p:nvPr/>
        </p:nvGrpSpPr>
        <p:grpSpPr>
          <a:xfrm>
            <a:off x="15050264" y="838200"/>
            <a:ext cx="5888984" cy="10782301"/>
            <a:chOff x="0" y="0"/>
            <a:chExt cx="5888983" cy="10782300"/>
          </a:xfrm>
        </p:grpSpPr>
        <p:sp>
          <p:nvSpPr>
            <p:cNvPr id="386" name="}"/>
            <p:cNvSpPr txBox="1"/>
            <p:nvPr/>
          </p:nvSpPr>
          <p:spPr>
            <a:xfrm>
              <a:off x="1507656" y="12699"/>
              <a:ext cx="4381328"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363737"/>
                  </a:solidFill>
                  <a:latin typeface="Academy Engraved LET Plain:1.0"/>
                  <a:ea typeface="Academy Engraved LET Plain:1.0"/>
                  <a:cs typeface="Academy Engraved LET Plain:1.0"/>
                  <a:sym typeface="Academy Engraved LET Plain:1.0"/>
                </a:defRPr>
              </a:lvl1pPr>
            </a:lstStyle>
            <a:p>
              <a:r>
                <a:t>}</a:t>
              </a:r>
            </a:p>
          </p:txBody>
        </p:sp>
        <p:sp>
          <p:nvSpPr>
            <p:cNvPr id="387" name="}"/>
            <p:cNvSpPr txBox="1"/>
            <p:nvPr/>
          </p:nvSpPr>
          <p:spPr>
            <a:xfrm>
              <a:off x="0" y="-1"/>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363737"/>
                  </a:solidFill>
                  <a:latin typeface="Academy Engraved LET Plain:1.0"/>
                  <a:ea typeface="Academy Engraved LET Plain:1.0"/>
                  <a:cs typeface="Academy Engraved LET Plain:1.0"/>
                  <a:sym typeface="Academy Engraved LET Plain:1.0"/>
                </a:defRPr>
              </a:lvl1pPr>
            </a:lstStyle>
            <a:p>
              <a:r>
                <a:t>}</a:t>
              </a:r>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FURTHER READING"/>
          <p:cNvSpPr txBox="1">
            <a:spLocks noGrp="1"/>
          </p:cNvSpPr>
          <p:nvPr>
            <p:ph type="title" idx="4294967295"/>
          </p:nvPr>
        </p:nvSpPr>
        <p:spPr>
          <a:xfrm>
            <a:off x="16526755" y="322968"/>
            <a:ext cx="7559121" cy="69121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50800" tIns="50800" rIns="50800" bIns="50800" numCol="1" spcCol="0" rtlCol="0" fromWordArt="0" anchor="ctr" anchorCtr="0" forceAA="0" compatLnSpc="1">
            <a:prstTxWarp prst="textNoShape">
              <a:avLst/>
            </a:prstTxWarp>
            <a:spAutoFit/>
          </a:bodyPr>
          <a:lstStyle>
            <a:lvl1pPr algn="l">
              <a:lnSpc>
                <a:spcPct val="80000"/>
              </a:lnSpc>
              <a:defRPr sz="4500" spc="-90">
                <a:solidFill>
                  <a:srgbClr val="FFFFFF"/>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4500" b="0" i="0" u="none" strike="noStrike" kern="0" cap="none" spc="-90" normalizeH="0" baseline="0" noProof="0" dirty="0">
                <a:ln>
                  <a:noFill/>
                </a:ln>
                <a:solidFill>
                  <a:srgbClr val="FFFFFF"/>
                </a:solidFill>
                <a:effectLst/>
                <a:uLnTx/>
                <a:uFillTx/>
                <a:latin typeface="+mn-lt"/>
                <a:ea typeface="+mn-ea"/>
                <a:cs typeface="+mn-cs"/>
                <a:sym typeface="BrownPro-Bold"/>
              </a:rPr>
              <a:t>FURTHER READING: COLOR</a:t>
            </a:r>
          </a:p>
        </p:txBody>
      </p:sp>
      <p:sp>
        <p:nvSpPr>
          <p:cNvPr id="391" name="Color Blindness Simulator…"/>
          <p:cNvSpPr txBox="1"/>
          <p:nvPr/>
        </p:nvSpPr>
        <p:spPr>
          <a:xfrm>
            <a:off x="1092200" y="2963217"/>
            <a:ext cx="10856779" cy="830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3">
                  <a:extLst>
                    <a:ext uri="{A12FA001-AC4F-418D-AE19-62706E023703}">
                      <ahyp:hlinkClr xmlns:ahyp="http://schemas.microsoft.com/office/drawing/2018/hyperlinkcolor" val="tx"/>
                    </a:ext>
                  </a:extLst>
                </a:hlinkClick>
              </a:rPr>
              <a:t>Color Blindness Simulator</a:t>
            </a:r>
          </a:p>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4">
                  <a:extLst>
                    <a:ext uri="{A12FA001-AC4F-418D-AE19-62706E023703}">
                      <ahyp:hlinkClr xmlns:ahyp="http://schemas.microsoft.com/office/drawing/2018/hyperlinkcolor" val="tx"/>
                    </a:ext>
                  </a:extLst>
                </a:hlinkClick>
              </a:rPr>
              <a:t>WEBAim Color Contrast Checker</a:t>
            </a:r>
          </a:p>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5">
                  <a:extLst>
                    <a:ext uri="{A12FA001-AC4F-418D-AE19-62706E023703}">
                      <ahyp:hlinkClr xmlns:ahyp="http://schemas.microsoft.com/office/drawing/2018/hyperlinkcolor" val="tx"/>
                    </a:ext>
                  </a:extLst>
                </a:hlinkClick>
              </a:rPr>
              <a:t>UVM Color Palette</a:t>
            </a:r>
          </a:p>
          <a:p>
            <a:pPr marL="990600" indent="-990600" algn="l">
              <a:spcBef>
                <a:spcPts val="2400"/>
              </a:spcBef>
              <a:buSzPct val="100000"/>
              <a:buAutoNum type="arabicPeriod"/>
              <a:defRPr sz="6800" u="sng">
                <a:solidFill>
                  <a:schemeClr val="accent1"/>
                </a:solidFill>
                <a:latin typeface="+mn-lt"/>
                <a:ea typeface="+mn-ea"/>
                <a:cs typeface="+mn-cs"/>
                <a:sym typeface="BrownPro-Bold"/>
              </a:defRPr>
            </a:pPr>
            <a:r>
              <a:rPr dirty="0">
                <a:solidFill>
                  <a:srgbClr val="1200FF"/>
                </a:solidFill>
                <a:hlinkClick r:id="rId6">
                  <a:extLst>
                    <a:ext uri="{A12FA001-AC4F-418D-AE19-62706E023703}">
                      <ahyp:hlinkClr xmlns:ahyp="http://schemas.microsoft.com/office/drawing/2018/hyperlinkcolor" val="tx"/>
                    </a:ext>
                  </a:extLst>
                </a:hlinkClick>
              </a:rPr>
              <a:t>CDCI Color &amp; Font Quick Guide (.pdf)</a:t>
            </a:r>
          </a:p>
        </p:txBody>
      </p:sp>
      <p:sp>
        <p:nvSpPr>
          <p:cNvPr id="392" name="COLOR"/>
          <p:cNvSpPr txBox="1"/>
          <p:nvPr/>
        </p:nvSpPr>
        <p:spPr>
          <a:xfrm>
            <a:off x="20557235" y="6608117"/>
            <a:ext cx="2721865"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5900">
                <a:solidFill>
                  <a:srgbClr val="363737"/>
                </a:solidFill>
                <a:latin typeface="+mn-lt"/>
                <a:ea typeface="+mn-ea"/>
                <a:cs typeface="+mn-cs"/>
                <a:sym typeface="BrownPro-Bold"/>
              </a:defRPr>
            </a:lvl1pPr>
          </a:lstStyle>
          <a:p>
            <a:r>
              <a:t>COLOR</a:t>
            </a:r>
          </a:p>
        </p:txBody>
      </p:sp>
      <p:grpSp>
        <p:nvGrpSpPr>
          <p:cNvPr id="397" name="Group">
            <a:extLst>
              <a:ext uri="{C183D7F6-B498-43B3-948B-1728B52AA6E4}">
                <adec:decorative xmlns:adec="http://schemas.microsoft.com/office/drawing/2017/decorative" val="1"/>
              </a:ext>
            </a:extLst>
          </p:cNvPr>
          <p:cNvGrpSpPr/>
          <p:nvPr/>
        </p:nvGrpSpPr>
        <p:grpSpPr>
          <a:xfrm>
            <a:off x="13341523" y="838200"/>
            <a:ext cx="7619741" cy="10782301"/>
            <a:chOff x="0" y="0"/>
            <a:chExt cx="7619739" cy="10782300"/>
          </a:xfrm>
        </p:grpSpPr>
        <p:sp>
          <p:nvSpPr>
            <p:cNvPr id="393" name="}"/>
            <p:cNvSpPr txBox="1"/>
            <p:nvPr/>
          </p:nvSpPr>
          <p:spPr>
            <a:xfrm>
              <a:off x="3238413" y="12700"/>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363737"/>
                  </a:solidFill>
                  <a:latin typeface="Academy Engraved LET Plain:1.0"/>
                  <a:ea typeface="Academy Engraved LET Plain:1.0"/>
                  <a:cs typeface="Academy Engraved LET Plain:1.0"/>
                  <a:sym typeface="Academy Engraved LET Plain:1.0"/>
                </a:defRPr>
              </a:lvl1pPr>
            </a:lstStyle>
            <a:p>
              <a:r>
                <a:t>}</a:t>
              </a:r>
            </a:p>
          </p:txBody>
        </p:sp>
        <p:grpSp>
          <p:nvGrpSpPr>
            <p:cNvPr id="396" name="Group"/>
            <p:cNvGrpSpPr/>
            <p:nvPr/>
          </p:nvGrpSpPr>
          <p:grpSpPr>
            <a:xfrm>
              <a:off x="0" y="0"/>
              <a:ext cx="6048583" cy="10782300"/>
              <a:chOff x="0" y="0"/>
              <a:chExt cx="6048582" cy="10782300"/>
            </a:xfrm>
          </p:grpSpPr>
          <p:sp>
            <p:nvSpPr>
              <p:cNvPr id="394" name="}"/>
              <p:cNvSpPr txBox="1"/>
              <p:nvPr/>
            </p:nvSpPr>
            <p:spPr>
              <a:xfrm>
                <a:off x="1667256" y="-1"/>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363737"/>
                    </a:solidFill>
                    <a:latin typeface="Academy Engraved LET Plain:1.0"/>
                    <a:ea typeface="Academy Engraved LET Plain:1.0"/>
                    <a:cs typeface="Academy Engraved LET Plain:1.0"/>
                    <a:sym typeface="Academy Engraved LET Plain:1.0"/>
                  </a:defRPr>
                </a:lvl1pPr>
              </a:lstStyle>
              <a:p>
                <a:r>
                  <a:t>}</a:t>
                </a:r>
              </a:p>
            </p:txBody>
          </p:sp>
          <p:sp>
            <p:nvSpPr>
              <p:cNvPr id="395" name="}"/>
              <p:cNvSpPr txBox="1"/>
              <p:nvPr/>
            </p:nvSpPr>
            <p:spPr>
              <a:xfrm>
                <a:off x="0" y="12699"/>
                <a:ext cx="4381327" cy="10769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defRPr sz="70000">
                    <a:solidFill>
                      <a:srgbClr val="363737"/>
                    </a:solidFill>
                    <a:latin typeface="Academy Engraved LET Plain:1.0"/>
                    <a:ea typeface="Academy Engraved LET Plain:1.0"/>
                    <a:cs typeface="Academy Engraved LET Plain:1.0"/>
                    <a:sym typeface="Academy Engraved LET Plain:1.0"/>
                  </a:defRPr>
                </a:lvl1pPr>
              </a:lstStyle>
              <a:p>
                <a:r>
                  <a:t>}</a:t>
                </a:r>
              </a:p>
            </p:txBody>
          </p:sp>
        </p:gr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Inaccessible design = bad design."/>
          <p:cNvSpPr txBox="1">
            <a:spLocks noGrp="1"/>
          </p:cNvSpPr>
          <p:nvPr>
            <p:ph type="title" idx="4294967295"/>
          </p:nvPr>
        </p:nvSpPr>
        <p:spPr>
          <a:xfrm>
            <a:off x="-12700" y="3959291"/>
            <a:ext cx="24384001" cy="17526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10700" spc="-213">
                <a:solidFill>
                  <a:srgbClr val="404040"/>
                </a:solidFill>
                <a:latin typeface="+mn-lt"/>
                <a:ea typeface="+mn-ea"/>
                <a:cs typeface="+mn-cs"/>
                <a:sym typeface="BrownPro-Bold"/>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Inaccessible design = bad design.</a:t>
            </a:r>
          </a:p>
        </p:txBody>
      </p:sp>
      <p:sp>
        <p:nvSpPr>
          <p:cNvPr id="172" name="Always."/>
          <p:cNvSpPr txBox="1"/>
          <p:nvPr/>
        </p:nvSpPr>
        <p:spPr>
          <a:xfrm>
            <a:off x="-1" y="7421595"/>
            <a:ext cx="24384001"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404040"/>
                </a:solidFill>
                <a:latin typeface="+mn-lt"/>
                <a:ea typeface="+mn-ea"/>
                <a:cs typeface="+mn-cs"/>
                <a:sym typeface="BrownPro-Bold"/>
              </a:defRPr>
            </a:lvl1pPr>
          </a:lstStyle>
          <a:p>
            <a:r>
              <a:t>Always.</a:t>
            </a:r>
          </a:p>
        </p:txBody>
      </p:sp>
      <p:sp>
        <p:nvSpPr>
          <p:cNvPr id="170"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Accessibility &amp; readability"/>
          <p:cNvSpPr txBox="1">
            <a:spLocks noGrp="1"/>
          </p:cNvSpPr>
          <p:nvPr>
            <p:ph type="title" idx="4294967295"/>
          </p:nvPr>
        </p:nvSpPr>
        <p:spPr>
          <a:xfrm>
            <a:off x="0" y="3084297"/>
            <a:ext cx="24384001" cy="1502206"/>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10700" spc="-213">
                <a:solidFill>
                  <a:srgbClr val="404040"/>
                </a:solidFill>
                <a:latin typeface="+mn-lt"/>
                <a:ea typeface="+mn-ea"/>
                <a:cs typeface="+mn-cs"/>
                <a:sym typeface="BrownPro-Bold"/>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Accessibility vs. readability </a:t>
            </a:r>
          </a:p>
        </p:txBody>
      </p:sp>
      <p:sp>
        <p:nvSpPr>
          <p:cNvPr id="177" name="Readability =…"/>
          <p:cNvSpPr txBox="1"/>
          <p:nvPr/>
        </p:nvSpPr>
        <p:spPr>
          <a:xfrm>
            <a:off x="5939614" y="9019058"/>
            <a:ext cx="17471212" cy="391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defRPr sz="8200">
                <a:solidFill>
                  <a:srgbClr val="404040"/>
                </a:solidFill>
                <a:latin typeface="+mn-lt"/>
                <a:ea typeface="+mn-ea"/>
                <a:cs typeface="+mn-cs"/>
                <a:sym typeface="BrownPro-Bold"/>
              </a:defRPr>
            </a:pPr>
            <a:r>
              <a:rPr dirty="0"/>
              <a:t>Readability =</a:t>
            </a:r>
          </a:p>
          <a:p>
            <a:pPr algn="r" defTabSz="825500">
              <a:defRPr sz="8200">
                <a:solidFill>
                  <a:srgbClr val="404040"/>
                </a:solidFill>
                <a:latin typeface="+mn-lt"/>
                <a:ea typeface="+mn-ea"/>
                <a:cs typeface="+mn-cs"/>
                <a:sym typeface="BrownPro-Bold"/>
              </a:defRPr>
            </a:pPr>
            <a:r>
              <a:rPr dirty="0">
                <a:latin typeface="BrownPro-Regular"/>
                <a:ea typeface="BrownPro-Regular"/>
                <a:cs typeface="BrownPro-Regular"/>
                <a:sym typeface="BrownPro-Regular"/>
              </a:rPr>
              <a:t>how comfortable the design is to read and understand</a:t>
            </a:r>
          </a:p>
        </p:txBody>
      </p:sp>
      <p:sp>
        <p:nvSpPr>
          <p:cNvPr id="176" name="Accessibility = the ability to access a design"/>
          <p:cNvSpPr txBox="1"/>
          <p:nvPr/>
        </p:nvSpPr>
        <p:spPr>
          <a:xfrm>
            <a:off x="643267" y="5199897"/>
            <a:ext cx="17471212" cy="264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825500">
              <a:defRPr sz="8200">
                <a:solidFill>
                  <a:srgbClr val="404040"/>
                </a:solidFill>
                <a:latin typeface="+mn-lt"/>
                <a:ea typeface="+mn-ea"/>
                <a:cs typeface="+mn-cs"/>
                <a:sym typeface="BrownPro-Bold"/>
              </a:defRPr>
            </a:pPr>
            <a:r>
              <a:rPr dirty="0"/>
              <a:t>Accessibility = </a:t>
            </a:r>
            <a:endParaRPr lang="en-US" dirty="0"/>
          </a:p>
          <a:p>
            <a:pPr algn="l" defTabSz="825500">
              <a:defRPr sz="8200">
                <a:solidFill>
                  <a:srgbClr val="404040"/>
                </a:solidFill>
                <a:latin typeface="+mn-lt"/>
                <a:ea typeface="+mn-ea"/>
                <a:cs typeface="+mn-cs"/>
                <a:sym typeface="BrownPro-Bold"/>
              </a:defRPr>
            </a:pPr>
            <a:r>
              <a:rPr dirty="0">
                <a:latin typeface="BrownPro-Regular"/>
                <a:ea typeface="BrownPro-Regular"/>
                <a:cs typeface="BrownPro-Regular"/>
                <a:sym typeface="BrownPro-Regular"/>
              </a:rPr>
              <a:t>the ability to access a design</a:t>
            </a:r>
          </a:p>
        </p:txBody>
      </p:sp>
      <p:sp>
        <p:nvSpPr>
          <p:cNvPr id="174"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onts are the basic building blocks of readability."/>
          <p:cNvSpPr txBox="1">
            <a:spLocks noGrp="1"/>
          </p:cNvSpPr>
          <p:nvPr>
            <p:ph type="title" idx="4294967295"/>
          </p:nvPr>
        </p:nvSpPr>
        <p:spPr>
          <a:xfrm>
            <a:off x="1054100" y="1897909"/>
            <a:ext cx="22225000" cy="307340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gn="l">
              <a:lnSpc>
                <a:spcPct val="80000"/>
              </a:lnSpc>
              <a:defRPr sz="10700" spc="-213">
                <a:solidFill>
                  <a:srgbClr val="404040"/>
                </a:solidFill>
                <a:latin typeface="+mn-lt"/>
                <a:ea typeface="+mn-ea"/>
                <a:cs typeface="+mn-cs"/>
                <a:sym typeface="BrownPro-Bold"/>
              </a:defRPr>
            </a:lvl1pPr>
          </a:lstStyle>
          <a:p>
            <a:pPr marL="0" marR="0" lvl="0" indent="0" algn="l" defTabSz="2438338" rtl="0" eaLnBrk="1" fontAlgn="auto" latinLnBrk="0" hangingPunct="0">
              <a:lnSpc>
                <a:spcPct val="80000"/>
              </a:lnSpc>
              <a:spcBef>
                <a:spcPts val="0"/>
              </a:spcBef>
              <a:spcAft>
                <a:spcPts val="0"/>
              </a:spcAft>
              <a:buClrTx/>
              <a:buSzTx/>
              <a:buFontTx/>
              <a:buNone/>
              <a:tabLst/>
              <a:defRPr/>
            </a:pPr>
            <a:r>
              <a:rPr kumimoji="0" lang="en-US" sz="10700" b="0" i="0" u="none" strike="noStrike" kern="0" cap="none" spc="-213" normalizeH="0" baseline="0" noProof="0" dirty="0">
                <a:ln>
                  <a:noFill/>
                </a:ln>
                <a:solidFill>
                  <a:srgbClr val="404040"/>
                </a:solidFill>
                <a:effectLst/>
                <a:uLnTx/>
                <a:uFillTx/>
                <a:latin typeface="+mn-lt"/>
                <a:ea typeface="+mn-ea"/>
                <a:cs typeface="+mn-cs"/>
                <a:sym typeface="BrownPro-Bold"/>
              </a:rPr>
              <a:t>Fonts are the basic building blocks of readability.</a:t>
            </a:r>
          </a:p>
        </p:txBody>
      </p:sp>
      <p:sp>
        <p:nvSpPr>
          <p:cNvPr id="181" name="That’s why browsers, .pdf readers, and assistive technology treat them differently from everything else on a page."/>
          <p:cNvSpPr txBox="1"/>
          <p:nvPr/>
        </p:nvSpPr>
        <p:spPr>
          <a:xfrm>
            <a:off x="1054100" y="6535009"/>
            <a:ext cx="16676849"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0000"/>
                </a:solidFill>
                <a:latin typeface="BrownPro-Regular"/>
                <a:ea typeface="BrownPro-Regular"/>
                <a:cs typeface="BrownPro-Regular"/>
                <a:sym typeface="BrownPro-Regular"/>
              </a:defRPr>
            </a:lvl1pPr>
          </a:lstStyle>
          <a:p>
            <a:r>
              <a:rPr dirty="0"/>
              <a:t>That’s why browsers, .pdf readers, and assistive technology treat them differently from everything else on a page.</a:t>
            </a:r>
          </a:p>
        </p:txBody>
      </p:sp>
      <p:sp>
        <p:nvSpPr>
          <p:cNvPr id="179"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67%"/>
          <p:cNvSpPr txBox="1">
            <a:spLocks noGrp="1"/>
          </p:cNvSpPr>
          <p:nvPr>
            <p:ph type="title" idx="4294967295"/>
          </p:nvPr>
        </p:nvSpPr>
        <p:spPr>
          <a:xfrm>
            <a:off x="-49506" y="1579580"/>
            <a:ext cx="24483013" cy="800099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40000" spc="-800">
                <a:solidFill>
                  <a:srgbClr val="404040"/>
                </a:solidFill>
                <a:latin typeface="Brocades Script"/>
                <a:ea typeface="Brocades Script"/>
                <a:cs typeface="Brocades Script"/>
                <a:sym typeface="Brocades Script"/>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40000" b="0" i="0" u="none" strike="noStrike" kern="0" cap="none" spc="-800" normalizeH="0" baseline="0" noProof="0" dirty="0">
                <a:ln>
                  <a:noFill/>
                </a:ln>
                <a:solidFill>
                  <a:srgbClr val="404040"/>
                </a:solidFill>
                <a:effectLst/>
                <a:uLnTx/>
                <a:uFillTx/>
                <a:latin typeface="Brocades Script"/>
                <a:ea typeface="Brocades Script"/>
                <a:cs typeface="Brocades Script"/>
                <a:sym typeface="Brocades Script"/>
              </a:rPr>
              <a:t>67%</a:t>
            </a:r>
          </a:p>
        </p:txBody>
      </p:sp>
      <p:sp>
        <p:nvSpPr>
          <p:cNvPr id="184" name="of accessibility failures come down to design choices."/>
          <p:cNvSpPr txBox="1"/>
          <p:nvPr/>
        </p:nvSpPr>
        <p:spPr>
          <a:xfrm>
            <a:off x="3886972" y="8551895"/>
            <a:ext cx="16635456" cy="264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404040"/>
                </a:solidFill>
                <a:latin typeface="+mn-lt"/>
                <a:ea typeface="+mn-ea"/>
                <a:cs typeface="+mn-cs"/>
                <a:sym typeface="BrownPro-Bold"/>
              </a:defRPr>
            </a:lvl1pPr>
          </a:lstStyle>
          <a:p>
            <a:r>
              <a:t>of accessibility failures come down to design choices.</a:t>
            </a:r>
          </a:p>
        </p:txBody>
      </p:sp>
      <p:sp>
        <p:nvSpPr>
          <p:cNvPr id="186" name="Reference"/>
          <p:cNvSpPr txBox="1"/>
          <p:nvPr/>
        </p:nvSpPr>
        <p:spPr>
          <a:xfrm>
            <a:off x="20522427" y="12315047"/>
            <a:ext cx="2603247"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100" u="sng">
                <a:solidFill>
                  <a:schemeClr val="accent1"/>
                </a:solidFill>
                <a:latin typeface="+mn-lt"/>
                <a:ea typeface="+mn-ea"/>
                <a:cs typeface="+mn-cs"/>
                <a:sym typeface="BrownPro-Bold"/>
                <a:hlinkClick r:id="rId3"/>
              </a:defRPr>
            </a:lvl1pPr>
          </a:lstStyle>
          <a:p>
            <a:r>
              <a:rPr>
                <a:hlinkClick r:id="rId3"/>
              </a:rPr>
              <a:t>Reference</a:t>
            </a:r>
          </a:p>
        </p:txBody>
      </p:sp>
      <p:sp>
        <p:nvSpPr>
          <p:cNvPr id="185"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99%"/>
          <p:cNvSpPr txBox="1">
            <a:spLocks noGrp="1"/>
          </p:cNvSpPr>
          <p:nvPr>
            <p:ph type="title" idx="4294967295"/>
          </p:nvPr>
        </p:nvSpPr>
        <p:spPr>
          <a:xfrm>
            <a:off x="-49506" y="1579580"/>
            <a:ext cx="24483013" cy="800099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spAutoFit/>
          </a:bodyPr>
          <a:lstStyle>
            <a:lvl1pPr>
              <a:lnSpc>
                <a:spcPct val="80000"/>
              </a:lnSpc>
              <a:defRPr sz="40000" spc="-800">
                <a:solidFill>
                  <a:srgbClr val="404040"/>
                </a:solidFill>
                <a:latin typeface="Brocades Script"/>
                <a:ea typeface="Brocades Script"/>
                <a:cs typeface="Brocades Script"/>
                <a:sym typeface="Brocades Script"/>
              </a:defRPr>
            </a:lvl1pPr>
          </a:lstStyle>
          <a:p>
            <a:pPr marL="0" marR="0" lvl="0" indent="0" algn="ctr" defTabSz="2438338" rtl="0" eaLnBrk="1" fontAlgn="auto" latinLnBrk="0" hangingPunct="0">
              <a:lnSpc>
                <a:spcPct val="80000"/>
              </a:lnSpc>
              <a:spcBef>
                <a:spcPts val="0"/>
              </a:spcBef>
              <a:spcAft>
                <a:spcPts val="0"/>
              </a:spcAft>
              <a:buClrTx/>
              <a:buSzTx/>
              <a:buFontTx/>
              <a:buNone/>
              <a:tabLst/>
              <a:defRPr/>
            </a:pPr>
            <a:r>
              <a:rPr kumimoji="0" lang="en-US" sz="40000" b="0" i="0" u="none" strike="noStrike" kern="0" cap="none" spc="-800" normalizeH="0" baseline="0" noProof="0">
                <a:ln>
                  <a:noFill/>
                </a:ln>
                <a:solidFill>
                  <a:srgbClr val="404040"/>
                </a:solidFill>
                <a:effectLst/>
                <a:uLnTx/>
                <a:uFillTx/>
                <a:latin typeface="Brocades Script"/>
                <a:ea typeface="Brocades Script"/>
                <a:cs typeface="Brocades Script"/>
                <a:sym typeface="Brocades Script"/>
              </a:rPr>
              <a:t>99%</a:t>
            </a:r>
          </a:p>
        </p:txBody>
      </p:sp>
      <p:sp>
        <p:nvSpPr>
          <p:cNvPr id="189" name="of good design is invisible."/>
          <p:cNvSpPr txBox="1"/>
          <p:nvPr/>
        </p:nvSpPr>
        <p:spPr>
          <a:xfrm>
            <a:off x="4706878" y="8894774"/>
            <a:ext cx="14970244"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8200">
                <a:solidFill>
                  <a:srgbClr val="404040"/>
                </a:solidFill>
                <a:latin typeface="+mn-lt"/>
                <a:ea typeface="+mn-ea"/>
                <a:cs typeface="+mn-cs"/>
                <a:sym typeface="BrownPro-Bold"/>
              </a:defRPr>
            </a:lvl1pPr>
          </a:lstStyle>
          <a:p>
            <a:r>
              <a:t>of good design is invisible.</a:t>
            </a:r>
          </a:p>
        </p:txBody>
      </p:sp>
      <p:sp>
        <p:nvSpPr>
          <p:cNvPr id="190" name="GENERAL GUIDELINES"/>
          <p:cNvSpPr txBox="1"/>
          <p:nvPr/>
        </p:nvSpPr>
        <p:spPr>
          <a:xfrm>
            <a:off x="17132299" y="241299"/>
            <a:ext cx="6172201"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solidFill>
                  <a:srgbClr val="FFFFFF"/>
                </a:solidFill>
                <a:latin typeface="+mn-lt"/>
                <a:ea typeface="+mn-ea"/>
                <a:cs typeface="+mn-cs"/>
                <a:sym typeface="BrownPro-Bold"/>
              </a:defRPr>
            </a:lvl1pPr>
          </a:lstStyle>
          <a:p>
            <a:r>
              <a:t>GENERAL GUIDELINES</a:t>
            </a:r>
          </a:p>
        </p:txBody>
      </p:sp>
      <p:sp>
        <p:nvSpPr>
          <p:cNvPr id="191" name="Reference"/>
          <p:cNvSpPr txBox="1"/>
          <p:nvPr/>
        </p:nvSpPr>
        <p:spPr>
          <a:xfrm>
            <a:off x="20675854" y="12198350"/>
            <a:ext cx="2603247"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100" u="sng">
                <a:solidFill>
                  <a:schemeClr val="accent1"/>
                </a:solidFill>
                <a:latin typeface="+mn-lt"/>
                <a:ea typeface="+mn-ea"/>
                <a:cs typeface="+mn-cs"/>
                <a:sym typeface="BrownPro-Bold"/>
                <a:hlinkClick r:id="rId3"/>
              </a:defRPr>
            </a:lvl1pPr>
          </a:lstStyle>
          <a:p>
            <a:r>
              <a:rPr>
                <a:hlinkClick r:id="rId3"/>
              </a:rPr>
              <a:t>Reference</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BrownPro-Bold"/>
        <a:ea typeface="BrownPro-Bold"/>
        <a:cs typeface="BrownPro-Bold"/>
      </a:majorFont>
      <a:minorFont>
        <a:latin typeface="BrownPro-Bold"/>
        <a:ea typeface="BrownPro-Bold"/>
        <a:cs typeface="BrownPro-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BrownPro-Bold"/>
        <a:ea typeface="BrownPro-Bold"/>
        <a:cs typeface="BrownPro-Bold"/>
      </a:majorFont>
      <a:minorFont>
        <a:latin typeface="BrownPro-Bold"/>
        <a:ea typeface="BrownPro-Bold"/>
        <a:cs typeface="BrownPro-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296</TotalTime>
  <Words>1337</Words>
  <Application>Microsoft Macintosh PowerPoint</Application>
  <PresentationFormat>Custom</PresentationFormat>
  <Paragraphs>245</Paragraphs>
  <Slides>46</Slides>
  <Notes>45</Notes>
  <HiddenSlides>0</HiddenSlides>
  <MMClips>0</MMClips>
  <ScaleCrop>false</ScaleCrop>
  <HeadingPairs>
    <vt:vector size="6" baseType="variant">
      <vt:variant>
        <vt:lpstr>Fonts Used</vt:lpstr>
      </vt:variant>
      <vt:variant>
        <vt:i4>30</vt:i4>
      </vt:variant>
      <vt:variant>
        <vt:lpstr>Theme</vt:lpstr>
      </vt:variant>
      <vt:variant>
        <vt:i4>1</vt:i4>
      </vt:variant>
      <vt:variant>
        <vt:lpstr>Slide Titles</vt:lpstr>
      </vt:variant>
      <vt:variant>
        <vt:i4>46</vt:i4>
      </vt:variant>
    </vt:vector>
  </HeadingPairs>
  <TitlesOfParts>
    <vt:vector size="77" baseType="lpstr">
      <vt:lpstr>Brush Script MT Italic</vt:lpstr>
      <vt:lpstr>Academy Engraved LET Plain:1.0</vt:lpstr>
      <vt:lpstr>American Typewriter</vt:lpstr>
      <vt:lpstr>Arial</vt:lpstr>
      <vt:lpstr>Brandon Printed Two Shadow</vt:lpstr>
      <vt:lpstr>Brocades Script</vt:lpstr>
      <vt:lpstr>BrownPro-Bold</vt:lpstr>
      <vt:lpstr>BrownPro-Italic</vt:lpstr>
      <vt:lpstr>BrownPro-Regular</vt:lpstr>
      <vt:lpstr>Calibri</vt:lpstr>
      <vt:lpstr>Century Gothic</vt:lpstr>
      <vt:lpstr>Chalkduster</vt:lpstr>
      <vt:lpstr>Gobold</vt:lpstr>
      <vt:lpstr>Helvetica</vt:lpstr>
      <vt:lpstr>Helvetica Neue</vt:lpstr>
      <vt:lpstr>Helvetica Neue Medium</vt:lpstr>
      <vt:lpstr>Herculanum</vt:lpstr>
      <vt:lpstr>Impact</vt:lpstr>
      <vt:lpstr>Modak</vt:lpstr>
      <vt:lpstr>Pacifico Regular</vt:lpstr>
      <vt:lpstr>Papyrus</vt:lpstr>
      <vt:lpstr>Party LET</vt:lpstr>
      <vt:lpstr>Phosphate Inline</vt:lpstr>
      <vt:lpstr>Playfair Display</vt:lpstr>
      <vt:lpstr>SignPainter-HouseScript</vt:lpstr>
      <vt:lpstr>SignPainter-HouseScript Semibold</vt:lpstr>
      <vt:lpstr>Snell Roundhand Bold</vt:lpstr>
      <vt:lpstr>Times New Roman</vt:lpstr>
      <vt:lpstr>Verdana</vt:lpstr>
      <vt:lpstr>Zapfino</vt:lpstr>
      <vt:lpstr>21_BasicWhite</vt:lpstr>
      <vt:lpstr>Accessible Graphic Design:</vt:lpstr>
      <vt:lpstr>Audrey Homan</vt:lpstr>
      <vt:lpstr>Contents:</vt:lpstr>
      <vt:lpstr>Good design = accessible design.</vt:lpstr>
      <vt:lpstr>Inaccessible design = bad design.</vt:lpstr>
      <vt:lpstr>Accessibility vs. readability </vt:lpstr>
      <vt:lpstr>Fonts are the basic building blocks of readability.</vt:lpstr>
      <vt:lpstr>67%</vt:lpstr>
      <vt:lpstr>99%</vt:lpstr>
      <vt:lpstr>Design for everyone:</vt:lpstr>
      <vt:lpstr>A lot of people make their own accessibility.</vt:lpstr>
      <vt:lpstr>Things to consider:</vt:lpstr>
      <vt:lpstr>FONT TYPE</vt:lpstr>
      <vt:lpstr>Sans Serif</vt:lpstr>
      <vt:lpstr>Start by choosing a common font:</vt:lpstr>
      <vt:lpstr>Save decorative and script fonts for occasional use.</vt:lpstr>
      <vt:lpstr>UVM’s recommended fonts:</vt:lpstr>
      <vt:lpstr>Again, start by choosing a common font:</vt:lpstr>
      <vt:lpstr>Keep it simple: 1-2 fonts max.</vt:lpstr>
      <vt:lpstr>Use headings to organize your text.</vt:lpstr>
      <vt:lpstr>Use italics for emphasizing words, not for styling text.</vt:lpstr>
      <vt:lpstr>Use ALL-CAPS sparingly.</vt:lpstr>
      <vt:lpstr>ALL CAPS vs. Camel Case</vt:lpstr>
      <vt:lpstr>Font Size Guidelines</vt:lpstr>
      <vt:lpstr>Use columns to avoid eye-strain.</vt:lpstr>
      <vt:lpstr>Again, use columns to avoid eye-strain.</vt:lpstr>
      <vt:lpstr>Don’t trap white space</vt:lpstr>
      <vt:lpstr>Left justify your text.</vt:lpstr>
      <vt:lpstr>This is actually a WCAG requirement.</vt:lpstr>
      <vt:lpstr>How much contrast?</vt:lpstr>
      <vt:lpstr>How do you measure contrast?</vt:lpstr>
      <vt:lpstr>How to use the Contrast Checker:</vt:lpstr>
      <vt:lpstr>Avoid patterned backgrounds.</vt:lpstr>
      <vt:lpstr>Finally, realize two things:</vt:lpstr>
      <vt:lpstr>“What the font’s up with that?”</vt:lpstr>
      <vt:lpstr>WHAT THE FONT: WRUV</vt:lpstr>
      <vt:lpstr>WHAT THE FONT: PLANETS</vt:lpstr>
      <vt:lpstr>WHAT THE FONT: MARCH</vt:lpstr>
      <vt:lpstr>WHAT THE FONT: 20%</vt:lpstr>
      <vt:lpstr>WHAT THE FONT: 20%, NOW IN GRAY</vt:lpstr>
      <vt:lpstr>WHAT THE FONT: TEXAS</vt:lpstr>
      <vt:lpstr>WHAT THE FONT: TOILET TEACHING</vt:lpstr>
      <vt:lpstr>Thank you for your time.</vt:lpstr>
      <vt:lpstr>FURTHER READING: GENERAL</vt:lpstr>
      <vt:lpstr>FURTHER READING: FONTS </vt:lpstr>
      <vt:lpstr>FURTHER READING: COLOR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Graphic Design:</dc:title>
  <cp:lastModifiedBy>Audrey Clare Homan</cp:lastModifiedBy>
  <cp:revision>25</cp:revision>
  <dcterms:modified xsi:type="dcterms:W3CDTF">2022-10-26T14:44:36Z</dcterms:modified>
</cp:coreProperties>
</file>