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3" r:id="rId5"/>
    <p:sldMasterId id="2147483685" r:id="rId6"/>
    <p:sldMasterId id="2147483697" r:id="rId7"/>
    <p:sldMasterId id="2147483709" r:id="rId8"/>
  </p:sldMasterIdLst>
  <p:notesMasterIdLst>
    <p:notesMasterId r:id="rId44"/>
  </p:notesMasterIdLst>
  <p:handoutMasterIdLst>
    <p:handoutMasterId r:id="rId45"/>
  </p:handoutMasterIdLst>
  <p:sldIdLst>
    <p:sldId id="325" r:id="rId9"/>
    <p:sldId id="384" r:id="rId10"/>
    <p:sldId id="390" r:id="rId11"/>
    <p:sldId id="410" r:id="rId12"/>
    <p:sldId id="389" r:id="rId13"/>
    <p:sldId id="391" r:id="rId14"/>
    <p:sldId id="332" r:id="rId15"/>
    <p:sldId id="403" r:id="rId16"/>
    <p:sldId id="404" r:id="rId17"/>
    <p:sldId id="405" r:id="rId18"/>
    <p:sldId id="409" r:id="rId19"/>
    <p:sldId id="393" r:id="rId20"/>
    <p:sldId id="379" r:id="rId21"/>
    <p:sldId id="380" r:id="rId22"/>
    <p:sldId id="394" r:id="rId23"/>
    <p:sldId id="392" r:id="rId24"/>
    <p:sldId id="276" r:id="rId25"/>
    <p:sldId id="258" r:id="rId26"/>
    <p:sldId id="271" r:id="rId27"/>
    <p:sldId id="277" r:id="rId28"/>
    <p:sldId id="269" r:id="rId29"/>
    <p:sldId id="272" r:id="rId30"/>
    <p:sldId id="261" r:id="rId31"/>
    <p:sldId id="396" r:id="rId32"/>
    <p:sldId id="408" r:id="rId33"/>
    <p:sldId id="402" r:id="rId34"/>
    <p:sldId id="398" r:id="rId35"/>
    <p:sldId id="417" r:id="rId36"/>
    <p:sldId id="418" r:id="rId37"/>
    <p:sldId id="419" r:id="rId38"/>
    <p:sldId id="420" r:id="rId39"/>
    <p:sldId id="421" r:id="rId40"/>
    <p:sldId id="399" r:id="rId41"/>
    <p:sldId id="401" r:id="rId42"/>
    <p:sldId id="373" r:id="rId43"/>
  </p:sldIdLst>
  <p:sldSz cx="9144000" cy="6858000" type="screen4x3"/>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3"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iwei Wang" initials="WW" lastIdx="6" clrIdx="0">
    <p:extLst>
      <p:ext uri="{19B8F6BF-5375-455C-9EA6-DF929625EA0E}">
        <p15:presenceInfo xmlns:p15="http://schemas.microsoft.com/office/powerpoint/2012/main" userId="S-1-5-21-1927042371-1281626651-2564270254-480214" providerId="AD"/>
      </p:ext>
    </p:extLst>
  </p:cmAuthor>
  <p:cmAuthor id="2" name="Marilyn Sitaker" initials="MS" lastIdx="2" clrIdx="1">
    <p:extLst>
      <p:ext uri="{19B8F6BF-5375-455C-9EA6-DF929625EA0E}">
        <p15:presenceInfo xmlns:p15="http://schemas.microsoft.com/office/powerpoint/2012/main" userId="cd8a9d6658ee4d0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81314" autoAdjust="0"/>
  </p:normalViewPr>
  <p:slideViewPr>
    <p:cSldViewPr>
      <p:cViewPr varScale="1">
        <p:scale>
          <a:sx n="93" d="100"/>
          <a:sy n="93" d="100"/>
        </p:scale>
        <p:origin x="456" y="72"/>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notesViewPr>
    <p:cSldViewPr showGuides="1">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commentAuthors" Target="commentAuthors.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rilyn\Documents\FFFB\Marketing%20Research\2017%20Consumer%20Surveys\F3B_ConsumerSurveyData_010318.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arilyn\Documents\FFFB\Marketing%20Research\2017%20Consumer%20Surveys\F3B_ConsumerSurveyData_010318.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arilyn\Documents\FFFB\Marketing%20Research\2017%20Consumer%20Surveys\F3B_ConsumerSurveyData_010318.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arilyn\Documents\FFFB\Marketing%20Research\state_F3B_MRS_Revised%20Univariate_state%20Wt_071918.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Marilyn\Documents\FFFB\Marketing%20Research\state_F3B_MRS_Revised%20Univariate_state%20Wt_071918.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Marilyn\Documents\FFFB\Marketing%20Research\state_F3B_MRS_Revised%20Univariate_state%20Wt_071918.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Marilyn\Documents\FFFB\Marketing%20Research\state_F3B_MRS_Revised%20Univariate_state%20Wt_071918.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Marilyn\Documents\FFFB\Marketing%20Research\state_F3B_MRS_Revised%20Univariate_state%20Wt_071918.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56811181074394"/>
          <c:y val="2.7912461646519532E-2"/>
          <c:w val="0.66757327209098871"/>
          <c:h val="0.84963310043990981"/>
        </c:manualLayout>
      </c:layout>
      <c:barChart>
        <c:barDir val="bar"/>
        <c:grouping val="clustered"/>
        <c:varyColors val="0"/>
        <c:ser>
          <c:idx val="0"/>
          <c:order val="0"/>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'F3B Consumer'!$BL$21:$BS$21</c:f>
              <c:strCache>
                <c:ptCount val="8"/>
                <c:pt idx="0">
                  <c:v>Farmers' Mkt</c:v>
                </c:pt>
                <c:pt idx="1">
                  <c:v>Farm Stand</c:v>
                </c:pt>
                <c:pt idx="2">
                  <c:v>Garden</c:v>
                </c:pt>
                <c:pt idx="3">
                  <c:v>Grocery Store</c:v>
                </c:pt>
                <c:pt idx="4">
                  <c:v>Food Co-Op</c:v>
                </c:pt>
                <c:pt idx="5">
                  <c:v>Supermkt</c:v>
                </c:pt>
                <c:pt idx="6">
                  <c:v>CSA</c:v>
                </c:pt>
                <c:pt idx="7">
                  <c:v>Food Bank</c:v>
                </c:pt>
              </c:strCache>
            </c:strRef>
          </c:cat>
          <c:val>
            <c:numRef>
              <c:f>'F3B Consumer'!$BL$22:$BS$22</c:f>
              <c:numCache>
                <c:formatCode>General</c:formatCode>
                <c:ptCount val="8"/>
                <c:pt idx="0">
                  <c:v>9</c:v>
                </c:pt>
                <c:pt idx="1">
                  <c:v>8</c:v>
                </c:pt>
                <c:pt idx="2">
                  <c:v>8</c:v>
                </c:pt>
                <c:pt idx="3">
                  <c:v>7</c:v>
                </c:pt>
                <c:pt idx="4">
                  <c:v>6</c:v>
                </c:pt>
                <c:pt idx="5">
                  <c:v>5</c:v>
                </c:pt>
                <c:pt idx="6">
                  <c:v>3</c:v>
                </c:pt>
                <c:pt idx="7">
                  <c:v>1</c:v>
                </c:pt>
              </c:numCache>
            </c:numRef>
          </c:val>
          <c:extLst>
            <c:ext xmlns:c16="http://schemas.microsoft.com/office/drawing/2014/chart" uri="{C3380CC4-5D6E-409C-BE32-E72D297353CC}">
              <c16:uniqueId val="{00000000-F029-4358-B30F-91715168C525}"/>
            </c:ext>
          </c:extLst>
        </c:ser>
        <c:dLbls>
          <c:showLegendKey val="0"/>
          <c:showVal val="0"/>
          <c:showCatName val="0"/>
          <c:showSerName val="0"/>
          <c:showPercent val="0"/>
          <c:showBubbleSize val="0"/>
        </c:dLbls>
        <c:gapWidth val="174"/>
        <c:axId val="162053176"/>
        <c:axId val="162053568"/>
      </c:barChart>
      <c:catAx>
        <c:axId val="1620531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62053568"/>
        <c:crosses val="autoZero"/>
        <c:auto val="1"/>
        <c:lblAlgn val="ctr"/>
        <c:lblOffset val="100"/>
        <c:noMultiLvlLbl val="0"/>
      </c:catAx>
      <c:valAx>
        <c:axId val="1620535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6205317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r>
              <a:rPr lang="en-US" sz="2800" b="1" dirty="0">
                <a:latin typeface="Century Gothic" panose="020B0502020202020204" pitchFamily="34" charset="0"/>
              </a:rPr>
              <a:t>Compatibility with Lifestyle Habits</a:t>
            </a:r>
          </a:p>
        </c:rich>
      </c:tx>
      <c:layout/>
      <c:overlay val="0"/>
      <c:spPr>
        <a:noFill/>
        <a:ln>
          <a:noFill/>
        </a:ln>
        <a:effectLst/>
      </c:spPr>
      <c:txPr>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6655599300087491"/>
          <c:y val="0.12541666666666668"/>
          <c:w val="0.49022178477690287"/>
          <c:h val="0.71220654709827935"/>
        </c:manualLayout>
      </c:layout>
      <c:barChart>
        <c:barDir val="bar"/>
        <c:grouping val="clustered"/>
        <c:varyColors val="0"/>
        <c:ser>
          <c:idx val="0"/>
          <c:order val="0"/>
          <c:tx>
            <c:strRef>
              <c:f>'Charts F3B Consumer'!$L$23</c:f>
              <c:strCache>
                <c:ptCount val="1"/>
                <c:pt idx="0">
                  <c:v>Strongly Agree</c:v>
                </c:pt>
              </c:strCache>
            </c:strRef>
          </c:tx>
          <c:spPr>
            <a:solidFill>
              <a:schemeClr val="accent1"/>
            </a:solidFill>
            <a:ln>
              <a:solidFill>
                <a:schemeClr val="tx1"/>
              </a:solidFill>
            </a:ln>
            <a:effectLst/>
          </c:spPr>
          <c:invertIfNegative val="0"/>
          <c:cat>
            <c:strRef>
              <c:f>'Charts F3B Consumer'!$K$24:$K$27</c:f>
              <c:strCache>
                <c:ptCount val="4"/>
                <c:pt idx="0">
                  <c:v>It fits in with the meals I plan for my HH</c:v>
                </c:pt>
                <c:pt idx="1">
                  <c:v>It fits in with the way I shop for food</c:v>
                </c:pt>
                <c:pt idx="2">
                  <c:v>It fits in with the way I usually eat</c:v>
                </c:pt>
                <c:pt idx="3">
                  <c:v>It fits in with the preferences of my family</c:v>
                </c:pt>
              </c:strCache>
            </c:strRef>
          </c:cat>
          <c:val>
            <c:numRef>
              <c:f>'Charts F3B Consumer'!$L$24:$L$27</c:f>
              <c:numCache>
                <c:formatCode>General</c:formatCode>
                <c:ptCount val="4"/>
                <c:pt idx="0">
                  <c:v>6</c:v>
                </c:pt>
                <c:pt idx="1">
                  <c:v>7</c:v>
                </c:pt>
                <c:pt idx="2">
                  <c:v>9</c:v>
                </c:pt>
                <c:pt idx="3">
                  <c:v>9</c:v>
                </c:pt>
              </c:numCache>
            </c:numRef>
          </c:val>
          <c:extLst>
            <c:ext xmlns:c16="http://schemas.microsoft.com/office/drawing/2014/chart" uri="{C3380CC4-5D6E-409C-BE32-E72D297353CC}">
              <c16:uniqueId val="{00000000-0945-496B-A356-1D524A12D0A8}"/>
            </c:ext>
          </c:extLst>
        </c:ser>
        <c:ser>
          <c:idx val="1"/>
          <c:order val="1"/>
          <c:tx>
            <c:strRef>
              <c:f>'Charts F3B Consumer'!$M$23</c:f>
              <c:strCache>
                <c:ptCount val="1"/>
                <c:pt idx="0">
                  <c:v>Agree</c:v>
                </c:pt>
              </c:strCache>
            </c:strRef>
          </c:tx>
          <c:spPr>
            <a:solidFill>
              <a:schemeClr val="accent1">
                <a:lumMod val="40000"/>
                <a:lumOff val="60000"/>
              </a:schemeClr>
            </a:solidFill>
            <a:ln>
              <a:solidFill>
                <a:schemeClr val="tx1"/>
              </a:solidFill>
            </a:ln>
            <a:effectLst/>
          </c:spPr>
          <c:invertIfNegative val="0"/>
          <c:cat>
            <c:strRef>
              <c:f>'Charts F3B Consumer'!$K$24:$K$27</c:f>
              <c:strCache>
                <c:ptCount val="4"/>
                <c:pt idx="0">
                  <c:v>It fits in with the meals I plan for my HH</c:v>
                </c:pt>
                <c:pt idx="1">
                  <c:v>It fits in with the way I shop for food</c:v>
                </c:pt>
                <c:pt idx="2">
                  <c:v>It fits in with the way I usually eat</c:v>
                </c:pt>
                <c:pt idx="3">
                  <c:v>It fits in with the preferences of my family</c:v>
                </c:pt>
              </c:strCache>
            </c:strRef>
          </c:cat>
          <c:val>
            <c:numRef>
              <c:f>'Charts F3B Consumer'!$M$24:$M$27</c:f>
              <c:numCache>
                <c:formatCode>General</c:formatCode>
                <c:ptCount val="4"/>
                <c:pt idx="0">
                  <c:v>2</c:v>
                </c:pt>
                <c:pt idx="1">
                  <c:v>2</c:v>
                </c:pt>
                <c:pt idx="2">
                  <c:v>2</c:v>
                </c:pt>
                <c:pt idx="3">
                  <c:v>1</c:v>
                </c:pt>
              </c:numCache>
            </c:numRef>
          </c:val>
          <c:extLst>
            <c:ext xmlns:c16="http://schemas.microsoft.com/office/drawing/2014/chart" uri="{C3380CC4-5D6E-409C-BE32-E72D297353CC}">
              <c16:uniqueId val="{00000001-0945-496B-A356-1D524A12D0A8}"/>
            </c:ext>
          </c:extLst>
        </c:ser>
        <c:ser>
          <c:idx val="2"/>
          <c:order val="2"/>
          <c:tx>
            <c:strRef>
              <c:f>'Charts F3B Consumer'!$N$23</c:f>
              <c:strCache>
                <c:ptCount val="1"/>
                <c:pt idx="0">
                  <c:v>Neutral</c:v>
                </c:pt>
              </c:strCache>
            </c:strRef>
          </c:tx>
          <c:spPr>
            <a:solidFill>
              <a:srgbClr val="FFFF00"/>
            </a:solidFill>
            <a:ln>
              <a:solidFill>
                <a:schemeClr val="tx1"/>
              </a:solidFill>
            </a:ln>
            <a:effectLst/>
          </c:spPr>
          <c:invertIfNegative val="0"/>
          <c:cat>
            <c:strRef>
              <c:f>'Charts F3B Consumer'!$K$24:$K$27</c:f>
              <c:strCache>
                <c:ptCount val="4"/>
                <c:pt idx="0">
                  <c:v>It fits in with the meals I plan for my HH</c:v>
                </c:pt>
                <c:pt idx="1">
                  <c:v>It fits in with the way I shop for food</c:v>
                </c:pt>
                <c:pt idx="2">
                  <c:v>It fits in with the way I usually eat</c:v>
                </c:pt>
                <c:pt idx="3">
                  <c:v>It fits in with the preferences of my family</c:v>
                </c:pt>
              </c:strCache>
            </c:strRef>
          </c:cat>
          <c:val>
            <c:numRef>
              <c:f>'Charts F3B Consumer'!$N$24:$N$27</c:f>
              <c:numCache>
                <c:formatCode>General</c:formatCode>
                <c:ptCount val="4"/>
                <c:pt idx="0">
                  <c:v>3</c:v>
                </c:pt>
                <c:pt idx="1">
                  <c:v>3</c:v>
                </c:pt>
                <c:pt idx="2">
                  <c:v>1</c:v>
                </c:pt>
                <c:pt idx="3">
                  <c:v>2</c:v>
                </c:pt>
              </c:numCache>
            </c:numRef>
          </c:val>
          <c:extLst>
            <c:ext xmlns:c16="http://schemas.microsoft.com/office/drawing/2014/chart" uri="{C3380CC4-5D6E-409C-BE32-E72D297353CC}">
              <c16:uniqueId val="{00000002-0945-496B-A356-1D524A12D0A8}"/>
            </c:ext>
          </c:extLst>
        </c:ser>
        <c:ser>
          <c:idx val="3"/>
          <c:order val="3"/>
          <c:tx>
            <c:strRef>
              <c:f>'Charts F3B Consumer'!$O$23</c:f>
              <c:strCache>
                <c:ptCount val="1"/>
                <c:pt idx="0">
                  <c:v>Disagree</c:v>
                </c:pt>
              </c:strCache>
            </c:strRef>
          </c:tx>
          <c:spPr>
            <a:solidFill>
              <a:srgbClr val="FFC000"/>
            </a:solidFill>
            <a:ln>
              <a:solidFill>
                <a:schemeClr val="tx1"/>
              </a:solidFill>
            </a:ln>
            <a:effectLst/>
          </c:spPr>
          <c:invertIfNegative val="0"/>
          <c:cat>
            <c:strRef>
              <c:f>'Charts F3B Consumer'!$K$24:$K$27</c:f>
              <c:strCache>
                <c:ptCount val="4"/>
                <c:pt idx="0">
                  <c:v>It fits in with the meals I plan for my HH</c:v>
                </c:pt>
                <c:pt idx="1">
                  <c:v>It fits in with the way I shop for food</c:v>
                </c:pt>
                <c:pt idx="2">
                  <c:v>It fits in with the way I usually eat</c:v>
                </c:pt>
                <c:pt idx="3">
                  <c:v>It fits in with the preferences of my family</c:v>
                </c:pt>
              </c:strCache>
            </c:strRef>
          </c:cat>
          <c:val>
            <c:numRef>
              <c:f>'Charts F3B Consumer'!$O$24:$O$27</c:f>
              <c:numCache>
                <c:formatCode>General</c:formatCode>
                <c:ptCount val="4"/>
                <c:pt idx="0">
                  <c:v>1</c:v>
                </c:pt>
                <c:pt idx="1">
                  <c:v>0</c:v>
                </c:pt>
                <c:pt idx="2">
                  <c:v>0</c:v>
                </c:pt>
                <c:pt idx="3">
                  <c:v>0</c:v>
                </c:pt>
              </c:numCache>
            </c:numRef>
          </c:val>
          <c:extLst>
            <c:ext xmlns:c16="http://schemas.microsoft.com/office/drawing/2014/chart" uri="{C3380CC4-5D6E-409C-BE32-E72D297353CC}">
              <c16:uniqueId val="{00000006-0945-496B-A356-1D524A12D0A8}"/>
            </c:ext>
          </c:extLst>
        </c:ser>
        <c:ser>
          <c:idx val="4"/>
          <c:order val="4"/>
          <c:tx>
            <c:strRef>
              <c:f>'Charts F3B Consumer'!$P$23</c:f>
              <c:strCache>
                <c:ptCount val="1"/>
                <c:pt idx="0">
                  <c:v>Strongly Disagree</c:v>
                </c:pt>
              </c:strCache>
            </c:strRef>
          </c:tx>
          <c:spPr>
            <a:solidFill>
              <a:schemeClr val="accent5"/>
            </a:solidFill>
            <a:ln>
              <a:noFill/>
            </a:ln>
            <a:effectLst/>
          </c:spPr>
          <c:invertIfNegative val="0"/>
          <c:cat>
            <c:strRef>
              <c:f>'Charts F3B Consumer'!$K$24:$K$27</c:f>
              <c:strCache>
                <c:ptCount val="4"/>
                <c:pt idx="0">
                  <c:v>It fits in with the meals I plan for my HH</c:v>
                </c:pt>
                <c:pt idx="1">
                  <c:v>It fits in with the way I shop for food</c:v>
                </c:pt>
                <c:pt idx="2">
                  <c:v>It fits in with the way I usually eat</c:v>
                </c:pt>
                <c:pt idx="3">
                  <c:v>It fits in with the preferences of my family</c:v>
                </c:pt>
              </c:strCache>
            </c:strRef>
          </c:cat>
          <c:val>
            <c:numRef>
              <c:f>'Charts F3B Consumer'!$P$24:$P$27</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7-0945-496B-A356-1D524A12D0A8}"/>
            </c:ext>
          </c:extLst>
        </c:ser>
        <c:dLbls>
          <c:showLegendKey val="0"/>
          <c:showVal val="0"/>
          <c:showCatName val="0"/>
          <c:showSerName val="0"/>
          <c:showPercent val="0"/>
          <c:showBubbleSize val="0"/>
        </c:dLbls>
        <c:gapWidth val="219"/>
        <c:axId val="200978840"/>
        <c:axId val="200979232"/>
      </c:barChart>
      <c:catAx>
        <c:axId val="2009788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00979232"/>
        <c:crosses val="autoZero"/>
        <c:auto val="1"/>
        <c:lblAlgn val="ctr"/>
        <c:lblOffset val="100"/>
        <c:noMultiLvlLbl val="0"/>
      </c:catAx>
      <c:valAx>
        <c:axId val="2009792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009788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800" b="1" dirty="0">
                <a:latin typeface="Century Gothic" panose="020B0502020202020204" pitchFamily="34" charset="0"/>
              </a:rPr>
              <a:t>Opinions</a:t>
            </a:r>
            <a:r>
              <a:rPr lang="en-US" sz="2800" b="1" baseline="0" dirty="0">
                <a:latin typeface="Century Gothic" panose="020B0502020202020204" pitchFamily="34" charset="0"/>
              </a:rPr>
              <a:t> on Potential F3B Impacts</a:t>
            </a:r>
            <a:endParaRPr lang="en-US" sz="2800" b="1" dirty="0">
              <a:latin typeface="Century Gothic" panose="020B0502020202020204" pitchFamily="34" charset="0"/>
            </a:endParaRPr>
          </a:p>
        </c:rich>
      </c:tx>
      <c:layout>
        <c:manualLayout>
          <c:xMode val="edge"/>
          <c:yMode val="edge"/>
          <c:x val="0.16361512063392525"/>
          <c:y val="0"/>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6451990376202976"/>
          <c:y val="0.14314154480689914"/>
          <c:w val="0.41407893457762229"/>
          <c:h val="0.68641282339707532"/>
        </c:manualLayout>
      </c:layout>
      <c:barChart>
        <c:barDir val="bar"/>
        <c:grouping val="clustered"/>
        <c:varyColors val="0"/>
        <c:ser>
          <c:idx val="0"/>
          <c:order val="0"/>
          <c:tx>
            <c:strRef>
              <c:f>'Charts F3B Consumer'!$L$39</c:f>
              <c:strCache>
                <c:ptCount val="1"/>
                <c:pt idx="0">
                  <c:v>Strongly Agree</c:v>
                </c:pt>
              </c:strCache>
            </c:strRef>
          </c:tx>
          <c:spPr>
            <a:solidFill>
              <a:schemeClr val="accent1"/>
            </a:solidFill>
            <a:ln>
              <a:solidFill>
                <a:schemeClr val="tx1"/>
              </a:solidFill>
            </a:ln>
            <a:effectLst/>
          </c:spPr>
          <c:invertIfNegative val="0"/>
          <c:cat>
            <c:strRef>
              <c:f>'Charts F3B Consumer'!$K$40:$K$44</c:f>
              <c:strCache>
                <c:ptCount val="5"/>
                <c:pt idx="0">
                  <c:v>It allows me to give my food dollars directly to the local farmers in my community</c:v>
                </c:pt>
                <c:pt idx="1">
                  <c:v>It is a good way for people to get food directly from their local farmers</c:v>
                </c:pt>
                <c:pt idx="2">
                  <c:v>It has potential to increase fresh food consumed in the community</c:v>
                </c:pt>
                <c:pt idx="3">
                  <c:v>It has potential to increase purchases at this store</c:v>
                </c:pt>
                <c:pt idx="4">
                  <c:v>It will bring more of my neighbors to this store</c:v>
                </c:pt>
              </c:strCache>
            </c:strRef>
          </c:cat>
          <c:val>
            <c:numRef>
              <c:f>'Charts F3B Consumer'!$L$40:$L$44</c:f>
              <c:numCache>
                <c:formatCode>General</c:formatCode>
                <c:ptCount val="5"/>
                <c:pt idx="0">
                  <c:v>11</c:v>
                </c:pt>
                <c:pt idx="1">
                  <c:v>9</c:v>
                </c:pt>
                <c:pt idx="2">
                  <c:v>8</c:v>
                </c:pt>
                <c:pt idx="3">
                  <c:v>7</c:v>
                </c:pt>
                <c:pt idx="4">
                  <c:v>6</c:v>
                </c:pt>
              </c:numCache>
            </c:numRef>
          </c:val>
          <c:extLst>
            <c:ext xmlns:c16="http://schemas.microsoft.com/office/drawing/2014/chart" uri="{C3380CC4-5D6E-409C-BE32-E72D297353CC}">
              <c16:uniqueId val="{00000000-B457-4948-B7D8-0674315FB414}"/>
            </c:ext>
          </c:extLst>
        </c:ser>
        <c:ser>
          <c:idx val="1"/>
          <c:order val="1"/>
          <c:tx>
            <c:strRef>
              <c:f>'Charts F3B Consumer'!$M$39</c:f>
              <c:strCache>
                <c:ptCount val="1"/>
                <c:pt idx="0">
                  <c:v>Agree</c:v>
                </c:pt>
              </c:strCache>
            </c:strRef>
          </c:tx>
          <c:spPr>
            <a:solidFill>
              <a:schemeClr val="accent2"/>
            </a:solidFill>
            <a:ln>
              <a:solidFill>
                <a:schemeClr val="tx1"/>
              </a:solidFill>
            </a:ln>
            <a:effectLst/>
          </c:spPr>
          <c:invertIfNegative val="0"/>
          <c:cat>
            <c:strRef>
              <c:f>'Charts F3B Consumer'!$K$40:$K$44</c:f>
              <c:strCache>
                <c:ptCount val="5"/>
                <c:pt idx="0">
                  <c:v>It allows me to give my food dollars directly to the local farmers in my community</c:v>
                </c:pt>
                <c:pt idx="1">
                  <c:v>It is a good way for people to get food directly from their local farmers</c:v>
                </c:pt>
                <c:pt idx="2">
                  <c:v>It has potential to increase fresh food consumed in the community</c:v>
                </c:pt>
                <c:pt idx="3">
                  <c:v>It has potential to increase purchases at this store</c:v>
                </c:pt>
                <c:pt idx="4">
                  <c:v>It will bring more of my neighbors to this store</c:v>
                </c:pt>
              </c:strCache>
            </c:strRef>
          </c:cat>
          <c:val>
            <c:numRef>
              <c:f>'Charts F3B Consumer'!$M$40:$M$44</c:f>
              <c:numCache>
                <c:formatCode>General</c:formatCode>
                <c:ptCount val="5"/>
                <c:pt idx="0">
                  <c:v>0</c:v>
                </c:pt>
                <c:pt idx="1">
                  <c:v>2</c:v>
                </c:pt>
                <c:pt idx="2">
                  <c:v>2</c:v>
                </c:pt>
                <c:pt idx="3">
                  <c:v>3</c:v>
                </c:pt>
                <c:pt idx="4">
                  <c:v>1</c:v>
                </c:pt>
              </c:numCache>
            </c:numRef>
          </c:val>
          <c:extLst>
            <c:ext xmlns:c16="http://schemas.microsoft.com/office/drawing/2014/chart" uri="{C3380CC4-5D6E-409C-BE32-E72D297353CC}">
              <c16:uniqueId val="{00000002-B457-4948-B7D8-0674315FB414}"/>
            </c:ext>
          </c:extLst>
        </c:ser>
        <c:ser>
          <c:idx val="2"/>
          <c:order val="2"/>
          <c:tx>
            <c:strRef>
              <c:f>'Charts F3B Consumer'!$N$39</c:f>
              <c:strCache>
                <c:ptCount val="1"/>
                <c:pt idx="0">
                  <c:v>Neutral</c:v>
                </c:pt>
              </c:strCache>
            </c:strRef>
          </c:tx>
          <c:spPr>
            <a:solidFill>
              <a:srgbClr val="FFFF00"/>
            </a:solidFill>
            <a:ln>
              <a:solidFill>
                <a:schemeClr val="tx1"/>
              </a:solidFill>
            </a:ln>
            <a:effectLst/>
          </c:spPr>
          <c:invertIfNegative val="0"/>
          <c:cat>
            <c:strRef>
              <c:f>'Charts F3B Consumer'!$K$40:$K$44</c:f>
              <c:strCache>
                <c:ptCount val="5"/>
                <c:pt idx="0">
                  <c:v>It allows me to give my food dollars directly to the local farmers in my community</c:v>
                </c:pt>
                <c:pt idx="1">
                  <c:v>It is a good way for people to get food directly from their local farmers</c:v>
                </c:pt>
                <c:pt idx="2">
                  <c:v>It has potential to increase fresh food consumed in the community</c:v>
                </c:pt>
                <c:pt idx="3">
                  <c:v>It has potential to increase purchases at this store</c:v>
                </c:pt>
                <c:pt idx="4">
                  <c:v>It will bring more of my neighbors to this store</c:v>
                </c:pt>
              </c:strCache>
            </c:strRef>
          </c:cat>
          <c:val>
            <c:numRef>
              <c:f>'Charts F3B Consumer'!$N$40:$N$44</c:f>
              <c:numCache>
                <c:formatCode>General</c:formatCode>
                <c:ptCount val="5"/>
                <c:pt idx="0">
                  <c:v>0</c:v>
                </c:pt>
                <c:pt idx="1">
                  <c:v>0</c:v>
                </c:pt>
                <c:pt idx="2">
                  <c:v>0</c:v>
                </c:pt>
                <c:pt idx="3">
                  <c:v>1</c:v>
                </c:pt>
                <c:pt idx="4">
                  <c:v>1</c:v>
                </c:pt>
              </c:numCache>
            </c:numRef>
          </c:val>
          <c:extLst>
            <c:ext xmlns:c16="http://schemas.microsoft.com/office/drawing/2014/chart" uri="{C3380CC4-5D6E-409C-BE32-E72D297353CC}">
              <c16:uniqueId val="{00000006-B457-4948-B7D8-0674315FB414}"/>
            </c:ext>
          </c:extLst>
        </c:ser>
        <c:ser>
          <c:idx val="3"/>
          <c:order val="3"/>
          <c:tx>
            <c:strRef>
              <c:f>'Charts F3B Consumer'!$O$39</c:f>
              <c:strCache>
                <c:ptCount val="1"/>
                <c:pt idx="0">
                  <c:v>Disagree</c:v>
                </c:pt>
              </c:strCache>
            </c:strRef>
          </c:tx>
          <c:spPr>
            <a:solidFill>
              <a:schemeClr val="accent4"/>
            </a:solidFill>
            <a:ln>
              <a:solidFill>
                <a:schemeClr val="tx1"/>
              </a:solidFill>
            </a:ln>
            <a:effectLst/>
          </c:spPr>
          <c:invertIfNegative val="0"/>
          <c:cat>
            <c:strRef>
              <c:f>'Charts F3B Consumer'!$K$40:$K$44</c:f>
              <c:strCache>
                <c:ptCount val="5"/>
                <c:pt idx="0">
                  <c:v>It allows me to give my food dollars directly to the local farmers in my community</c:v>
                </c:pt>
                <c:pt idx="1">
                  <c:v>It is a good way for people to get food directly from their local farmers</c:v>
                </c:pt>
                <c:pt idx="2">
                  <c:v>It has potential to increase fresh food consumed in the community</c:v>
                </c:pt>
                <c:pt idx="3">
                  <c:v>It has potential to increase purchases at this store</c:v>
                </c:pt>
                <c:pt idx="4">
                  <c:v>It will bring more of my neighbors to this store</c:v>
                </c:pt>
              </c:strCache>
            </c:strRef>
          </c:cat>
          <c:val>
            <c:numRef>
              <c:f>'Charts F3B Consumer'!$O$40:$O$44</c:f>
              <c:numCache>
                <c:formatCode>General</c:formatCode>
                <c:ptCount val="5"/>
                <c:pt idx="0">
                  <c:v>0</c:v>
                </c:pt>
                <c:pt idx="1">
                  <c:v>0</c:v>
                </c:pt>
                <c:pt idx="2">
                  <c:v>1</c:v>
                </c:pt>
                <c:pt idx="3">
                  <c:v>0</c:v>
                </c:pt>
                <c:pt idx="4">
                  <c:v>2</c:v>
                </c:pt>
              </c:numCache>
            </c:numRef>
          </c:val>
          <c:extLst>
            <c:ext xmlns:c16="http://schemas.microsoft.com/office/drawing/2014/chart" uri="{C3380CC4-5D6E-409C-BE32-E72D297353CC}">
              <c16:uniqueId val="{00000007-B457-4948-B7D8-0674315FB414}"/>
            </c:ext>
          </c:extLst>
        </c:ser>
        <c:ser>
          <c:idx val="4"/>
          <c:order val="4"/>
          <c:tx>
            <c:strRef>
              <c:f>'Charts F3B Consumer'!$P$39</c:f>
              <c:strCache>
                <c:ptCount val="1"/>
                <c:pt idx="0">
                  <c:v>Strongly Disagree</c:v>
                </c:pt>
              </c:strCache>
            </c:strRef>
          </c:tx>
          <c:spPr>
            <a:solidFill>
              <a:schemeClr val="accent5"/>
            </a:solidFill>
            <a:ln>
              <a:noFill/>
            </a:ln>
            <a:effectLst/>
          </c:spPr>
          <c:invertIfNegative val="0"/>
          <c:cat>
            <c:strRef>
              <c:f>'Charts F3B Consumer'!$K$40:$K$44</c:f>
              <c:strCache>
                <c:ptCount val="5"/>
                <c:pt idx="0">
                  <c:v>It allows me to give my food dollars directly to the local farmers in my community</c:v>
                </c:pt>
                <c:pt idx="1">
                  <c:v>It is a good way for people to get food directly from their local farmers</c:v>
                </c:pt>
                <c:pt idx="2">
                  <c:v>It has potential to increase fresh food consumed in the community</c:v>
                </c:pt>
                <c:pt idx="3">
                  <c:v>It has potential to increase purchases at this store</c:v>
                </c:pt>
                <c:pt idx="4">
                  <c:v>It will bring more of my neighbors to this store</c:v>
                </c:pt>
              </c:strCache>
            </c:strRef>
          </c:cat>
          <c:val>
            <c:numRef>
              <c:f>'Charts F3B Consumer'!$P$40:$P$44</c:f>
              <c:numCache>
                <c:formatCode>General</c:formatCode>
                <c:ptCount val="5"/>
                <c:pt idx="0">
                  <c:v>0</c:v>
                </c:pt>
                <c:pt idx="1">
                  <c:v>0</c:v>
                </c:pt>
                <c:pt idx="2">
                  <c:v>0</c:v>
                </c:pt>
                <c:pt idx="3">
                  <c:v>0</c:v>
                </c:pt>
                <c:pt idx="4">
                  <c:v>0</c:v>
                </c:pt>
              </c:numCache>
            </c:numRef>
          </c:val>
          <c:extLst>
            <c:ext xmlns:c16="http://schemas.microsoft.com/office/drawing/2014/chart" uri="{C3380CC4-5D6E-409C-BE32-E72D297353CC}">
              <c16:uniqueId val="{00000008-B457-4948-B7D8-0674315FB414}"/>
            </c:ext>
          </c:extLst>
        </c:ser>
        <c:dLbls>
          <c:showLegendKey val="0"/>
          <c:showVal val="0"/>
          <c:showCatName val="0"/>
          <c:showSerName val="0"/>
          <c:showPercent val="0"/>
          <c:showBubbleSize val="0"/>
        </c:dLbls>
        <c:gapWidth val="182"/>
        <c:axId val="200980408"/>
        <c:axId val="200980800"/>
      </c:barChart>
      <c:catAx>
        <c:axId val="2009804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00980800"/>
        <c:crosses val="autoZero"/>
        <c:auto val="1"/>
        <c:lblAlgn val="ctr"/>
        <c:lblOffset val="100"/>
        <c:noMultiLvlLbl val="0"/>
      </c:catAx>
      <c:valAx>
        <c:axId val="2009808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009804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1800" b="1" dirty="0">
                <a:latin typeface="Century Gothic" panose="020B0502020202020204" pitchFamily="34" charset="0"/>
              </a:rPr>
              <a:t>Venues where fresh fruits or vegetables were purchased (n=372-374)</a:t>
            </a:r>
          </a:p>
        </c:rich>
      </c:tx>
      <c:layout>
        <c:manualLayout>
          <c:xMode val="edge"/>
          <c:yMode val="edge"/>
          <c:x val="9.7682606476648295E-2"/>
          <c:y val="1.6132174032477584E-3"/>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0.29491350196019345"/>
          <c:y val="0.10559250819379211"/>
          <c:w val="0.65403297222260259"/>
          <c:h val="0.73987372774460503"/>
        </c:manualLayout>
      </c:layout>
      <c:barChart>
        <c:barDir val="bar"/>
        <c:grouping val="stacked"/>
        <c:varyColors val="0"/>
        <c:ser>
          <c:idx val="0"/>
          <c:order val="0"/>
          <c:tx>
            <c:strRef>
              <c:f>'Obtained - Excel'!$C$2</c:f>
              <c:strCache>
                <c:ptCount val="1"/>
                <c:pt idx="0">
                  <c:v>In the past month</c:v>
                </c:pt>
              </c:strCache>
            </c:strRef>
          </c:tx>
          <c:spPr>
            <a:solidFill>
              <a:schemeClr val="accent1"/>
            </a:solidFill>
            <a:ln>
              <a:noFill/>
            </a:ln>
            <a:effectLst/>
          </c:spPr>
          <c:invertIfNegative val="0"/>
          <c:cat>
            <c:strRef>
              <c:f>'Obtained - Excel'!$B$3:$B$16</c:f>
              <c:strCache>
                <c:ptCount val="14"/>
                <c:pt idx="0">
                  <c:v>Some other place</c:v>
                </c:pt>
                <c:pt idx="1">
                  <c:v>CSA subscription</c:v>
                </c:pt>
                <c:pt idx="2">
                  <c:v>Online grocery delivery service</c:v>
                </c:pt>
                <c:pt idx="3">
                  <c:v>Online delivery service</c:v>
                </c:pt>
                <c:pt idx="4">
                  <c:v>Food bank/pantry</c:v>
                </c:pt>
                <c:pt idx="5">
                  <c:v>Farm Box</c:v>
                </c:pt>
                <c:pt idx="6">
                  <c:v>Food Cooperative</c:v>
                </c:pt>
                <c:pt idx="7">
                  <c:v>Corner/convenience store</c:v>
                </c:pt>
                <c:pt idx="8">
                  <c:v>Pick-your-own</c:v>
                </c:pt>
                <c:pt idx="9">
                  <c:v>Farm Stand</c:v>
                </c:pt>
                <c:pt idx="10">
                  <c:v>Big box store (e.g. Costco)</c:v>
                </c:pt>
                <c:pt idx="11">
                  <c:v>Garden</c:v>
                </c:pt>
                <c:pt idx="12">
                  <c:v>Farmer's Market</c:v>
                </c:pt>
                <c:pt idx="13">
                  <c:v>Grocery store or supermarket</c:v>
                </c:pt>
              </c:strCache>
            </c:strRef>
          </c:cat>
          <c:val>
            <c:numRef>
              <c:f>'Obtained - Excel'!$C$3:$C$16</c:f>
              <c:numCache>
                <c:formatCode>0.0%</c:formatCode>
                <c:ptCount val="14"/>
                <c:pt idx="0">
                  <c:v>1.4E-2</c:v>
                </c:pt>
                <c:pt idx="1">
                  <c:v>5.0000000000000001E-3</c:v>
                </c:pt>
                <c:pt idx="2">
                  <c:v>3.7999999999999999E-2</c:v>
                </c:pt>
                <c:pt idx="3">
                  <c:v>0.02</c:v>
                </c:pt>
                <c:pt idx="4">
                  <c:v>2.5000000000000001E-2</c:v>
                </c:pt>
                <c:pt idx="5">
                  <c:v>2.1000000000000001E-2</c:v>
                </c:pt>
                <c:pt idx="6">
                  <c:v>4.2000000000000003E-2</c:v>
                </c:pt>
                <c:pt idx="7">
                  <c:v>0.153</c:v>
                </c:pt>
                <c:pt idx="8">
                  <c:v>4.3999999999999997E-2</c:v>
                </c:pt>
                <c:pt idx="9">
                  <c:v>5.3999999999999999E-2</c:v>
                </c:pt>
                <c:pt idx="10">
                  <c:v>0.47199999999999998</c:v>
                </c:pt>
                <c:pt idx="11">
                  <c:v>0.13300000000000001</c:v>
                </c:pt>
                <c:pt idx="12">
                  <c:v>0.17499999999999999</c:v>
                </c:pt>
                <c:pt idx="13">
                  <c:v>0.95199999999999996</c:v>
                </c:pt>
              </c:numCache>
            </c:numRef>
          </c:val>
          <c:extLst>
            <c:ext xmlns:c16="http://schemas.microsoft.com/office/drawing/2014/chart" uri="{C3380CC4-5D6E-409C-BE32-E72D297353CC}">
              <c16:uniqueId val="{00000000-2F4C-426C-85A8-99CBD030F015}"/>
            </c:ext>
          </c:extLst>
        </c:ser>
        <c:ser>
          <c:idx val="1"/>
          <c:order val="1"/>
          <c:tx>
            <c:strRef>
              <c:f>'Obtained - Excel'!$D$2</c:f>
              <c:strCache>
                <c:ptCount val="1"/>
                <c:pt idx="0">
                  <c:v>Ever in the past</c:v>
                </c:pt>
              </c:strCache>
            </c:strRef>
          </c:tx>
          <c:spPr>
            <a:solidFill>
              <a:schemeClr val="accent2"/>
            </a:solidFill>
            <a:ln>
              <a:noFill/>
            </a:ln>
            <a:effectLst/>
          </c:spPr>
          <c:invertIfNegative val="0"/>
          <c:cat>
            <c:strRef>
              <c:f>'Obtained - Excel'!$B$3:$B$16</c:f>
              <c:strCache>
                <c:ptCount val="14"/>
                <c:pt idx="0">
                  <c:v>Some other place</c:v>
                </c:pt>
                <c:pt idx="1">
                  <c:v>CSA subscription</c:v>
                </c:pt>
                <c:pt idx="2">
                  <c:v>Online grocery delivery service</c:v>
                </c:pt>
                <c:pt idx="3">
                  <c:v>Online delivery service</c:v>
                </c:pt>
                <c:pt idx="4">
                  <c:v>Food bank/pantry</c:v>
                </c:pt>
                <c:pt idx="5">
                  <c:v>Farm Box</c:v>
                </c:pt>
                <c:pt idx="6">
                  <c:v>Food Cooperative</c:v>
                </c:pt>
                <c:pt idx="7">
                  <c:v>Corner/convenience store</c:v>
                </c:pt>
                <c:pt idx="8">
                  <c:v>Pick-your-own</c:v>
                </c:pt>
                <c:pt idx="9">
                  <c:v>Farm Stand</c:v>
                </c:pt>
                <c:pt idx="10">
                  <c:v>Big box store (e.g. Costco)</c:v>
                </c:pt>
                <c:pt idx="11">
                  <c:v>Garden</c:v>
                </c:pt>
                <c:pt idx="12">
                  <c:v>Farmer's Market</c:v>
                </c:pt>
                <c:pt idx="13">
                  <c:v>Grocery store or supermarket</c:v>
                </c:pt>
              </c:strCache>
            </c:strRef>
          </c:cat>
          <c:val>
            <c:numRef>
              <c:f>'Obtained - Excel'!$D$3:$D$16</c:f>
              <c:numCache>
                <c:formatCode>0.0%</c:formatCode>
                <c:ptCount val="14"/>
                <c:pt idx="0">
                  <c:v>3.2000000000000001E-2</c:v>
                </c:pt>
                <c:pt idx="1">
                  <c:v>5.8999999999999997E-2</c:v>
                </c:pt>
                <c:pt idx="2">
                  <c:v>3.7999999999999999E-2</c:v>
                </c:pt>
                <c:pt idx="3">
                  <c:v>5.7000000000000002E-2</c:v>
                </c:pt>
                <c:pt idx="4">
                  <c:v>5.5E-2</c:v>
                </c:pt>
                <c:pt idx="5">
                  <c:v>0.123</c:v>
                </c:pt>
                <c:pt idx="6">
                  <c:v>0.159</c:v>
                </c:pt>
                <c:pt idx="7">
                  <c:v>0.23899999999999999</c:v>
                </c:pt>
                <c:pt idx="8">
                  <c:v>0.40500000000000003</c:v>
                </c:pt>
                <c:pt idx="9">
                  <c:v>0.498</c:v>
                </c:pt>
                <c:pt idx="10">
                  <c:v>0.24</c:v>
                </c:pt>
                <c:pt idx="11">
                  <c:v>0.59199999999999997</c:v>
                </c:pt>
                <c:pt idx="12">
                  <c:v>0.55400000000000005</c:v>
                </c:pt>
                <c:pt idx="13">
                  <c:v>3.5999999999999997E-2</c:v>
                </c:pt>
              </c:numCache>
            </c:numRef>
          </c:val>
          <c:extLst>
            <c:ext xmlns:c16="http://schemas.microsoft.com/office/drawing/2014/chart" uri="{C3380CC4-5D6E-409C-BE32-E72D297353CC}">
              <c16:uniqueId val="{00000001-2F4C-426C-85A8-99CBD030F015}"/>
            </c:ext>
          </c:extLst>
        </c:ser>
        <c:dLbls>
          <c:showLegendKey val="0"/>
          <c:showVal val="0"/>
          <c:showCatName val="0"/>
          <c:showSerName val="0"/>
          <c:showPercent val="0"/>
          <c:showBubbleSize val="0"/>
        </c:dLbls>
        <c:gapWidth val="150"/>
        <c:overlap val="100"/>
        <c:axId val="585140456"/>
        <c:axId val="585139672"/>
      </c:barChart>
      <c:catAx>
        <c:axId val="5851404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585139672"/>
        <c:crosses val="autoZero"/>
        <c:auto val="1"/>
        <c:lblAlgn val="ctr"/>
        <c:lblOffset val="100"/>
        <c:noMultiLvlLbl val="0"/>
      </c:catAx>
      <c:valAx>
        <c:axId val="585139672"/>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5851404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1600" b="1" dirty="0"/>
              <a:t>Important considerations when deciding whether to purchase F3B (n=343-349)</a:t>
            </a:r>
          </a:p>
        </c:rich>
      </c:tx>
      <c:layout>
        <c:manualLayout>
          <c:xMode val="edge"/>
          <c:yMode val="edge"/>
          <c:x val="0.14719902263489462"/>
          <c:y val="1.202198727563063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0.48509513465998111"/>
          <c:y val="9.7738974213423382E-2"/>
          <c:w val="0.47452055993000875"/>
          <c:h val="0.74451379528646588"/>
        </c:manualLayout>
      </c:layout>
      <c:barChart>
        <c:barDir val="bar"/>
        <c:grouping val="clustered"/>
        <c:varyColors val="0"/>
        <c:ser>
          <c:idx val="5"/>
          <c:order val="5"/>
          <c:tx>
            <c:strRef>
              <c:f>'F3B - Purchase Factors'!$G$1</c:f>
              <c:strCache>
                <c:ptCount val="1"/>
                <c:pt idx="0">
                  <c:v>Important, Somewhat &amp; Very</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'F3B - Purchase Factors'!$A$2:$A$8</c:f>
              <c:strCache>
                <c:ptCount val="7"/>
                <c:pt idx="0">
                  <c:v>The time it takes to clean, chop and store the produce</c:v>
                </c:pt>
                <c:pt idx="1">
                  <c:v>The box might contain unfamiliar items</c:v>
                </c:pt>
                <c:pt idx="2">
                  <c:v>The farmer chooses the items to include</c:v>
                </c:pt>
                <c:pt idx="3">
                  <c:v>The cost of the food box compared to the produce at the grocery store</c:v>
                </c:pt>
                <c:pt idx="4">
                  <c:v>The box being picked up by you within a specified time-frame</c:v>
                </c:pt>
                <c:pt idx="5">
                  <c:v>There might be too much of some things, not enough of others.</c:v>
                </c:pt>
                <c:pt idx="6">
                  <c:v>The box having produce that is in season</c:v>
                </c:pt>
              </c:strCache>
            </c:strRef>
          </c:cat>
          <c:val>
            <c:numRef>
              <c:f>'F3B - Purchase Factors'!$G$2:$G$8</c:f>
              <c:numCache>
                <c:formatCode>0.0%</c:formatCode>
                <c:ptCount val="7"/>
                <c:pt idx="0">
                  <c:v>0.34</c:v>
                </c:pt>
                <c:pt idx="1">
                  <c:v>0.46099999999999997</c:v>
                </c:pt>
                <c:pt idx="2">
                  <c:v>0.48599999999999999</c:v>
                </c:pt>
                <c:pt idx="3">
                  <c:v>0.6100000000000001</c:v>
                </c:pt>
                <c:pt idx="4">
                  <c:v>0.627</c:v>
                </c:pt>
                <c:pt idx="5">
                  <c:v>0.66900000000000004</c:v>
                </c:pt>
                <c:pt idx="6">
                  <c:v>0.73699999999999999</c:v>
                </c:pt>
              </c:numCache>
            </c:numRef>
          </c:val>
          <c:extLst>
            <c:ext xmlns:c16="http://schemas.microsoft.com/office/drawing/2014/chart" uri="{C3380CC4-5D6E-409C-BE32-E72D297353CC}">
              <c16:uniqueId val="{00000000-073C-404E-A136-7ACD52271BC4}"/>
            </c:ext>
          </c:extLst>
        </c:ser>
        <c:dLbls>
          <c:showLegendKey val="0"/>
          <c:showVal val="0"/>
          <c:showCatName val="0"/>
          <c:showSerName val="0"/>
          <c:showPercent val="0"/>
          <c:showBubbleSize val="0"/>
        </c:dLbls>
        <c:gapWidth val="182"/>
        <c:axId val="715698336"/>
        <c:axId val="715697160"/>
        <c:extLst>
          <c:ext xmlns:c15="http://schemas.microsoft.com/office/drawing/2012/chart" uri="{02D57815-91ED-43cb-92C2-25804820EDAC}">
            <c15:filteredBarSeries>
              <c15:ser>
                <c:idx val="0"/>
                <c:order val="0"/>
                <c:tx>
                  <c:strRef>
                    <c:extLst>
                      <c:ext uri="{02D57815-91ED-43cb-92C2-25804820EDAC}">
                        <c15:formulaRef>
                          <c15:sqref>'F3B - Purchase Factors'!$B$1</c15:sqref>
                        </c15:formulaRef>
                      </c:ext>
                    </c:extLst>
                    <c:strCache>
                      <c:ptCount val="1"/>
                      <c:pt idx="0">
                        <c:v>Very unimportant</c:v>
                      </c:pt>
                    </c:strCache>
                  </c:strRef>
                </c:tx>
                <c:spPr>
                  <a:solidFill>
                    <a:schemeClr val="accent1"/>
                  </a:solidFill>
                  <a:ln>
                    <a:noFill/>
                  </a:ln>
                  <a:effectLst/>
                </c:spPr>
                <c:invertIfNegative val="0"/>
                <c:cat>
                  <c:strRef>
                    <c:extLst>
                      <c:ext uri="{02D57815-91ED-43cb-92C2-25804820EDAC}">
                        <c15:formulaRef>
                          <c15:sqref>'F3B - Purchase Factors'!$A$2:$A$8</c15:sqref>
                        </c15:formulaRef>
                      </c:ext>
                    </c:extLst>
                    <c:strCache>
                      <c:ptCount val="7"/>
                      <c:pt idx="0">
                        <c:v>The time it takes to clean, chop and store the produce</c:v>
                      </c:pt>
                      <c:pt idx="1">
                        <c:v>The box might contain unfamiliar items</c:v>
                      </c:pt>
                      <c:pt idx="2">
                        <c:v>The farmer chooses the items to include</c:v>
                      </c:pt>
                      <c:pt idx="3">
                        <c:v>The cost of the food box compared to the produce at the grocery store</c:v>
                      </c:pt>
                      <c:pt idx="4">
                        <c:v>The box being picked up by you within a specified time-frame</c:v>
                      </c:pt>
                      <c:pt idx="5">
                        <c:v>There might be too much of some things, not enough of others.</c:v>
                      </c:pt>
                      <c:pt idx="6">
                        <c:v>The box having produce that is in season</c:v>
                      </c:pt>
                    </c:strCache>
                  </c:strRef>
                </c:cat>
                <c:val>
                  <c:numRef>
                    <c:extLst>
                      <c:ext uri="{02D57815-91ED-43cb-92C2-25804820EDAC}">
                        <c15:formulaRef>
                          <c15:sqref>'F3B - Purchase Factors'!$B$2:$B$8</c15:sqref>
                        </c15:formulaRef>
                      </c:ext>
                    </c:extLst>
                    <c:numCache>
                      <c:formatCode>0.0%</c:formatCode>
                      <c:ptCount val="7"/>
                      <c:pt idx="0">
                        <c:v>0.27800000000000002</c:v>
                      </c:pt>
                      <c:pt idx="1">
                        <c:v>0.16600000000000001</c:v>
                      </c:pt>
                      <c:pt idx="2">
                        <c:v>0.129</c:v>
                      </c:pt>
                      <c:pt idx="3">
                        <c:v>7.1999999999999995E-2</c:v>
                      </c:pt>
                      <c:pt idx="4">
                        <c:v>7.4999999999999997E-2</c:v>
                      </c:pt>
                      <c:pt idx="5">
                        <c:v>5.1999999999999998E-2</c:v>
                      </c:pt>
                      <c:pt idx="6">
                        <c:v>5.6000000000000001E-2</c:v>
                      </c:pt>
                    </c:numCache>
                  </c:numRef>
                </c:val>
                <c:extLst>
                  <c:ext xmlns:c16="http://schemas.microsoft.com/office/drawing/2014/chart" uri="{C3380CC4-5D6E-409C-BE32-E72D297353CC}">
                    <c16:uniqueId val="{00000001-073C-404E-A136-7ACD52271BC4}"/>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'F3B - Purchase Factors'!$C$1</c15:sqref>
                        </c15:formulaRef>
                      </c:ext>
                    </c:extLst>
                    <c:strCache>
                      <c:ptCount val="1"/>
                      <c:pt idx="0">
                        <c:v>Somewhat unimportant</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'F3B - Purchase Factors'!$A$2:$A$8</c15:sqref>
                        </c15:formulaRef>
                      </c:ext>
                    </c:extLst>
                    <c:strCache>
                      <c:ptCount val="7"/>
                      <c:pt idx="0">
                        <c:v>The time it takes to clean, chop and store the produce</c:v>
                      </c:pt>
                      <c:pt idx="1">
                        <c:v>The box might contain unfamiliar items</c:v>
                      </c:pt>
                      <c:pt idx="2">
                        <c:v>The farmer chooses the items to include</c:v>
                      </c:pt>
                      <c:pt idx="3">
                        <c:v>The cost of the food box compared to the produce at the grocery store</c:v>
                      </c:pt>
                      <c:pt idx="4">
                        <c:v>The box being picked up by you within a specified time-frame</c:v>
                      </c:pt>
                      <c:pt idx="5">
                        <c:v>There might be too much of some things, not enough of others.</c:v>
                      </c:pt>
                      <c:pt idx="6">
                        <c:v>The box having produce that is in season</c:v>
                      </c:pt>
                    </c:strCache>
                  </c:strRef>
                </c:cat>
                <c:val>
                  <c:numRef>
                    <c:extLst xmlns:c15="http://schemas.microsoft.com/office/drawing/2012/chart">
                      <c:ext xmlns:c15="http://schemas.microsoft.com/office/drawing/2012/chart" uri="{02D57815-91ED-43cb-92C2-25804820EDAC}">
                        <c15:formulaRef>
                          <c15:sqref>'F3B - Purchase Factors'!$C$2:$C$8</c15:sqref>
                        </c15:formulaRef>
                      </c:ext>
                    </c:extLst>
                    <c:numCache>
                      <c:formatCode>0.0%</c:formatCode>
                      <c:ptCount val="7"/>
                      <c:pt idx="0">
                        <c:v>0.17399999999999999</c:v>
                      </c:pt>
                      <c:pt idx="1">
                        <c:v>0.155</c:v>
                      </c:pt>
                      <c:pt idx="2">
                        <c:v>0.11</c:v>
                      </c:pt>
                      <c:pt idx="3">
                        <c:v>7.0999999999999994E-2</c:v>
                      </c:pt>
                      <c:pt idx="4">
                        <c:v>6.0999999999999999E-2</c:v>
                      </c:pt>
                      <c:pt idx="5">
                        <c:v>0.06</c:v>
                      </c:pt>
                      <c:pt idx="6">
                        <c:v>3.6999999999999998E-2</c:v>
                      </c:pt>
                    </c:numCache>
                  </c:numRef>
                </c:val>
                <c:extLst xmlns:c15="http://schemas.microsoft.com/office/drawing/2012/chart">
                  <c:ext xmlns:c16="http://schemas.microsoft.com/office/drawing/2014/chart" uri="{C3380CC4-5D6E-409C-BE32-E72D297353CC}">
                    <c16:uniqueId val="{00000002-073C-404E-A136-7ACD52271BC4}"/>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'F3B - Purchase Factors'!$D$1</c15:sqref>
                        </c15:formulaRef>
                      </c:ext>
                    </c:extLst>
                    <c:strCache>
                      <c:ptCount val="1"/>
                      <c:pt idx="0">
                        <c:v>No opinion</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'F3B - Purchase Factors'!$A$2:$A$8</c15:sqref>
                        </c15:formulaRef>
                      </c:ext>
                    </c:extLst>
                    <c:strCache>
                      <c:ptCount val="7"/>
                      <c:pt idx="0">
                        <c:v>The time it takes to clean, chop and store the produce</c:v>
                      </c:pt>
                      <c:pt idx="1">
                        <c:v>The box might contain unfamiliar items</c:v>
                      </c:pt>
                      <c:pt idx="2">
                        <c:v>The farmer chooses the items to include</c:v>
                      </c:pt>
                      <c:pt idx="3">
                        <c:v>The cost of the food box compared to the produce at the grocery store</c:v>
                      </c:pt>
                      <c:pt idx="4">
                        <c:v>The box being picked up by you within a specified time-frame</c:v>
                      </c:pt>
                      <c:pt idx="5">
                        <c:v>There might be too much of some things, not enough of others.</c:v>
                      </c:pt>
                      <c:pt idx="6">
                        <c:v>The box having produce that is in season</c:v>
                      </c:pt>
                    </c:strCache>
                  </c:strRef>
                </c:cat>
                <c:val>
                  <c:numRef>
                    <c:extLst xmlns:c15="http://schemas.microsoft.com/office/drawing/2012/chart">
                      <c:ext xmlns:c15="http://schemas.microsoft.com/office/drawing/2012/chart" uri="{02D57815-91ED-43cb-92C2-25804820EDAC}">
                        <c15:formulaRef>
                          <c15:sqref>'F3B - Purchase Factors'!$D$2:$D$8</c15:sqref>
                        </c15:formulaRef>
                      </c:ext>
                    </c:extLst>
                    <c:numCache>
                      <c:formatCode>0.0%</c:formatCode>
                      <c:ptCount val="7"/>
                      <c:pt idx="0">
                        <c:v>0.20699999999999999</c:v>
                      </c:pt>
                      <c:pt idx="1">
                        <c:v>0.219</c:v>
                      </c:pt>
                      <c:pt idx="2">
                        <c:v>0.27500000000000002</c:v>
                      </c:pt>
                      <c:pt idx="3">
                        <c:v>0.247</c:v>
                      </c:pt>
                      <c:pt idx="4">
                        <c:v>0.23699999999999999</c:v>
                      </c:pt>
                      <c:pt idx="5">
                        <c:v>0.219</c:v>
                      </c:pt>
                      <c:pt idx="6">
                        <c:v>0.17</c:v>
                      </c:pt>
                    </c:numCache>
                  </c:numRef>
                </c:val>
                <c:extLst xmlns:c15="http://schemas.microsoft.com/office/drawing/2012/chart">
                  <c:ext xmlns:c16="http://schemas.microsoft.com/office/drawing/2014/chart" uri="{C3380CC4-5D6E-409C-BE32-E72D297353CC}">
                    <c16:uniqueId val="{00000003-073C-404E-A136-7ACD52271BC4}"/>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'F3B - Purchase Factors'!$E$1</c15:sqref>
                        </c15:formulaRef>
                      </c:ext>
                    </c:extLst>
                    <c:strCache>
                      <c:ptCount val="1"/>
                      <c:pt idx="0">
                        <c:v>Somewhat important</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'F3B - Purchase Factors'!$A$2:$A$8</c15:sqref>
                        </c15:formulaRef>
                      </c:ext>
                    </c:extLst>
                    <c:strCache>
                      <c:ptCount val="7"/>
                      <c:pt idx="0">
                        <c:v>The time it takes to clean, chop and store the produce</c:v>
                      </c:pt>
                      <c:pt idx="1">
                        <c:v>The box might contain unfamiliar items</c:v>
                      </c:pt>
                      <c:pt idx="2">
                        <c:v>The farmer chooses the items to include</c:v>
                      </c:pt>
                      <c:pt idx="3">
                        <c:v>The cost of the food box compared to the produce at the grocery store</c:v>
                      </c:pt>
                      <c:pt idx="4">
                        <c:v>The box being picked up by you within a specified time-frame</c:v>
                      </c:pt>
                      <c:pt idx="5">
                        <c:v>There might be too much of some things, not enough of others.</c:v>
                      </c:pt>
                      <c:pt idx="6">
                        <c:v>The box having produce that is in season</c:v>
                      </c:pt>
                    </c:strCache>
                  </c:strRef>
                </c:cat>
                <c:val>
                  <c:numRef>
                    <c:extLst xmlns:c15="http://schemas.microsoft.com/office/drawing/2012/chart">
                      <c:ext xmlns:c15="http://schemas.microsoft.com/office/drawing/2012/chart" uri="{02D57815-91ED-43cb-92C2-25804820EDAC}">
                        <c15:formulaRef>
                          <c15:sqref>'F3B - Purchase Factors'!$E$2:$E$8</c15:sqref>
                        </c15:formulaRef>
                      </c:ext>
                    </c:extLst>
                    <c:numCache>
                      <c:formatCode>0.0%</c:formatCode>
                      <c:ptCount val="7"/>
                      <c:pt idx="0">
                        <c:v>0.17</c:v>
                      </c:pt>
                      <c:pt idx="1">
                        <c:v>0.216</c:v>
                      </c:pt>
                      <c:pt idx="2">
                        <c:v>0.21099999999999999</c:v>
                      </c:pt>
                      <c:pt idx="3">
                        <c:v>0.27100000000000002</c:v>
                      </c:pt>
                      <c:pt idx="4">
                        <c:v>0.307</c:v>
                      </c:pt>
                      <c:pt idx="5">
                        <c:v>0.28399999999999997</c:v>
                      </c:pt>
                      <c:pt idx="6">
                        <c:v>0.248</c:v>
                      </c:pt>
                    </c:numCache>
                  </c:numRef>
                </c:val>
                <c:extLst xmlns:c15="http://schemas.microsoft.com/office/drawing/2012/chart">
                  <c:ext xmlns:c16="http://schemas.microsoft.com/office/drawing/2014/chart" uri="{C3380CC4-5D6E-409C-BE32-E72D297353CC}">
                    <c16:uniqueId val="{00000004-073C-404E-A136-7ACD52271BC4}"/>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'F3B - Purchase Factors'!$F$1</c15:sqref>
                        </c15:formulaRef>
                      </c:ext>
                    </c:extLst>
                    <c:strCache>
                      <c:ptCount val="1"/>
                      <c:pt idx="0">
                        <c:v>Very important</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'F3B - Purchase Factors'!$A$2:$A$8</c15:sqref>
                        </c15:formulaRef>
                      </c:ext>
                    </c:extLst>
                    <c:strCache>
                      <c:ptCount val="7"/>
                      <c:pt idx="0">
                        <c:v>The time it takes to clean, chop and store the produce</c:v>
                      </c:pt>
                      <c:pt idx="1">
                        <c:v>The box might contain unfamiliar items</c:v>
                      </c:pt>
                      <c:pt idx="2">
                        <c:v>The farmer chooses the items to include</c:v>
                      </c:pt>
                      <c:pt idx="3">
                        <c:v>The cost of the food box compared to the produce at the grocery store</c:v>
                      </c:pt>
                      <c:pt idx="4">
                        <c:v>The box being picked up by you within a specified time-frame</c:v>
                      </c:pt>
                      <c:pt idx="5">
                        <c:v>There might be too much of some things, not enough of others.</c:v>
                      </c:pt>
                      <c:pt idx="6">
                        <c:v>The box having produce that is in season</c:v>
                      </c:pt>
                    </c:strCache>
                  </c:strRef>
                </c:cat>
                <c:val>
                  <c:numRef>
                    <c:extLst xmlns:c15="http://schemas.microsoft.com/office/drawing/2012/chart">
                      <c:ext xmlns:c15="http://schemas.microsoft.com/office/drawing/2012/chart" uri="{02D57815-91ED-43cb-92C2-25804820EDAC}">
                        <c15:formulaRef>
                          <c15:sqref>'F3B - Purchase Factors'!$F$2:$F$8</c15:sqref>
                        </c15:formulaRef>
                      </c:ext>
                    </c:extLst>
                    <c:numCache>
                      <c:formatCode>0.0%</c:formatCode>
                      <c:ptCount val="7"/>
                      <c:pt idx="0">
                        <c:v>0.17</c:v>
                      </c:pt>
                      <c:pt idx="1">
                        <c:v>0.245</c:v>
                      </c:pt>
                      <c:pt idx="2">
                        <c:v>0.27500000000000002</c:v>
                      </c:pt>
                      <c:pt idx="3">
                        <c:v>0.33900000000000002</c:v>
                      </c:pt>
                      <c:pt idx="4">
                        <c:v>0.32</c:v>
                      </c:pt>
                      <c:pt idx="5">
                        <c:v>0.38500000000000001</c:v>
                      </c:pt>
                      <c:pt idx="6">
                        <c:v>0.48899999999999999</c:v>
                      </c:pt>
                    </c:numCache>
                  </c:numRef>
                </c:val>
                <c:extLst xmlns:c15="http://schemas.microsoft.com/office/drawing/2012/chart">
                  <c:ext xmlns:c16="http://schemas.microsoft.com/office/drawing/2014/chart" uri="{C3380CC4-5D6E-409C-BE32-E72D297353CC}">
                    <c16:uniqueId val="{00000005-073C-404E-A136-7ACD52271BC4}"/>
                  </c:ext>
                </c:extLst>
              </c15:ser>
            </c15:filteredBarSeries>
          </c:ext>
        </c:extLst>
      </c:barChart>
      <c:catAx>
        <c:axId val="7156983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715697160"/>
        <c:crosses val="autoZero"/>
        <c:auto val="1"/>
        <c:lblAlgn val="ctr"/>
        <c:lblOffset val="100"/>
        <c:noMultiLvlLbl val="0"/>
      </c:catAx>
      <c:valAx>
        <c:axId val="715697160"/>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71569833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1800" b="1" dirty="0"/>
              <a:t>Things that would make you more likely to purchase F3B (n=338-343)</a:t>
            </a:r>
          </a:p>
        </c:rich>
      </c:tx>
      <c:layout>
        <c:manualLayout>
          <c:xMode val="edge"/>
          <c:yMode val="edge"/>
          <c:x val="0.11640266922649892"/>
          <c:y val="9.5469711677295694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0.49195207960968068"/>
          <c:y val="0.12435185185185185"/>
          <c:w val="0.44640194515562853"/>
          <c:h val="0.7179009915427238"/>
        </c:manualLayout>
      </c:layout>
      <c:barChart>
        <c:barDir val="bar"/>
        <c:grouping val="clustered"/>
        <c:varyColors val="0"/>
        <c:ser>
          <c:idx val="7"/>
          <c:order val="7"/>
          <c:tx>
            <c:strRef>
              <c:f>'F3B - More Likely'!$I$2</c:f>
              <c:strCache>
                <c:ptCount val="1"/>
                <c:pt idx="0">
                  <c:v>Agree, Strongly &amp; Somewhat</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'F3B - More Likely'!$A$3:$A$10</c:f>
              <c:strCache>
                <c:ptCount val="8"/>
                <c:pt idx="0">
                  <c:v>If produce was already washed &amp; cut up</c:v>
                </c:pt>
                <c:pt idx="1">
                  <c:v>If I could taste a recipe using F3B items first</c:v>
                </c:pt>
                <c:pt idx="2">
                  <c:v>If recipes were included for items in the box</c:v>
                </c:pt>
                <c:pt idx="3">
                  <c:v>If I knew somebody who had already tried it</c:v>
                </c:pt>
                <c:pt idx="4">
                  <c:v>If I could get all my weekly produce for a flat price</c:v>
                </c:pt>
                <c:pt idx="5">
                  <c:v>If items looked fresher than grocery store produce</c:v>
                </c:pt>
                <c:pt idx="6">
                  <c:v>If I didn't have to commit to buying it every week</c:v>
                </c:pt>
                <c:pt idx="7">
                  <c:v>If quality of the produce made it worth the cost</c:v>
                </c:pt>
              </c:strCache>
            </c:strRef>
          </c:cat>
          <c:val>
            <c:numRef>
              <c:f>'F3B - More Likely'!$I$3:$I$10</c:f>
              <c:numCache>
                <c:formatCode>0.0%</c:formatCode>
                <c:ptCount val="8"/>
                <c:pt idx="0">
                  <c:v>0.34399999999999997</c:v>
                </c:pt>
                <c:pt idx="1">
                  <c:v>0.36099999999999999</c:v>
                </c:pt>
                <c:pt idx="2">
                  <c:v>0.54099999999999993</c:v>
                </c:pt>
                <c:pt idx="3">
                  <c:v>0.629</c:v>
                </c:pt>
                <c:pt idx="4">
                  <c:v>0.64100000000000001</c:v>
                </c:pt>
                <c:pt idx="5">
                  <c:v>0.77699999999999991</c:v>
                </c:pt>
                <c:pt idx="6">
                  <c:v>0.80299999999999994</c:v>
                </c:pt>
                <c:pt idx="7">
                  <c:v>0.82</c:v>
                </c:pt>
              </c:numCache>
            </c:numRef>
          </c:val>
          <c:extLst>
            <c:ext xmlns:c16="http://schemas.microsoft.com/office/drawing/2014/chart" uri="{C3380CC4-5D6E-409C-BE32-E72D297353CC}">
              <c16:uniqueId val="{00000000-A888-475E-827A-7D2289F220AE}"/>
            </c:ext>
          </c:extLst>
        </c:ser>
        <c:dLbls>
          <c:showLegendKey val="0"/>
          <c:showVal val="0"/>
          <c:showCatName val="0"/>
          <c:showSerName val="0"/>
          <c:showPercent val="0"/>
          <c:showBubbleSize val="0"/>
        </c:dLbls>
        <c:gapWidth val="182"/>
        <c:axId val="473496032"/>
        <c:axId val="585141240"/>
        <c:extLst>
          <c:ext xmlns:c15="http://schemas.microsoft.com/office/drawing/2012/chart" uri="{02D57815-91ED-43cb-92C2-25804820EDAC}">
            <c15:filteredBarSeries>
              <c15:ser>
                <c:idx val="0"/>
                <c:order val="0"/>
                <c:tx>
                  <c:strRef>
                    <c:extLst>
                      <c:ext uri="{02D57815-91ED-43cb-92C2-25804820EDAC}">
                        <c15:formulaRef>
                          <c15:sqref>'F3B - More Likely'!$B$2</c15:sqref>
                        </c15:formulaRef>
                      </c:ext>
                    </c:extLst>
                    <c:strCache>
                      <c:ptCount val="1"/>
                      <c:pt idx="0">
                        <c:v>n</c:v>
                      </c:pt>
                    </c:strCache>
                  </c:strRef>
                </c:tx>
                <c:spPr>
                  <a:solidFill>
                    <a:schemeClr val="accent1"/>
                  </a:solidFill>
                  <a:ln>
                    <a:noFill/>
                  </a:ln>
                  <a:effectLst/>
                </c:spPr>
                <c:invertIfNegative val="0"/>
                <c:cat>
                  <c:strRef>
                    <c:extLst>
                      <c:ext uri="{02D57815-91ED-43cb-92C2-25804820EDAC}">
                        <c15:formulaRef>
                          <c15:sqref>'F3B - More Likely'!$A$3:$A$10</c15:sqref>
                        </c15:formulaRef>
                      </c:ext>
                    </c:extLst>
                    <c:strCache>
                      <c:ptCount val="8"/>
                      <c:pt idx="0">
                        <c:v>If produce was already washed &amp; cut up</c:v>
                      </c:pt>
                      <c:pt idx="1">
                        <c:v>If I could taste a recipe using F3B items first</c:v>
                      </c:pt>
                      <c:pt idx="2">
                        <c:v>If recipes were included for items in the box</c:v>
                      </c:pt>
                      <c:pt idx="3">
                        <c:v>If I knew somebody who had already tried it</c:v>
                      </c:pt>
                      <c:pt idx="4">
                        <c:v>If I could get all my weekly produce for a flat price</c:v>
                      </c:pt>
                      <c:pt idx="5">
                        <c:v>If items looked fresher than grocery store produce</c:v>
                      </c:pt>
                      <c:pt idx="6">
                        <c:v>If I didn't have to commit to buying it every week</c:v>
                      </c:pt>
                      <c:pt idx="7">
                        <c:v>If quality of the produce made it worth the cost</c:v>
                      </c:pt>
                    </c:strCache>
                  </c:strRef>
                </c:cat>
                <c:val>
                  <c:numRef>
                    <c:extLst>
                      <c:ext uri="{02D57815-91ED-43cb-92C2-25804820EDAC}">
                        <c15:formulaRef>
                          <c15:sqref>'F3B - More Likely'!$B$3:$B$10</c15:sqref>
                        </c15:formulaRef>
                      </c:ext>
                    </c:extLst>
                    <c:numCache>
                      <c:formatCode>General</c:formatCode>
                      <c:ptCount val="8"/>
                      <c:pt idx="0">
                        <c:v>342</c:v>
                      </c:pt>
                      <c:pt idx="1">
                        <c:v>340</c:v>
                      </c:pt>
                      <c:pt idx="2">
                        <c:v>343</c:v>
                      </c:pt>
                      <c:pt idx="3">
                        <c:v>340</c:v>
                      </c:pt>
                      <c:pt idx="4">
                        <c:v>338</c:v>
                      </c:pt>
                      <c:pt idx="5">
                        <c:v>343</c:v>
                      </c:pt>
                      <c:pt idx="6">
                        <c:v>342</c:v>
                      </c:pt>
                      <c:pt idx="7">
                        <c:v>341</c:v>
                      </c:pt>
                    </c:numCache>
                  </c:numRef>
                </c:val>
                <c:extLst>
                  <c:ext xmlns:c16="http://schemas.microsoft.com/office/drawing/2014/chart" uri="{C3380CC4-5D6E-409C-BE32-E72D297353CC}">
                    <c16:uniqueId val="{00000001-A888-475E-827A-7D2289F220AE}"/>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'F3B - More Likely'!$C$2</c15:sqref>
                        </c15:formulaRef>
                      </c:ext>
                    </c:extLst>
                    <c:strCache>
                      <c:ptCount val="1"/>
                      <c:pt idx="0">
                        <c:v>SD</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'F3B - More Likely'!$A$3:$A$10</c15:sqref>
                        </c15:formulaRef>
                      </c:ext>
                    </c:extLst>
                    <c:strCache>
                      <c:ptCount val="8"/>
                      <c:pt idx="0">
                        <c:v>If produce was already washed &amp; cut up</c:v>
                      </c:pt>
                      <c:pt idx="1">
                        <c:v>If I could taste a recipe using F3B items first</c:v>
                      </c:pt>
                      <c:pt idx="2">
                        <c:v>If recipes were included for items in the box</c:v>
                      </c:pt>
                      <c:pt idx="3">
                        <c:v>If I knew somebody who had already tried it</c:v>
                      </c:pt>
                      <c:pt idx="4">
                        <c:v>If I could get all my weekly produce for a flat price</c:v>
                      </c:pt>
                      <c:pt idx="5">
                        <c:v>If items looked fresher than grocery store produce</c:v>
                      </c:pt>
                      <c:pt idx="6">
                        <c:v>If I didn't have to commit to buying it every week</c:v>
                      </c:pt>
                      <c:pt idx="7">
                        <c:v>If quality of the produce made it worth the cost</c:v>
                      </c:pt>
                    </c:strCache>
                  </c:strRef>
                </c:cat>
                <c:val>
                  <c:numRef>
                    <c:extLst xmlns:c15="http://schemas.microsoft.com/office/drawing/2012/chart">
                      <c:ext xmlns:c15="http://schemas.microsoft.com/office/drawing/2012/chart" uri="{02D57815-91ED-43cb-92C2-25804820EDAC}">
                        <c15:formulaRef>
                          <c15:sqref>'F3B - More Likely'!$C$3:$C$10</c15:sqref>
                        </c15:formulaRef>
                      </c:ext>
                    </c:extLst>
                    <c:numCache>
                      <c:formatCode>General</c:formatCode>
                      <c:ptCount val="8"/>
                      <c:pt idx="0">
                        <c:v>1.52356</c:v>
                      </c:pt>
                      <c:pt idx="1">
                        <c:v>1.4640899999999999</c:v>
                      </c:pt>
                      <c:pt idx="2">
                        <c:v>1.4231499999999999</c:v>
                      </c:pt>
                      <c:pt idx="3">
                        <c:v>1.33307</c:v>
                      </c:pt>
                      <c:pt idx="4">
                        <c:v>1.25369</c:v>
                      </c:pt>
                      <c:pt idx="5">
                        <c:v>1.1605099999999999</c:v>
                      </c:pt>
                      <c:pt idx="6">
                        <c:v>1.1391899999999999</c:v>
                      </c:pt>
                      <c:pt idx="7">
                        <c:v>1.14293</c:v>
                      </c:pt>
                    </c:numCache>
                  </c:numRef>
                </c:val>
                <c:extLst xmlns:c15="http://schemas.microsoft.com/office/drawing/2012/chart">
                  <c:ext xmlns:c16="http://schemas.microsoft.com/office/drawing/2014/chart" uri="{C3380CC4-5D6E-409C-BE32-E72D297353CC}">
                    <c16:uniqueId val="{00000002-A888-475E-827A-7D2289F220AE}"/>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'F3B - More Likely'!$D$2</c15:sqref>
                        </c15:formulaRef>
                      </c:ext>
                    </c:extLst>
                    <c:strCache>
                      <c:ptCount val="1"/>
                      <c:pt idx="0">
                        <c:v>Strongly disagree</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'F3B - More Likely'!$A$3:$A$10</c15:sqref>
                        </c15:formulaRef>
                      </c:ext>
                    </c:extLst>
                    <c:strCache>
                      <c:ptCount val="8"/>
                      <c:pt idx="0">
                        <c:v>If produce was already washed &amp; cut up</c:v>
                      </c:pt>
                      <c:pt idx="1">
                        <c:v>If I could taste a recipe using F3B items first</c:v>
                      </c:pt>
                      <c:pt idx="2">
                        <c:v>If recipes were included for items in the box</c:v>
                      </c:pt>
                      <c:pt idx="3">
                        <c:v>If I knew somebody who had already tried it</c:v>
                      </c:pt>
                      <c:pt idx="4">
                        <c:v>If I could get all my weekly produce for a flat price</c:v>
                      </c:pt>
                      <c:pt idx="5">
                        <c:v>If items looked fresher than grocery store produce</c:v>
                      </c:pt>
                      <c:pt idx="6">
                        <c:v>If I didn't have to commit to buying it every week</c:v>
                      </c:pt>
                      <c:pt idx="7">
                        <c:v>If quality of the produce made it worth the cost</c:v>
                      </c:pt>
                    </c:strCache>
                  </c:strRef>
                </c:cat>
                <c:val>
                  <c:numRef>
                    <c:extLst xmlns:c15="http://schemas.microsoft.com/office/drawing/2012/chart">
                      <c:ext xmlns:c15="http://schemas.microsoft.com/office/drawing/2012/chart" uri="{02D57815-91ED-43cb-92C2-25804820EDAC}">
                        <c15:formulaRef>
                          <c15:sqref>'F3B - More Likely'!$D$3:$D$10</c15:sqref>
                        </c15:formulaRef>
                      </c:ext>
                    </c:extLst>
                    <c:numCache>
                      <c:formatCode>0.0%</c:formatCode>
                      <c:ptCount val="8"/>
                      <c:pt idx="0">
                        <c:v>0.33900000000000002</c:v>
                      </c:pt>
                      <c:pt idx="1">
                        <c:v>0.28899999999999998</c:v>
                      </c:pt>
                      <c:pt idx="2">
                        <c:v>0.16700000000000001</c:v>
                      </c:pt>
                      <c:pt idx="3">
                        <c:v>0.113</c:v>
                      </c:pt>
                      <c:pt idx="4">
                        <c:v>8.5000000000000006E-2</c:v>
                      </c:pt>
                      <c:pt idx="5">
                        <c:v>6.0999999999999999E-2</c:v>
                      </c:pt>
                      <c:pt idx="6">
                        <c:v>5.5E-2</c:v>
                      </c:pt>
                      <c:pt idx="7">
                        <c:v>6.8000000000000005E-2</c:v>
                      </c:pt>
                    </c:numCache>
                  </c:numRef>
                </c:val>
                <c:extLst xmlns:c15="http://schemas.microsoft.com/office/drawing/2012/chart">
                  <c:ext xmlns:c16="http://schemas.microsoft.com/office/drawing/2014/chart" uri="{C3380CC4-5D6E-409C-BE32-E72D297353CC}">
                    <c16:uniqueId val="{00000003-A888-475E-827A-7D2289F220AE}"/>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'F3B - More Likely'!$E$2</c15:sqref>
                        </c15:formulaRef>
                      </c:ext>
                    </c:extLst>
                    <c:strCache>
                      <c:ptCount val="1"/>
                      <c:pt idx="0">
                        <c:v>Somewhat disagree</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'F3B - More Likely'!$A$3:$A$10</c15:sqref>
                        </c15:formulaRef>
                      </c:ext>
                    </c:extLst>
                    <c:strCache>
                      <c:ptCount val="8"/>
                      <c:pt idx="0">
                        <c:v>If produce was already washed &amp; cut up</c:v>
                      </c:pt>
                      <c:pt idx="1">
                        <c:v>If I could taste a recipe using F3B items first</c:v>
                      </c:pt>
                      <c:pt idx="2">
                        <c:v>If recipes were included for items in the box</c:v>
                      </c:pt>
                      <c:pt idx="3">
                        <c:v>If I knew somebody who had already tried it</c:v>
                      </c:pt>
                      <c:pt idx="4">
                        <c:v>If I could get all my weekly produce for a flat price</c:v>
                      </c:pt>
                      <c:pt idx="5">
                        <c:v>If items looked fresher than grocery store produce</c:v>
                      </c:pt>
                      <c:pt idx="6">
                        <c:v>If I didn't have to commit to buying it every week</c:v>
                      </c:pt>
                      <c:pt idx="7">
                        <c:v>If quality of the produce made it worth the cost</c:v>
                      </c:pt>
                    </c:strCache>
                  </c:strRef>
                </c:cat>
                <c:val>
                  <c:numRef>
                    <c:extLst xmlns:c15="http://schemas.microsoft.com/office/drawing/2012/chart">
                      <c:ext xmlns:c15="http://schemas.microsoft.com/office/drawing/2012/chart" uri="{02D57815-91ED-43cb-92C2-25804820EDAC}">
                        <c15:formulaRef>
                          <c15:sqref>'F3B - More Likely'!$E$3:$E$10</c15:sqref>
                        </c15:formulaRef>
                      </c:ext>
                    </c:extLst>
                    <c:numCache>
                      <c:formatCode>0.0%</c:formatCode>
                      <c:ptCount val="8"/>
                      <c:pt idx="0">
                        <c:v>0.153</c:v>
                      </c:pt>
                      <c:pt idx="1">
                        <c:v>0.13500000000000001</c:v>
                      </c:pt>
                      <c:pt idx="2">
                        <c:v>0.10299999999999999</c:v>
                      </c:pt>
                      <c:pt idx="3">
                        <c:v>8.1000000000000003E-2</c:v>
                      </c:pt>
                      <c:pt idx="4">
                        <c:v>7.1999999999999995E-2</c:v>
                      </c:pt>
                      <c:pt idx="5">
                        <c:v>0.03</c:v>
                      </c:pt>
                      <c:pt idx="6">
                        <c:v>3.7999999999999999E-2</c:v>
                      </c:pt>
                      <c:pt idx="7">
                        <c:v>1.7000000000000001E-2</c:v>
                      </c:pt>
                    </c:numCache>
                  </c:numRef>
                </c:val>
                <c:extLst xmlns:c15="http://schemas.microsoft.com/office/drawing/2012/chart">
                  <c:ext xmlns:c16="http://schemas.microsoft.com/office/drawing/2014/chart" uri="{C3380CC4-5D6E-409C-BE32-E72D297353CC}">
                    <c16:uniqueId val="{00000004-A888-475E-827A-7D2289F220AE}"/>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'F3B - More Likely'!$F$2</c15:sqref>
                        </c15:formulaRef>
                      </c:ext>
                    </c:extLst>
                    <c:strCache>
                      <c:ptCount val="1"/>
                      <c:pt idx="0">
                        <c:v>No opinion</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'F3B - More Likely'!$A$3:$A$10</c15:sqref>
                        </c15:formulaRef>
                      </c:ext>
                    </c:extLst>
                    <c:strCache>
                      <c:ptCount val="8"/>
                      <c:pt idx="0">
                        <c:v>If produce was already washed &amp; cut up</c:v>
                      </c:pt>
                      <c:pt idx="1">
                        <c:v>If I could taste a recipe using F3B items first</c:v>
                      </c:pt>
                      <c:pt idx="2">
                        <c:v>If recipes were included for items in the box</c:v>
                      </c:pt>
                      <c:pt idx="3">
                        <c:v>If I knew somebody who had already tried it</c:v>
                      </c:pt>
                      <c:pt idx="4">
                        <c:v>If I could get all my weekly produce for a flat price</c:v>
                      </c:pt>
                      <c:pt idx="5">
                        <c:v>If items looked fresher than grocery store produce</c:v>
                      </c:pt>
                      <c:pt idx="6">
                        <c:v>If I didn't have to commit to buying it every week</c:v>
                      </c:pt>
                      <c:pt idx="7">
                        <c:v>If quality of the produce made it worth the cost</c:v>
                      </c:pt>
                    </c:strCache>
                  </c:strRef>
                </c:cat>
                <c:val>
                  <c:numRef>
                    <c:extLst xmlns:c15="http://schemas.microsoft.com/office/drawing/2012/chart">
                      <c:ext xmlns:c15="http://schemas.microsoft.com/office/drawing/2012/chart" uri="{02D57815-91ED-43cb-92C2-25804820EDAC}">
                        <c15:formulaRef>
                          <c15:sqref>'F3B - More Likely'!$F$3:$F$10</c15:sqref>
                        </c15:formulaRef>
                      </c:ext>
                    </c:extLst>
                    <c:numCache>
                      <c:formatCode>0.0%</c:formatCode>
                      <c:ptCount val="8"/>
                      <c:pt idx="0">
                        <c:v>0.16500000000000001</c:v>
                      </c:pt>
                      <c:pt idx="1">
                        <c:v>0.215</c:v>
                      </c:pt>
                      <c:pt idx="2">
                        <c:v>0.189</c:v>
                      </c:pt>
                      <c:pt idx="3">
                        <c:v>0.17699999999999999</c:v>
                      </c:pt>
                      <c:pt idx="4">
                        <c:v>0.20100000000000001</c:v>
                      </c:pt>
                      <c:pt idx="5">
                        <c:v>0.13100000000000001</c:v>
                      </c:pt>
                      <c:pt idx="6">
                        <c:v>0.104</c:v>
                      </c:pt>
                      <c:pt idx="7">
                        <c:v>9.5000000000000001E-2</c:v>
                      </c:pt>
                    </c:numCache>
                  </c:numRef>
                </c:val>
                <c:extLst xmlns:c15="http://schemas.microsoft.com/office/drawing/2012/chart">
                  <c:ext xmlns:c16="http://schemas.microsoft.com/office/drawing/2014/chart" uri="{C3380CC4-5D6E-409C-BE32-E72D297353CC}">
                    <c16:uniqueId val="{00000005-A888-475E-827A-7D2289F220AE}"/>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'F3B - More Likely'!$G$2</c15:sqref>
                        </c15:formulaRef>
                      </c:ext>
                    </c:extLst>
                    <c:strCache>
                      <c:ptCount val="1"/>
                      <c:pt idx="0">
                        <c:v>Somewhat agree</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'F3B - More Likely'!$A$3:$A$10</c15:sqref>
                        </c15:formulaRef>
                      </c:ext>
                    </c:extLst>
                    <c:strCache>
                      <c:ptCount val="8"/>
                      <c:pt idx="0">
                        <c:v>If produce was already washed &amp; cut up</c:v>
                      </c:pt>
                      <c:pt idx="1">
                        <c:v>If I could taste a recipe using F3B items first</c:v>
                      </c:pt>
                      <c:pt idx="2">
                        <c:v>If recipes were included for items in the box</c:v>
                      </c:pt>
                      <c:pt idx="3">
                        <c:v>If I knew somebody who had already tried it</c:v>
                      </c:pt>
                      <c:pt idx="4">
                        <c:v>If I could get all my weekly produce for a flat price</c:v>
                      </c:pt>
                      <c:pt idx="5">
                        <c:v>If items looked fresher than grocery store produce</c:v>
                      </c:pt>
                      <c:pt idx="6">
                        <c:v>If I didn't have to commit to buying it every week</c:v>
                      </c:pt>
                      <c:pt idx="7">
                        <c:v>If quality of the produce made it worth the cost</c:v>
                      </c:pt>
                    </c:strCache>
                  </c:strRef>
                </c:cat>
                <c:val>
                  <c:numRef>
                    <c:extLst xmlns:c15="http://schemas.microsoft.com/office/drawing/2012/chart">
                      <c:ext xmlns:c15="http://schemas.microsoft.com/office/drawing/2012/chart" uri="{02D57815-91ED-43cb-92C2-25804820EDAC}">
                        <c15:formulaRef>
                          <c15:sqref>'F3B - More Likely'!$G$3:$G$10</c15:sqref>
                        </c15:formulaRef>
                      </c:ext>
                    </c:extLst>
                    <c:numCache>
                      <c:formatCode>0.0%</c:formatCode>
                      <c:ptCount val="8"/>
                      <c:pt idx="0">
                        <c:v>0.159</c:v>
                      </c:pt>
                      <c:pt idx="1">
                        <c:v>0.188</c:v>
                      </c:pt>
                      <c:pt idx="2">
                        <c:v>0.255</c:v>
                      </c:pt>
                      <c:pt idx="3">
                        <c:v>0.27200000000000002</c:v>
                      </c:pt>
                      <c:pt idx="4">
                        <c:v>0.27700000000000002</c:v>
                      </c:pt>
                      <c:pt idx="5">
                        <c:v>0.19</c:v>
                      </c:pt>
                      <c:pt idx="6">
                        <c:v>0.193</c:v>
                      </c:pt>
                      <c:pt idx="7">
                        <c:v>0.218</c:v>
                      </c:pt>
                    </c:numCache>
                  </c:numRef>
                </c:val>
                <c:extLst xmlns:c15="http://schemas.microsoft.com/office/drawing/2012/chart">
                  <c:ext xmlns:c16="http://schemas.microsoft.com/office/drawing/2014/chart" uri="{C3380CC4-5D6E-409C-BE32-E72D297353CC}">
                    <c16:uniqueId val="{00000006-A888-475E-827A-7D2289F220AE}"/>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'F3B - More Likely'!$H$2</c15:sqref>
                        </c15:formulaRef>
                      </c:ext>
                    </c:extLst>
                    <c:strCache>
                      <c:ptCount val="1"/>
                      <c:pt idx="0">
                        <c:v>Strongly agree</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'F3B - More Likely'!$A$3:$A$10</c15:sqref>
                        </c15:formulaRef>
                      </c:ext>
                    </c:extLst>
                    <c:strCache>
                      <c:ptCount val="8"/>
                      <c:pt idx="0">
                        <c:v>If produce was already washed &amp; cut up</c:v>
                      </c:pt>
                      <c:pt idx="1">
                        <c:v>If I could taste a recipe using F3B items first</c:v>
                      </c:pt>
                      <c:pt idx="2">
                        <c:v>If recipes were included for items in the box</c:v>
                      </c:pt>
                      <c:pt idx="3">
                        <c:v>If I knew somebody who had already tried it</c:v>
                      </c:pt>
                      <c:pt idx="4">
                        <c:v>If I could get all my weekly produce for a flat price</c:v>
                      </c:pt>
                      <c:pt idx="5">
                        <c:v>If items looked fresher than grocery store produce</c:v>
                      </c:pt>
                      <c:pt idx="6">
                        <c:v>If I didn't have to commit to buying it every week</c:v>
                      </c:pt>
                      <c:pt idx="7">
                        <c:v>If quality of the produce made it worth the cost</c:v>
                      </c:pt>
                    </c:strCache>
                  </c:strRef>
                </c:cat>
                <c:val>
                  <c:numRef>
                    <c:extLst xmlns:c15="http://schemas.microsoft.com/office/drawing/2012/chart">
                      <c:ext xmlns:c15="http://schemas.microsoft.com/office/drawing/2012/chart" uri="{02D57815-91ED-43cb-92C2-25804820EDAC}">
                        <c15:formulaRef>
                          <c15:sqref>'F3B - More Likely'!$H$3:$H$10</c15:sqref>
                        </c15:formulaRef>
                      </c:ext>
                    </c:extLst>
                    <c:numCache>
                      <c:formatCode>0.0%</c:formatCode>
                      <c:ptCount val="8"/>
                      <c:pt idx="0">
                        <c:v>0.185</c:v>
                      </c:pt>
                      <c:pt idx="1">
                        <c:v>0.17299999999999999</c:v>
                      </c:pt>
                      <c:pt idx="2">
                        <c:v>0.28599999999999998</c:v>
                      </c:pt>
                      <c:pt idx="3">
                        <c:v>0.35699999999999998</c:v>
                      </c:pt>
                      <c:pt idx="4">
                        <c:v>0.36399999999999999</c:v>
                      </c:pt>
                      <c:pt idx="5">
                        <c:v>0.58699999999999997</c:v>
                      </c:pt>
                      <c:pt idx="6">
                        <c:v>0.61</c:v>
                      </c:pt>
                      <c:pt idx="7">
                        <c:v>0.60199999999999998</c:v>
                      </c:pt>
                    </c:numCache>
                  </c:numRef>
                </c:val>
                <c:extLst xmlns:c15="http://schemas.microsoft.com/office/drawing/2012/chart">
                  <c:ext xmlns:c16="http://schemas.microsoft.com/office/drawing/2014/chart" uri="{C3380CC4-5D6E-409C-BE32-E72D297353CC}">
                    <c16:uniqueId val="{00000007-A888-475E-827A-7D2289F220AE}"/>
                  </c:ext>
                </c:extLst>
              </c15:ser>
            </c15:filteredBarSeries>
          </c:ext>
        </c:extLst>
      </c:barChart>
      <c:catAx>
        <c:axId val="473496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585141240"/>
        <c:crosses val="autoZero"/>
        <c:auto val="1"/>
        <c:lblAlgn val="ctr"/>
        <c:lblOffset val="100"/>
        <c:noMultiLvlLbl val="0"/>
      </c:catAx>
      <c:valAx>
        <c:axId val="585141240"/>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47349603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1700" b="1" dirty="0">
                <a:latin typeface="Century Gothic" panose="020B0502020202020204" pitchFamily="34" charset="0"/>
              </a:rPr>
              <a:t>Things that would make you less likely to purchase F3B (n=333-337)</a:t>
            </a:r>
          </a:p>
        </c:rich>
      </c:tx>
      <c:layout>
        <c:manualLayout>
          <c:xMode val="edge"/>
          <c:yMode val="edge"/>
          <c:x val="0.10011581034374308"/>
          <c:y val="0"/>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0.49195207960968068"/>
          <c:y val="0.12435185185185185"/>
          <c:w val="0.44640194515562853"/>
          <c:h val="0.7179009915427238"/>
        </c:manualLayout>
      </c:layout>
      <c:barChart>
        <c:barDir val="bar"/>
        <c:grouping val="clustered"/>
        <c:varyColors val="0"/>
        <c:ser>
          <c:idx val="7"/>
          <c:order val="7"/>
          <c:tx>
            <c:strRef>
              <c:f>'F3B - Less Likely'!$I$1</c:f>
              <c:strCache>
                <c:ptCount val="1"/>
                <c:pt idx="0">
                  <c:v>Agree Somewhat &amp; Strongly</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'F3B - Less Likely'!$A$2:$A$5</c:f>
              <c:strCache>
                <c:ptCount val="4"/>
                <c:pt idx="0">
                  <c:v>If I didn't have time to cook/prepare a meal.</c:v>
                </c:pt>
                <c:pt idx="1">
                  <c:v>If I had to go out of my way to pick it up.</c:v>
                </c:pt>
                <c:pt idx="2">
                  <c:v>If I thought my family would not eat the food.</c:v>
                </c:pt>
                <c:pt idx="3">
                  <c:v>If I thought the produce would go bad before I could eat it.</c:v>
                </c:pt>
              </c:strCache>
            </c:strRef>
          </c:cat>
          <c:val>
            <c:numRef>
              <c:f>'F3B - Less Likely'!$I$2:$I$5</c:f>
              <c:numCache>
                <c:formatCode>0.0%</c:formatCode>
                <c:ptCount val="4"/>
                <c:pt idx="0">
                  <c:v>0.64800000000000002</c:v>
                </c:pt>
                <c:pt idx="1">
                  <c:v>0.71599999999999997</c:v>
                </c:pt>
                <c:pt idx="2">
                  <c:v>0.73599999999999999</c:v>
                </c:pt>
                <c:pt idx="3">
                  <c:v>0.83499999999999996</c:v>
                </c:pt>
              </c:numCache>
            </c:numRef>
          </c:val>
          <c:extLst>
            <c:ext xmlns:c16="http://schemas.microsoft.com/office/drawing/2014/chart" uri="{C3380CC4-5D6E-409C-BE32-E72D297353CC}">
              <c16:uniqueId val="{00000000-4B72-490E-824E-D5D64BD6FB91}"/>
            </c:ext>
          </c:extLst>
        </c:ser>
        <c:dLbls>
          <c:showLegendKey val="0"/>
          <c:showVal val="0"/>
          <c:showCatName val="0"/>
          <c:showSerName val="0"/>
          <c:showPercent val="0"/>
          <c:showBubbleSize val="0"/>
        </c:dLbls>
        <c:gapWidth val="182"/>
        <c:axId val="620227408"/>
        <c:axId val="620227800"/>
        <c:extLst>
          <c:ext xmlns:c15="http://schemas.microsoft.com/office/drawing/2012/chart" uri="{02D57815-91ED-43cb-92C2-25804820EDAC}">
            <c15:filteredBarSeries>
              <c15:ser>
                <c:idx val="0"/>
                <c:order val="0"/>
                <c:tx>
                  <c:strRef>
                    <c:extLst>
                      <c:ext uri="{02D57815-91ED-43cb-92C2-25804820EDAC}">
                        <c15:formulaRef>
                          <c15:sqref>'F3B - Less Likely'!$B$1</c15:sqref>
                        </c15:formulaRef>
                      </c:ext>
                    </c:extLst>
                    <c:strCache>
                      <c:ptCount val="1"/>
                      <c:pt idx="0">
                        <c:v>n</c:v>
                      </c:pt>
                    </c:strCache>
                  </c:strRef>
                </c:tx>
                <c:spPr>
                  <a:solidFill>
                    <a:schemeClr val="accent1"/>
                  </a:solidFill>
                  <a:ln>
                    <a:noFill/>
                  </a:ln>
                  <a:effectLst/>
                </c:spPr>
                <c:invertIfNegative val="0"/>
                <c:cat>
                  <c:strRef>
                    <c:extLst>
                      <c:ext uri="{02D57815-91ED-43cb-92C2-25804820EDAC}">
                        <c15:formulaRef>
                          <c15:sqref>'F3B - Less Likely'!$A$2:$A$5</c15:sqref>
                        </c15:formulaRef>
                      </c:ext>
                    </c:extLst>
                    <c:strCache>
                      <c:ptCount val="4"/>
                      <c:pt idx="0">
                        <c:v>If I didn't have time to cook/prepare a meal.</c:v>
                      </c:pt>
                      <c:pt idx="1">
                        <c:v>If I had to go out of my way to pick it up.</c:v>
                      </c:pt>
                      <c:pt idx="2">
                        <c:v>If I thought my family would not eat the food.</c:v>
                      </c:pt>
                      <c:pt idx="3">
                        <c:v>If I thought the produce would go bad before I could eat it.</c:v>
                      </c:pt>
                    </c:strCache>
                  </c:strRef>
                </c:cat>
                <c:val>
                  <c:numRef>
                    <c:extLst>
                      <c:ext uri="{02D57815-91ED-43cb-92C2-25804820EDAC}">
                        <c15:formulaRef>
                          <c15:sqref>'F3B - Less Likely'!$B$2:$B$5</c15:sqref>
                        </c15:formulaRef>
                      </c:ext>
                    </c:extLst>
                    <c:numCache>
                      <c:formatCode>General</c:formatCode>
                      <c:ptCount val="4"/>
                      <c:pt idx="0">
                        <c:v>337</c:v>
                      </c:pt>
                      <c:pt idx="1">
                        <c:v>336</c:v>
                      </c:pt>
                      <c:pt idx="2">
                        <c:v>333</c:v>
                      </c:pt>
                      <c:pt idx="3">
                        <c:v>335</c:v>
                      </c:pt>
                    </c:numCache>
                  </c:numRef>
                </c:val>
                <c:extLst>
                  <c:ext xmlns:c16="http://schemas.microsoft.com/office/drawing/2014/chart" uri="{C3380CC4-5D6E-409C-BE32-E72D297353CC}">
                    <c16:uniqueId val="{00000001-4B72-490E-824E-D5D64BD6FB91}"/>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'F3B - Less Likely'!$C$1</c15:sqref>
                        </c15:formulaRef>
                      </c:ext>
                    </c:extLst>
                    <c:strCache>
                      <c:ptCount val="1"/>
                      <c:pt idx="0">
                        <c:v>SD</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'F3B - Less Likely'!$A$2:$A$5</c15:sqref>
                        </c15:formulaRef>
                      </c:ext>
                    </c:extLst>
                    <c:strCache>
                      <c:ptCount val="4"/>
                      <c:pt idx="0">
                        <c:v>If I didn't have time to cook/prepare a meal.</c:v>
                      </c:pt>
                      <c:pt idx="1">
                        <c:v>If I had to go out of my way to pick it up.</c:v>
                      </c:pt>
                      <c:pt idx="2">
                        <c:v>If I thought my family would not eat the food.</c:v>
                      </c:pt>
                      <c:pt idx="3">
                        <c:v>If I thought the produce would go bad before I could eat it.</c:v>
                      </c:pt>
                    </c:strCache>
                  </c:strRef>
                </c:cat>
                <c:val>
                  <c:numRef>
                    <c:extLst xmlns:c15="http://schemas.microsoft.com/office/drawing/2012/chart">
                      <c:ext xmlns:c15="http://schemas.microsoft.com/office/drawing/2012/chart" uri="{02D57815-91ED-43cb-92C2-25804820EDAC}">
                        <c15:formulaRef>
                          <c15:sqref>'F3B - Less Likely'!$C$2:$C$5</c15:sqref>
                        </c15:formulaRef>
                      </c:ext>
                    </c:extLst>
                    <c:numCache>
                      <c:formatCode>0.000</c:formatCode>
                      <c:ptCount val="4"/>
                      <c:pt idx="0">
                        <c:v>1.3611200000000001</c:v>
                      </c:pt>
                      <c:pt idx="1">
                        <c:v>1.2945500000000001</c:v>
                      </c:pt>
                      <c:pt idx="2">
                        <c:v>1.2376100000000001</c:v>
                      </c:pt>
                      <c:pt idx="3">
                        <c:v>1.07501</c:v>
                      </c:pt>
                    </c:numCache>
                  </c:numRef>
                </c:val>
                <c:extLst xmlns:c15="http://schemas.microsoft.com/office/drawing/2012/chart">
                  <c:ext xmlns:c16="http://schemas.microsoft.com/office/drawing/2014/chart" uri="{C3380CC4-5D6E-409C-BE32-E72D297353CC}">
                    <c16:uniqueId val="{00000002-4B72-490E-824E-D5D64BD6FB91}"/>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'F3B - Less Likely'!$D$1</c15:sqref>
                        </c15:formulaRef>
                      </c:ext>
                    </c:extLst>
                    <c:strCache>
                      <c:ptCount val="1"/>
                      <c:pt idx="0">
                        <c:v>Strongly disagree</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'F3B - Less Likely'!$A$2:$A$5</c15:sqref>
                        </c15:formulaRef>
                      </c:ext>
                    </c:extLst>
                    <c:strCache>
                      <c:ptCount val="4"/>
                      <c:pt idx="0">
                        <c:v>If I didn't have time to cook/prepare a meal.</c:v>
                      </c:pt>
                      <c:pt idx="1">
                        <c:v>If I had to go out of my way to pick it up.</c:v>
                      </c:pt>
                      <c:pt idx="2">
                        <c:v>If I thought my family would not eat the food.</c:v>
                      </c:pt>
                      <c:pt idx="3">
                        <c:v>If I thought the produce would go bad before I could eat it.</c:v>
                      </c:pt>
                    </c:strCache>
                  </c:strRef>
                </c:cat>
                <c:val>
                  <c:numRef>
                    <c:extLst xmlns:c15="http://schemas.microsoft.com/office/drawing/2012/chart">
                      <c:ext xmlns:c15="http://schemas.microsoft.com/office/drawing/2012/chart" uri="{02D57815-91ED-43cb-92C2-25804820EDAC}">
                        <c15:formulaRef>
                          <c15:sqref>'F3B - Less Likely'!$D$2:$D$5</c15:sqref>
                        </c15:formulaRef>
                      </c:ext>
                    </c:extLst>
                    <c:numCache>
                      <c:formatCode>0.0%</c:formatCode>
                      <c:ptCount val="4"/>
                      <c:pt idx="0">
                        <c:v>0.11</c:v>
                      </c:pt>
                      <c:pt idx="1">
                        <c:v>8.6999999999999994E-2</c:v>
                      </c:pt>
                      <c:pt idx="2">
                        <c:v>6.9000000000000006E-2</c:v>
                      </c:pt>
                      <c:pt idx="3">
                        <c:v>4.8000000000000001E-2</c:v>
                      </c:pt>
                    </c:numCache>
                  </c:numRef>
                </c:val>
                <c:extLst xmlns:c15="http://schemas.microsoft.com/office/drawing/2012/chart">
                  <c:ext xmlns:c16="http://schemas.microsoft.com/office/drawing/2014/chart" uri="{C3380CC4-5D6E-409C-BE32-E72D297353CC}">
                    <c16:uniqueId val="{00000003-4B72-490E-824E-D5D64BD6FB91}"/>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'F3B - Less Likely'!$E$1</c15:sqref>
                        </c15:formulaRef>
                      </c:ext>
                    </c:extLst>
                    <c:strCache>
                      <c:ptCount val="1"/>
                      <c:pt idx="0">
                        <c:v>Somewhat disagree</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'F3B - Less Likely'!$A$2:$A$5</c15:sqref>
                        </c15:formulaRef>
                      </c:ext>
                    </c:extLst>
                    <c:strCache>
                      <c:ptCount val="4"/>
                      <c:pt idx="0">
                        <c:v>If I didn't have time to cook/prepare a meal.</c:v>
                      </c:pt>
                      <c:pt idx="1">
                        <c:v>If I had to go out of my way to pick it up.</c:v>
                      </c:pt>
                      <c:pt idx="2">
                        <c:v>If I thought my family would not eat the food.</c:v>
                      </c:pt>
                      <c:pt idx="3">
                        <c:v>If I thought the produce would go bad before I could eat it.</c:v>
                      </c:pt>
                    </c:strCache>
                  </c:strRef>
                </c:cat>
                <c:val>
                  <c:numRef>
                    <c:extLst xmlns:c15="http://schemas.microsoft.com/office/drawing/2012/chart">
                      <c:ext xmlns:c15="http://schemas.microsoft.com/office/drawing/2012/chart" uri="{02D57815-91ED-43cb-92C2-25804820EDAC}">
                        <c15:formulaRef>
                          <c15:sqref>'F3B - Less Likely'!$E$2:$E$5</c15:sqref>
                        </c15:formulaRef>
                      </c:ext>
                    </c:extLst>
                    <c:numCache>
                      <c:formatCode>0.0%</c:formatCode>
                      <c:ptCount val="4"/>
                      <c:pt idx="0">
                        <c:v>8.5000000000000006E-2</c:v>
                      </c:pt>
                      <c:pt idx="1">
                        <c:v>6.9000000000000006E-2</c:v>
                      </c:pt>
                      <c:pt idx="2">
                        <c:v>5.5E-2</c:v>
                      </c:pt>
                      <c:pt idx="3">
                        <c:v>2.7E-2</c:v>
                      </c:pt>
                    </c:numCache>
                  </c:numRef>
                </c:val>
                <c:extLst xmlns:c15="http://schemas.microsoft.com/office/drawing/2012/chart">
                  <c:ext xmlns:c16="http://schemas.microsoft.com/office/drawing/2014/chart" uri="{C3380CC4-5D6E-409C-BE32-E72D297353CC}">
                    <c16:uniqueId val="{00000004-4B72-490E-824E-D5D64BD6FB91}"/>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'F3B - Less Likely'!$F$1</c15:sqref>
                        </c15:formulaRef>
                      </c:ext>
                    </c:extLst>
                    <c:strCache>
                      <c:ptCount val="1"/>
                      <c:pt idx="0">
                        <c:v>No opinion</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'F3B - Less Likely'!$A$2:$A$5</c15:sqref>
                        </c15:formulaRef>
                      </c:ext>
                    </c:extLst>
                    <c:strCache>
                      <c:ptCount val="4"/>
                      <c:pt idx="0">
                        <c:v>If I didn't have time to cook/prepare a meal.</c:v>
                      </c:pt>
                      <c:pt idx="1">
                        <c:v>If I had to go out of my way to pick it up.</c:v>
                      </c:pt>
                      <c:pt idx="2">
                        <c:v>If I thought my family would not eat the food.</c:v>
                      </c:pt>
                      <c:pt idx="3">
                        <c:v>If I thought the produce would go bad before I could eat it.</c:v>
                      </c:pt>
                    </c:strCache>
                  </c:strRef>
                </c:cat>
                <c:val>
                  <c:numRef>
                    <c:extLst xmlns:c15="http://schemas.microsoft.com/office/drawing/2012/chart">
                      <c:ext xmlns:c15="http://schemas.microsoft.com/office/drawing/2012/chart" uri="{02D57815-91ED-43cb-92C2-25804820EDAC}">
                        <c15:formulaRef>
                          <c15:sqref>'F3B - Less Likely'!$F$2:$F$5</c15:sqref>
                        </c15:formulaRef>
                      </c:ext>
                    </c:extLst>
                    <c:numCache>
                      <c:formatCode>0.0%</c:formatCode>
                      <c:ptCount val="4"/>
                      <c:pt idx="0">
                        <c:v>0.157</c:v>
                      </c:pt>
                      <c:pt idx="1">
                        <c:v>0.128</c:v>
                      </c:pt>
                      <c:pt idx="2">
                        <c:v>0.14000000000000001</c:v>
                      </c:pt>
                      <c:pt idx="3">
                        <c:v>0.09</c:v>
                      </c:pt>
                    </c:numCache>
                  </c:numRef>
                </c:val>
                <c:extLst xmlns:c15="http://schemas.microsoft.com/office/drawing/2012/chart">
                  <c:ext xmlns:c16="http://schemas.microsoft.com/office/drawing/2014/chart" uri="{C3380CC4-5D6E-409C-BE32-E72D297353CC}">
                    <c16:uniqueId val="{00000005-4B72-490E-824E-D5D64BD6FB91}"/>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'F3B - Less Likely'!$G$1</c15:sqref>
                        </c15:formulaRef>
                      </c:ext>
                    </c:extLst>
                    <c:strCache>
                      <c:ptCount val="1"/>
                      <c:pt idx="0">
                        <c:v>Somewhat agree</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'F3B - Less Likely'!$A$2:$A$5</c15:sqref>
                        </c15:formulaRef>
                      </c:ext>
                    </c:extLst>
                    <c:strCache>
                      <c:ptCount val="4"/>
                      <c:pt idx="0">
                        <c:v>If I didn't have time to cook/prepare a meal.</c:v>
                      </c:pt>
                      <c:pt idx="1">
                        <c:v>If I had to go out of my way to pick it up.</c:v>
                      </c:pt>
                      <c:pt idx="2">
                        <c:v>If I thought my family would not eat the food.</c:v>
                      </c:pt>
                      <c:pt idx="3">
                        <c:v>If I thought the produce would go bad before I could eat it.</c:v>
                      </c:pt>
                    </c:strCache>
                  </c:strRef>
                </c:cat>
                <c:val>
                  <c:numRef>
                    <c:extLst xmlns:c15="http://schemas.microsoft.com/office/drawing/2012/chart">
                      <c:ext xmlns:c15="http://schemas.microsoft.com/office/drawing/2012/chart" uri="{02D57815-91ED-43cb-92C2-25804820EDAC}">
                        <c15:formulaRef>
                          <c15:sqref>'F3B - Less Likely'!$G$2:$G$5</c15:sqref>
                        </c15:formulaRef>
                      </c:ext>
                    </c:extLst>
                    <c:numCache>
                      <c:formatCode>0.0%</c:formatCode>
                      <c:ptCount val="4"/>
                      <c:pt idx="0">
                        <c:v>0.22900000000000001</c:v>
                      </c:pt>
                      <c:pt idx="1">
                        <c:v>0.23499999999999999</c:v>
                      </c:pt>
                      <c:pt idx="2">
                        <c:v>0.182</c:v>
                      </c:pt>
                      <c:pt idx="3">
                        <c:v>0.18</c:v>
                      </c:pt>
                    </c:numCache>
                  </c:numRef>
                </c:val>
                <c:extLst xmlns:c15="http://schemas.microsoft.com/office/drawing/2012/chart">
                  <c:ext xmlns:c16="http://schemas.microsoft.com/office/drawing/2014/chart" uri="{C3380CC4-5D6E-409C-BE32-E72D297353CC}">
                    <c16:uniqueId val="{00000006-4B72-490E-824E-D5D64BD6FB91}"/>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'F3B - Less Likely'!$H$1</c15:sqref>
                        </c15:formulaRef>
                      </c:ext>
                    </c:extLst>
                    <c:strCache>
                      <c:ptCount val="1"/>
                      <c:pt idx="0">
                        <c:v>Strongly agree</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'F3B - Less Likely'!$A$2:$A$5</c15:sqref>
                        </c15:formulaRef>
                      </c:ext>
                    </c:extLst>
                    <c:strCache>
                      <c:ptCount val="4"/>
                      <c:pt idx="0">
                        <c:v>If I didn't have time to cook/prepare a meal.</c:v>
                      </c:pt>
                      <c:pt idx="1">
                        <c:v>If I had to go out of my way to pick it up.</c:v>
                      </c:pt>
                      <c:pt idx="2">
                        <c:v>If I thought my family would not eat the food.</c:v>
                      </c:pt>
                      <c:pt idx="3">
                        <c:v>If I thought the produce would go bad before I could eat it.</c:v>
                      </c:pt>
                    </c:strCache>
                  </c:strRef>
                </c:cat>
                <c:val>
                  <c:numRef>
                    <c:extLst xmlns:c15="http://schemas.microsoft.com/office/drawing/2012/chart">
                      <c:ext xmlns:c15="http://schemas.microsoft.com/office/drawing/2012/chart" uri="{02D57815-91ED-43cb-92C2-25804820EDAC}">
                        <c15:formulaRef>
                          <c15:sqref>'F3B - Less Likely'!$H$2:$H$5</c15:sqref>
                        </c15:formulaRef>
                      </c:ext>
                    </c:extLst>
                    <c:numCache>
                      <c:formatCode>0.0%</c:formatCode>
                      <c:ptCount val="4"/>
                      <c:pt idx="0">
                        <c:v>0.41899999999999998</c:v>
                      </c:pt>
                      <c:pt idx="1">
                        <c:v>0.48099999999999998</c:v>
                      </c:pt>
                      <c:pt idx="2">
                        <c:v>0.55400000000000005</c:v>
                      </c:pt>
                      <c:pt idx="3">
                        <c:v>0.65500000000000003</c:v>
                      </c:pt>
                    </c:numCache>
                  </c:numRef>
                </c:val>
                <c:extLst xmlns:c15="http://schemas.microsoft.com/office/drawing/2012/chart">
                  <c:ext xmlns:c16="http://schemas.microsoft.com/office/drawing/2014/chart" uri="{C3380CC4-5D6E-409C-BE32-E72D297353CC}">
                    <c16:uniqueId val="{00000007-4B72-490E-824E-D5D64BD6FB91}"/>
                  </c:ext>
                </c:extLst>
              </c15:ser>
            </c15:filteredBarSeries>
          </c:ext>
        </c:extLst>
      </c:barChart>
      <c:catAx>
        <c:axId val="6202274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620227800"/>
        <c:crosses val="autoZero"/>
        <c:auto val="1"/>
        <c:lblAlgn val="ctr"/>
        <c:lblOffset val="100"/>
        <c:noMultiLvlLbl val="0"/>
      </c:catAx>
      <c:valAx>
        <c:axId val="620227800"/>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620227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1800" b="1" dirty="0">
                <a:latin typeface="Century Gothic" panose="020B0502020202020204" pitchFamily="34" charset="0"/>
              </a:rPr>
              <a:t>Reasons why you would not purchase F3B (n=338-343)</a:t>
            </a:r>
          </a:p>
        </c:rich>
      </c:tx>
      <c:layout>
        <c:manualLayout>
          <c:xMode val="edge"/>
          <c:yMode val="edge"/>
          <c:x val="0.12126857532128192"/>
          <c:y val="1.6020704992193192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0.49195207960968068"/>
          <c:y val="0.12435185185185185"/>
          <c:w val="0.4742949167803186"/>
          <c:h val="0.78331381822052581"/>
        </c:manualLayout>
      </c:layout>
      <c:barChart>
        <c:barDir val="bar"/>
        <c:grouping val="clustered"/>
        <c:varyColors val="0"/>
        <c:ser>
          <c:idx val="7"/>
          <c:order val="7"/>
          <c:tx>
            <c:strRef>
              <c:f>'F3B - Not Purchase'!$J$2</c:f>
              <c:strCache>
                <c:ptCount val="1"/>
                <c:pt idx="0">
                  <c:v>Agree, somewhat &amp; strongly</c:v>
                </c:pt>
              </c:strCache>
            </c:strRef>
          </c:tx>
          <c:spPr>
            <a:solidFill>
              <a:schemeClr val="tx1">
                <a:lumMod val="75000"/>
                <a:lumOff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'F3B - Not Purchase'!$B$3:$B$9</c:f>
              <c:strCache>
                <c:ptCount val="7"/>
                <c:pt idx="0">
                  <c:v>I don't feel comfortable interacting with people at the convenience store</c:v>
                </c:pt>
                <c:pt idx="1">
                  <c:v>I'd rather make a seasonal commitment to a CSA</c:v>
                </c:pt>
                <c:pt idx="2">
                  <c:v>Locally grown food isn't any better than food at the supermarket.</c:v>
                </c:pt>
                <c:pt idx="3">
                  <c:v>I prefer to shop at a farmer's market</c:v>
                </c:pt>
                <c:pt idx="4">
                  <c:v>The grocery store offers a wider selection of items I need, including produce.</c:v>
                </c:pt>
                <c:pt idx="5">
                  <c:v>I can get locally-grown foods where I usually shop.</c:v>
                </c:pt>
                <c:pt idx="6">
                  <c:v>I'd rather select the produce myself</c:v>
                </c:pt>
              </c:strCache>
            </c:strRef>
          </c:cat>
          <c:val>
            <c:numRef>
              <c:f>'F3B - Not Purchase'!$J$3:$J$9</c:f>
              <c:numCache>
                <c:formatCode>0.0%</c:formatCode>
                <c:ptCount val="7"/>
                <c:pt idx="0">
                  <c:v>8.199999999999999E-2</c:v>
                </c:pt>
                <c:pt idx="1">
                  <c:v>0.125</c:v>
                </c:pt>
                <c:pt idx="2">
                  <c:v>0.157</c:v>
                </c:pt>
                <c:pt idx="3">
                  <c:v>0.45300000000000001</c:v>
                </c:pt>
                <c:pt idx="4">
                  <c:v>0.52</c:v>
                </c:pt>
                <c:pt idx="5">
                  <c:v>0.63200000000000001</c:v>
                </c:pt>
                <c:pt idx="6">
                  <c:v>0.72399999999999998</c:v>
                </c:pt>
              </c:numCache>
            </c:numRef>
          </c:val>
          <c:extLst>
            <c:ext xmlns:c16="http://schemas.microsoft.com/office/drawing/2014/chart" uri="{C3380CC4-5D6E-409C-BE32-E72D297353CC}">
              <c16:uniqueId val="{00000000-8535-4491-9608-F00638AE2933}"/>
            </c:ext>
          </c:extLst>
        </c:ser>
        <c:dLbls>
          <c:showLegendKey val="0"/>
          <c:showVal val="0"/>
          <c:showCatName val="0"/>
          <c:showSerName val="0"/>
          <c:showPercent val="0"/>
          <c:showBubbleSize val="0"/>
        </c:dLbls>
        <c:gapWidth val="182"/>
        <c:axId val="519899896"/>
        <c:axId val="519901072"/>
        <c:extLst>
          <c:ext xmlns:c15="http://schemas.microsoft.com/office/drawing/2012/chart" uri="{02D57815-91ED-43cb-92C2-25804820EDAC}">
            <c15:filteredBarSeries>
              <c15:ser>
                <c:idx val="0"/>
                <c:order val="0"/>
                <c:tx>
                  <c:strRef>
                    <c:extLst>
                      <c:ext uri="{02D57815-91ED-43cb-92C2-25804820EDAC}">
                        <c15:formulaRef>
                          <c15:sqref>'F3B - Not Purchase'!$C$2</c15:sqref>
                        </c15:formulaRef>
                      </c:ext>
                    </c:extLst>
                    <c:strCache>
                      <c:ptCount val="1"/>
                      <c:pt idx="0">
                        <c:v>n</c:v>
                      </c:pt>
                    </c:strCache>
                  </c:strRef>
                </c:tx>
                <c:spPr>
                  <a:solidFill>
                    <a:schemeClr val="accent1"/>
                  </a:solidFill>
                  <a:ln>
                    <a:noFill/>
                  </a:ln>
                  <a:effectLst/>
                </c:spPr>
                <c:invertIfNegative val="0"/>
                <c:cat>
                  <c:strRef>
                    <c:extLst>
                      <c:ext uri="{02D57815-91ED-43cb-92C2-25804820EDAC}">
                        <c15:formulaRef>
                          <c15:sqref>'F3B - Not Purchase'!$B$3:$B$9</c15:sqref>
                        </c15:formulaRef>
                      </c:ext>
                    </c:extLst>
                    <c:strCache>
                      <c:ptCount val="7"/>
                      <c:pt idx="0">
                        <c:v>I don't feel comfortable interacting with people at the convenience store</c:v>
                      </c:pt>
                      <c:pt idx="1">
                        <c:v>I'd rather make a seasonal commitment to a CSA</c:v>
                      </c:pt>
                      <c:pt idx="2">
                        <c:v>Locally grown food isn't any better than food at the supermarket.</c:v>
                      </c:pt>
                      <c:pt idx="3">
                        <c:v>I prefer to shop at a farmer's market</c:v>
                      </c:pt>
                      <c:pt idx="4">
                        <c:v>The grocery store offers a wider selection of items I need, including produce.</c:v>
                      </c:pt>
                      <c:pt idx="5">
                        <c:v>I can get locally-grown foods where I usually shop.</c:v>
                      </c:pt>
                      <c:pt idx="6">
                        <c:v>I'd rather select the produce myself</c:v>
                      </c:pt>
                    </c:strCache>
                  </c:strRef>
                </c:cat>
                <c:val>
                  <c:numRef>
                    <c:extLst>
                      <c:ext uri="{02D57815-91ED-43cb-92C2-25804820EDAC}">
                        <c15:formulaRef>
                          <c15:sqref>'F3B - Not Purchase'!$C$3:$C$9</c15:sqref>
                        </c15:formulaRef>
                      </c:ext>
                    </c:extLst>
                    <c:numCache>
                      <c:formatCode>General</c:formatCode>
                      <c:ptCount val="7"/>
                      <c:pt idx="0">
                        <c:v>340</c:v>
                      </c:pt>
                      <c:pt idx="1">
                        <c:v>335</c:v>
                      </c:pt>
                      <c:pt idx="2">
                        <c:v>335</c:v>
                      </c:pt>
                      <c:pt idx="3">
                        <c:v>338</c:v>
                      </c:pt>
                      <c:pt idx="4">
                        <c:v>337</c:v>
                      </c:pt>
                      <c:pt idx="5">
                        <c:v>338</c:v>
                      </c:pt>
                      <c:pt idx="6">
                        <c:v>343</c:v>
                      </c:pt>
                    </c:numCache>
                  </c:numRef>
                </c:val>
                <c:extLst>
                  <c:ext xmlns:c16="http://schemas.microsoft.com/office/drawing/2014/chart" uri="{C3380CC4-5D6E-409C-BE32-E72D297353CC}">
                    <c16:uniqueId val="{00000001-8535-4491-9608-F00638AE2933}"/>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'F3B - Not Purchase'!$D$2</c15:sqref>
                        </c15:formulaRef>
                      </c:ext>
                    </c:extLst>
                    <c:strCache>
                      <c:ptCount val="1"/>
                      <c:pt idx="0">
                        <c:v>SD</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'F3B - Not Purchase'!$B$3:$B$9</c15:sqref>
                        </c15:formulaRef>
                      </c:ext>
                    </c:extLst>
                    <c:strCache>
                      <c:ptCount val="7"/>
                      <c:pt idx="0">
                        <c:v>I don't feel comfortable interacting with people at the convenience store</c:v>
                      </c:pt>
                      <c:pt idx="1">
                        <c:v>I'd rather make a seasonal commitment to a CSA</c:v>
                      </c:pt>
                      <c:pt idx="2">
                        <c:v>Locally grown food isn't any better than food at the supermarket.</c:v>
                      </c:pt>
                      <c:pt idx="3">
                        <c:v>I prefer to shop at a farmer's market</c:v>
                      </c:pt>
                      <c:pt idx="4">
                        <c:v>The grocery store offers a wider selection of items I need, including produce.</c:v>
                      </c:pt>
                      <c:pt idx="5">
                        <c:v>I can get locally-grown foods where I usually shop.</c:v>
                      </c:pt>
                      <c:pt idx="6">
                        <c:v>I'd rather select the produce myself</c:v>
                      </c:pt>
                    </c:strCache>
                  </c:strRef>
                </c:cat>
                <c:val>
                  <c:numRef>
                    <c:extLst xmlns:c15="http://schemas.microsoft.com/office/drawing/2012/chart">
                      <c:ext xmlns:c15="http://schemas.microsoft.com/office/drawing/2012/chart" uri="{02D57815-91ED-43cb-92C2-25804820EDAC}">
                        <c15:formulaRef>
                          <c15:sqref>'F3B - Not Purchase'!$D$3:$D$9</c15:sqref>
                        </c15:formulaRef>
                      </c:ext>
                    </c:extLst>
                    <c:numCache>
                      <c:formatCode>0.000</c:formatCode>
                      <c:ptCount val="7"/>
                      <c:pt idx="0">
                        <c:v>1.05481</c:v>
                      </c:pt>
                      <c:pt idx="1">
                        <c:v>1.2087600000000001</c:v>
                      </c:pt>
                      <c:pt idx="2">
                        <c:v>1.2883100000000001</c:v>
                      </c:pt>
                      <c:pt idx="3">
                        <c:v>1.44547</c:v>
                      </c:pt>
                      <c:pt idx="4">
                        <c:v>1.4606300000000001</c:v>
                      </c:pt>
                      <c:pt idx="5">
                        <c:v>1.3143499999999999</c:v>
                      </c:pt>
                      <c:pt idx="6">
                        <c:v>1.1939</c:v>
                      </c:pt>
                    </c:numCache>
                  </c:numRef>
                </c:val>
                <c:extLst xmlns:c15="http://schemas.microsoft.com/office/drawing/2012/chart">
                  <c:ext xmlns:c16="http://schemas.microsoft.com/office/drawing/2014/chart" uri="{C3380CC4-5D6E-409C-BE32-E72D297353CC}">
                    <c16:uniqueId val="{00000002-8535-4491-9608-F00638AE2933}"/>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'F3B - Not Purchase'!$E$2</c15:sqref>
                        </c15:formulaRef>
                      </c:ext>
                    </c:extLst>
                    <c:strCache>
                      <c:ptCount val="1"/>
                      <c:pt idx="0">
                        <c:v>Strongly disagree</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'F3B - Not Purchase'!$B$3:$B$9</c15:sqref>
                        </c15:formulaRef>
                      </c:ext>
                    </c:extLst>
                    <c:strCache>
                      <c:ptCount val="7"/>
                      <c:pt idx="0">
                        <c:v>I don't feel comfortable interacting with people at the convenience store</c:v>
                      </c:pt>
                      <c:pt idx="1">
                        <c:v>I'd rather make a seasonal commitment to a CSA</c:v>
                      </c:pt>
                      <c:pt idx="2">
                        <c:v>Locally grown food isn't any better than food at the supermarket.</c:v>
                      </c:pt>
                      <c:pt idx="3">
                        <c:v>I prefer to shop at a farmer's market</c:v>
                      </c:pt>
                      <c:pt idx="4">
                        <c:v>The grocery store offers a wider selection of items I need, including produce.</c:v>
                      </c:pt>
                      <c:pt idx="5">
                        <c:v>I can get locally-grown foods where I usually shop.</c:v>
                      </c:pt>
                      <c:pt idx="6">
                        <c:v>I'd rather select the produce myself</c:v>
                      </c:pt>
                    </c:strCache>
                  </c:strRef>
                </c:cat>
                <c:val>
                  <c:numRef>
                    <c:extLst xmlns:c15="http://schemas.microsoft.com/office/drawing/2012/chart">
                      <c:ext xmlns:c15="http://schemas.microsoft.com/office/drawing/2012/chart" uri="{02D57815-91ED-43cb-92C2-25804820EDAC}">
                        <c15:formulaRef>
                          <c15:sqref>'F3B - Not Purchase'!$E$3:$E$9</c15:sqref>
                        </c15:formulaRef>
                      </c:ext>
                    </c:extLst>
                    <c:numCache>
                      <c:formatCode>0.0%</c:formatCode>
                      <c:ptCount val="7"/>
                      <c:pt idx="0">
                        <c:v>0.60299999999999998</c:v>
                      </c:pt>
                      <c:pt idx="1">
                        <c:v>0.46500000000000002</c:v>
                      </c:pt>
                      <c:pt idx="2">
                        <c:v>0.5</c:v>
                      </c:pt>
                      <c:pt idx="3">
                        <c:v>0.215</c:v>
                      </c:pt>
                      <c:pt idx="4">
                        <c:v>0.224</c:v>
                      </c:pt>
                      <c:pt idx="5">
                        <c:v>0.108</c:v>
                      </c:pt>
                      <c:pt idx="6">
                        <c:v>5.7000000000000002E-2</c:v>
                      </c:pt>
                    </c:numCache>
                  </c:numRef>
                </c:val>
                <c:extLst xmlns:c15="http://schemas.microsoft.com/office/drawing/2012/chart">
                  <c:ext xmlns:c16="http://schemas.microsoft.com/office/drawing/2014/chart" uri="{C3380CC4-5D6E-409C-BE32-E72D297353CC}">
                    <c16:uniqueId val="{00000003-8535-4491-9608-F00638AE2933}"/>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'F3B - Not Purchase'!$F$2</c15:sqref>
                        </c15:formulaRef>
                      </c:ext>
                    </c:extLst>
                    <c:strCache>
                      <c:ptCount val="1"/>
                      <c:pt idx="0">
                        <c:v>Somewhat disagree</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'F3B - Not Purchase'!$B$3:$B$9</c15:sqref>
                        </c15:formulaRef>
                      </c:ext>
                    </c:extLst>
                    <c:strCache>
                      <c:ptCount val="7"/>
                      <c:pt idx="0">
                        <c:v>I don't feel comfortable interacting with people at the convenience store</c:v>
                      </c:pt>
                      <c:pt idx="1">
                        <c:v>I'd rather make a seasonal commitment to a CSA</c:v>
                      </c:pt>
                      <c:pt idx="2">
                        <c:v>Locally grown food isn't any better than food at the supermarket.</c:v>
                      </c:pt>
                      <c:pt idx="3">
                        <c:v>I prefer to shop at a farmer's market</c:v>
                      </c:pt>
                      <c:pt idx="4">
                        <c:v>The grocery store offers a wider selection of items I need, including produce.</c:v>
                      </c:pt>
                      <c:pt idx="5">
                        <c:v>I can get locally-grown foods where I usually shop.</c:v>
                      </c:pt>
                      <c:pt idx="6">
                        <c:v>I'd rather select the produce myself</c:v>
                      </c:pt>
                    </c:strCache>
                  </c:strRef>
                </c:cat>
                <c:val>
                  <c:numRef>
                    <c:extLst xmlns:c15="http://schemas.microsoft.com/office/drawing/2012/chart">
                      <c:ext xmlns:c15="http://schemas.microsoft.com/office/drawing/2012/chart" uri="{02D57815-91ED-43cb-92C2-25804820EDAC}">
                        <c15:formulaRef>
                          <c15:sqref>'F3B - Not Purchase'!$F$3:$F$9</c15:sqref>
                        </c15:formulaRef>
                      </c:ext>
                    </c:extLst>
                    <c:numCache>
                      <c:formatCode>0.0%</c:formatCode>
                      <c:ptCount val="7"/>
                      <c:pt idx="0">
                        <c:v>0.17299999999999999</c:v>
                      </c:pt>
                      <c:pt idx="1">
                        <c:v>0.13</c:v>
                      </c:pt>
                      <c:pt idx="2">
                        <c:v>0.184</c:v>
                      </c:pt>
                      <c:pt idx="3">
                        <c:v>0.16300000000000001</c:v>
                      </c:pt>
                      <c:pt idx="4">
                        <c:v>0.113</c:v>
                      </c:pt>
                      <c:pt idx="5">
                        <c:v>0.112</c:v>
                      </c:pt>
                      <c:pt idx="6">
                        <c:v>8.1000000000000003E-2</c:v>
                      </c:pt>
                    </c:numCache>
                  </c:numRef>
                </c:val>
                <c:extLst xmlns:c15="http://schemas.microsoft.com/office/drawing/2012/chart">
                  <c:ext xmlns:c16="http://schemas.microsoft.com/office/drawing/2014/chart" uri="{C3380CC4-5D6E-409C-BE32-E72D297353CC}">
                    <c16:uniqueId val="{00000004-8535-4491-9608-F00638AE2933}"/>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'F3B - Not Purchase'!$G$2</c15:sqref>
                        </c15:formulaRef>
                      </c:ext>
                    </c:extLst>
                    <c:strCache>
                      <c:ptCount val="1"/>
                      <c:pt idx="0">
                        <c:v>No opinion</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'F3B - Not Purchase'!$B$3:$B$9</c15:sqref>
                        </c15:formulaRef>
                      </c:ext>
                    </c:extLst>
                    <c:strCache>
                      <c:ptCount val="7"/>
                      <c:pt idx="0">
                        <c:v>I don't feel comfortable interacting with people at the convenience store</c:v>
                      </c:pt>
                      <c:pt idx="1">
                        <c:v>I'd rather make a seasonal commitment to a CSA</c:v>
                      </c:pt>
                      <c:pt idx="2">
                        <c:v>Locally grown food isn't any better than food at the supermarket.</c:v>
                      </c:pt>
                      <c:pt idx="3">
                        <c:v>I prefer to shop at a farmer's market</c:v>
                      </c:pt>
                      <c:pt idx="4">
                        <c:v>The grocery store offers a wider selection of items I need, including produce.</c:v>
                      </c:pt>
                      <c:pt idx="5">
                        <c:v>I can get locally-grown foods where I usually shop.</c:v>
                      </c:pt>
                      <c:pt idx="6">
                        <c:v>I'd rather select the produce myself</c:v>
                      </c:pt>
                    </c:strCache>
                  </c:strRef>
                </c:cat>
                <c:val>
                  <c:numRef>
                    <c:extLst xmlns:c15="http://schemas.microsoft.com/office/drawing/2012/chart">
                      <c:ext xmlns:c15="http://schemas.microsoft.com/office/drawing/2012/chart" uri="{02D57815-91ED-43cb-92C2-25804820EDAC}">
                        <c15:formulaRef>
                          <c15:sqref>'F3B - Not Purchase'!$G$3:$G$9</c15:sqref>
                        </c15:formulaRef>
                      </c:ext>
                    </c:extLst>
                    <c:numCache>
                      <c:formatCode>0.0%</c:formatCode>
                      <c:ptCount val="7"/>
                      <c:pt idx="0">
                        <c:v>0.14199999999999999</c:v>
                      </c:pt>
                      <c:pt idx="1">
                        <c:v>0.28000000000000003</c:v>
                      </c:pt>
                      <c:pt idx="2">
                        <c:v>0.159</c:v>
                      </c:pt>
                      <c:pt idx="3">
                        <c:v>0.16800000000000001</c:v>
                      </c:pt>
                      <c:pt idx="4">
                        <c:v>0.14299999999999999</c:v>
                      </c:pt>
                      <c:pt idx="5">
                        <c:v>0.14799999999999999</c:v>
                      </c:pt>
                      <c:pt idx="6">
                        <c:v>0.13800000000000001</c:v>
                      </c:pt>
                    </c:numCache>
                  </c:numRef>
                </c:val>
                <c:extLst xmlns:c15="http://schemas.microsoft.com/office/drawing/2012/chart">
                  <c:ext xmlns:c16="http://schemas.microsoft.com/office/drawing/2014/chart" uri="{C3380CC4-5D6E-409C-BE32-E72D297353CC}">
                    <c16:uniqueId val="{00000005-8535-4491-9608-F00638AE2933}"/>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'F3B - Not Purchase'!$H$2</c15:sqref>
                        </c15:formulaRef>
                      </c:ext>
                    </c:extLst>
                    <c:strCache>
                      <c:ptCount val="1"/>
                      <c:pt idx="0">
                        <c:v>Somewhat agree</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'F3B - Not Purchase'!$B$3:$B$9</c15:sqref>
                        </c15:formulaRef>
                      </c:ext>
                    </c:extLst>
                    <c:strCache>
                      <c:ptCount val="7"/>
                      <c:pt idx="0">
                        <c:v>I don't feel comfortable interacting with people at the convenience store</c:v>
                      </c:pt>
                      <c:pt idx="1">
                        <c:v>I'd rather make a seasonal commitment to a CSA</c:v>
                      </c:pt>
                      <c:pt idx="2">
                        <c:v>Locally grown food isn't any better than food at the supermarket.</c:v>
                      </c:pt>
                      <c:pt idx="3">
                        <c:v>I prefer to shop at a farmer's market</c:v>
                      </c:pt>
                      <c:pt idx="4">
                        <c:v>The grocery store offers a wider selection of items I need, including produce.</c:v>
                      </c:pt>
                      <c:pt idx="5">
                        <c:v>I can get locally-grown foods where I usually shop.</c:v>
                      </c:pt>
                      <c:pt idx="6">
                        <c:v>I'd rather select the produce myself</c:v>
                      </c:pt>
                    </c:strCache>
                  </c:strRef>
                </c:cat>
                <c:val>
                  <c:numRef>
                    <c:extLst xmlns:c15="http://schemas.microsoft.com/office/drawing/2012/chart">
                      <c:ext xmlns:c15="http://schemas.microsoft.com/office/drawing/2012/chart" uri="{02D57815-91ED-43cb-92C2-25804820EDAC}">
                        <c15:formulaRef>
                          <c15:sqref>'F3B - Not Purchase'!$H$3:$H$9</c15:sqref>
                        </c15:formulaRef>
                      </c:ext>
                    </c:extLst>
                    <c:numCache>
                      <c:formatCode>0.0%</c:formatCode>
                      <c:ptCount val="7"/>
                      <c:pt idx="0">
                        <c:v>0.06</c:v>
                      </c:pt>
                      <c:pt idx="1">
                        <c:v>0.08</c:v>
                      </c:pt>
                      <c:pt idx="2">
                        <c:v>8.3000000000000004E-2</c:v>
                      </c:pt>
                      <c:pt idx="3">
                        <c:v>0.25</c:v>
                      </c:pt>
                      <c:pt idx="4">
                        <c:v>0.312</c:v>
                      </c:pt>
                      <c:pt idx="5">
                        <c:v>0.32600000000000001</c:v>
                      </c:pt>
                      <c:pt idx="6">
                        <c:v>0.28000000000000003</c:v>
                      </c:pt>
                    </c:numCache>
                  </c:numRef>
                </c:val>
                <c:extLst xmlns:c15="http://schemas.microsoft.com/office/drawing/2012/chart">
                  <c:ext xmlns:c16="http://schemas.microsoft.com/office/drawing/2014/chart" uri="{C3380CC4-5D6E-409C-BE32-E72D297353CC}">
                    <c16:uniqueId val="{00000006-8535-4491-9608-F00638AE2933}"/>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'F3B - Not Purchase'!$I$2</c15:sqref>
                        </c15:formulaRef>
                      </c:ext>
                    </c:extLst>
                    <c:strCache>
                      <c:ptCount val="1"/>
                      <c:pt idx="0">
                        <c:v>Strongly agree</c:v>
                      </c:pt>
                    </c:strCache>
                  </c:strRef>
                </c:tx>
                <c:spPr>
                  <a:solidFill>
                    <a:schemeClr val="accent6">
                      <a:lumMod val="60000"/>
                      <a:lumOff val="40000"/>
                    </a:schemeClr>
                  </a:solidFill>
                  <a:ln>
                    <a:noFill/>
                  </a:ln>
                  <a:effectLst/>
                </c:spPr>
                <c:invertIfNegative val="0"/>
                <c:cat>
                  <c:strRef>
                    <c:extLst xmlns:c15="http://schemas.microsoft.com/office/drawing/2012/chart">
                      <c:ext xmlns:c15="http://schemas.microsoft.com/office/drawing/2012/chart" uri="{02D57815-91ED-43cb-92C2-25804820EDAC}">
                        <c15:formulaRef>
                          <c15:sqref>'F3B - Not Purchase'!$B$3:$B$9</c15:sqref>
                        </c15:formulaRef>
                      </c:ext>
                    </c:extLst>
                    <c:strCache>
                      <c:ptCount val="7"/>
                      <c:pt idx="0">
                        <c:v>I don't feel comfortable interacting with people at the convenience store</c:v>
                      </c:pt>
                      <c:pt idx="1">
                        <c:v>I'd rather make a seasonal commitment to a CSA</c:v>
                      </c:pt>
                      <c:pt idx="2">
                        <c:v>Locally grown food isn't any better than food at the supermarket.</c:v>
                      </c:pt>
                      <c:pt idx="3">
                        <c:v>I prefer to shop at a farmer's market</c:v>
                      </c:pt>
                      <c:pt idx="4">
                        <c:v>The grocery store offers a wider selection of items I need, including produce.</c:v>
                      </c:pt>
                      <c:pt idx="5">
                        <c:v>I can get locally-grown foods where I usually shop.</c:v>
                      </c:pt>
                      <c:pt idx="6">
                        <c:v>I'd rather select the produce myself</c:v>
                      </c:pt>
                    </c:strCache>
                  </c:strRef>
                </c:cat>
                <c:val>
                  <c:numRef>
                    <c:extLst xmlns:c15="http://schemas.microsoft.com/office/drawing/2012/chart">
                      <c:ext xmlns:c15="http://schemas.microsoft.com/office/drawing/2012/chart" uri="{02D57815-91ED-43cb-92C2-25804820EDAC}">
                        <c15:formulaRef>
                          <c15:sqref>'F3B - Not Purchase'!$I$3:$I$9</c15:sqref>
                        </c15:formulaRef>
                      </c:ext>
                    </c:extLst>
                    <c:numCache>
                      <c:formatCode>0.0%</c:formatCode>
                      <c:ptCount val="7"/>
                      <c:pt idx="0">
                        <c:v>2.1999999999999999E-2</c:v>
                      </c:pt>
                      <c:pt idx="1">
                        <c:v>4.4999999999999998E-2</c:v>
                      </c:pt>
                      <c:pt idx="2">
                        <c:v>7.3999999999999996E-2</c:v>
                      </c:pt>
                      <c:pt idx="3">
                        <c:v>0.20300000000000001</c:v>
                      </c:pt>
                      <c:pt idx="4">
                        <c:v>0.20799999999999999</c:v>
                      </c:pt>
                      <c:pt idx="5">
                        <c:v>0.30599999999999999</c:v>
                      </c:pt>
                      <c:pt idx="6">
                        <c:v>0.44400000000000001</c:v>
                      </c:pt>
                    </c:numCache>
                  </c:numRef>
                </c:val>
                <c:extLst xmlns:c15="http://schemas.microsoft.com/office/drawing/2012/chart">
                  <c:ext xmlns:c16="http://schemas.microsoft.com/office/drawing/2014/chart" uri="{C3380CC4-5D6E-409C-BE32-E72D297353CC}">
                    <c16:uniqueId val="{00000007-8535-4491-9608-F00638AE2933}"/>
                  </c:ext>
                </c:extLst>
              </c15:ser>
            </c15:filteredBarSeries>
          </c:ext>
        </c:extLst>
      </c:barChart>
      <c:catAx>
        <c:axId val="5198998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519901072"/>
        <c:crosses val="autoZero"/>
        <c:auto val="1"/>
        <c:lblAlgn val="ctr"/>
        <c:lblOffset val="100"/>
        <c:noMultiLvlLbl val="0"/>
      </c:catAx>
      <c:valAx>
        <c:axId val="519901072"/>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19899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5E03B7-B591-4A2A-B695-014C5A39F13E}" type="datetimeFigureOut">
              <a:rPr lang="en-US"/>
              <a:t>7/30/2018</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E322BB-75AD-4A1E-9661-2724167329F0}" type="slidenum">
              <a:rPr/>
              <a:t>‹#›</a:t>
            </a:fld>
            <a:endParaRPr/>
          </a:p>
        </p:txBody>
      </p:sp>
    </p:spTree>
    <p:extLst>
      <p:ext uri="{BB962C8B-B14F-4D97-AF65-F5344CB8AC3E}">
        <p14:creationId xmlns:p14="http://schemas.microsoft.com/office/powerpoint/2010/main" val="251270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DFBD7B-E4FB-4AA8-9540-FD148073ACB3}" type="datetimeFigureOut">
              <a:rPr lang="en-US"/>
              <a:t>7/30/2018</a:t>
            </a:fld>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45B7DE-1198-4F2F-B574-CA8CAE341642}" type="slidenum">
              <a:rPr/>
              <a:t>‹#›</a:t>
            </a:fld>
            <a:endParaRPr/>
          </a:p>
        </p:txBody>
      </p:sp>
    </p:spTree>
    <p:extLst>
      <p:ext uri="{BB962C8B-B14F-4D97-AF65-F5344CB8AC3E}">
        <p14:creationId xmlns:p14="http://schemas.microsoft.com/office/powerpoint/2010/main" val="188231245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k-state.edu/cecd/"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4988" y="877888"/>
            <a:ext cx="3160712" cy="2370137"/>
          </a:xfrm>
        </p:spPr>
      </p:sp>
      <p:sp>
        <p:nvSpPr>
          <p:cNvPr id="3" name="Notes Placeholder 2"/>
          <p:cNvSpPr>
            <a:spLocks noGrp="1"/>
          </p:cNvSpPr>
          <p:nvPr>
            <p:ph type="body" idx="1"/>
          </p:nvPr>
        </p:nvSpPr>
        <p:spPr/>
        <p:txBody>
          <a:bodyPr/>
          <a:lstStyle/>
          <a:p>
            <a:r>
              <a:rPr lang="en-US" dirty="0"/>
              <a:t>National Institute of Food And Agriculture-USDA:</a:t>
            </a:r>
            <a:r>
              <a:rPr lang="en-US" baseline="0" dirty="0"/>
              <a:t> </a:t>
            </a:r>
            <a:r>
              <a:rPr lang="en-US" dirty="0"/>
              <a:t>AFRI</a:t>
            </a:r>
            <a:r>
              <a:rPr lang="en-US" baseline="0" dirty="0"/>
              <a:t> </a:t>
            </a:r>
            <a:r>
              <a:rPr lang="en-US" dirty="0"/>
              <a:t>(2015-68001-23230; Seguin, PI)</a:t>
            </a:r>
          </a:p>
        </p:txBody>
      </p:sp>
    </p:spTree>
    <p:extLst>
      <p:ext uri="{BB962C8B-B14F-4D97-AF65-F5344CB8AC3E}">
        <p14:creationId xmlns:p14="http://schemas.microsoft.com/office/powerpoint/2010/main" val="3380246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Participating farmers included a consumer survey when packing each F3B. </a:t>
            </a:r>
          </a:p>
          <a:p>
            <a:endParaRPr lang="en-US" dirty="0"/>
          </a:p>
          <a:p>
            <a:r>
              <a:rPr lang="en-US" dirty="0"/>
              <a:t>Twelve responses were received, mostly from older, white, middle-income women living with a 15-minute drive to the store, who habitually shop other DTC venues. </a:t>
            </a:r>
          </a:p>
          <a:p>
            <a:endParaRPr lang="en-US" dirty="0"/>
          </a:p>
          <a:p>
            <a:r>
              <a:rPr lang="en-US" dirty="0"/>
              <a:t>Five respondents were frequent shoppers at the rural store and learned of F3B through store posters and handbills. </a:t>
            </a:r>
          </a:p>
          <a:p>
            <a:endParaRPr lang="en-US" dirty="0"/>
          </a:p>
          <a:p>
            <a:r>
              <a:rPr lang="en-US" dirty="0"/>
              <a:t>A majority expressed satisfaction with the quality and variety of produce in the F3B, as well as the value, ease of ordering, and interactions with retailers. </a:t>
            </a:r>
          </a:p>
          <a:p>
            <a:endParaRPr lang="en-US" dirty="0"/>
          </a:p>
          <a:p>
            <a:r>
              <a:rPr lang="en-US" dirty="0"/>
              <a:t>About half made additional purchases when picking up their box. </a:t>
            </a:r>
          </a:p>
          <a:p>
            <a:endParaRPr lang="en-US" dirty="0"/>
          </a:p>
          <a:p>
            <a:r>
              <a:rPr lang="en-US" dirty="0"/>
              <a:t>Two respondents felt F3B was not as convenient as shopping at a grocery store, due to inconsistent pick-up times. </a:t>
            </a:r>
          </a:p>
          <a:p>
            <a:endParaRPr lang="en-US" dirty="0"/>
          </a:p>
          <a:p>
            <a:r>
              <a:rPr lang="en-US" dirty="0"/>
              <a:t>Yet most felt the advantages made F3B worth trying, and stated that they would purchase F3B again next season. </a:t>
            </a:r>
          </a:p>
          <a:p>
            <a:endParaRPr lang="en-US" dirty="0"/>
          </a:p>
          <a:p>
            <a:r>
              <a:rPr lang="en-US" dirty="0"/>
              <a:t>While this sample was too small to be representative of all F3B customers, the results are promising. Researchers have shortened the customer survey to increase response rate next season. </a:t>
            </a:r>
          </a:p>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17</a:t>
            </a:fld>
            <a:endParaRPr lang="en-US"/>
          </a:p>
        </p:txBody>
      </p:sp>
    </p:spTree>
    <p:extLst>
      <p:ext uri="{BB962C8B-B14F-4D97-AF65-F5344CB8AC3E}">
        <p14:creationId xmlns:p14="http://schemas.microsoft.com/office/powerpoint/2010/main" val="2784017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Participating farmers included a consumer survey when packing each F3B. </a:t>
            </a:r>
          </a:p>
          <a:p>
            <a:endParaRPr lang="en-US" dirty="0"/>
          </a:p>
          <a:p>
            <a:r>
              <a:rPr lang="en-US" b="1" dirty="0"/>
              <a:t>Twelve responses were received, mostly from older, white, middle-income women living with a 15-minute drive to the store, who habitually shop other DTC venues. </a:t>
            </a:r>
          </a:p>
          <a:p>
            <a:endParaRPr lang="en-US" b="1" dirty="0"/>
          </a:p>
          <a:p>
            <a:r>
              <a:rPr lang="en-US" b="1" dirty="0"/>
              <a:t>Five respondents were frequent shoppers at the rural store and learned of F3B through store posters and handbills. </a:t>
            </a:r>
            <a:endParaRPr lang="en-US" dirty="0"/>
          </a:p>
          <a:p>
            <a:pPr lvl="1"/>
            <a:r>
              <a:rPr lang="en-US" dirty="0"/>
              <a:t>About half made additional purchases when picking up their box. </a:t>
            </a:r>
          </a:p>
          <a:p>
            <a:endParaRPr lang="en-US" b="1" dirty="0"/>
          </a:p>
          <a:p>
            <a:pPr marL="609493" marR="0" lvl="1" indent="0" algn="l" defTabSz="1218987"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Five customers shopped regularly at the store where they purchased their F3B, visiting once or more per week. Three visited the store between 1 and 3 times per month, and 3 said they shopped less than once a month at the store. Six customers said they made additional purchases while picking up their box, such as soda, cheese, sour cream, eggs, milk, cookie, beer, burritos, and smoothies.</a:t>
            </a:r>
          </a:p>
          <a:p>
            <a:pPr lvl="1"/>
            <a:endParaRPr lang="en-US" b="1" dirty="0"/>
          </a:p>
          <a:p>
            <a:endParaRPr lang="en-US" dirty="0"/>
          </a:p>
          <a:p>
            <a:r>
              <a:rPr lang="en-US" dirty="0"/>
              <a:t>A majority expressed satisfaction with the quality and variety of produce in the F3B, as well as the value, ease of ordering, and interactions with retailers. </a:t>
            </a:r>
          </a:p>
          <a:p>
            <a:endParaRPr lang="en-US" dirty="0"/>
          </a:p>
          <a:p>
            <a:r>
              <a:rPr lang="en-US" dirty="0"/>
              <a:t>Two respondents felt F3B was not as convenient as shopping at a grocery store, due to inconsistent pick-up times. </a:t>
            </a:r>
          </a:p>
          <a:p>
            <a:endParaRPr lang="en-US" dirty="0"/>
          </a:p>
          <a:p>
            <a:r>
              <a:rPr lang="en-US" dirty="0"/>
              <a:t>Yet most felt the advantages made F3B worth trying, and stated that they would purchase F3B again next season. </a:t>
            </a:r>
          </a:p>
          <a:p>
            <a:endParaRPr lang="en-US" dirty="0"/>
          </a:p>
          <a:p>
            <a:r>
              <a:rPr lang="en-US" dirty="0"/>
              <a:t>While this sample was too small to be representative of all F3B customers, the results are promising. Researchers have shortened the customer survey to increase response rate next season. </a:t>
            </a:r>
          </a:p>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18</a:t>
            </a:fld>
            <a:endParaRPr lang="en-US"/>
          </a:p>
        </p:txBody>
      </p:sp>
    </p:spTree>
    <p:extLst>
      <p:ext uri="{BB962C8B-B14F-4D97-AF65-F5344CB8AC3E}">
        <p14:creationId xmlns:p14="http://schemas.microsoft.com/office/powerpoint/2010/main" val="2643844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 </a:t>
            </a:r>
          </a:p>
          <a:p>
            <a:r>
              <a:rPr lang="en-US" sz="1600" kern="1200" dirty="0">
                <a:solidFill>
                  <a:schemeClr val="tx1"/>
                </a:solidFill>
                <a:effectLst/>
                <a:latin typeface="+mn-lt"/>
                <a:ea typeface="+mn-ea"/>
                <a:cs typeface="+mn-cs"/>
              </a:rPr>
              <a:t>When asked where they usually get their fresh produce, customers most frequently said it was at either a grocery store or supermarket, with two people saying they shopped both places (n=10). Local DTC sources, like farmers’ markets (n=9) and farm stands (n=8) were also frequently cited, as were gardens (n=8). The two respondents who did not mention grocery stores or supermarkets as sources of fresh produce said they shopped farmers’ markets, farm stands and food co-ops instead. Only one person mentioned the food bank as a source of fresh produce. No one said they left a CSA program to try F3B.</a:t>
            </a:r>
          </a:p>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19</a:t>
            </a:fld>
            <a:endParaRPr lang="en-US"/>
          </a:p>
        </p:txBody>
      </p:sp>
    </p:spTree>
    <p:extLst>
      <p:ext uri="{BB962C8B-B14F-4D97-AF65-F5344CB8AC3E}">
        <p14:creationId xmlns:p14="http://schemas.microsoft.com/office/powerpoint/2010/main" val="1686749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Participating farmers included a consumer survey when packing each F3B. </a:t>
            </a:r>
          </a:p>
          <a:p>
            <a:endParaRPr lang="en-US" dirty="0"/>
          </a:p>
          <a:p>
            <a:r>
              <a:rPr lang="en-US" b="0" dirty="0"/>
              <a:t>Twelve responses were received, mostly from older, white, middle-income women living with a 15-minute drive to the store, who habitually shop other DTC venues.  The demographic profile is similar to the customer demographic profile for other DTC venues, described previously in the published literature.</a:t>
            </a:r>
          </a:p>
          <a:p>
            <a:endParaRPr lang="en-US" b="0" dirty="0"/>
          </a:p>
          <a:p>
            <a:r>
              <a:rPr lang="en-US" b="0" dirty="0"/>
              <a:t>Five respondents were frequent shoppers at the rural store and learned of F3B through store posters and handbills. </a:t>
            </a:r>
          </a:p>
          <a:p>
            <a:endParaRPr lang="en-US" dirty="0"/>
          </a:p>
          <a:p>
            <a:r>
              <a:rPr lang="en-US" b="1" dirty="0"/>
              <a:t>A majority expressed satisfaction with the quality and variety of produce in the F3B, as well as the value, ease of ordering, and interactions with retailers. </a:t>
            </a:r>
          </a:p>
          <a:p>
            <a:pPr marL="285750" marR="0" lvl="0" indent="-285750" algn="l"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1"/>
                </a:solidFill>
                <a:effectLst/>
                <a:latin typeface="+mn-lt"/>
                <a:ea typeface="+mn-ea"/>
                <a:cs typeface="+mn-cs"/>
              </a:rPr>
              <a:t>Most customers were very satisfied with aspects of the F3B, most frequently with the quality and variety of the produce. Customers also frequently were very satisfied with the ease of ordering, the value for the cost of the box, and interactions with the retailers.  </a:t>
            </a:r>
          </a:p>
          <a:p>
            <a:pPr marL="285750" indent="-285750">
              <a:buFont typeface="Arial" panose="020B0604020202020204" pitchFamily="34" charset="0"/>
              <a:buChar char="•"/>
            </a:pPr>
            <a:r>
              <a:rPr lang="en-US" sz="1600" dirty="0">
                <a:latin typeface="Century Gothic" panose="020B0502020202020204" pitchFamily="34" charset="0"/>
              </a:rPr>
              <a:t>11 said F3B was less expensive than buying at the farmers’ market &amp; 8 said it cost less other places they shopped for fresh produce </a:t>
            </a:r>
          </a:p>
          <a:p>
            <a:pPr marL="285750" marR="0" lvl="0" indent="-285750" algn="l" defTabSz="121898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kern="1200" dirty="0">
              <a:solidFill>
                <a:schemeClr val="tx1"/>
              </a:solidFill>
              <a:effectLst/>
              <a:latin typeface="+mn-lt"/>
              <a:ea typeface="+mn-ea"/>
              <a:cs typeface="+mn-cs"/>
            </a:endParaRPr>
          </a:p>
          <a:p>
            <a:endParaRPr lang="en-US" b="1" dirty="0"/>
          </a:p>
          <a:p>
            <a:endParaRPr lang="en-US" b="1" dirty="0"/>
          </a:p>
          <a:p>
            <a:r>
              <a:rPr lang="en-US" b="1" dirty="0"/>
              <a:t>Two respondents felt F3B was not as convenient as shopping at a grocery store, due to inconsistent pick-up times. </a:t>
            </a:r>
          </a:p>
          <a:p>
            <a:endParaRPr lang="en-US" dirty="0"/>
          </a:p>
          <a:p>
            <a:r>
              <a:rPr lang="en-US" dirty="0"/>
              <a:t>Yet most felt the advantages made F3B worth trying, and stated that they would purchase F3B again next season. </a:t>
            </a:r>
          </a:p>
          <a:p>
            <a:endParaRPr lang="en-US" dirty="0"/>
          </a:p>
          <a:p>
            <a:r>
              <a:rPr lang="en-US" dirty="0"/>
              <a:t>While this sample was too small to be representative of all F3B customers, the results are promising. Researchers have shortened the customer survey to increase response rate next season. </a:t>
            </a:r>
          </a:p>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20</a:t>
            </a:fld>
            <a:endParaRPr lang="en-US"/>
          </a:p>
        </p:txBody>
      </p:sp>
    </p:spTree>
    <p:extLst>
      <p:ext uri="{BB962C8B-B14F-4D97-AF65-F5344CB8AC3E}">
        <p14:creationId xmlns:p14="http://schemas.microsoft.com/office/powerpoint/2010/main" val="2951128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F3B seemed a good fit with consumers’ lifestyle habits. </a:t>
            </a:r>
          </a:p>
          <a:p>
            <a:r>
              <a:rPr lang="en-US" dirty="0"/>
              <a:t>For example, it was a good fit with family preference, the way consumers usually eat, and with meal preparation and shopping habits.</a:t>
            </a:r>
          </a:p>
        </p:txBody>
      </p:sp>
      <p:sp>
        <p:nvSpPr>
          <p:cNvPr id="4" name="Slide Number Placeholder 3"/>
          <p:cNvSpPr>
            <a:spLocks noGrp="1"/>
          </p:cNvSpPr>
          <p:nvPr>
            <p:ph type="sldNum" sz="quarter" idx="10"/>
          </p:nvPr>
        </p:nvSpPr>
        <p:spPr/>
        <p:txBody>
          <a:bodyPr/>
          <a:lstStyle/>
          <a:p>
            <a:fld id="{B045B7DE-1198-4F2F-B574-CA8CAE341642}" type="slidenum">
              <a:rPr lang="en-US" smtClean="0"/>
              <a:t>21</a:t>
            </a:fld>
            <a:endParaRPr lang="en-US"/>
          </a:p>
        </p:txBody>
      </p:sp>
    </p:spTree>
    <p:extLst>
      <p:ext uri="{BB962C8B-B14F-4D97-AF65-F5344CB8AC3E}">
        <p14:creationId xmlns:p14="http://schemas.microsoft.com/office/powerpoint/2010/main" val="1681771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respondents strongly agreed that the F3B model allowed them to put their food dollars towards support for local agricultural producers; that it is a good way for people to get food from local farmers, and a way to potentially increase fresh produce consumption. More than half felt it could increase store purchases and also bring more local shoppers into the store.</a:t>
            </a:r>
          </a:p>
        </p:txBody>
      </p:sp>
      <p:sp>
        <p:nvSpPr>
          <p:cNvPr id="4" name="Slide Number Placeholder 3"/>
          <p:cNvSpPr>
            <a:spLocks noGrp="1"/>
          </p:cNvSpPr>
          <p:nvPr>
            <p:ph type="sldNum" sz="quarter" idx="10"/>
          </p:nvPr>
        </p:nvSpPr>
        <p:spPr/>
        <p:txBody>
          <a:bodyPr/>
          <a:lstStyle/>
          <a:p>
            <a:fld id="{B045B7DE-1198-4F2F-B574-CA8CAE341642}" type="slidenum">
              <a:rPr lang="en-US" smtClean="0"/>
              <a:t>22</a:t>
            </a:fld>
            <a:endParaRPr lang="en-US"/>
          </a:p>
        </p:txBody>
      </p:sp>
    </p:spTree>
    <p:extLst>
      <p:ext uri="{BB962C8B-B14F-4D97-AF65-F5344CB8AC3E}">
        <p14:creationId xmlns:p14="http://schemas.microsoft.com/office/powerpoint/2010/main" val="1920959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23</a:t>
            </a:fld>
            <a:endParaRPr lang="en-US"/>
          </a:p>
        </p:txBody>
      </p:sp>
    </p:spTree>
    <p:extLst>
      <p:ext uri="{BB962C8B-B14F-4D97-AF65-F5344CB8AC3E}">
        <p14:creationId xmlns:p14="http://schemas.microsoft.com/office/powerpoint/2010/main" val="593812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Post season interviews with farmers and retailers provided additional insight into consumer response to this DTC innovation:</a:t>
            </a:r>
            <a:endParaRPr lang="en-US" dirty="0"/>
          </a:p>
          <a:p>
            <a:pPr marL="285750" lvl="0" indent="-285750">
              <a:buFont typeface="Arial" panose="020B0604020202020204" pitchFamily="34" charset="0"/>
              <a:buChar char="•"/>
            </a:pPr>
            <a:r>
              <a:rPr lang="en-US" b="1" dirty="0"/>
              <a:t>Though some will purchase the more typical CSA-type box, retailers report that many consumers want familiar staple items like salad greens, onions, potatoes, green beans, corn and carrots. And, while they are willing to pay slightly more than supermarket prices for produce, they are still sensitive to the F3B cost. </a:t>
            </a:r>
          </a:p>
          <a:p>
            <a:pPr marL="285750" lvl="0" indent="-285750">
              <a:buFont typeface="Arial" panose="020B0604020202020204" pitchFamily="34" charset="0"/>
              <a:buChar char="•"/>
            </a:pPr>
            <a:r>
              <a:rPr lang="en-US" dirty="0"/>
              <a:t>A marketing strategy is needed that goes beyond the in-store posters, handbills, and sandwich boards currently being used. </a:t>
            </a:r>
          </a:p>
          <a:p>
            <a:pPr marL="285750" lvl="0" indent="-285750">
              <a:buFont typeface="Arial" panose="020B0604020202020204" pitchFamily="34" charset="0"/>
              <a:buChar char="•"/>
            </a:pPr>
            <a:r>
              <a:rPr lang="en-US" dirty="0"/>
              <a:t>In-store ordering for pick-up later in the week is inconvenient for some consumers; this could be addressed by instituting an online ordering system. </a:t>
            </a:r>
          </a:p>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24</a:t>
            </a:fld>
            <a:endParaRPr lang="en-US"/>
          </a:p>
        </p:txBody>
      </p:sp>
    </p:spTree>
    <p:extLst>
      <p:ext uri="{BB962C8B-B14F-4D97-AF65-F5344CB8AC3E}">
        <p14:creationId xmlns:p14="http://schemas.microsoft.com/office/powerpoint/2010/main" val="2405403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b="1" dirty="0">
                <a:latin typeface="Century Gothic" panose="020B0502020202020204" pitchFamily="34" charset="0"/>
              </a:rPr>
              <a:t>While this sample was too small to be representative of all 2017 F3B customers, the results are promising. </a:t>
            </a:r>
          </a:p>
          <a:p>
            <a:pPr marL="0" indent="0">
              <a:buNone/>
            </a:pPr>
            <a:endParaRPr lang="en-US" dirty="0"/>
          </a:p>
          <a:p>
            <a:pPr marL="0" indent="0">
              <a:buNone/>
            </a:pPr>
            <a:endParaRPr lang="en-US" dirty="0"/>
          </a:p>
          <a:p>
            <a:pPr marL="0" indent="0">
              <a:buNone/>
            </a:pPr>
            <a:r>
              <a:rPr lang="en-US" dirty="0"/>
              <a:t>To better understand consumer demand for the F3B, the team conducted marketing research with a national consumer panel in the spring of 2018. The survey, administered via telephone interviews, asked adult respondents about their perceptions and use of DTC venues. Preliminary findings suggest that, similar to other DTC approaches, consumers would be attracted to the superior quality and freshness of F3B produce when compared to supermarket choices, but in addition would be more likely to buy it since no season-long commitment is required. </a:t>
            </a:r>
          </a:p>
          <a:p>
            <a:r>
              <a:rPr lang="en-US" i="1" dirty="0"/>
              <a:t> </a:t>
            </a:r>
          </a:p>
          <a:p>
            <a:r>
              <a:rPr lang="en-US" dirty="0"/>
              <a:t>Additionally, researchers developed an in-store consumer intercept survey to assess local consumer interest in F3B. The survey, currently being implemented, will ascertain consumer preferences regarding pricing, amount and variety of produce in the box, and mechanisms for ordering and picking up weekly boxes. The information will help farmer-retailer pairs tailor the F3B model  </a:t>
            </a:r>
          </a:p>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27</a:t>
            </a:fld>
            <a:endParaRPr lang="en-US"/>
          </a:p>
        </p:txBody>
      </p:sp>
    </p:spTree>
    <p:extLst>
      <p:ext uri="{BB962C8B-B14F-4D97-AF65-F5344CB8AC3E}">
        <p14:creationId xmlns:p14="http://schemas.microsoft.com/office/powerpoint/2010/main" val="2571201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0ED83CB-143F-4056-9BA3-C40FDD6F5458}" type="slidenum">
              <a:rPr lang="en-US" smtClean="0"/>
              <a:pPr/>
              <a:t>35</a:t>
            </a:fld>
            <a:endParaRPr lang="en-US"/>
          </a:p>
        </p:txBody>
      </p:sp>
    </p:spTree>
    <p:extLst>
      <p:ext uri="{BB962C8B-B14F-4D97-AF65-F5344CB8AC3E}">
        <p14:creationId xmlns:p14="http://schemas.microsoft.com/office/powerpoint/2010/main" val="520088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00000"/>
              </a:lnSpc>
              <a:spcBef>
                <a:spcPts val="0"/>
              </a:spcBef>
              <a:spcAft>
                <a:spcPts val="600"/>
              </a:spcAft>
              <a:buFont typeface="Arial" panose="020B0604020202020204" pitchFamily="34" charset="0"/>
              <a:buNone/>
            </a:pPr>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Recent farming and marketing trends have placed rural communities at a disadvantage:</a:t>
            </a:r>
          </a:p>
          <a:p>
            <a:pPr marL="0" indent="0" algn="l">
              <a:lnSpc>
                <a:spcPct val="100000"/>
              </a:lnSpc>
              <a:spcBef>
                <a:spcPts val="0"/>
              </a:spcBef>
              <a:spcAft>
                <a:spcPts val="600"/>
              </a:spcAft>
              <a:buFont typeface="Arial" panose="020B0604020202020204" pitchFamily="34" charset="0"/>
              <a:buNone/>
            </a:pPr>
            <a:endParaRPr lang="en-US" sz="1200" dirty="0"/>
          </a:p>
          <a:p>
            <a:pPr marL="228600" indent="-228600" algn="l">
              <a:lnSpc>
                <a:spcPct val="100000"/>
              </a:lnSpc>
              <a:spcBef>
                <a:spcPts val="0"/>
              </a:spcBef>
              <a:spcAft>
                <a:spcPts val="600"/>
              </a:spcAft>
              <a:buFont typeface="+mj-lt"/>
              <a:buAutoNum type="arabicPeriod"/>
            </a:pPr>
            <a:r>
              <a:rPr lang="en-US" sz="1200" dirty="0"/>
              <a:t>Small-to-medium sized farms are at a business disadvantage compared to large, centralized farming operations that can offer a large volume at lower price to wholesale distributors (1).</a:t>
            </a:r>
          </a:p>
          <a:p>
            <a:pPr marL="228600" indent="-228600" algn="l">
              <a:lnSpc>
                <a:spcPct val="100000"/>
              </a:lnSpc>
              <a:spcBef>
                <a:spcPts val="0"/>
              </a:spcBef>
              <a:spcAft>
                <a:spcPts val="600"/>
              </a:spcAft>
              <a:buFont typeface="+mj-lt"/>
              <a:buAutoNum type="arabicPeriod"/>
            </a:pPr>
            <a:r>
              <a:rPr lang="en-US" sz="1200" dirty="0"/>
              <a:t>The concurrent growth of large national retail chains has forced smaller retailers out of business, particularly in rural areas.</a:t>
            </a:r>
          </a:p>
          <a:p>
            <a:pPr marL="228600" indent="-228600" algn="l">
              <a:lnSpc>
                <a:spcPct val="100000"/>
              </a:lnSpc>
              <a:spcBef>
                <a:spcPts val="0"/>
              </a:spcBef>
              <a:spcAft>
                <a:spcPts val="600"/>
              </a:spcAft>
              <a:buFont typeface="+mj-lt"/>
              <a:buAutoNum type="arabicPeriod"/>
            </a:pPr>
            <a:r>
              <a:rPr lang="en-US" sz="1200" dirty="0"/>
              <a:t>These parallel trends have contributed to weakened rural agricultural economies (2), and made it harder for local residents to access fresh, affordable healthy produce (3,4).  This has implications for the health of rural adults and children, who tend to have higher levels of obesity and nutrition related chronic diseases like diabetes.</a:t>
            </a:r>
          </a:p>
          <a:p>
            <a:pPr marL="0" indent="0" algn="l">
              <a:lnSpc>
                <a:spcPct val="100000"/>
              </a:lnSpc>
              <a:spcBef>
                <a:spcPts val="0"/>
              </a:spcBef>
              <a:spcAft>
                <a:spcPts val="600"/>
              </a:spcAft>
              <a:buFont typeface="+mj-lt"/>
              <a:buNone/>
            </a:pPr>
            <a:r>
              <a:rPr lang="en-US" sz="1600" kern="1200" dirty="0">
                <a:solidFill>
                  <a:schemeClr val="tx1"/>
                </a:solidFill>
                <a:effectLst/>
                <a:latin typeface="+mn-lt"/>
                <a:ea typeface="+mn-ea"/>
                <a:cs typeface="+mn-cs"/>
              </a:rPr>
              <a:t>The F3B model was designed to address three problems facing rural communities. </a:t>
            </a:r>
          </a:p>
          <a:p>
            <a:pPr marL="609493" lvl="1" indent="0" algn="l">
              <a:lnSpc>
                <a:spcPct val="100000"/>
              </a:lnSpc>
              <a:spcBef>
                <a:spcPts val="0"/>
              </a:spcBef>
              <a:spcAft>
                <a:spcPts val="600"/>
              </a:spcAft>
              <a:buFont typeface="+mj-lt"/>
              <a:buNone/>
            </a:pPr>
            <a:r>
              <a:rPr lang="en-US" sz="1600" kern="1200" dirty="0">
                <a:solidFill>
                  <a:schemeClr val="tx1"/>
                </a:solidFill>
                <a:effectLst/>
                <a:latin typeface="+mn-lt"/>
                <a:ea typeface="+mn-ea"/>
                <a:cs typeface="+mn-cs"/>
              </a:rPr>
              <a:t>First, it addresses </a:t>
            </a:r>
            <a:r>
              <a:rPr lang="en-US" sz="1600" b="1" kern="1200" dirty="0">
                <a:solidFill>
                  <a:schemeClr val="tx1"/>
                </a:solidFill>
                <a:effectLst/>
                <a:latin typeface="+mn-lt"/>
                <a:ea typeface="+mn-ea"/>
                <a:cs typeface="+mn-cs"/>
              </a:rPr>
              <a:t>market saturation</a:t>
            </a:r>
            <a:r>
              <a:rPr lang="en-US" sz="1600" kern="1200" dirty="0">
                <a:solidFill>
                  <a:schemeClr val="tx1"/>
                </a:solidFill>
                <a:effectLst/>
                <a:latin typeface="+mn-lt"/>
                <a:ea typeface="+mn-ea"/>
                <a:cs typeface="+mn-cs"/>
              </a:rPr>
              <a:t>, a potential contributor to the flattened growth in direct-market sales (DTC)</a:t>
            </a:r>
            <a:r>
              <a:rPr lang="en-US" sz="1600" kern="1200" baseline="30000" dirty="0">
                <a:solidFill>
                  <a:schemeClr val="tx1"/>
                </a:solidFill>
                <a:effectLst/>
                <a:latin typeface="+mn-lt"/>
                <a:ea typeface="+mn-ea"/>
                <a:cs typeface="+mn-cs"/>
              </a:rPr>
              <a:t> </a:t>
            </a:r>
            <a:r>
              <a:rPr lang="en-US" sz="1600" kern="1200" baseline="30000" dirty="0" err="1">
                <a:solidFill>
                  <a:schemeClr val="tx1"/>
                </a:solidFill>
                <a:effectLst/>
                <a:latin typeface="+mn-lt"/>
                <a:ea typeface="+mn-ea"/>
                <a:cs typeface="+mn-cs"/>
              </a:rPr>
              <a:t>i</a:t>
            </a:r>
            <a:r>
              <a:rPr lang="en-US" sz="1600" kern="1200" baseline="30000" dirty="0">
                <a:solidFill>
                  <a:schemeClr val="tx1"/>
                </a:solidFill>
                <a:effectLst/>
                <a:latin typeface="+mn-lt"/>
                <a:ea typeface="+mn-ea"/>
                <a:cs typeface="+mn-cs"/>
              </a:rPr>
              <a:t> </a:t>
            </a:r>
            <a:r>
              <a:rPr lang="en-US" sz="1600" kern="1200" dirty="0">
                <a:solidFill>
                  <a:schemeClr val="tx1"/>
                </a:solidFill>
                <a:effectLst/>
                <a:latin typeface="+mn-lt"/>
                <a:ea typeface="+mn-ea"/>
                <a:cs typeface="+mn-cs"/>
              </a:rPr>
              <a:t> by opening new market channels for producers of locally grown foods. </a:t>
            </a:r>
          </a:p>
          <a:p>
            <a:pPr marL="609493" lvl="1" indent="0" algn="l">
              <a:lnSpc>
                <a:spcPct val="100000"/>
              </a:lnSpc>
              <a:spcBef>
                <a:spcPts val="0"/>
              </a:spcBef>
              <a:spcAft>
                <a:spcPts val="600"/>
              </a:spcAft>
              <a:buFont typeface="+mj-lt"/>
              <a:buNone/>
            </a:pPr>
            <a:r>
              <a:rPr lang="en-US" sz="1600" kern="1200" dirty="0">
                <a:solidFill>
                  <a:schemeClr val="tx1"/>
                </a:solidFill>
                <a:effectLst/>
                <a:latin typeface="+mn-lt"/>
                <a:ea typeface="+mn-ea"/>
                <a:cs typeface="+mn-cs"/>
              </a:rPr>
              <a:t>Secondly it addresses </a:t>
            </a:r>
            <a:r>
              <a:rPr lang="en-US" sz="1600" b="1" kern="1200" dirty="0">
                <a:solidFill>
                  <a:schemeClr val="tx1"/>
                </a:solidFill>
                <a:effectLst/>
                <a:latin typeface="+mn-lt"/>
                <a:ea typeface="+mn-ea"/>
                <a:cs typeface="+mn-cs"/>
              </a:rPr>
              <a:t>declining business for rural retailers</a:t>
            </a:r>
            <a:r>
              <a:rPr lang="en-US" sz="1600" kern="1200" dirty="0">
                <a:solidFill>
                  <a:schemeClr val="tx1"/>
                </a:solidFill>
                <a:effectLst/>
                <a:latin typeface="+mn-lt"/>
                <a:ea typeface="+mn-ea"/>
                <a:cs typeface="+mn-cs"/>
              </a:rPr>
              <a:t>, as rural populations fall and consumers switch to shopping in larger urban centers. According to </a:t>
            </a:r>
            <a:r>
              <a:rPr lang="en-US" sz="1600" u="sng" kern="1200" dirty="0">
                <a:solidFill>
                  <a:schemeClr val="tx1"/>
                </a:solidFill>
                <a:effectLst/>
                <a:latin typeface="+mn-lt"/>
                <a:ea typeface="+mn-ea"/>
                <a:cs typeface="+mn-cs"/>
                <a:hlinkClick r:id="rId3"/>
              </a:rPr>
              <a:t>Kansas State University</a:t>
            </a:r>
            <a:r>
              <a:rPr lang="en-US" sz="1600" kern="1200" dirty="0">
                <a:solidFill>
                  <a:schemeClr val="tx1"/>
                </a:solidFill>
                <a:effectLst/>
                <a:latin typeface="+mn-lt"/>
                <a:ea typeface="+mn-ea"/>
                <a:cs typeface="+mn-cs"/>
              </a:rPr>
              <a:t> (KSU), 50% of Iowa grocery stores have closed since 1998, and over 40% of Kansas rural grocery stores have closed since 2007. These losses have negative economic impacts on rural communities, as each rural grocery store employs 14 people on average, and cumulatively account for over 2.5 million jobs nationwide. When local grocery stores close, they are not replaced; thus dollars once spent locally are now spent elsewhere, further eroding the economic vitality of rural communities. </a:t>
            </a:r>
          </a:p>
          <a:p>
            <a:pPr marL="609493" lvl="1" indent="0" algn="l">
              <a:lnSpc>
                <a:spcPct val="100000"/>
              </a:lnSpc>
              <a:spcBef>
                <a:spcPts val="0"/>
              </a:spcBef>
              <a:spcAft>
                <a:spcPts val="600"/>
              </a:spcAft>
              <a:buFont typeface="+mj-lt"/>
              <a:buNone/>
            </a:pPr>
            <a:r>
              <a:rPr lang="en-US" sz="1600" kern="1200" dirty="0">
                <a:solidFill>
                  <a:schemeClr val="tx1"/>
                </a:solidFill>
                <a:effectLst/>
                <a:latin typeface="+mn-lt"/>
                <a:ea typeface="+mn-ea"/>
                <a:cs typeface="+mn-cs"/>
              </a:rPr>
              <a:t>Finally, F3B addresses </a:t>
            </a:r>
            <a:r>
              <a:rPr lang="en-US" sz="1600" b="1" kern="1200" dirty="0">
                <a:solidFill>
                  <a:schemeClr val="tx1"/>
                </a:solidFill>
                <a:effectLst/>
                <a:latin typeface="+mn-lt"/>
                <a:ea typeface="+mn-ea"/>
                <a:cs typeface="+mn-cs"/>
              </a:rPr>
              <a:t>lack of access to healthful, locally grown food for rural residents</a:t>
            </a:r>
            <a:r>
              <a:rPr lang="en-US" sz="1600" kern="1200" dirty="0">
                <a:solidFill>
                  <a:schemeClr val="tx1"/>
                </a:solidFill>
                <a:effectLst/>
                <a:latin typeface="+mn-lt"/>
                <a:ea typeface="+mn-ea"/>
                <a:cs typeface="+mn-cs"/>
              </a:rPr>
              <a:t>—many of whom have lower incomes. It’s estimated that a third of rural residents lack access to healthy foods, putting them at higher risk of obesity and weight-related chronic diseases than their urban or suburban counterparts.</a:t>
            </a:r>
          </a:p>
          <a:p>
            <a:r>
              <a:rPr lang="en-US" sz="1600" kern="1200" dirty="0" err="1">
                <a:solidFill>
                  <a:schemeClr val="tx1"/>
                </a:solidFill>
                <a:effectLst/>
                <a:latin typeface="+mn-lt"/>
                <a:ea typeface="+mn-ea"/>
                <a:cs typeface="+mn-cs"/>
              </a:rPr>
              <a:t>Befort</a:t>
            </a:r>
            <a:r>
              <a:rPr lang="en-US" sz="1600" kern="1200" dirty="0">
                <a:solidFill>
                  <a:schemeClr val="tx1"/>
                </a:solidFill>
                <a:effectLst/>
                <a:latin typeface="+mn-lt"/>
                <a:ea typeface="+mn-ea"/>
                <a:cs typeface="+mn-cs"/>
              </a:rPr>
              <a:t>, C. A., Nazir, N., &amp; Perri, M. G. (2012). Prevalence of obesity among adults from rural and urban areas of the United States: findings from NHANES (2005‐2008). </a:t>
            </a:r>
            <a:r>
              <a:rPr lang="en-US" sz="1600" i="1" kern="1200" dirty="0">
                <a:solidFill>
                  <a:schemeClr val="tx1"/>
                </a:solidFill>
                <a:effectLst/>
                <a:latin typeface="+mn-lt"/>
                <a:ea typeface="+mn-ea"/>
                <a:cs typeface="+mn-cs"/>
              </a:rPr>
              <a:t>The Journal of Rural Health</a:t>
            </a:r>
            <a:r>
              <a:rPr lang="en-US" sz="1600" kern="1200" dirty="0">
                <a:solidFill>
                  <a:schemeClr val="tx1"/>
                </a:solidFill>
                <a:effectLst/>
                <a:latin typeface="+mn-lt"/>
                <a:ea typeface="+mn-ea"/>
                <a:cs typeface="+mn-cs"/>
              </a:rPr>
              <a:t>, </a:t>
            </a:r>
            <a:r>
              <a:rPr lang="en-US" sz="1600" i="1" kern="1200" dirty="0">
                <a:solidFill>
                  <a:schemeClr val="tx1"/>
                </a:solidFill>
                <a:effectLst/>
                <a:latin typeface="+mn-lt"/>
                <a:ea typeface="+mn-ea"/>
                <a:cs typeface="+mn-cs"/>
              </a:rPr>
              <a:t>28</a:t>
            </a:r>
            <a:r>
              <a:rPr lang="en-US" sz="1600" kern="1200" dirty="0">
                <a:solidFill>
                  <a:schemeClr val="tx1"/>
                </a:solidFill>
                <a:effectLst/>
                <a:latin typeface="+mn-lt"/>
                <a:ea typeface="+mn-ea"/>
                <a:cs typeface="+mn-cs"/>
              </a:rPr>
              <a:t>(4), 392-397.</a:t>
            </a:r>
          </a:p>
          <a:p>
            <a:endParaRPr lang="en-US" dirty="0"/>
          </a:p>
        </p:txBody>
      </p:sp>
      <p:sp>
        <p:nvSpPr>
          <p:cNvPr id="4" name="Slide Number Placeholder 3"/>
          <p:cNvSpPr>
            <a:spLocks noGrp="1"/>
          </p:cNvSpPr>
          <p:nvPr>
            <p:ph type="sldNum" sz="quarter" idx="10"/>
          </p:nvPr>
        </p:nvSpPr>
        <p:spPr/>
        <p:txBody>
          <a:bodyPr/>
          <a:lstStyle/>
          <a:p>
            <a:fld id="{70ED83CB-143F-4056-9BA3-C40FDD6F5458}" type="slidenum">
              <a:rPr lang="en-US" smtClean="0"/>
              <a:pPr/>
              <a:t>2</a:t>
            </a:fld>
            <a:endParaRPr lang="en-US"/>
          </a:p>
        </p:txBody>
      </p:sp>
    </p:spTree>
    <p:extLst>
      <p:ext uri="{BB962C8B-B14F-4D97-AF65-F5344CB8AC3E}">
        <p14:creationId xmlns:p14="http://schemas.microsoft.com/office/powerpoint/2010/main" val="1698161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b="1" dirty="0">
                <a:latin typeface="Tahoma" panose="020B0604030504040204" pitchFamily="34" charset="0"/>
                <a:ea typeface="Tahoma" panose="020B0604030504040204" pitchFamily="34" charset="0"/>
                <a:cs typeface="Tahoma" panose="020B0604030504040204" pitchFamily="34" charset="0"/>
              </a:rPr>
              <a:t>Farm Fresh Food Box (F3B): is a DTC approach that is an alternative to farmers’ markets and CSAs</a:t>
            </a:r>
            <a:endParaRPr lang="en-US" b="1" dirty="0"/>
          </a:p>
          <a:p>
            <a:pPr>
              <a:lnSpc>
                <a:spcPct val="110000"/>
              </a:lnSpc>
            </a:pPr>
            <a:endParaRPr lang="en-US" b="1" dirty="0"/>
          </a:p>
          <a:p>
            <a:pPr>
              <a:lnSpc>
                <a:spcPct val="110000"/>
              </a:lnSpc>
            </a:pPr>
            <a:r>
              <a:rPr lang="en-US" b="1" dirty="0"/>
              <a:t>Farmers</a:t>
            </a:r>
            <a:r>
              <a:rPr lang="en-US" dirty="0"/>
              <a:t> offer weekly F3B at participating retail sites that consumers can easily access. Box contents (and flyers) change throughout the season, to move product that is most abundant. </a:t>
            </a:r>
          </a:p>
          <a:p>
            <a:pPr>
              <a:lnSpc>
                <a:spcPct val="110000"/>
              </a:lnSpc>
            </a:pPr>
            <a:endParaRPr lang="en-US" dirty="0"/>
          </a:p>
          <a:p>
            <a:pPr>
              <a:lnSpc>
                <a:spcPct val="110000"/>
              </a:lnSpc>
            </a:pPr>
            <a:r>
              <a:rPr lang="en-US" dirty="0"/>
              <a:t>Small, rural </a:t>
            </a:r>
            <a:r>
              <a:rPr lang="en-US" b="1" dirty="0"/>
              <a:t>retailers</a:t>
            </a:r>
            <a:r>
              <a:rPr lang="en-US" dirty="0"/>
              <a:t> provide a drop-off point for the F3B, in exchange for a nominal transaction fee. Participating retailers advertise via attractive sandwich boards and flyers, and in-store whiteboards that detail the cost and weekly content of the F3B from the local farms. </a:t>
            </a:r>
          </a:p>
          <a:p>
            <a:pPr>
              <a:lnSpc>
                <a:spcPct val="110000"/>
              </a:lnSpc>
            </a:pPr>
            <a:endParaRPr lang="en-US" dirty="0"/>
          </a:p>
          <a:p>
            <a:pPr>
              <a:lnSpc>
                <a:spcPct val="110000"/>
              </a:lnSpc>
            </a:pPr>
            <a:r>
              <a:rPr lang="en-US" b="1" dirty="0"/>
              <a:t>Customers</a:t>
            </a:r>
            <a:r>
              <a:rPr lang="en-US" dirty="0"/>
              <a:t> pre-order a weekly F3B at the retail site or on-line on a week-to-week basis for later pick-up. No long term commitment, no up front payment! </a:t>
            </a:r>
          </a:p>
          <a:p>
            <a:pPr>
              <a:lnSpc>
                <a:spcPct val="110000"/>
              </a:lnSpc>
            </a:pPr>
            <a:r>
              <a:rPr lang="en-US" dirty="0"/>
              <a:t>Some customers can use SNAP/EBT.</a:t>
            </a:r>
          </a:p>
          <a:p>
            <a:endParaRPr lang="en-US" dirty="0"/>
          </a:p>
        </p:txBody>
      </p:sp>
      <p:sp>
        <p:nvSpPr>
          <p:cNvPr id="4" name="Slide Number Placeholder 3"/>
          <p:cNvSpPr>
            <a:spLocks noGrp="1"/>
          </p:cNvSpPr>
          <p:nvPr>
            <p:ph type="sldNum" sz="quarter" idx="10"/>
          </p:nvPr>
        </p:nvSpPr>
        <p:spPr/>
        <p:txBody>
          <a:bodyPr/>
          <a:lstStyle/>
          <a:p>
            <a:fld id="{70ED83CB-143F-4056-9BA3-C40FDD6F5458}" type="slidenum">
              <a:rPr lang="en-US" smtClean="0"/>
              <a:pPr/>
              <a:t>5</a:t>
            </a:fld>
            <a:endParaRPr lang="en-US"/>
          </a:p>
        </p:txBody>
      </p:sp>
    </p:spTree>
    <p:extLst>
      <p:ext uri="{BB962C8B-B14F-4D97-AF65-F5344CB8AC3E}">
        <p14:creationId xmlns:p14="http://schemas.microsoft.com/office/powerpoint/2010/main" val="1830879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Farmers’ markets require transportation and staffing time; at days’ end, unsold produce may be wasted (15). </a:t>
            </a:r>
          </a:p>
          <a:p>
            <a:pPr marL="228600" indent="-228600">
              <a:buFont typeface="+mj-lt"/>
              <a:buAutoNum type="arabicPeriod"/>
            </a:pPr>
            <a:endParaRPr lang="en-US" dirty="0"/>
          </a:p>
          <a:p>
            <a:pPr marL="228600" indent="-228600">
              <a:buFont typeface="+mj-lt"/>
              <a:buAutoNum type="arabicPeriod"/>
            </a:pPr>
            <a:r>
              <a:rPr lang="en-US" dirty="0"/>
              <a:t>An upfront CSA subscription lowers farmer’s risk, with relatively little time spent transporting shares to the drop-off site. However, while CSAs help farmers cover </a:t>
            </a:r>
            <a:r>
              <a:rPr lang="en-US" i="1" dirty="0"/>
              <a:t>operating expenses</a:t>
            </a:r>
            <a:r>
              <a:rPr lang="en-US" dirty="0"/>
              <a:t> they may not adequately cover </a:t>
            </a:r>
            <a:r>
              <a:rPr lang="en-US" i="1" dirty="0"/>
              <a:t>labor costs</a:t>
            </a:r>
            <a:r>
              <a:rPr lang="en-US" dirty="0"/>
              <a:t> (16). </a:t>
            </a:r>
          </a:p>
          <a:p>
            <a:pPr marL="228600" indent="-228600">
              <a:buFont typeface="+mj-lt"/>
              <a:buAutoNum type="arabicPeriod"/>
            </a:pPr>
            <a:endParaRPr lang="en-US" dirty="0"/>
          </a:p>
          <a:p>
            <a:pPr marL="228600" indent="-228600">
              <a:buFont typeface="+mj-lt"/>
              <a:buAutoNum type="arabicPeriod"/>
            </a:pPr>
            <a:r>
              <a:rPr lang="en-US" dirty="0"/>
              <a:t>In some areas, farmers’ markets and CSAs may have reached market saturation (5). Overall the economic returns from DTC sales are not well understood (11). </a:t>
            </a:r>
          </a:p>
          <a:p>
            <a:pPr marL="228600" indent="-228600">
              <a:buFont typeface="+mj-lt"/>
              <a:buAutoNum type="arabicPeriod"/>
            </a:pPr>
            <a:endParaRPr lang="en-US" dirty="0"/>
          </a:p>
          <a:p>
            <a:pPr marL="228600" indent="-228600">
              <a:buFont typeface="+mj-lt"/>
              <a:buAutoNum type="arabicPeriod"/>
            </a:pPr>
            <a:r>
              <a:rPr lang="en-US" dirty="0"/>
              <a:t>Smaller farms trying to supply food hubs or sell directly to institutions may find it challenging to meet the demand for a large volume of fresh produce year-round at a specific price point (17). </a:t>
            </a:r>
          </a:p>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6</a:t>
            </a:fld>
            <a:endParaRPr lang="en-US"/>
          </a:p>
        </p:txBody>
      </p:sp>
    </p:spTree>
    <p:extLst>
      <p:ext uri="{BB962C8B-B14F-4D97-AF65-F5344CB8AC3E}">
        <p14:creationId xmlns:p14="http://schemas.microsoft.com/office/powerpoint/2010/main" val="743345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30-month project, </a:t>
            </a:r>
          </a:p>
          <a:p>
            <a:endParaRPr lang="en-US" dirty="0"/>
          </a:p>
          <a:p>
            <a:r>
              <a:rPr lang="en-US" dirty="0"/>
              <a:t>We have chosen</a:t>
            </a:r>
            <a:r>
              <a:rPr lang="en-US" baseline="0" dirty="0"/>
              <a:t>, as performance sites, 3 states with a good proportion of DTC sales in a number of counties. </a:t>
            </a:r>
          </a:p>
          <a:p>
            <a:endParaRPr lang="en-US" baseline="0" dirty="0"/>
          </a:p>
          <a:p>
            <a:r>
              <a:rPr lang="en-US" baseline="0" dirty="0"/>
              <a:t>In each site, there will be 1-2 retailers associated with 2-3 participating farms in each state. This works out to between 6-9 farms overall. For retailers, this could be 2-6 in each state, or 12-18 overall.</a:t>
            </a:r>
            <a:endParaRPr lang="en-US" dirty="0"/>
          </a:p>
        </p:txBody>
      </p:sp>
      <p:sp>
        <p:nvSpPr>
          <p:cNvPr id="4" name="Slide Number Placeholder 3"/>
          <p:cNvSpPr>
            <a:spLocks noGrp="1"/>
          </p:cNvSpPr>
          <p:nvPr>
            <p:ph type="sldNum" sz="quarter" idx="10"/>
          </p:nvPr>
        </p:nvSpPr>
        <p:spPr/>
        <p:txBody>
          <a:bodyPr/>
          <a:lstStyle/>
          <a:p>
            <a:fld id="{70ED83CB-143F-4056-9BA3-C40FDD6F5458}" type="slidenum">
              <a:rPr lang="en-US" smtClean="0"/>
              <a:pPr/>
              <a:t>7</a:t>
            </a:fld>
            <a:endParaRPr lang="en-US"/>
          </a:p>
        </p:txBody>
      </p:sp>
    </p:spTree>
    <p:extLst>
      <p:ext uri="{BB962C8B-B14F-4D97-AF65-F5344CB8AC3E}">
        <p14:creationId xmlns:p14="http://schemas.microsoft.com/office/powerpoint/2010/main" val="3678137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buFont typeface="Wingdings" panose="05000000000000000000" pitchFamily="2" charset="2"/>
              <a:buChar char="q"/>
            </a:pPr>
            <a:r>
              <a:rPr lang="en-US" sz="1600" kern="1200" dirty="0">
                <a:solidFill>
                  <a:schemeClr val="tx1"/>
                </a:solidFill>
                <a:effectLst/>
                <a:latin typeface="+mn-lt"/>
                <a:ea typeface="+mn-ea"/>
                <a:cs typeface="+mn-cs"/>
              </a:rPr>
              <a:t>Providing an orientation and overview of the F3B model to each farmer and retailer</a:t>
            </a:r>
          </a:p>
          <a:p>
            <a:pPr marL="285750" lvl="0" indent="-285750">
              <a:buFont typeface="Wingdings" panose="05000000000000000000" pitchFamily="2" charset="2"/>
              <a:buChar char="q"/>
            </a:pPr>
            <a:r>
              <a:rPr lang="en-US" sz="1600" kern="1200" dirty="0">
                <a:solidFill>
                  <a:schemeClr val="tx1"/>
                </a:solidFill>
                <a:effectLst/>
                <a:latin typeface="+mn-lt"/>
                <a:ea typeface="+mn-ea"/>
                <a:cs typeface="+mn-cs"/>
              </a:rPr>
              <a:t>Helping each farmer set pricing, box size, and plan box contents for each week throughout the season and </a:t>
            </a:r>
          </a:p>
          <a:p>
            <a:pPr marL="285750" lvl="0" indent="-285750">
              <a:buFont typeface="Wingdings" panose="05000000000000000000" pitchFamily="2" charset="2"/>
              <a:buChar char="q"/>
            </a:pPr>
            <a:r>
              <a:rPr lang="en-US" sz="1600" kern="1200" dirty="0">
                <a:solidFill>
                  <a:schemeClr val="tx1"/>
                </a:solidFill>
                <a:effectLst/>
                <a:latin typeface="+mn-lt"/>
                <a:ea typeface="+mn-ea"/>
                <a:cs typeface="+mn-cs"/>
              </a:rPr>
              <a:t>Coach each farmer-retailer pair to create a F3B operations logistical plan that includes </a:t>
            </a:r>
          </a:p>
          <a:p>
            <a:pPr marL="895243" lvl="1" indent="-285750">
              <a:buFont typeface="Arial" panose="020B0604020202020204" pitchFamily="34" charset="0"/>
              <a:buChar char="•"/>
            </a:pPr>
            <a:r>
              <a:rPr lang="en-US" sz="1600" kern="1200" dirty="0">
                <a:solidFill>
                  <a:schemeClr val="tx1"/>
                </a:solidFill>
                <a:effectLst/>
                <a:latin typeface="+mn-lt"/>
                <a:ea typeface="+mn-ea"/>
                <a:cs typeface="+mn-cs"/>
              </a:rPr>
              <a:t>date/time by which farmer will provide retailer with the list of weekly box contents; </a:t>
            </a:r>
          </a:p>
          <a:p>
            <a:pPr marL="895243" lvl="1" indent="-285750">
              <a:buFont typeface="Arial" panose="020B0604020202020204" pitchFamily="34" charset="0"/>
              <a:buChar char="•"/>
            </a:pPr>
            <a:r>
              <a:rPr lang="en-US" sz="1600" kern="1200" dirty="0">
                <a:solidFill>
                  <a:schemeClr val="tx1"/>
                </a:solidFill>
                <a:effectLst/>
                <a:latin typeface="+mn-lt"/>
                <a:ea typeface="+mn-ea"/>
                <a:cs typeface="+mn-cs"/>
              </a:rPr>
              <a:t>date/time by which retailer will relay final order list to farmer; </a:t>
            </a:r>
          </a:p>
          <a:p>
            <a:pPr marL="895243" lvl="1" indent="-285750">
              <a:buFont typeface="Arial" panose="020B0604020202020204" pitchFamily="34" charset="0"/>
              <a:buChar char="•"/>
            </a:pPr>
            <a:r>
              <a:rPr lang="en-US" sz="1600" kern="1200" dirty="0">
                <a:solidFill>
                  <a:schemeClr val="tx1"/>
                </a:solidFill>
                <a:effectLst/>
                <a:latin typeface="+mn-lt"/>
                <a:ea typeface="+mn-ea"/>
                <a:cs typeface="+mn-cs"/>
              </a:rPr>
              <a:t>date/time of weekly F3B deliveries to retail site by the farmer; and </a:t>
            </a:r>
          </a:p>
          <a:p>
            <a:pPr marL="895243" lvl="1" indent="-285750">
              <a:buFont typeface="Arial" panose="020B0604020202020204" pitchFamily="34" charset="0"/>
              <a:buChar char="•"/>
            </a:pPr>
            <a:r>
              <a:rPr lang="en-US" sz="1600" kern="1200" dirty="0">
                <a:solidFill>
                  <a:schemeClr val="tx1"/>
                </a:solidFill>
                <a:effectLst/>
                <a:latin typeface="+mn-lt"/>
                <a:ea typeface="+mn-ea"/>
                <a:cs typeface="+mn-cs"/>
              </a:rPr>
              <a:t>mechanism by which retailer will transfer revenue to farmer (payment on delivery or invoice). </a:t>
            </a:r>
          </a:p>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12</a:t>
            </a:fld>
            <a:endParaRPr lang="en-US"/>
          </a:p>
        </p:txBody>
      </p:sp>
    </p:spTree>
    <p:extLst>
      <p:ext uri="{BB962C8B-B14F-4D97-AF65-F5344CB8AC3E}">
        <p14:creationId xmlns:p14="http://schemas.microsoft.com/office/powerpoint/2010/main" val="1943616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buFont typeface="Wingdings" panose="05000000000000000000" pitchFamily="2" charset="2"/>
              <a:buChar char="q"/>
            </a:pPr>
            <a:r>
              <a:rPr lang="en-US" sz="1600" kern="1200" dirty="0">
                <a:solidFill>
                  <a:schemeClr val="tx1"/>
                </a:solidFill>
                <a:effectLst/>
                <a:latin typeface="+mn-lt"/>
                <a:ea typeface="+mn-ea"/>
                <a:cs typeface="+mn-cs"/>
              </a:rPr>
              <a:t>Providing an orientation and overview of the F3B model to each farmer and retailer</a:t>
            </a:r>
          </a:p>
          <a:p>
            <a:pPr marL="285750" lvl="0" indent="-285750">
              <a:buFont typeface="Wingdings" panose="05000000000000000000" pitchFamily="2" charset="2"/>
              <a:buChar char="q"/>
            </a:pPr>
            <a:r>
              <a:rPr lang="en-US" sz="1600" kern="1200" dirty="0">
                <a:solidFill>
                  <a:schemeClr val="tx1"/>
                </a:solidFill>
                <a:effectLst/>
                <a:latin typeface="+mn-lt"/>
                <a:ea typeface="+mn-ea"/>
                <a:cs typeface="+mn-cs"/>
              </a:rPr>
              <a:t>Helping each farmer set pricing, box size, and plan box contents for each week throughout the season and </a:t>
            </a:r>
          </a:p>
          <a:p>
            <a:pPr marL="285750" lvl="0" indent="-285750">
              <a:buFont typeface="Wingdings" panose="05000000000000000000" pitchFamily="2" charset="2"/>
              <a:buChar char="q"/>
            </a:pPr>
            <a:r>
              <a:rPr lang="en-US" sz="1600" kern="1200" dirty="0">
                <a:solidFill>
                  <a:schemeClr val="tx1"/>
                </a:solidFill>
                <a:effectLst/>
                <a:latin typeface="+mn-lt"/>
                <a:ea typeface="+mn-ea"/>
                <a:cs typeface="+mn-cs"/>
              </a:rPr>
              <a:t>Coach each farmer-retailer pair to create a F3B operations logistical plan that includes </a:t>
            </a:r>
          </a:p>
          <a:p>
            <a:pPr marL="895243" lvl="1" indent="-285750">
              <a:buFont typeface="Arial" panose="020B0604020202020204" pitchFamily="34" charset="0"/>
              <a:buChar char="•"/>
            </a:pPr>
            <a:r>
              <a:rPr lang="en-US" sz="1600" kern="1200" dirty="0">
                <a:solidFill>
                  <a:schemeClr val="tx1"/>
                </a:solidFill>
                <a:effectLst/>
                <a:latin typeface="+mn-lt"/>
                <a:ea typeface="+mn-ea"/>
                <a:cs typeface="+mn-cs"/>
              </a:rPr>
              <a:t>date/time by which farmer will provide retailer with the list of weekly box contents; </a:t>
            </a:r>
          </a:p>
          <a:p>
            <a:pPr marL="895243" lvl="1" indent="-285750">
              <a:buFont typeface="Arial" panose="020B0604020202020204" pitchFamily="34" charset="0"/>
              <a:buChar char="•"/>
            </a:pPr>
            <a:r>
              <a:rPr lang="en-US" sz="1600" kern="1200" dirty="0">
                <a:solidFill>
                  <a:schemeClr val="tx1"/>
                </a:solidFill>
                <a:effectLst/>
                <a:latin typeface="+mn-lt"/>
                <a:ea typeface="+mn-ea"/>
                <a:cs typeface="+mn-cs"/>
              </a:rPr>
              <a:t>date/time by which retailer will relay final order list to farmer; </a:t>
            </a:r>
          </a:p>
          <a:p>
            <a:pPr marL="895243" lvl="1" indent="-285750">
              <a:buFont typeface="Arial" panose="020B0604020202020204" pitchFamily="34" charset="0"/>
              <a:buChar char="•"/>
            </a:pPr>
            <a:r>
              <a:rPr lang="en-US" sz="1600" kern="1200" dirty="0">
                <a:solidFill>
                  <a:schemeClr val="tx1"/>
                </a:solidFill>
                <a:effectLst/>
                <a:latin typeface="+mn-lt"/>
                <a:ea typeface="+mn-ea"/>
                <a:cs typeface="+mn-cs"/>
              </a:rPr>
              <a:t>date/time of weekly F3B deliveries to retail site by the farmer; and </a:t>
            </a:r>
          </a:p>
          <a:p>
            <a:pPr marL="895243" lvl="1" indent="-285750">
              <a:buFont typeface="Arial" panose="020B0604020202020204" pitchFamily="34" charset="0"/>
              <a:buChar char="•"/>
            </a:pPr>
            <a:r>
              <a:rPr lang="en-US" sz="1600" kern="1200" dirty="0">
                <a:solidFill>
                  <a:schemeClr val="tx1"/>
                </a:solidFill>
                <a:effectLst/>
                <a:latin typeface="+mn-lt"/>
                <a:ea typeface="+mn-ea"/>
                <a:cs typeface="+mn-cs"/>
              </a:rPr>
              <a:t>mechanism by which retailer will transfer revenue to farmer (payment on delivery or invoice). </a:t>
            </a:r>
          </a:p>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13</a:t>
            </a:fld>
            <a:endParaRPr lang="en-US"/>
          </a:p>
        </p:txBody>
      </p:sp>
    </p:spTree>
    <p:extLst>
      <p:ext uri="{BB962C8B-B14F-4D97-AF65-F5344CB8AC3E}">
        <p14:creationId xmlns:p14="http://schemas.microsoft.com/office/powerpoint/2010/main" val="429648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ED83CB-143F-4056-9BA3-C40FDD6F5458}" type="slidenum">
              <a:rPr lang="en-US" smtClean="0"/>
              <a:pPr/>
              <a:t>14</a:t>
            </a:fld>
            <a:endParaRPr lang="en-US"/>
          </a:p>
        </p:txBody>
      </p:sp>
    </p:spTree>
    <p:extLst>
      <p:ext uri="{BB962C8B-B14F-4D97-AF65-F5344CB8AC3E}">
        <p14:creationId xmlns:p14="http://schemas.microsoft.com/office/powerpoint/2010/main" val="2397791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ea typeface="Times New Roman" panose="02020603050405020304" pitchFamily="18" charset="0"/>
                <a:cs typeface="Times New Roman" panose="02020603050405020304" pitchFamily="18" charset="0"/>
              </a:rPr>
              <a:t>In 2017 there were 3 WA farms that partnered with 4 retailer (one retailer was subsequently dropped due to lack of sales). </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ea typeface="Times New Roman" panose="02020603050405020304" pitchFamily="18" charset="0"/>
                <a:cs typeface="Times New Roman" panose="02020603050405020304" pitchFamily="18" charset="0"/>
              </a:rPr>
              <a:t>In VT, there were 4 farms partnering with 4 retailers </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ea typeface="Times New Roman" panose="02020603050405020304" pitchFamily="18" charset="0"/>
                <a:cs typeface="Times New Roman" panose="02020603050405020304" pitchFamily="18" charset="0"/>
              </a:rPr>
              <a:t>Box prices ranged from $11 to $30 (median, $22.50). </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ea typeface="Times New Roman" panose="02020603050405020304" pitchFamily="18" charset="0"/>
                <a:cs typeface="Times New Roman" panose="02020603050405020304" pitchFamily="18" charset="0"/>
              </a:rPr>
              <a:t>There was a large variation both in how long the program was in operation for each farm-retail pair, as well as in the number of boxes sold. </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ea typeface="Times New Roman" panose="02020603050405020304" pitchFamily="18" charset="0"/>
                <a:cs typeface="Times New Roman" panose="02020603050405020304" pitchFamily="18" charset="0"/>
              </a:rPr>
              <a:t>F3B implementation in Vermont was of relatively short duration, averaging six weeks. Vermont retailers sold a combined total of 32 boxes for a gross revenue of $1,055. </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ea typeface="Times New Roman" panose="02020603050405020304" pitchFamily="18" charset="0"/>
                <a:cs typeface="Times New Roman" panose="02020603050405020304" pitchFamily="18" charset="0"/>
              </a:rPr>
              <a:t>F3B implementation in Washington occurred over a longer period (14.6 weeks on average); and retailers sold a combined total of 157 boxes for a gross revenue of $3,922. In total, 199 F3B were sold, on average 33 per store, which is on par with the 35 boxes sold in the single pilot location. </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b="1" dirty="0">
                <a:latin typeface="Calibri" panose="020F0502020204030204" pitchFamily="34" charset="0"/>
                <a:ea typeface="Times New Roman" panose="02020603050405020304" pitchFamily="18" charset="0"/>
                <a:cs typeface="Times New Roman" panose="02020603050405020304" pitchFamily="18" charset="0"/>
              </a:rPr>
              <a:t>While market penetration is difficult to estimate, reported F3B sales could represent as much as 2% of local households on average (assuming no repeat purchases or out-of-area buyers).</a:t>
            </a:r>
          </a:p>
          <a:p>
            <a:r>
              <a:rPr lang="en-US" sz="16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16</a:t>
            </a:fld>
            <a:endParaRPr lang="en-US"/>
          </a:p>
        </p:txBody>
      </p:sp>
    </p:spTree>
    <p:extLst>
      <p:ext uri="{BB962C8B-B14F-4D97-AF65-F5344CB8AC3E}">
        <p14:creationId xmlns:p14="http://schemas.microsoft.com/office/powerpoint/2010/main" val="40017666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squares"/>
          <p:cNvGrpSpPr/>
          <p:nvPr/>
        </p:nvGrpSpPr>
        <p:grpSpPr>
          <a:xfrm>
            <a:off x="0" y="1135744"/>
            <a:ext cx="1217066" cy="799981"/>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p>
          </p:txBody>
        </p:sp>
      </p:grpSp>
      <p:sp>
        <p:nvSpPr>
          <p:cNvPr id="2" name="Title 1"/>
          <p:cNvSpPr>
            <a:spLocks noGrp="1"/>
          </p:cNvSpPr>
          <p:nvPr>
            <p:ph type="ctrTitle"/>
          </p:nvPr>
        </p:nvSpPr>
        <p:spPr>
          <a:xfrm>
            <a:off x="1371601" y="362396"/>
            <a:ext cx="6858000" cy="1676400"/>
          </a:xfrm>
        </p:spPr>
        <p:txBody>
          <a:bodyPr>
            <a:noAutofit/>
          </a:bodyPr>
          <a:lstStyle>
            <a:lvl1pPr>
              <a:lnSpc>
                <a:spcPct val="80000"/>
              </a:lnSpc>
              <a:defRPr sz="6000"/>
            </a:lvl1pPr>
          </a:lstStyle>
          <a:p>
            <a:r>
              <a:rPr lang="en-US"/>
              <a:t>Click to edit Master title style</a:t>
            </a:r>
            <a:endParaRPr/>
          </a:p>
        </p:txBody>
      </p:sp>
      <p:sp>
        <p:nvSpPr>
          <p:cNvPr id="3" name="Subtitle 2"/>
          <p:cNvSpPr>
            <a:spLocks noGrp="1"/>
          </p:cNvSpPr>
          <p:nvPr>
            <p:ph type="subTitle" idx="1"/>
          </p:nvPr>
        </p:nvSpPr>
        <p:spPr>
          <a:xfrm>
            <a:off x="1371601" y="2089595"/>
            <a:ext cx="6858000" cy="886344"/>
          </a:xfrm>
        </p:spPr>
        <p:txBody>
          <a:bodyPr>
            <a:normAutofit/>
          </a:bodyPr>
          <a:lstStyle>
            <a:lvl1pPr marL="0" indent="0" algn="l">
              <a:buNone/>
              <a:defRPr sz="2800">
                <a:solidFill>
                  <a:schemeClr val="accent1">
                    <a:lumMod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A7209051-6E81-43E8-9099-FF6A0C3DCFE8}" type="datetime1">
              <a:rPr lang="en-US"/>
              <a:t>7/30/2018</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88751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CEAB04-7709-4C1E-A61A-74684A0170FC}" type="datetime1">
              <a:rPr lang="en-US"/>
              <a:t>7/30/2018</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264082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squares"/>
          <p:cNvGrpSpPr/>
          <p:nvPr/>
        </p:nvGrpSpPr>
        <p:grpSpPr>
          <a:xfrm rot="5400000">
            <a:off x="7056319" y="299319"/>
            <a:ext cx="1063300" cy="393137"/>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p>
          </p:txBody>
        </p:sp>
      </p:grpSp>
      <p:grpSp>
        <p:nvGrpSpPr>
          <p:cNvPr id="15" name="bottom graphic"/>
          <p:cNvGrpSpPr/>
          <p:nvPr/>
        </p:nvGrpSpPr>
        <p:grpSpPr>
          <a:xfrm>
            <a:off x="0" y="5395518"/>
            <a:ext cx="9144000" cy="1462483"/>
            <a:chOff x="0" y="4046638"/>
            <a:chExt cx="9144000" cy="1096862"/>
          </a:xfrm>
        </p:grpSpPr>
        <p:sp>
          <p:nvSpPr>
            <p:cNvPr id="16" name="Freeform 15"/>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p>
          </p:txBody>
        </p:sp>
        <p:sp>
          <p:nvSpPr>
            <p:cNvPr id="17" name="Rectangle 72"/>
            <p:cNvSpPr/>
            <p:nvPr/>
          </p:nvSpPr>
          <p:spPr bwMode="ltGray">
            <a:xfrm rot="5400000">
              <a:off x="4023569" y="23069"/>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2400"/>
            </a:p>
          </p:txBody>
        </p:sp>
      </p:grpSp>
      <p:sp>
        <p:nvSpPr>
          <p:cNvPr id="2" name="Vertical Title 1"/>
          <p:cNvSpPr>
            <a:spLocks noGrp="1"/>
          </p:cNvSpPr>
          <p:nvPr>
            <p:ph type="title" orient="vert"/>
          </p:nvPr>
        </p:nvSpPr>
        <p:spPr>
          <a:xfrm>
            <a:off x="7315200" y="1150515"/>
            <a:ext cx="1371600" cy="502168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14400" y="1150515"/>
            <a:ext cx="6172200" cy="5021685"/>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C79BD0D-E0B1-4CED-AC65-708AC79EB9CD}" type="datetime1">
              <a:rPr lang="en-US"/>
              <a:t>7/30/2018</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8164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5" name="Shape 25"/>
          <p:cNvSpPr>
            <a:spLocks noGrp="1"/>
          </p:cNvSpPr>
          <p:nvPr>
            <p:ph type="title"/>
          </p:nvPr>
        </p:nvSpPr>
        <p:spPr>
          <a:prstGeom prst="rect">
            <a:avLst/>
          </a:prstGeom>
        </p:spPr>
        <p:txBody>
          <a:bodyPr/>
          <a:lstStyle/>
          <a:p>
            <a:pPr lvl="0">
              <a:defRPr sz="1800">
                <a:solidFill>
                  <a:srgbClr val="000000"/>
                </a:solidFill>
              </a:defRPr>
            </a:pPr>
            <a:r>
              <a:rPr sz="3692">
                <a:solidFill>
                  <a:srgbClr val="D93E2B"/>
                </a:solidFill>
              </a:rPr>
              <a:t>Title Text</a:t>
            </a:r>
          </a:p>
        </p:txBody>
      </p:sp>
      <p:sp>
        <p:nvSpPr>
          <p:cNvPr id="26" name="Shape 26"/>
          <p:cNvSpPr>
            <a:spLocks noGrp="1"/>
          </p:cNvSpPr>
          <p:nvPr>
            <p:ph type="body" idx="1"/>
          </p:nvPr>
        </p:nvSpPr>
        <p:spPr>
          <a:prstGeom prst="rect">
            <a:avLst/>
          </a:prstGeom>
        </p:spPr>
        <p:txBody>
          <a:bodyPr/>
          <a:lstStyle>
            <a:lvl1pPr>
              <a:buClrTx/>
              <a:defRPr>
                <a:solidFill>
                  <a:schemeClr val="tx1"/>
                </a:solidFill>
              </a:defRPr>
            </a:lvl1pPr>
            <a:lvl2pPr>
              <a:buClrTx/>
              <a:defRPr/>
            </a:lvl2pPr>
          </a:lstStyle>
          <a:p>
            <a:pPr lvl="0">
              <a:defRPr sz="1800">
                <a:solidFill>
                  <a:srgbClr val="000000"/>
                </a:solidFill>
              </a:defRPr>
            </a:pPr>
            <a:r>
              <a:rPr sz="1898" dirty="0">
                <a:solidFill>
                  <a:srgbClr val="414141"/>
                </a:solidFill>
              </a:rPr>
              <a:t>Body Level One</a:t>
            </a:r>
          </a:p>
          <a:p>
            <a:pPr lvl="1">
              <a:defRPr sz="1800">
                <a:solidFill>
                  <a:srgbClr val="000000"/>
                </a:solidFill>
              </a:defRPr>
            </a:pPr>
            <a:r>
              <a:rPr sz="1898" dirty="0">
                <a:solidFill>
                  <a:srgbClr val="414141"/>
                </a:solidFill>
              </a:rPr>
              <a:t>Body Level Two</a:t>
            </a:r>
          </a:p>
          <a:p>
            <a:pPr lvl="2">
              <a:defRPr sz="1800">
                <a:solidFill>
                  <a:srgbClr val="000000"/>
                </a:solidFill>
              </a:defRPr>
            </a:pPr>
            <a:r>
              <a:rPr sz="1898" dirty="0">
                <a:solidFill>
                  <a:srgbClr val="414141"/>
                </a:solidFill>
              </a:rPr>
              <a:t>Body Level Three</a:t>
            </a:r>
          </a:p>
          <a:p>
            <a:pPr lvl="3">
              <a:defRPr sz="1800">
                <a:solidFill>
                  <a:srgbClr val="000000"/>
                </a:solidFill>
              </a:defRPr>
            </a:pPr>
            <a:r>
              <a:rPr sz="1898" dirty="0">
                <a:solidFill>
                  <a:srgbClr val="414141"/>
                </a:solidFill>
              </a:rPr>
              <a:t>Body Level Four</a:t>
            </a:r>
          </a:p>
          <a:p>
            <a:pPr lvl="4">
              <a:defRPr sz="1800">
                <a:solidFill>
                  <a:srgbClr val="000000"/>
                </a:solidFill>
              </a:defRPr>
            </a:pPr>
            <a:r>
              <a:rPr sz="1898" dirty="0">
                <a:solidFill>
                  <a:srgbClr val="414141"/>
                </a:solidFill>
              </a:rPr>
              <a:t>Body Level Five</a:t>
            </a:r>
          </a:p>
        </p:txBody>
      </p:sp>
    </p:spTree>
    <p:extLst>
      <p:ext uri="{BB962C8B-B14F-4D97-AF65-F5344CB8AC3E}">
        <p14:creationId xmlns:p14="http://schemas.microsoft.com/office/powerpoint/2010/main" val="186850741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901E9E-E57B-46BF-9E99-A667B0603E22}" type="datetimeFigureOut">
              <a:rPr lang="en-US" smtClean="0">
                <a:solidFill>
                  <a:prstClr val="black">
                    <a:tint val="75000"/>
                  </a:prstClr>
                </a:solidFill>
              </a:rPr>
              <a:pPr/>
              <a:t>7/30/2018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F8084A-7B43-499D-854F-ECC2C7A34F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392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901E9E-E57B-46BF-9E99-A667B0603E22}" type="datetimeFigureOut">
              <a:rPr lang="en-US" smtClean="0">
                <a:solidFill>
                  <a:prstClr val="black">
                    <a:tint val="75000"/>
                  </a:prstClr>
                </a:solidFill>
              </a:rPr>
              <a:pPr/>
              <a:t>7/30/2018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F8084A-7B43-499D-854F-ECC2C7A34F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5286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901E9E-E57B-46BF-9E99-A667B0603E22}" type="datetimeFigureOut">
              <a:rPr lang="en-US" smtClean="0">
                <a:solidFill>
                  <a:prstClr val="black">
                    <a:tint val="75000"/>
                  </a:prstClr>
                </a:solidFill>
              </a:rPr>
              <a:pPr/>
              <a:t>7/30/2018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F8084A-7B43-499D-854F-ECC2C7A34F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9379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901E9E-E57B-46BF-9E99-A667B0603E22}" type="datetimeFigureOut">
              <a:rPr lang="en-US" smtClean="0">
                <a:solidFill>
                  <a:prstClr val="black">
                    <a:tint val="75000"/>
                  </a:prstClr>
                </a:solidFill>
              </a:rPr>
              <a:pPr/>
              <a:t>7/30/2018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F8084A-7B43-499D-854F-ECC2C7A34F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4033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901E9E-E57B-46BF-9E99-A667B0603E22}" type="datetimeFigureOut">
              <a:rPr lang="en-US" smtClean="0">
                <a:solidFill>
                  <a:prstClr val="black">
                    <a:tint val="75000"/>
                  </a:prstClr>
                </a:solidFill>
              </a:rPr>
              <a:pPr/>
              <a:t>7/30/2018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4F8084A-7B43-499D-854F-ECC2C7A34F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0072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901E9E-E57B-46BF-9E99-A667B0603E22}" type="datetimeFigureOut">
              <a:rPr lang="en-US" smtClean="0">
                <a:solidFill>
                  <a:prstClr val="black">
                    <a:tint val="75000"/>
                  </a:prstClr>
                </a:solidFill>
              </a:rPr>
              <a:pPr/>
              <a:t>7/30/2018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4F8084A-7B43-499D-854F-ECC2C7A34F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7484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901E9E-E57B-46BF-9E99-A667B0603E22}" type="datetimeFigureOut">
              <a:rPr lang="en-US" smtClean="0">
                <a:solidFill>
                  <a:prstClr val="black">
                    <a:tint val="75000"/>
                  </a:prstClr>
                </a:solidFill>
              </a:rPr>
              <a:pPr/>
              <a:t>7/30/2018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4F8084A-7B43-499D-854F-ECC2C7A34F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6721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CC3EA6D-DF0B-4D4B-B359-5F1D1D0E30A4}" type="datetime1">
              <a:rPr lang="en-US"/>
              <a:t>7/30/2018</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43515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901E9E-E57B-46BF-9E99-A667B0603E22}" type="datetimeFigureOut">
              <a:rPr lang="en-US" smtClean="0">
                <a:solidFill>
                  <a:prstClr val="black">
                    <a:tint val="75000"/>
                  </a:prstClr>
                </a:solidFill>
              </a:rPr>
              <a:pPr/>
              <a:t>7/30/2018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F8084A-7B43-499D-854F-ECC2C7A34F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93974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901E9E-E57B-46BF-9E99-A667B0603E22}" type="datetimeFigureOut">
              <a:rPr lang="en-US" smtClean="0">
                <a:solidFill>
                  <a:prstClr val="black">
                    <a:tint val="75000"/>
                  </a:prstClr>
                </a:solidFill>
              </a:rPr>
              <a:pPr/>
              <a:t>7/30/2018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F8084A-7B43-499D-854F-ECC2C7A34F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26318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901E9E-E57B-46BF-9E99-A667B0603E22}" type="datetimeFigureOut">
              <a:rPr lang="en-US" smtClean="0">
                <a:solidFill>
                  <a:prstClr val="black">
                    <a:tint val="75000"/>
                  </a:prstClr>
                </a:solidFill>
              </a:rPr>
              <a:pPr/>
              <a:t>7/30/2018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F8084A-7B43-499D-854F-ECC2C7A34F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43794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901E9E-E57B-46BF-9E99-A667B0603E22}" type="datetimeFigureOut">
              <a:rPr lang="en-US" smtClean="0">
                <a:solidFill>
                  <a:prstClr val="black">
                    <a:tint val="75000"/>
                  </a:prstClr>
                </a:solidFill>
              </a:rPr>
              <a:pPr/>
              <a:t>7/30/2018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F8084A-7B43-499D-854F-ECC2C7A34F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17080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901E9E-E57B-46BF-9E99-A667B0603E22}" type="datetimeFigureOut">
              <a:rPr lang="en-US" smtClean="0">
                <a:solidFill>
                  <a:prstClr val="black">
                    <a:tint val="75000"/>
                  </a:prstClr>
                </a:solidFill>
              </a:rPr>
              <a:pPr/>
              <a:t>7/30/2018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F8084A-7B43-499D-854F-ECC2C7A34F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25145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901E9E-E57B-46BF-9E99-A667B0603E22}" type="datetimeFigureOut">
              <a:rPr lang="en-US" smtClean="0">
                <a:solidFill>
                  <a:prstClr val="black">
                    <a:tint val="75000"/>
                  </a:prstClr>
                </a:solidFill>
              </a:rPr>
              <a:pPr/>
              <a:t>7/30/2018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F8084A-7B43-499D-854F-ECC2C7A34F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18282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901E9E-E57B-46BF-9E99-A667B0603E22}" type="datetimeFigureOut">
              <a:rPr lang="en-US" smtClean="0">
                <a:solidFill>
                  <a:prstClr val="black">
                    <a:tint val="75000"/>
                  </a:prstClr>
                </a:solidFill>
              </a:rPr>
              <a:pPr/>
              <a:t>7/30/2018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F8084A-7B43-499D-854F-ECC2C7A34F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83195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901E9E-E57B-46BF-9E99-A667B0603E22}" type="datetimeFigureOut">
              <a:rPr lang="en-US" smtClean="0">
                <a:solidFill>
                  <a:prstClr val="black">
                    <a:tint val="75000"/>
                  </a:prstClr>
                </a:solidFill>
              </a:rPr>
              <a:pPr/>
              <a:t>7/30/2018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F8084A-7B43-499D-854F-ECC2C7A34F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05972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901E9E-E57B-46BF-9E99-A667B0603E22}" type="datetimeFigureOut">
              <a:rPr lang="en-US" smtClean="0">
                <a:solidFill>
                  <a:prstClr val="black">
                    <a:tint val="75000"/>
                  </a:prstClr>
                </a:solidFill>
              </a:rPr>
              <a:pPr/>
              <a:t>7/30/2018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4F8084A-7B43-499D-854F-ECC2C7A34F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9238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901E9E-E57B-46BF-9E99-A667B0603E22}" type="datetimeFigureOut">
              <a:rPr lang="en-US" smtClean="0">
                <a:solidFill>
                  <a:prstClr val="black">
                    <a:tint val="75000"/>
                  </a:prstClr>
                </a:solidFill>
              </a:rPr>
              <a:pPr/>
              <a:t>7/30/2018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4F8084A-7B43-499D-854F-ECC2C7A34F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795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squares"/>
          <p:cNvGrpSpPr/>
          <p:nvPr/>
        </p:nvGrpSpPr>
        <p:grpSpPr>
          <a:xfrm>
            <a:off x="0" y="3124415"/>
            <a:ext cx="1217066" cy="805061"/>
            <a:chOff x="0" y="2343311"/>
            <a:chExt cx="1217066" cy="603796"/>
          </a:xfrm>
        </p:grpSpPr>
        <p:sp>
          <p:nvSpPr>
            <p:cNvPr id="8" name="Rounded Rectangle 7"/>
            <p:cNvSpPr/>
            <p:nvPr/>
          </p:nvSpPr>
          <p:spPr>
            <a:xfrm>
              <a:off x="787514" y="2347123"/>
              <a:ext cx="429552" cy="5999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p>
          </p:txBody>
        </p:sp>
        <p:sp>
          <p:nvSpPr>
            <p:cNvPr id="9" name="Rounded Rectangle 8"/>
            <p:cNvSpPr/>
            <p:nvPr/>
          </p:nvSpPr>
          <p:spPr>
            <a:xfrm>
              <a:off x="286370" y="2347123"/>
              <a:ext cx="429552" cy="5999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p>
          </p:txBody>
        </p:sp>
        <p:sp>
          <p:nvSpPr>
            <p:cNvPr id="10" name="Round Same Side Corner Rectangle 9"/>
            <p:cNvSpPr/>
            <p:nvPr/>
          </p:nvSpPr>
          <p:spPr>
            <a:xfrm rot="5400000">
              <a:off x="-192604" y="2535915"/>
              <a:ext cx="599986" cy="214778"/>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p>
          </p:txBody>
        </p:sp>
      </p:grpSp>
      <p:grpSp>
        <p:nvGrpSpPr>
          <p:cNvPr id="19" name="bottom graphic"/>
          <p:cNvGrpSpPr/>
          <p:nvPr/>
        </p:nvGrpSpPr>
        <p:grpSpPr>
          <a:xfrm>
            <a:off x="0" y="5409217"/>
            <a:ext cx="9144000" cy="1462483"/>
            <a:chOff x="0" y="4056912"/>
            <a:chExt cx="9144000" cy="1096862"/>
          </a:xfrm>
        </p:grpSpPr>
        <p:sp>
          <p:nvSpPr>
            <p:cNvPr id="20" name="Freeform 19"/>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p>
          </p:txBody>
        </p:sp>
        <p:sp>
          <p:nvSpPr>
            <p:cNvPr id="21"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2400"/>
            </a:p>
          </p:txBody>
        </p:sp>
      </p:grpSp>
      <p:sp>
        <p:nvSpPr>
          <p:cNvPr id="2" name="Title 1"/>
          <p:cNvSpPr>
            <a:spLocks noGrp="1"/>
          </p:cNvSpPr>
          <p:nvPr>
            <p:ph type="title"/>
          </p:nvPr>
        </p:nvSpPr>
        <p:spPr>
          <a:xfrm>
            <a:off x="1371601" y="1932519"/>
            <a:ext cx="6858000" cy="2105367"/>
          </a:xfrm>
        </p:spPr>
        <p:txBody>
          <a:bodyPr anchor="b">
            <a:normAutofit/>
          </a:bodyPr>
          <a:lstStyle>
            <a:lvl1pPr algn="l">
              <a:defRPr sz="6000" b="0" cap="none" baseline="0"/>
            </a:lvl1pPr>
          </a:lstStyle>
          <a:p>
            <a:r>
              <a:rPr lang="en-US"/>
              <a:t>Click to edit Master title style</a:t>
            </a:r>
            <a:endParaRPr/>
          </a:p>
        </p:txBody>
      </p:sp>
      <p:sp>
        <p:nvSpPr>
          <p:cNvPr id="3" name="Text Placeholder 2"/>
          <p:cNvSpPr>
            <a:spLocks noGrp="1"/>
          </p:cNvSpPr>
          <p:nvPr>
            <p:ph type="body" idx="1"/>
          </p:nvPr>
        </p:nvSpPr>
        <p:spPr>
          <a:xfrm>
            <a:off x="1371601" y="4084265"/>
            <a:ext cx="6858000" cy="933297"/>
          </a:xfrm>
        </p:spPr>
        <p:txBody>
          <a:bodyPr anchor="t">
            <a:normAutofit/>
          </a:bodyPr>
          <a:lstStyle>
            <a:lvl1pPr marL="0" indent="0">
              <a:buNone/>
              <a:defRPr sz="2800">
                <a:solidFill>
                  <a:schemeClr val="accent1">
                    <a:lumMod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77EDB99-15BC-4479-BAC5-1E502E66917A}" type="datetime1">
              <a:rPr lang="en-US"/>
              <a:t>7/30/2018</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43569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901E9E-E57B-46BF-9E99-A667B0603E22}" type="datetimeFigureOut">
              <a:rPr lang="en-US" smtClean="0">
                <a:solidFill>
                  <a:prstClr val="black">
                    <a:tint val="75000"/>
                  </a:prstClr>
                </a:solidFill>
              </a:rPr>
              <a:pPr/>
              <a:t>7/30/2018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4F8084A-7B43-499D-854F-ECC2C7A34F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77651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901E9E-E57B-46BF-9E99-A667B0603E22}" type="datetimeFigureOut">
              <a:rPr lang="en-US" smtClean="0">
                <a:solidFill>
                  <a:prstClr val="black">
                    <a:tint val="75000"/>
                  </a:prstClr>
                </a:solidFill>
              </a:rPr>
              <a:pPr/>
              <a:t>7/30/2018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F8084A-7B43-499D-854F-ECC2C7A34F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44620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901E9E-E57B-46BF-9E99-A667B0603E22}" type="datetimeFigureOut">
              <a:rPr lang="en-US" smtClean="0">
                <a:solidFill>
                  <a:prstClr val="black">
                    <a:tint val="75000"/>
                  </a:prstClr>
                </a:solidFill>
              </a:rPr>
              <a:pPr/>
              <a:t>7/30/2018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F8084A-7B43-499D-854F-ECC2C7A34F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80387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901E9E-E57B-46BF-9E99-A667B0603E22}" type="datetimeFigureOut">
              <a:rPr lang="en-US" smtClean="0">
                <a:solidFill>
                  <a:prstClr val="black">
                    <a:tint val="75000"/>
                  </a:prstClr>
                </a:solidFill>
              </a:rPr>
              <a:pPr/>
              <a:t>7/30/2018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F8084A-7B43-499D-854F-ECC2C7A34F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754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901E9E-E57B-46BF-9E99-A667B0603E22}" type="datetimeFigureOut">
              <a:rPr lang="en-US" smtClean="0">
                <a:solidFill>
                  <a:prstClr val="black">
                    <a:tint val="75000"/>
                  </a:prstClr>
                </a:solidFill>
              </a:rPr>
              <a:pPr/>
              <a:t>7/30/2018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F8084A-7B43-499D-854F-ECC2C7A34F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20136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901E9E-E57B-46BF-9E99-A667B0603E22}" type="datetimeFigureOut">
              <a:rPr lang="en-US" smtClean="0">
                <a:solidFill>
                  <a:prstClr val="black">
                    <a:tint val="75000"/>
                  </a:prstClr>
                </a:solidFill>
              </a:rPr>
              <a:pPr/>
              <a:t>7/30/2018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F8084A-7B43-499D-854F-ECC2C7A34F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66498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901E9E-E57B-46BF-9E99-A667B0603E22}" type="datetimeFigureOut">
              <a:rPr lang="en-US" smtClean="0">
                <a:solidFill>
                  <a:prstClr val="black">
                    <a:tint val="75000"/>
                  </a:prstClr>
                </a:solidFill>
              </a:rPr>
              <a:pPr/>
              <a:t>7/30/2018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F8084A-7B43-499D-854F-ECC2C7A34F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98030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901E9E-E57B-46BF-9E99-A667B0603E22}" type="datetimeFigureOut">
              <a:rPr lang="en-US" smtClean="0">
                <a:solidFill>
                  <a:prstClr val="black">
                    <a:tint val="75000"/>
                  </a:prstClr>
                </a:solidFill>
              </a:rPr>
              <a:pPr/>
              <a:t>7/30/2018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F8084A-7B43-499D-854F-ECC2C7A34F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5988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901E9E-E57B-46BF-9E99-A667B0603E22}" type="datetimeFigureOut">
              <a:rPr lang="en-US" smtClean="0">
                <a:solidFill>
                  <a:prstClr val="black">
                    <a:tint val="75000"/>
                  </a:prstClr>
                </a:solidFill>
              </a:rPr>
              <a:pPr/>
              <a:t>7/30/2018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F8084A-7B43-499D-854F-ECC2C7A34F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38389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901E9E-E57B-46BF-9E99-A667B0603E22}" type="datetimeFigureOut">
              <a:rPr lang="en-US" smtClean="0">
                <a:solidFill>
                  <a:prstClr val="black">
                    <a:tint val="75000"/>
                  </a:prstClr>
                </a:solidFill>
              </a:rPr>
              <a:pPr/>
              <a:t>7/30/2018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4F8084A-7B43-499D-854F-ECC2C7A34F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394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6282" y="152400"/>
            <a:ext cx="7315200" cy="1295400"/>
          </a:xfrm>
        </p:spPr>
        <p:txBody>
          <a:bodyPr/>
          <a:lstStyle/>
          <a:p>
            <a:r>
              <a:rPr lang="en-US"/>
              <a:t>Click to edit Master title style</a:t>
            </a:r>
            <a:endParaRPr/>
          </a:p>
        </p:txBody>
      </p:sp>
      <p:sp>
        <p:nvSpPr>
          <p:cNvPr id="3" name="Content Placeholder 2"/>
          <p:cNvSpPr>
            <a:spLocks noGrp="1"/>
          </p:cNvSpPr>
          <p:nvPr>
            <p:ph sz="half" idx="1"/>
          </p:nvPr>
        </p:nvSpPr>
        <p:spPr>
          <a:xfrm>
            <a:off x="856282" y="1600200"/>
            <a:ext cx="365760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572000" y="1600200"/>
            <a:ext cx="365760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4067C2A3-CD19-48AB-9F64-ECCF75182EDD}" type="datetime1">
              <a:rPr lang="en-US"/>
              <a:t>7/30/2018</a:t>
            </a:fld>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29779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901E9E-E57B-46BF-9E99-A667B0603E22}" type="datetimeFigureOut">
              <a:rPr lang="en-US" smtClean="0">
                <a:solidFill>
                  <a:prstClr val="black">
                    <a:tint val="75000"/>
                  </a:prstClr>
                </a:solidFill>
              </a:rPr>
              <a:pPr/>
              <a:t>7/30/2018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4F8084A-7B43-499D-854F-ECC2C7A34F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00831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901E9E-E57B-46BF-9E99-A667B0603E22}" type="datetimeFigureOut">
              <a:rPr lang="en-US" smtClean="0">
                <a:solidFill>
                  <a:prstClr val="black">
                    <a:tint val="75000"/>
                  </a:prstClr>
                </a:solidFill>
              </a:rPr>
              <a:pPr/>
              <a:t>7/30/2018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4F8084A-7B43-499D-854F-ECC2C7A34F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7235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901E9E-E57B-46BF-9E99-A667B0603E22}" type="datetimeFigureOut">
              <a:rPr lang="en-US" smtClean="0">
                <a:solidFill>
                  <a:prstClr val="black">
                    <a:tint val="75000"/>
                  </a:prstClr>
                </a:solidFill>
              </a:rPr>
              <a:pPr/>
              <a:t>7/30/2018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F8084A-7B43-499D-854F-ECC2C7A34F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05645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901E9E-E57B-46BF-9E99-A667B0603E22}" type="datetimeFigureOut">
              <a:rPr lang="en-US" smtClean="0">
                <a:solidFill>
                  <a:prstClr val="black">
                    <a:tint val="75000"/>
                  </a:prstClr>
                </a:solidFill>
              </a:rPr>
              <a:pPr/>
              <a:t>7/30/2018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F8084A-7B43-499D-854F-ECC2C7A34F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22334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901E9E-E57B-46BF-9E99-A667B0603E22}" type="datetimeFigureOut">
              <a:rPr lang="en-US" smtClean="0">
                <a:solidFill>
                  <a:prstClr val="black">
                    <a:tint val="75000"/>
                  </a:prstClr>
                </a:solidFill>
              </a:rPr>
              <a:pPr/>
              <a:t>7/30/2018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F8084A-7B43-499D-854F-ECC2C7A34F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65821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901E9E-E57B-46BF-9E99-A667B0603E22}" type="datetimeFigureOut">
              <a:rPr lang="en-US" smtClean="0">
                <a:solidFill>
                  <a:prstClr val="black">
                    <a:tint val="75000"/>
                  </a:prstClr>
                </a:solidFill>
              </a:rPr>
              <a:pPr/>
              <a:t>7/30/2018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F8084A-7B43-499D-854F-ECC2C7A34F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0939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901E9E-E57B-46BF-9E99-A667B0603E22}" type="datetimeFigureOut">
              <a:rPr lang="en-US" smtClean="0">
                <a:solidFill>
                  <a:prstClr val="black">
                    <a:tint val="75000"/>
                  </a:prstClr>
                </a:solidFill>
              </a:rPr>
              <a:pPr/>
              <a:t>7/30/2018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F8084A-7B43-499D-854F-ECC2C7A34F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9280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901E9E-E57B-46BF-9E99-A667B0603E22}" type="datetimeFigureOut">
              <a:rPr lang="en-US" smtClean="0">
                <a:solidFill>
                  <a:prstClr val="black">
                    <a:tint val="75000"/>
                  </a:prstClr>
                </a:solidFill>
              </a:rPr>
              <a:pPr/>
              <a:t>7/30/2018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F8084A-7B43-499D-854F-ECC2C7A34F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1161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901E9E-E57B-46BF-9E99-A667B0603E22}" type="datetimeFigureOut">
              <a:rPr lang="en-US" smtClean="0">
                <a:solidFill>
                  <a:prstClr val="black">
                    <a:tint val="75000"/>
                  </a:prstClr>
                </a:solidFill>
              </a:rPr>
              <a:pPr/>
              <a:t>7/30/2018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F8084A-7B43-499D-854F-ECC2C7A34F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40540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901E9E-E57B-46BF-9E99-A667B0603E22}" type="datetimeFigureOut">
              <a:rPr lang="en-US" smtClean="0">
                <a:solidFill>
                  <a:prstClr val="black">
                    <a:tint val="75000"/>
                  </a:prstClr>
                </a:solidFill>
              </a:rPr>
              <a:pPr/>
              <a:t>7/30/2018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F8084A-7B43-499D-854F-ECC2C7A34F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8793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282" y="152400"/>
            <a:ext cx="7315200" cy="12954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856282" y="1524001"/>
            <a:ext cx="3657600" cy="816429"/>
          </a:xfrm>
        </p:spPr>
        <p:txBody>
          <a:bodyPr anchor="ctr">
            <a:normAutofit/>
          </a:bodyPr>
          <a:lstStyle>
            <a:lvl1pPr marL="0" indent="0">
              <a:buNone/>
              <a:defRPr sz="2800" b="0">
                <a:solidFill>
                  <a:schemeClr val="accent1">
                    <a:lumMod val="75000"/>
                  </a:schemeClr>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856282" y="2413001"/>
            <a:ext cx="365760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572000" y="1524001"/>
            <a:ext cx="3657600" cy="816429"/>
          </a:xfrm>
        </p:spPr>
        <p:txBody>
          <a:bodyPr anchor="ctr">
            <a:normAutofit/>
          </a:bodyPr>
          <a:lstStyle>
            <a:lvl1pPr marL="0" indent="0">
              <a:buNone/>
              <a:defRPr sz="2800" b="0">
                <a:solidFill>
                  <a:schemeClr val="accent1">
                    <a:lumMod val="75000"/>
                  </a:schemeClr>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4572000" y="2413001"/>
            <a:ext cx="365760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363E8C1-7C87-4705-AB97-8CD17D208E3F}" type="datetime1">
              <a:rPr lang="en-US"/>
              <a:t>7/30/2018</a:t>
            </a:fld>
            <a:endParaRPr/>
          </a:p>
        </p:txBody>
      </p:sp>
      <p:sp>
        <p:nvSpPr>
          <p:cNvPr id="9" name="Slide Number Placeholder 8"/>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48703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901E9E-E57B-46BF-9E99-A667B0603E22}" type="datetimeFigureOut">
              <a:rPr lang="en-US" smtClean="0">
                <a:solidFill>
                  <a:prstClr val="black">
                    <a:tint val="75000"/>
                  </a:prstClr>
                </a:solidFill>
              </a:rPr>
              <a:pPr/>
              <a:t>7/30/2018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4F8084A-7B43-499D-854F-ECC2C7A34F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4123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901E9E-E57B-46BF-9E99-A667B0603E22}" type="datetimeFigureOut">
              <a:rPr lang="en-US" smtClean="0">
                <a:solidFill>
                  <a:prstClr val="black">
                    <a:tint val="75000"/>
                  </a:prstClr>
                </a:solidFill>
              </a:rPr>
              <a:pPr/>
              <a:t>7/30/2018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4F8084A-7B43-499D-854F-ECC2C7A34F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77505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901E9E-E57B-46BF-9E99-A667B0603E22}" type="datetimeFigureOut">
              <a:rPr lang="en-US" smtClean="0">
                <a:solidFill>
                  <a:prstClr val="black">
                    <a:tint val="75000"/>
                  </a:prstClr>
                </a:solidFill>
              </a:rPr>
              <a:pPr/>
              <a:t>7/30/2018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4F8084A-7B43-499D-854F-ECC2C7A34F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9560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901E9E-E57B-46BF-9E99-A667B0603E22}" type="datetimeFigureOut">
              <a:rPr lang="en-US" smtClean="0">
                <a:solidFill>
                  <a:prstClr val="black">
                    <a:tint val="75000"/>
                  </a:prstClr>
                </a:solidFill>
              </a:rPr>
              <a:pPr/>
              <a:t>7/30/2018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F8084A-7B43-499D-854F-ECC2C7A34F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84301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901E9E-E57B-46BF-9E99-A667B0603E22}" type="datetimeFigureOut">
              <a:rPr lang="en-US" smtClean="0">
                <a:solidFill>
                  <a:prstClr val="black">
                    <a:tint val="75000"/>
                  </a:prstClr>
                </a:solidFill>
              </a:rPr>
              <a:pPr/>
              <a:t>7/30/2018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F8084A-7B43-499D-854F-ECC2C7A34F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55178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901E9E-E57B-46BF-9E99-A667B0603E22}" type="datetimeFigureOut">
              <a:rPr lang="en-US" smtClean="0">
                <a:solidFill>
                  <a:prstClr val="black">
                    <a:tint val="75000"/>
                  </a:prstClr>
                </a:solidFill>
              </a:rPr>
              <a:pPr/>
              <a:t>7/30/2018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F8084A-7B43-499D-854F-ECC2C7A34F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6462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901E9E-E57B-46BF-9E99-A667B0603E22}" type="datetimeFigureOut">
              <a:rPr lang="en-US" smtClean="0">
                <a:solidFill>
                  <a:prstClr val="black">
                    <a:tint val="75000"/>
                  </a:prstClr>
                </a:solidFill>
              </a:rPr>
              <a:pPr/>
              <a:t>7/30/2018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F8084A-7B43-499D-854F-ECC2C7A34F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0033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E20C624E-DF92-4841-B9B9-DD11AA239B85}" type="datetime1">
              <a:rPr lang="en-US"/>
              <a:t>7/30/2018</a:t>
            </a:fld>
            <a:endParaRPr/>
          </a:p>
        </p:txBody>
      </p:sp>
      <p:sp>
        <p:nvSpPr>
          <p:cNvPr id="5" name="Slide Number Placeholder 4"/>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9690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8" name="bottom graphic"/>
          <p:cNvGrpSpPr/>
          <p:nvPr/>
        </p:nvGrpSpPr>
        <p:grpSpPr>
          <a:xfrm>
            <a:off x="0" y="5409217"/>
            <a:ext cx="9144000" cy="1462483"/>
            <a:chOff x="0" y="4056912"/>
            <a:chExt cx="9144000" cy="1096862"/>
          </a:xfrm>
        </p:grpSpPr>
        <p:sp>
          <p:nvSpPr>
            <p:cNvPr id="9" name="Freeform 8"/>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p>
          </p:txBody>
        </p:sp>
        <p:sp>
          <p:nvSpPr>
            <p:cNvPr id="10"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2400"/>
            </a:p>
          </p:txBody>
        </p:sp>
      </p:grpSp>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FBDA3AE1-4360-4D5B-BDBC-656B872DD533}" type="datetime1">
              <a:rPr lang="en-US"/>
              <a:t>7/30/2018</a:t>
            </a:fld>
            <a:endParaRPr/>
          </a:p>
        </p:txBody>
      </p:sp>
      <p:sp>
        <p:nvSpPr>
          <p:cNvPr id="4" name="Slide Number Placeholder 3"/>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222539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3657601" y="1600200"/>
            <a:ext cx="457200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914400" y="1600202"/>
            <a:ext cx="2590800" cy="4571999"/>
          </a:xfrm>
        </p:spPr>
        <p:txBody>
          <a:bodyPr>
            <a:normAutofit/>
          </a:bodyPr>
          <a:lstStyle>
            <a:lvl1pPr marL="0" indent="0">
              <a:buNone/>
              <a:defRPr sz="2800">
                <a:solidFill>
                  <a:schemeClr val="accent1">
                    <a:lumMod val="75000"/>
                  </a:schemeClr>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20990708-46A4-4851-883E-8DFB8939107E}" type="datetime1">
              <a:rPr lang="en-US"/>
              <a:t>7/30/2018</a:t>
            </a:fld>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48396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914403" y="1600200"/>
            <a:ext cx="5029197" cy="3657600"/>
          </a:xfrm>
          <a:prstGeom prst="roundRect">
            <a:avLst>
              <a:gd name="adj" fmla="val 3098"/>
            </a:avLst>
          </a:prstGeom>
        </p:spPr>
        <p:txBody>
          <a:bodyPr>
            <a:normAutofit/>
          </a:bodyPr>
          <a:lstStyle>
            <a:lvl1pPr marL="0" indent="0">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6096000" y="1600200"/>
            <a:ext cx="2133600" cy="3759200"/>
          </a:xfrm>
        </p:spPr>
        <p:txBody>
          <a:bodyPr anchor="b">
            <a:normAutofit/>
          </a:bodyPr>
          <a:lstStyle>
            <a:lvl1pPr marL="0" indent="0">
              <a:buNone/>
              <a:defRPr sz="2800">
                <a:solidFill>
                  <a:schemeClr val="accent1">
                    <a:lumMod val="75000"/>
                  </a:schemeClr>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E88EFFC-86AE-4294-A319-CAFC2651994B}" type="datetime1">
              <a:rPr lang="en-US"/>
              <a:t>7/30/2018</a:t>
            </a:fld>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44298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bottom graphic"/>
          <p:cNvGrpSpPr/>
          <p:nvPr/>
        </p:nvGrpSpPr>
        <p:grpSpPr>
          <a:xfrm>
            <a:off x="0" y="5409217"/>
            <a:ext cx="9144000" cy="1462483"/>
            <a:chOff x="0" y="4056912"/>
            <a:chExt cx="9144000" cy="1096862"/>
          </a:xfrm>
        </p:grpSpPr>
        <p:sp>
          <p:nvSpPr>
            <p:cNvPr id="21" name="Freeform 20"/>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p>
          </p:txBody>
        </p:sp>
        <p:sp>
          <p:nvSpPr>
            <p:cNvPr id="18"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2400"/>
            </a:p>
          </p:txBody>
        </p:sp>
      </p:grpSp>
      <p:grpSp>
        <p:nvGrpSpPr>
          <p:cNvPr id="7" name="squares"/>
          <p:cNvGrpSpPr/>
          <p:nvPr/>
        </p:nvGrpSpPr>
        <p:grpSpPr>
          <a:xfrm>
            <a:off x="1" y="800552"/>
            <a:ext cx="797475" cy="524183"/>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a:p>
          </p:txBody>
        </p:sp>
      </p:grpSp>
      <p:sp>
        <p:nvSpPr>
          <p:cNvPr id="2" name="Title Placeholder 1"/>
          <p:cNvSpPr>
            <a:spLocks noGrp="1"/>
          </p:cNvSpPr>
          <p:nvPr>
            <p:ph type="title"/>
          </p:nvPr>
        </p:nvSpPr>
        <p:spPr>
          <a:xfrm>
            <a:off x="914400" y="152400"/>
            <a:ext cx="7315200" cy="1295400"/>
          </a:xfrm>
          <a:prstGeom prst="rect">
            <a:avLst/>
          </a:prstGeom>
        </p:spPr>
        <p:txBody>
          <a:bodyPr vert="horz" lIns="121899" tIns="60949" rIns="121899" bIns="60949" rtlCol="0" anchor="b">
            <a:normAutofit/>
          </a:bodyPr>
          <a:lstStyle/>
          <a:p>
            <a:r>
              <a:rPr lang="en-US"/>
              <a:t>Click to edit Master title style</a:t>
            </a:r>
            <a:endParaRPr/>
          </a:p>
        </p:txBody>
      </p:sp>
      <p:sp>
        <p:nvSpPr>
          <p:cNvPr id="3" name="Text Placeholder 2"/>
          <p:cNvSpPr>
            <a:spLocks noGrp="1"/>
          </p:cNvSpPr>
          <p:nvPr>
            <p:ph type="body" idx="1"/>
          </p:nvPr>
        </p:nvSpPr>
        <p:spPr>
          <a:xfrm>
            <a:off x="914400" y="1600200"/>
            <a:ext cx="7315200" cy="45720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914401" y="6448425"/>
            <a:ext cx="6217920" cy="180976"/>
          </a:xfrm>
          <a:prstGeom prst="rect">
            <a:avLst/>
          </a:prstGeom>
        </p:spPr>
        <p:txBody>
          <a:bodyPr vert="horz" lIns="121899" tIns="60949" rIns="121899" bIns="60949" rtlCol="0" anchor="ctr"/>
          <a:lstStyle>
            <a:lvl1pPr algn="l">
              <a:defRPr sz="1200">
                <a:solidFill>
                  <a:schemeClr val="tx1"/>
                </a:solidFill>
              </a:defRPr>
            </a:lvl1pPr>
          </a:lstStyle>
          <a:p>
            <a:r>
              <a:rPr lang="en-US" dirty="0"/>
              <a:t>Add a footer</a:t>
            </a:r>
          </a:p>
        </p:txBody>
      </p:sp>
      <p:sp>
        <p:nvSpPr>
          <p:cNvPr id="4" name="Date Placeholder 3"/>
          <p:cNvSpPr>
            <a:spLocks noGrp="1"/>
          </p:cNvSpPr>
          <p:nvPr>
            <p:ph type="dt" sz="half" idx="2"/>
          </p:nvPr>
        </p:nvSpPr>
        <p:spPr>
          <a:xfrm>
            <a:off x="7162800" y="6448425"/>
            <a:ext cx="1066800" cy="180976"/>
          </a:xfrm>
          <a:prstGeom prst="rect">
            <a:avLst/>
          </a:prstGeom>
        </p:spPr>
        <p:txBody>
          <a:bodyPr vert="horz" lIns="121899" tIns="60949" rIns="121899" bIns="60949" rtlCol="0" anchor="ctr"/>
          <a:lstStyle>
            <a:lvl1pPr algn="r">
              <a:defRPr sz="1200">
                <a:solidFill>
                  <a:schemeClr val="tx1"/>
                </a:solidFill>
              </a:defRPr>
            </a:lvl1pPr>
          </a:lstStyle>
          <a:p>
            <a:fld id="{D29E8617-6EA8-4B97-A5E8-E18E98765EE2}" type="datetime1">
              <a:rPr lang="en-US"/>
              <a:pPr/>
              <a:t>7/30/2018</a:t>
            </a:fld>
            <a:endParaRPr dirty="0"/>
          </a:p>
        </p:txBody>
      </p:sp>
      <p:sp>
        <p:nvSpPr>
          <p:cNvPr id="6" name="Slide Number Placeholder 5"/>
          <p:cNvSpPr>
            <a:spLocks noGrp="1"/>
          </p:cNvSpPr>
          <p:nvPr>
            <p:ph type="sldNum" sz="quarter" idx="4"/>
          </p:nvPr>
        </p:nvSpPr>
        <p:spPr>
          <a:xfrm>
            <a:off x="8305800" y="6448425"/>
            <a:ext cx="609600" cy="180976"/>
          </a:xfrm>
          <a:prstGeom prst="rect">
            <a:avLst/>
          </a:prstGeom>
        </p:spPr>
        <p:txBody>
          <a:bodyPr vert="horz" lIns="121899" tIns="60949" rIns="121899" bIns="60949" rtlCol="0" anchor="ctr"/>
          <a:lstStyle>
            <a:lvl1pPr algn="r">
              <a:defRPr sz="1200">
                <a:solidFill>
                  <a:schemeClr val="tx1"/>
                </a:solidFill>
              </a:defRPr>
            </a:lvl1pPr>
          </a:lstStyle>
          <a:p>
            <a:fld id="{34C99D79-8A4B-4031-B1E0-AF26F8EDF2BC}" type="slidenum">
              <a:rPr/>
              <a:pPr/>
              <a:t>‹#›</a:t>
            </a:fld>
            <a:endParaRPr/>
          </a:p>
        </p:txBody>
      </p:sp>
    </p:spTree>
    <p:extLst>
      <p:ext uri="{BB962C8B-B14F-4D97-AF65-F5344CB8AC3E}">
        <p14:creationId xmlns:p14="http://schemas.microsoft.com/office/powerpoint/2010/main" val="1782682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800"/>
        </a:spcBef>
        <a:buClr>
          <a:schemeClr val="accent1">
            <a:lumMod val="75000"/>
          </a:schemeClr>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lumMod val="75000"/>
          </a:schemeClr>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09901E9E-E57B-46BF-9E99-A667B0603E22}" type="datetimeFigureOut">
              <a:rPr lang="en-US" smtClean="0">
                <a:solidFill>
                  <a:prstClr val="black">
                    <a:tint val="75000"/>
                  </a:prstClr>
                </a:solidFill>
              </a:rPr>
              <a:pPr defTabSz="457200"/>
              <a:t>7/30/2018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4F8084A-7B43-499D-854F-ECC2C7A34F55}"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99467439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09901E9E-E57B-46BF-9E99-A667B0603E22}" type="datetimeFigureOut">
              <a:rPr lang="en-US" smtClean="0">
                <a:solidFill>
                  <a:prstClr val="black">
                    <a:tint val="75000"/>
                  </a:prstClr>
                </a:solidFill>
              </a:rPr>
              <a:pPr defTabSz="457200"/>
              <a:t>7/30/2018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4F8084A-7B43-499D-854F-ECC2C7A34F55}"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22173433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09901E9E-E57B-46BF-9E99-A667B0603E22}" type="datetimeFigureOut">
              <a:rPr lang="en-US" smtClean="0">
                <a:solidFill>
                  <a:prstClr val="black">
                    <a:tint val="75000"/>
                  </a:prstClr>
                </a:solidFill>
              </a:rPr>
              <a:pPr defTabSz="457200"/>
              <a:t>7/30/2018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4F8084A-7B43-499D-854F-ECC2C7A34F55}"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42304193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09901E9E-E57B-46BF-9E99-A667B0603E22}" type="datetimeFigureOut">
              <a:rPr lang="en-US" smtClean="0">
                <a:solidFill>
                  <a:prstClr val="black">
                    <a:tint val="75000"/>
                  </a:prstClr>
                </a:solidFill>
              </a:rPr>
              <a:pPr defTabSz="457200"/>
              <a:t>7/30/2018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4F8084A-7B43-499D-854F-ECC2C7A34F55}"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44903920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5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30.jpeg"/><Relationship Id="rId11" Type="http://schemas.openxmlformats.org/officeDocument/2006/relationships/image" Target="../media/image34.jpeg"/><Relationship Id="rId5" Type="http://schemas.openxmlformats.org/officeDocument/2006/relationships/image" Target="../media/image29.jpeg"/><Relationship Id="rId10" Type="http://schemas.openxmlformats.org/officeDocument/2006/relationships/image" Target="../media/image33.jpeg"/><Relationship Id="rId4" Type="http://schemas.openxmlformats.org/officeDocument/2006/relationships/image" Target="../media/image28.jpeg"/><Relationship Id="rId9"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Qi8t2gHvIMk"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40"/>
          <p:cNvSpPr>
            <a:spLocks noGrp="1"/>
          </p:cNvSpPr>
          <p:nvPr>
            <p:ph type="title"/>
          </p:nvPr>
        </p:nvSpPr>
        <p:spPr>
          <a:xfrm>
            <a:off x="990601" y="680296"/>
            <a:ext cx="5181600" cy="2182432"/>
          </a:xfrm>
          <a:prstGeom prst="rect">
            <a:avLst/>
          </a:prstGeom>
        </p:spPr>
        <p:txBody>
          <a:bodyPr>
            <a:noAutofit/>
          </a:bodyPr>
          <a:lstStyle>
            <a:lvl1pPr defTabSz="566674">
              <a:spcBef>
                <a:spcPts val="1500"/>
              </a:spcBef>
              <a:defRPr sz="6790"/>
            </a:lvl1pPr>
          </a:lstStyle>
          <a:p>
            <a:pPr>
              <a:spcBef>
                <a:spcPts val="0"/>
              </a:spcBef>
            </a:pPr>
            <a:r>
              <a:rPr lang="en-US" sz="3200" b="1" i="1" dirty="0" smtClean="0">
                <a:latin typeface="Century Gothic" panose="020B0502020202020204" pitchFamily="34" charset="0"/>
              </a:rPr>
              <a:t>Farm </a:t>
            </a:r>
            <a:r>
              <a:rPr lang="en-US" sz="3200" b="1" i="1" dirty="0">
                <a:latin typeface="Century Gothic" panose="020B0502020202020204" pitchFamily="34" charset="0"/>
              </a:rPr>
              <a:t>Fresh Food </a:t>
            </a:r>
            <a:r>
              <a:rPr lang="en-US" sz="3200" b="1" i="1" dirty="0" smtClean="0">
                <a:latin typeface="Century Gothic" panose="020B0502020202020204" pitchFamily="34" charset="0"/>
              </a:rPr>
              <a:t>Boxes</a:t>
            </a:r>
            <a:r>
              <a:rPr lang="en-US" sz="3200" b="1" dirty="0" smtClean="0">
                <a:latin typeface="Century Gothic" panose="020B0502020202020204" pitchFamily="34" charset="0"/>
              </a:rPr>
              <a:t>: </a:t>
            </a:r>
            <a:r>
              <a:rPr lang="en-US" sz="3200" b="1" dirty="0">
                <a:latin typeface="Century Gothic" panose="020B0502020202020204" pitchFamily="34" charset="0"/>
              </a:rPr>
              <a:t>an Entrepreneurial Partnership between Farmers &amp; Retailers</a:t>
            </a:r>
            <a:r>
              <a:rPr lang="en-US" sz="750" dirty="0"/>
              <a:t/>
            </a:r>
            <a:br>
              <a:rPr lang="en-US" sz="750" dirty="0"/>
            </a:br>
            <a:endParaRPr lang="en-US" sz="750" b="1" dirty="0">
              <a:solidFill>
                <a:schemeClr val="accent5">
                  <a:lumMod val="50000"/>
                </a:schemeClr>
              </a:solidFill>
              <a:latin typeface="+mn-lt"/>
              <a:cs typeface="Aharoni" panose="02010803020104030203" pitchFamily="2" charset="-79"/>
            </a:endParaRPr>
          </a:p>
        </p:txBody>
      </p:sp>
      <p:pic>
        <p:nvPicPr>
          <p:cNvPr id="1041" name="Picture 17" descr="http://www.uvm.edu/~pass/perry/logo3.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2164" y="6059139"/>
            <a:ext cx="1416169" cy="52398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Image result for battelle memorial institute"/>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800"/>
          </a:p>
        </p:txBody>
      </p:sp>
      <p:sp>
        <p:nvSpPr>
          <p:cNvPr id="7" name="AutoShape 11" descr="Image result for cornell division of nutritional sciences"/>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800"/>
          </a:p>
        </p:txBody>
      </p:sp>
      <p:pic>
        <p:nvPicPr>
          <p:cNvPr id="11" name="Picture 10" descr="E:\CO-CSA\evergreen-stacked-tree-no-city-green.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7163" y="5711560"/>
            <a:ext cx="899604" cy="871562"/>
          </a:xfrm>
          <a:prstGeom prst="rect">
            <a:avLst/>
          </a:prstGeom>
          <a:noFill/>
          <a:ln>
            <a:noFill/>
          </a:ln>
        </p:spPr>
      </p:pic>
      <p:pic>
        <p:nvPicPr>
          <p:cNvPr id="1026" name="Picture 2" descr="Image result for logo Napa County University of California Cooperative Extens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97096" y="5917643"/>
            <a:ext cx="714434" cy="7144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logo Washington State University Cooperative Extens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57700" y="5917643"/>
            <a:ext cx="1845311" cy="615104"/>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8" descr="Image result for logo University of Vermont Cooperative Extension"/>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800"/>
          </a:p>
        </p:txBody>
      </p:sp>
      <p:sp>
        <p:nvSpPr>
          <p:cNvPr id="9" name="TextBox 8">
            <a:extLst>
              <a:ext uri="{FF2B5EF4-FFF2-40B4-BE49-F238E27FC236}">
                <a16:creationId xmlns:a16="http://schemas.microsoft.com/office/drawing/2014/main" id="{BC0FC622-B698-4A24-B774-AF5D4155C1AD}"/>
              </a:ext>
            </a:extLst>
          </p:cNvPr>
          <p:cNvSpPr txBox="1"/>
          <p:nvPr/>
        </p:nvSpPr>
        <p:spPr>
          <a:xfrm>
            <a:off x="838200" y="3668642"/>
            <a:ext cx="7962900" cy="2123658"/>
          </a:xfrm>
          <a:prstGeom prst="rect">
            <a:avLst/>
          </a:prstGeom>
          <a:noFill/>
        </p:spPr>
        <p:txBody>
          <a:bodyPr wrap="square" rtlCol="0">
            <a:spAutoFit/>
          </a:bodyPr>
          <a:lstStyle/>
          <a:p>
            <a:r>
              <a:rPr lang="en-US" sz="1800" i="1" dirty="0">
                <a:latin typeface="Century Gothic" panose="020B0502020202020204" pitchFamily="34" charset="0"/>
              </a:rPr>
              <a:t>Jane Kolodinsky, </a:t>
            </a:r>
            <a:r>
              <a:rPr lang="en-US" sz="1800" i="1" dirty="0" smtClean="0">
                <a:latin typeface="Century Gothic" panose="020B0502020202020204" pitchFamily="34" charset="0"/>
              </a:rPr>
              <a:t>The University of Vermont</a:t>
            </a:r>
            <a:endParaRPr lang="en-US" sz="1800" i="1" dirty="0">
              <a:latin typeface="Century Gothic" panose="020B0502020202020204" pitchFamily="34" charset="0"/>
            </a:endParaRPr>
          </a:p>
          <a:p>
            <a:r>
              <a:rPr lang="en-US" sz="1800" i="1" dirty="0" smtClean="0">
                <a:latin typeface="Century Gothic" panose="020B0502020202020204" pitchFamily="34" charset="0"/>
              </a:rPr>
              <a:t>Marilyn </a:t>
            </a:r>
            <a:r>
              <a:rPr lang="en-US" sz="1800" i="1" dirty="0">
                <a:latin typeface="Century Gothic" panose="020B0502020202020204" pitchFamily="34" charset="0"/>
              </a:rPr>
              <a:t>Sitaker, The Evergreen State College</a:t>
            </a:r>
            <a:r>
              <a:rPr lang="en-US" sz="1800" i="1" dirty="0">
                <a:solidFill>
                  <a:schemeClr val="accent5">
                    <a:lumMod val="50000"/>
                  </a:schemeClr>
                </a:solidFill>
                <a:latin typeface="Century Gothic" panose="020B0502020202020204" pitchFamily="34" charset="0"/>
              </a:rPr>
              <a:t> </a:t>
            </a:r>
            <a:br>
              <a:rPr lang="en-US" sz="1800" i="1" dirty="0">
                <a:solidFill>
                  <a:schemeClr val="accent5">
                    <a:lumMod val="50000"/>
                  </a:schemeClr>
                </a:solidFill>
                <a:latin typeface="Century Gothic" panose="020B0502020202020204" pitchFamily="34" charset="0"/>
              </a:rPr>
            </a:br>
            <a:r>
              <a:rPr lang="en-US" sz="1800" i="1" dirty="0" smtClean="0">
                <a:latin typeface="Century Gothic" panose="020B0502020202020204" pitchFamily="34" charset="0"/>
              </a:rPr>
              <a:t>Lisa </a:t>
            </a:r>
            <a:r>
              <a:rPr lang="en-US" sz="1800" i="1" dirty="0">
                <a:latin typeface="Century Gothic" panose="020B0502020202020204" pitchFamily="34" charset="0"/>
              </a:rPr>
              <a:t>Chase, Weiwei Wang, Hans Estrin, and</a:t>
            </a:r>
            <a:br>
              <a:rPr lang="en-US" sz="1800" i="1" dirty="0">
                <a:latin typeface="Century Gothic" panose="020B0502020202020204" pitchFamily="34" charset="0"/>
              </a:rPr>
            </a:br>
            <a:r>
              <a:rPr lang="en-US" sz="1800" i="1" dirty="0">
                <a:latin typeface="Century Gothic" panose="020B0502020202020204" pitchFamily="34" charset="0"/>
              </a:rPr>
              <a:t>Lauren Greco, University of Vermont; </a:t>
            </a:r>
            <a:br>
              <a:rPr lang="en-US" sz="1800" i="1" dirty="0">
                <a:latin typeface="Century Gothic" panose="020B0502020202020204" pitchFamily="34" charset="0"/>
              </a:rPr>
            </a:br>
            <a:r>
              <a:rPr lang="en-US" sz="1800" i="1" dirty="0">
                <a:latin typeface="Century Gothic" panose="020B0502020202020204" pitchFamily="34" charset="0"/>
              </a:rPr>
              <a:t>Diane Smith, Washington State University Extension, </a:t>
            </a:r>
            <a:br>
              <a:rPr lang="en-US" sz="1800" i="1" dirty="0">
                <a:latin typeface="Century Gothic" panose="020B0502020202020204" pitchFamily="34" charset="0"/>
              </a:rPr>
            </a:br>
            <a:r>
              <a:rPr lang="en-US" sz="1800" i="1" dirty="0">
                <a:latin typeface="Century Gothic" panose="020B0502020202020204" pitchFamily="34" charset="0"/>
              </a:rPr>
              <a:t>Julia E Van Soelen Kim, University of California, Cooperative Extension</a:t>
            </a:r>
            <a:endParaRPr lang="en-US" sz="1800" dirty="0"/>
          </a:p>
          <a:p>
            <a:endParaRPr lang="en-US" dirty="0"/>
          </a:p>
        </p:txBody>
      </p:sp>
      <p:pic>
        <p:nvPicPr>
          <p:cNvPr id="14" name="Shape 312" descr="00001.jpg">
            <a:extLst>
              <a:ext uri="{FF2B5EF4-FFF2-40B4-BE49-F238E27FC236}">
                <a16:creationId xmlns:a16="http://schemas.microsoft.com/office/drawing/2014/main" id="{AA48D3F4-0F45-4963-8CFB-F2616AC56BBB}"/>
              </a:ext>
            </a:extLst>
          </p:cNvPr>
          <p:cNvPicPr preferRelativeResize="0"/>
          <p:nvPr/>
        </p:nvPicPr>
        <p:blipFill rotWithShape="1">
          <a:blip r:embed="rId7">
            <a:alphaModFix/>
          </a:blip>
          <a:srcRect l="26335" t="33432" r="25886" b="31684"/>
          <a:stretch/>
        </p:blipFill>
        <p:spPr>
          <a:xfrm>
            <a:off x="5791201" y="685800"/>
            <a:ext cx="2837716" cy="2628900"/>
          </a:xfrm>
          <a:prstGeom prst="rect">
            <a:avLst/>
          </a:prstGeom>
          <a:noFill/>
          <a:ln>
            <a:noFill/>
          </a:ln>
        </p:spPr>
      </p:pic>
    </p:spTree>
    <p:extLst>
      <p:ext uri="{BB962C8B-B14F-4D97-AF65-F5344CB8AC3E}">
        <p14:creationId xmlns:p14="http://schemas.microsoft.com/office/powerpoint/2010/main" val="407697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304800"/>
            <a:ext cx="6348310" cy="2500312"/>
          </a:xfrm>
          <a:prstGeom prst="rect">
            <a:avLst/>
          </a:prstGeom>
        </p:spPr>
      </p:pic>
      <p:pic>
        <p:nvPicPr>
          <p:cNvPr id="3" name="Picture 2"/>
          <p:cNvPicPr>
            <a:picLocks noChangeAspect="1"/>
          </p:cNvPicPr>
          <p:nvPr/>
        </p:nvPicPr>
        <p:blipFill>
          <a:blip r:embed="rId3"/>
          <a:stretch>
            <a:fillRect/>
          </a:stretch>
        </p:blipFill>
        <p:spPr>
          <a:xfrm>
            <a:off x="6316071" y="2105025"/>
            <a:ext cx="2843169" cy="4752975"/>
          </a:xfrm>
          <a:prstGeom prst="rect">
            <a:avLst/>
          </a:prstGeom>
        </p:spPr>
      </p:pic>
      <p:pic>
        <p:nvPicPr>
          <p:cNvPr id="4" name="Picture 3"/>
          <p:cNvPicPr>
            <a:picLocks noChangeAspect="1"/>
          </p:cNvPicPr>
          <p:nvPr/>
        </p:nvPicPr>
        <p:blipFill>
          <a:blip r:embed="rId4"/>
          <a:stretch>
            <a:fillRect/>
          </a:stretch>
        </p:blipFill>
        <p:spPr>
          <a:xfrm>
            <a:off x="440711" y="3768566"/>
            <a:ext cx="5556570" cy="2133600"/>
          </a:xfrm>
          <a:prstGeom prst="rect">
            <a:avLst/>
          </a:prstGeom>
        </p:spPr>
      </p:pic>
    </p:spTree>
    <p:extLst>
      <p:ext uri="{BB962C8B-B14F-4D97-AF65-F5344CB8AC3E}">
        <p14:creationId xmlns:p14="http://schemas.microsoft.com/office/powerpoint/2010/main" val="125188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78432"/>
            <a:ext cx="4368800" cy="32766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323850"/>
            <a:ext cx="3251200" cy="24384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4090" y="4267200"/>
            <a:ext cx="4191000" cy="2361530"/>
          </a:xfrm>
          <a:prstGeom prst="rect">
            <a:avLst/>
          </a:prstGeom>
        </p:spPr>
      </p:pic>
      <p:sp>
        <p:nvSpPr>
          <p:cNvPr id="5" name="Rectangle 4"/>
          <p:cNvSpPr/>
          <p:nvPr/>
        </p:nvSpPr>
        <p:spPr>
          <a:xfrm>
            <a:off x="4953000" y="2971800"/>
            <a:ext cx="4572000" cy="461665"/>
          </a:xfrm>
          <a:prstGeom prst="rect">
            <a:avLst/>
          </a:prstGeom>
        </p:spPr>
        <p:txBody>
          <a:bodyPr>
            <a:spAutoFit/>
          </a:bodyPr>
          <a:lstStyle/>
          <a:p>
            <a:r>
              <a:rPr lang="en-US" dirty="0" smtClean="0"/>
              <a:t>Westside </a:t>
            </a:r>
            <a:r>
              <a:rPr lang="en-US" dirty="0"/>
              <a:t>Renaissance (Ukiah)</a:t>
            </a:r>
          </a:p>
        </p:txBody>
      </p:sp>
      <p:sp>
        <p:nvSpPr>
          <p:cNvPr id="6" name="Rectangle 5"/>
          <p:cNvSpPr/>
          <p:nvPr/>
        </p:nvSpPr>
        <p:spPr>
          <a:xfrm>
            <a:off x="374650" y="3403908"/>
            <a:ext cx="6400800" cy="461665"/>
          </a:xfrm>
          <a:prstGeom prst="rect">
            <a:avLst/>
          </a:prstGeom>
        </p:spPr>
        <p:txBody>
          <a:bodyPr wrap="square">
            <a:spAutoFit/>
          </a:bodyPr>
          <a:lstStyle/>
          <a:p>
            <a:r>
              <a:rPr lang="en-US" dirty="0" smtClean="0"/>
              <a:t>Hopper’s </a:t>
            </a:r>
            <a:r>
              <a:rPr lang="en-US" dirty="0"/>
              <a:t>Corner Store (Potter Valley)</a:t>
            </a:r>
          </a:p>
        </p:txBody>
      </p:sp>
      <p:sp>
        <p:nvSpPr>
          <p:cNvPr id="7" name="Rectangle 6"/>
          <p:cNvSpPr/>
          <p:nvPr/>
        </p:nvSpPr>
        <p:spPr>
          <a:xfrm>
            <a:off x="1589576" y="6141050"/>
            <a:ext cx="3160224" cy="461665"/>
          </a:xfrm>
          <a:prstGeom prst="rect">
            <a:avLst/>
          </a:prstGeom>
        </p:spPr>
        <p:txBody>
          <a:bodyPr wrap="none">
            <a:spAutoFit/>
          </a:bodyPr>
          <a:lstStyle/>
          <a:p>
            <a:r>
              <a:rPr lang="en-US" dirty="0" err="1" smtClean="0"/>
              <a:t>Talmage</a:t>
            </a:r>
            <a:r>
              <a:rPr lang="en-US" dirty="0" smtClean="0"/>
              <a:t> </a:t>
            </a:r>
            <a:r>
              <a:rPr lang="en-US" dirty="0"/>
              <a:t>Store (Ukiah)</a:t>
            </a:r>
          </a:p>
        </p:txBody>
      </p:sp>
    </p:spTree>
    <p:extLst>
      <p:ext uri="{BB962C8B-B14F-4D97-AF65-F5344CB8AC3E}">
        <p14:creationId xmlns:p14="http://schemas.microsoft.com/office/powerpoint/2010/main" val="308578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25A2E-FA2E-4DAD-BF15-1284361A23EE}"/>
              </a:ext>
            </a:extLst>
          </p:cNvPr>
          <p:cNvSpPr>
            <a:spLocks noGrp="1"/>
          </p:cNvSpPr>
          <p:nvPr>
            <p:ph type="title"/>
          </p:nvPr>
        </p:nvSpPr>
        <p:spPr>
          <a:xfrm>
            <a:off x="914400" y="76200"/>
            <a:ext cx="7315200" cy="1295400"/>
          </a:xfrm>
        </p:spPr>
        <p:txBody>
          <a:bodyPr>
            <a:normAutofit/>
          </a:bodyPr>
          <a:lstStyle/>
          <a:p>
            <a:r>
              <a:rPr lang="en-US" sz="3200" b="1" dirty="0">
                <a:solidFill>
                  <a:srgbClr val="002060"/>
                </a:solidFill>
                <a:latin typeface="Century Gothic" panose="020B0502020202020204" pitchFamily="34" charset="0"/>
              </a:rPr>
              <a:t>Roles throughout the season</a:t>
            </a:r>
          </a:p>
        </p:txBody>
      </p:sp>
      <p:sp>
        <p:nvSpPr>
          <p:cNvPr id="25" name="Arrow: Curved Right 24">
            <a:extLst>
              <a:ext uri="{FF2B5EF4-FFF2-40B4-BE49-F238E27FC236}">
                <a16:creationId xmlns:a16="http://schemas.microsoft.com/office/drawing/2014/main" id="{66C08FB5-4551-48C8-8C0C-51B2EB17F131}"/>
              </a:ext>
            </a:extLst>
          </p:cNvPr>
          <p:cNvSpPr/>
          <p:nvPr/>
        </p:nvSpPr>
        <p:spPr>
          <a:xfrm rot="14108364" flipH="1">
            <a:off x="4069727" y="1121136"/>
            <a:ext cx="1537946" cy="2786927"/>
          </a:xfrm>
          <a:prstGeom prst="curved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7" name="Arrow: Curved Right 26">
            <a:extLst>
              <a:ext uri="{FF2B5EF4-FFF2-40B4-BE49-F238E27FC236}">
                <a16:creationId xmlns:a16="http://schemas.microsoft.com/office/drawing/2014/main" id="{CAFD97A4-8221-4884-913F-79BFF9E3E615}"/>
              </a:ext>
            </a:extLst>
          </p:cNvPr>
          <p:cNvSpPr/>
          <p:nvPr/>
        </p:nvSpPr>
        <p:spPr>
          <a:xfrm rot="18689229">
            <a:off x="1113710" y="3269285"/>
            <a:ext cx="1591043" cy="2671289"/>
          </a:xfrm>
          <a:prstGeom prst="curved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9" name="Picture 28">
            <a:extLst>
              <a:ext uri="{FF2B5EF4-FFF2-40B4-BE49-F238E27FC236}">
                <a16:creationId xmlns:a16="http://schemas.microsoft.com/office/drawing/2014/main" id="{1950B80C-32CF-4024-8DEB-5A88C46EB9EC}"/>
              </a:ext>
            </a:extLst>
          </p:cNvPr>
          <p:cNvPicPr>
            <a:picLocks noChangeAspect="1"/>
          </p:cNvPicPr>
          <p:nvPr/>
        </p:nvPicPr>
        <p:blipFill>
          <a:blip r:embed="rId3"/>
          <a:stretch>
            <a:fillRect/>
          </a:stretch>
        </p:blipFill>
        <p:spPr>
          <a:xfrm>
            <a:off x="547170" y="1663347"/>
            <a:ext cx="8215131" cy="4702232"/>
          </a:xfrm>
          <a:prstGeom prst="rect">
            <a:avLst/>
          </a:prstGeom>
        </p:spPr>
      </p:pic>
    </p:spTree>
    <p:extLst>
      <p:ext uri="{BB962C8B-B14F-4D97-AF65-F5344CB8AC3E}">
        <p14:creationId xmlns:p14="http://schemas.microsoft.com/office/powerpoint/2010/main" val="3801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886700" cy="689984"/>
          </a:xfrm>
        </p:spPr>
        <p:txBody>
          <a:bodyPr>
            <a:normAutofit/>
          </a:bodyPr>
          <a:lstStyle/>
          <a:p>
            <a:r>
              <a:rPr lang="en-US" sz="3200" b="1" dirty="0">
                <a:latin typeface="Century Gothic" panose="020B0502020202020204" pitchFamily="34" charset="0"/>
                <a:ea typeface="Tahoma" panose="020B0604030504040204" pitchFamily="34" charset="0"/>
                <a:cs typeface="Tahoma" panose="020B0604030504040204" pitchFamily="34" charset="0"/>
              </a:rPr>
              <a:t>Extension Activities</a:t>
            </a:r>
          </a:p>
        </p:txBody>
      </p:sp>
      <p:sp>
        <p:nvSpPr>
          <p:cNvPr id="3" name="Text Placeholder 2"/>
          <p:cNvSpPr>
            <a:spLocks noGrp="1"/>
          </p:cNvSpPr>
          <p:nvPr>
            <p:ph type="body" idx="1"/>
          </p:nvPr>
        </p:nvSpPr>
        <p:spPr>
          <a:xfrm>
            <a:off x="521970" y="1356734"/>
            <a:ext cx="8439150" cy="5105400"/>
          </a:xfrm>
        </p:spPr>
        <p:txBody>
          <a:bodyPr>
            <a:noAutofit/>
          </a:bodyPr>
          <a:lstStyle/>
          <a:p>
            <a:pPr lvl="0"/>
            <a:r>
              <a:rPr lang="en-US" sz="2400" dirty="0">
                <a:latin typeface="Century Gothic" panose="020B0502020202020204" pitchFamily="34" charset="0"/>
              </a:rPr>
              <a:t>Orient farmers &amp; retailers to the F3B model</a:t>
            </a:r>
          </a:p>
          <a:p>
            <a:pPr lvl="0"/>
            <a:r>
              <a:rPr lang="en-US" sz="2400" dirty="0">
                <a:latin typeface="Century Gothic" panose="020B0502020202020204" pitchFamily="34" charset="0"/>
              </a:rPr>
              <a:t>Help each farmer set pricing, box size, and plan box contents for each week throughout the season </a:t>
            </a:r>
          </a:p>
          <a:p>
            <a:pPr lvl="0"/>
            <a:r>
              <a:rPr lang="en-US" sz="2400" dirty="0">
                <a:latin typeface="Century Gothic" panose="020B0502020202020204" pitchFamily="34" charset="0"/>
              </a:rPr>
              <a:t>Provide sales tracker &amp; marketing materials to the retailer </a:t>
            </a:r>
          </a:p>
          <a:p>
            <a:pPr lvl="0"/>
            <a:r>
              <a:rPr lang="en-US" sz="2400" dirty="0">
                <a:latin typeface="Century Gothic" panose="020B0502020202020204" pitchFamily="34" charset="0"/>
              </a:rPr>
              <a:t>Coach each farmer-retailer pair to create a F3B operations &amp; logistics </a:t>
            </a:r>
          </a:p>
          <a:p>
            <a:pPr>
              <a:lnSpc>
                <a:spcPct val="100000"/>
              </a:lnSpc>
              <a:spcBef>
                <a:spcPts val="1200"/>
              </a:spcBef>
            </a:pPr>
            <a:endParaRPr lang="en-US" sz="2400" dirty="0">
              <a:latin typeface="Century Gothic" panose="020B0502020202020204" pitchFamily="34" charset="0"/>
            </a:endParaRPr>
          </a:p>
        </p:txBody>
      </p:sp>
      <p:pic>
        <p:nvPicPr>
          <p:cNvPr id="4" name="Picture 3"/>
          <p:cNvPicPr>
            <a:picLocks noChangeAspect="1"/>
          </p:cNvPicPr>
          <p:nvPr/>
        </p:nvPicPr>
        <p:blipFill>
          <a:blip r:embed="rId3"/>
          <a:stretch>
            <a:fillRect/>
          </a:stretch>
        </p:blipFill>
        <p:spPr>
          <a:xfrm>
            <a:off x="5739236" y="4267200"/>
            <a:ext cx="3404764" cy="2552700"/>
          </a:xfrm>
          <a:prstGeom prst="rect">
            <a:avLst/>
          </a:prstGeom>
        </p:spPr>
      </p:pic>
    </p:spTree>
    <p:extLst>
      <p:ext uri="{BB962C8B-B14F-4D97-AF65-F5344CB8AC3E}">
        <p14:creationId xmlns:p14="http://schemas.microsoft.com/office/powerpoint/2010/main" val="3771889795"/>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97817"/>
            <a:ext cx="7886700" cy="770210"/>
          </a:xfrm>
        </p:spPr>
        <p:txBody>
          <a:bodyPr>
            <a:normAutofit/>
          </a:bodyPr>
          <a:lstStyle/>
          <a:p>
            <a:r>
              <a:rPr lang="en-US" sz="2800" b="1" dirty="0">
                <a:latin typeface="Century Gothic" panose="020B0502020202020204" pitchFamily="34" charset="0"/>
                <a:ea typeface="Tahoma" panose="020B0604030504040204" pitchFamily="34" charset="0"/>
                <a:cs typeface="Tahoma" panose="020B0604030504040204" pitchFamily="34" charset="0"/>
              </a:rPr>
              <a:t>Research Activities</a:t>
            </a:r>
          </a:p>
        </p:txBody>
      </p:sp>
      <p:sp>
        <p:nvSpPr>
          <p:cNvPr id="3" name="Text Placeholder 2"/>
          <p:cNvSpPr>
            <a:spLocks noGrp="1"/>
          </p:cNvSpPr>
          <p:nvPr>
            <p:ph type="body" idx="1"/>
          </p:nvPr>
        </p:nvSpPr>
        <p:spPr>
          <a:xfrm>
            <a:off x="914400" y="1524000"/>
            <a:ext cx="7886700" cy="4114800"/>
          </a:xfrm>
        </p:spPr>
        <p:txBody>
          <a:bodyPr>
            <a:noAutofit/>
          </a:bodyPr>
          <a:lstStyle/>
          <a:p>
            <a:pPr>
              <a:lnSpc>
                <a:spcPct val="100000"/>
              </a:lnSpc>
              <a:spcBef>
                <a:spcPts val="1200"/>
              </a:spcBef>
            </a:pPr>
            <a:r>
              <a:rPr lang="en-US" sz="2400" dirty="0">
                <a:latin typeface="Century Gothic" panose="020B0502020202020204" pitchFamily="34" charset="0"/>
              </a:rPr>
              <a:t>Assess the F3B market potential via consumer intercept surveys;</a:t>
            </a:r>
          </a:p>
          <a:p>
            <a:pPr>
              <a:lnSpc>
                <a:spcPct val="100000"/>
              </a:lnSpc>
              <a:spcBef>
                <a:spcPts val="1200"/>
              </a:spcBef>
            </a:pPr>
            <a:r>
              <a:rPr lang="en-US" sz="2400" dirty="0">
                <a:latin typeface="Century Gothic" panose="020B0502020202020204" pitchFamily="34" charset="0"/>
              </a:rPr>
              <a:t>Measure economic impact of F3B project returns to farmers &amp; retailers via sales tracker</a:t>
            </a:r>
          </a:p>
          <a:p>
            <a:pPr>
              <a:lnSpc>
                <a:spcPct val="100000"/>
              </a:lnSpc>
              <a:spcBef>
                <a:spcPts val="1200"/>
              </a:spcBef>
            </a:pPr>
            <a:r>
              <a:rPr lang="en-US" sz="2400" dirty="0">
                <a:latin typeface="Century Gothic" panose="020B0502020202020204" pitchFamily="34" charset="0"/>
              </a:rPr>
              <a:t>Measure acceptability and use of F3B by consumers via </a:t>
            </a:r>
            <a:r>
              <a:rPr lang="en-US" sz="2400" b="1" dirty="0">
                <a:latin typeface="Century Gothic" panose="020B0502020202020204" pitchFamily="34" charset="0"/>
              </a:rPr>
              <a:t>purchaser surveys </a:t>
            </a:r>
            <a:r>
              <a:rPr lang="en-US" sz="2400" dirty="0">
                <a:latin typeface="Century Gothic" panose="020B0502020202020204" pitchFamily="34" charset="0"/>
              </a:rPr>
              <a:t>in each box</a:t>
            </a:r>
          </a:p>
          <a:p>
            <a:pPr>
              <a:lnSpc>
                <a:spcPct val="100000"/>
              </a:lnSpc>
              <a:spcBef>
                <a:spcPts val="1200"/>
              </a:spcBef>
            </a:pPr>
            <a:r>
              <a:rPr lang="en-US" sz="2400" dirty="0">
                <a:latin typeface="Century Gothic" panose="020B0502020202020204" pitchFamily="34" charset="0"/>
              </a:rPr>
              <a:t>Compare benefits/challenges of F3B to other DTC approaches via farmer &amp; retailer interviews and baseline demographic survey</a:t>
            </a:r>
          </a:p>
        </p:txBody>
      </p:sp>
    </p:spTree>
    <p:extLst>
      <p:ext uri="{BB962C8B-B14F-4D97-AF65-F5344CB8AC3E}">
        <p14:creationId xmlns:p14="http://schemas.microsoft.com/office/powerpoint/2010/main" val="37120767"/>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C65CA3-A0C6-4C05-B6D8-CCCFCC96DD77}"/>
              </a:ext>
            </a:extLst>
          </p:cNvPr>
          <p:cNvSpPr>
            <a:spLocks noGrp="1"/>
          </p:cNvSpPr>
          <p:nvPr>
            <p:ph type="title"/>
          </p:nvPr>
        </p:nvSpPr>
        <p:spPr/>
        <p:txBody>
          <a:bodyPr>
            <a:normAutofit/>
          </a:bodyPr>
          <a:lstStyle/>
          <a:p>
            <a:r>
              <a:rPr lang="en-US" sz="3600" b="1" dirty="0">
                <a:latin typeface="Century Gothic" panose="020B0502020202020204" pitchFamily="34" charset="0"/>
              </a:rPr>
              <a:t>Consumer Response in 2017 </a:t>
            </a:r>
          </a:p>
        </p:txBody>
      </p:sp>
    </p:spTree>
    <p:extLst>
      <p:ext uri="{BB962C8B-B14F-4D97-AF65-F5344CB8AC3E}">
        <p14:creationId xmlns:p14="http://schemas.microsoft.com/office/powerpoint/2010/main" val="4169994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EF524-B983-4A9E-A9E2-D1D377B7E934}"/>
              </a:ext>
            </a:extLst>
          </p:cNvPr>
          <p:cNvSpPr>
            <a:spLocks noGrp="1"/>
          </p:cNvSpPr>
          <p:nvPr>
            <p:ph type="title"/>
          </p:nvPr>
        </p:nvSpPr>
        <p:spPr/>
        <p:txBody>
          <a:bodyPr>
            <a:normAutofit/>
          </a:bodyPr>
          <a:lstStyle/>
          <a:p>
            <a:r>
              <a:rPr lang="en-US" sz="3200" b="1" dirty="0">
                <a:latin typeface="Century Gothic" panose="020B0502020202020204" pitchFamily="34" charset="0"/>
              </a:rPr>
              <a:t>F3B Sales, 2017</a:t>
            </a:r>
          </a:p>
        </p:txBody>
      </p:sp>
      <p:graphicFrame>
        <p:nvGraphicFramePr>
          <p:cNvPr id="3" name="Table 2">
            <a:extLst>
              <a:ext uri="{FF2B5EF4-FFF2-40B4-BE49-F238E27FC236}">
                <a16:creationId xmlns:a16="http://schemas.microsoft.com/office/drawing/2014/main" id="{B4E08E20-DADD-49C1-BA47-1AA7086FF306}"/>
              </a:ext>
            </a:extLst>
          </p:cNvPr>
          <p:cNvGraphicFramePr>
            <a:graphicFrameLocks noGrp="1"/>
          </p:cNvGraphicFramePr>
          <p:nvPr>
            <p:extLst>
              <p:ext uri="{D42A27DB-BD31-4B8C-83A1-F6EECF244321}">
                <p14:modId xmlns:p14="http://schemas.microsoft.com/office/powerpoint/2010/main" val="3015574805"/>
              </p:ext>
            </p:extLst>
          </p:nvPr>
        </p:nvGraphicFramePr>
        <p:xfrm>
          <a:off x="685800" y="1600199"/>
          <a:ext cx="8001000" cy="5105401"/>
        </p:xfrm>
        <a:graphic>
          <a:graphicData uri="http://schemas.openxmlformats.org/drawingml/2006/table">
            <a:tbl>
              <a:tblPr>
                <a:tableStyleId>{5C22544A-7EE6-4342-B048-85BDC9FD1C3A}</a:tableStyleId>
              </a:tblPr>
              <a:tblGrid>
                <a:gridCol w="909205">
                  <a:extLst>
                    <a:ext uri="{9D8B030D-6E8A-4147-A177-3AD203B41FA5}">
                      <a16:colId xmlns:a16="http://schemas.microsoft.com/office/drawing/2014/main" val="822380794"/>
                    </a:ext>
                  </a:extLst>
                </a:gridCol>
                <a:gridCol w="1818409">
                  <a:extLst>
                    <a:ext uri="{9D8B030D-6E8A-4147-A177-3AD203B41FA5}">
                      <a16:colId xmlns:a16="http://schemas.microsoft.com/office/drawing/2014/main" val="3784882727"/>
                    </a:ext>
                  </a:extLst>
                </a:gridCol>
                <a:gridCol w="2026227">
                  <a:extLst>
                    <a:ext uri="{9D8B030D-6E8A-4147-A177-3AD203B41FA5}">
                      <a16:colId xmlns:a16="http://schemas.microsoft.com/office/drawing/2014/main" val="2851287431"/>
                    </a:ext>
                  </a:extLst>
                </a:gridCol>
                <a:gridCol w="1662545">
                  <a:extLst>
                    <a:ext uri="{9D8B030D-6E8A-4147-A177-3AD203B41FA5}">
                      <a16:colId xmlns:a16="http://schemas.microsoft.com/office/drawing/2014/main" val="554259850"/>
                    </a:ext>
                  </a:extLst>
                </a:gridCol>
                <a:gridCol w="1584614">
                  <a:extLst>
                    <a:ext uri="{9D8B030D-6E8A-4147-A177-3AD203B41FA5}">
                      <a16:colId xmlns:a16="http://schemas.microsoft.com/office/drawing/2014/main" val="966985598"/>
                    </a:ext>
                  </a:extLst>
                </a:gridCol>
              </a:tblGrid>
              <a:tr h="729343">
                <a:tc>
                  <a:txBody>
                    <a:bodyPr/>
                    <a:lstStyle/>
                    <a:p>
                      <a:pPr algn="ctr" fontAlgn="ctr"/>
                      <a:r>
                        <a:rPr lang="en-US" sz="2400" b="1" u="none" strike="noStrike" dirty="0">
                          <a:solidFill>
                            <a:schemeClr val="bg1"/>
                          </a:solidFill>
                          <a:effectLst/>
                          <a:latin typeface="Century Gothic" panose="020B0502020202020204" pitchFamily="34" charset="0"/>
                        </a:rPr>
                        <a:t>ID</a:t>
                      </a:r>
                      <a:endParaRPr lang="en-US" sz="2400" b="1" i="0" u="none" strike="noStrike" dirty="0">
                        <a:solidFill>
                          <a:schemeClr val="bg1"/>
                        </a:solidFill>
                        <a:effectLst/>
                        <a:latin typeface="Century Gothic" panose="020B0502020202020204" pitchFamily="34" charset="0"/>
                      </a:endParaRPr>
                    </a:p>
                  </a:txBody>
                  <a:tcPr marL="7620" marR="7620" marT="7620" marB="0" anchor="ctr">
                    <a:solidFill>
                      <a:schemeClr val="accent1">
                        <a:lumMod val="75000"/>
                      </a:schemeClr>
                    </a:solidFill>
                  </a:tcPr>
                </a:tc>
                <a:tc>
                  <a:txBody>
                    <a:bodyPr/>
                    <a:lstStyle/>
                    <a:p>
                      <a:pPr algn="ctr" fontAlgn="ctr"/>
                      <a:r>
                        <a:rPr lang="en-US" sz="2400" b="1" u="none" strike="noStrike" dirty="0">
                          <a:solidFill>
                            <a:schemeClr val="bg1"/>
                          </a:solidFill>
                          <a:effectLst/>
                          <a:latin typeface="Century Gothic" panose="020B0502020202020204" pitchFamily="34" charset="0"/>
                        </a:rPr>
                        <a:t>Boxes sold</a:t>
                      </a:r>
                      <a:endParaRPr lang="en-US" sz="2400" b="1" i="0" u="none" strike="noStrike" dirty="0">
                        <a:solidFill>
                          <a:schemeClr val="bg1"/>
                        </a:solidFill>
                        <a:effectLst/>
                        <a:latin typeface="Century Gothic" panose="020B0502020202020204" pitchFamily="34" charset="0"/>
                      </a:endParaRPr>
                    </a:p>
                  </a:txBody>
                  <a:tcPr marL="7620" marR="7620" marT="7620" marB="0" anchor="ctr">
                    <a:solidFill>
                      <a:schemeClr val="accent1">
                        <a:lumMod val="75000"/>
                      </a:schemeClr>
                    </a:solidFill>
                  </a:tcPr>
                </a:tc>
                <a:tc>
                  <a:txBody>
                    <a:bodyPr/>
                    <a:lstStyle/>
                    <a:p>
                      <a:pPr algn="ctr" fontAlgn="ctr"/>
                      <a:r>
                        <a:rPr lang="en-US" sz="2400" b="1" u="none" strike="noStrike" dirty="0">
                          <a:solidFill>
                            <a:schemeClr val="bg1"/>
                          </a:solidFill>
                          <a:effectLst/>
                          <a:latin typeface="Century Gothic" panose="020B0502020202020204" pitchFamily="34" charset="0"/>
                        </a:rPr>
                        <a:t>F3B Duration </a:t>
                      </a:r>
                      <a:endParaRPr lang="en-US" sz="2400" b="1" i="0" u="none" strike="noStrike" dirty="0">
                        <a:solidFill>
                          <a:schemeClr val="bg1"/>
                        </a:solidFill>
                        <a:effectLst/>
                        <a:latin typeface="Century Gothic" panose="020B0502020202020204" pitchFamily="34" charset="0"/>
                      </a:endParaRPr>
                    </a:p>
                  </a:txBody>
                  <a:tcPr marL="7620" marR="7620" marT="7620" marB="0" anchor="ctr">
                    <a:solidFill>
                      <a:schemeClr val="accent1">
                        <a:lumMod val="75000"/>
                      </a:schemeClr>
                    </a:solidFill>
                  </a:tcPr>
                </a:tc>
                <a:tc>
                  <a:txBody>
                    <a:bodyPr/>
                    <a:lstStyle/>
                    <a:p>
                      <a:pPr algn="ctr" fontAlgn="ctr"/>
                      <a:r>
                        <a:rPr lang="en-US" sz="2400" b="1" u="none" strike="noStrike" dirty="0">
                          <a:solidFill>
                            <a:schemeClr val="bg1"/>
                          </a:solidFill>
                          <a:effectLst/>
                          <a:latin typeface="Century Gothic" panose="020B0502020202020204" pitchFamily="34" charset="0"/>
                        </a:rPr>
                        <a:t>Box Price</a:t>
                      </a:r>
                      <a:endParaRPr lang="en-US" sz="2400" b="1" i="0" u="none" strike="noStrike" dirty="0">
                        <a:solidFill>
                          <a:schemeClr val="bg1"/>
                        </a:solidFill>
                        <a:effectLst/>
                        <a:latin typeface="Century Gothic" panose="020B0502020202020204" pitchFamily="34" charset="0"/>
                      </a:endParaRPr>
                    </a:p>
                  </a:txBody>
                  <a:tcPr marL="7620" marR="7620" marT="7620" marB="0" anchor="ctr">
                    <a:solidFill>
                      <a:schemeClr val="accent1">
                        <a:lumMod val="75000"/>
                      </a:schemeClr>
                    </a:solidFill>
                  </a:tcPr>
                </a:tc>
                <a:tc>
                  <a:txBody>
                    <a:bodyPr/>
                    <a:lstStyle/>
                    <a:p>
                      <a:pPr algn="ctr" fontAlgn="ctr"/>
                      <a:r>
                        <a:rPr lang="en-US" sz="2400" b="1" u="none" strike="noStrike" dirty="0">
                          <a:solidFill>
                            <a:schemeClr val="bg1"/>
                          </a:solidFill>
                          <a:effectLst/>
                          <a:latin typeface="Century Gothic" panose="020B0502020202020204" pitchFamily="34" charset="0"/>
                        </a:rPr>
                        <a:t>Total Sales</a:t>
                      </a:r>
                      <a:endParaRPr lang="en-US" sz="2400" b="1" i="0" u="none" strike="noStrike" dirty="0">
                        <a:solidFill>
                          <a:schemeClr val="bg1"/>
                        </a:solidFill>
                        <a:effectLst/>
                        <a:latin typeface="Century Gothic" panose="020B0502020202020204" pitchFamily="34" charset="0"/>
                      </a:endParaRPr>
                    </a:p>
                  </a:txBody>
                  <a:tcPr marL="7620" marR="7620" marT="7620" marB="0" anchor="ctr">
                    <a:solidFill>
                      <a:schemeClr val="accent1">
                        <a:lumMod val="75000"/>
                      </a:schemeClr>
                    </a:solidFill>
                  </a:tcPr>
                </a:tc>
                <a:extLst>
                  <a:ext uri="{0D108BD9-81ED-4DB2-BD59-A6C34878D82A}">
                    <a16:rowId xmlns:a16="http://schemas.microsoft.com/office/drawing/2014/main" val="3104117780"/>
                  </a:ext>
                </a:extLst>
              </a:tr>
              <a:tr h="729343">
                <a:tc>
                  <a:txBody>
                    <a:bodyPr/>
                    <a:lstStyle/>
                    <a:p>
                      <a:pPr algn="ctr" fontAlgn="ctr"/>
                      <a:r>
                        <a:rPr lang="en-US" sz="2400" u="none" strike="noStrike">
                          <a:effectLst/>
                          <a:latin typeface="Century Gothic" panose="020B0502020202020204" pitchFamily="34" charset="0"/>
                        </a:rPr>
                        <a:t>1</a:t>
                      </a:r>
                      <a:endParaRPr lang="en-US" sz="2400" b="1" i="0" u="none" strike="noStrike">
                        <a:effectLst/>
                        <a:latin typeface="Century Gothic" panose="020B0502020202020204" pitchFamily="34" charset="0"/>
                      </a:endParaRPr>
                    </a:p>
                  </a:txBody>
                  <a:tcPr marL="7620" marR="7620" marT="7620" marB="0" anchor="ctr"/>
                </a:tc>
                <a:tc>
                  <a:txBody>
                    <a:bodyPr/>
                    <a:lstStyle/>
                    <a:p>
                      <a:pPr algn="ctr" fontAlgn="ctr"/>
                      <a:r>
                        <a:rPr lang="en-US" sz="2400" u="none" strike="noStrike">
                          <a:effectLst/>
                          <a:latin typeface="Century Gothic" panose="020B0502020202020204" pitchFamily="34" charset="0"/>
                        </a:rPr>
                        <a:t>5</a:t>
                      </a:r>
                      <a:endParaRPr lang="en-US" sz="2400" b="0" i="0" u="none" strike="noStrike">
                        <a:effectLst/>
                        <a:latin typeface="Century Gothic" panose="020B0502020202020204" pitchFamily="34" charset="0"/>
                      </a:endParaRPr>
                    </a:p>
                  </a:txBody>
                  <a:tcPr marL="7620" marR="7620" marT="7620" marB="0" anchor="ctr"/>
                </a:tc>
                <a:tc>
                  <a:txBody>
                    <a:bodyPr/>
                    <a:lstStyle/>
                    <a:p>
                      <a:pPr algn="ctr" fontAlgn="ctr"/>
                      <a:r>
                        <a:rPr lang="en-US" sz="2400" u="none" strike="noStrike">
                          <a:effectLst/>
                          <a:latin typeface="Century Gothic" panose="020B0502020202020204" pitchFamily="34" charset="0"/>
                        </a:rPr>
                        <a:t>1 month</a:t>
                      </a:r>
                      <a:endParaRPr lang="en-US" sz="2400" b="0" i="0" u="none" strike="noStrike">
                        <a:effectLst/>
                        <a:latin typeface="Century Gothic" panose="020B0502020202020204" pitchFamily="34" charset="0"/>
                      </a:endParaRPr>
                    </a:p>
                  </a:txBody>
                  <a:tcPr marL="7620" marR="7620" marT="7620" marB="0" anchor="ctr"/>
                </a:tc>
                <a:tc>
                  <a:txBody>
                    <a:bodyPr/>
                    <a:lstStyle/>
                    <a:p>
                      <a:pPr algn="ctr" fontAlgn="ctr"/>
                      <a:r>
                        <a:rPr lang="en-US" sz="2400" u="none" strike="noStrike">
                          <a:effectLst/>
                          <a:latin typeface="Century Gothic" panose="020B0502020202020204" pitchFamily="34" charset="0"/>
                        </a:rPr>
                        <a:t>$20 </a:t>
                      </a:r>
                      <a:endParaRPr lang="en-US" sz="2400" b="0" i="0" u="none" strike="noStrike">
                        <a:effectLst/>
                        <a:latin typeface="Century Gothic" panose="020B0502020202020204" pitchFamily="34" charset="0"/>
                      </a:endParaRPr>
                    </a:p>
                  </a:txBody>
                  <a:tcPr marL="7620" marR="7620" marT="7620" marB="0" anchor="ctr"/>
                </a:tc>
                <a:tc>
                  <a:txBody>
                    <a:bodyPr/>
                    <a:lstStyle/>
                    <a:p>
                      <a:pPr algn="ctr" fontAlgn="ctr"/>
                      <a:r>
                        <a:rPr lang="en-US" sz="2400" u="none" strike="noStrike">
                          <a:effectLst/>
                          <a:latin typeface="Century Gothic" panose="020B0502020202020204" pitchFamily="34" charset="0"/>
                        </a:rPr>
                        <a:t>$150 </a:t>
                      </a:r>
                      <a:endParaRPr lang="en-US" sz="2400" b="0" i="0" u="none" strike="noStrike">
                        <a:effectLst/>
                        <a:latin typeface="Century Gothic" panose="020B0502020202020204" pitchFamily="34" charset="0"/>
                      </a:endParaRPr>
                    </a:p>
                  </a:txBody>
                  <a:tcPr marL="7620" marR="7620" marT="7620" marB="0" anchor="ctr"/>
                </a:tc>
                <a:extLst>
                  <a:ext uri="{0D108BD9-81ED-4DB2-BD59-A6C34878D82A}">
                    <a16:rowId xmlns:a16="http://schemas.microsoft.com/office/drawing/2014/main" val="1258671113"/>
                  </a:ext>
                </a:extLst>
              </a:tr>
              <a:tr h="729343">
                <a:tc>
                  <a:txBody>
                    <a:bodyPr/>
                    <a:lstStyle/>
                    <a:p>
                      <a:pPr algn="ctr" fontAlgn="ctr"/>
                      <a:r>
                        <a:rPr lang="en-US" sz="2400" u="none" strike="noStrike" dirty="0">
                          <a:effectLst/>
                          <a:latin typeface="Century Gothic" panose="020B0502020202020204" pitchFamily="34" charset="0"/>
                        </a:rPr>
                        <a:t>2</a:t>
                      </a:r>
                      <a:endParaRPr lang="en-US" sz="2400" b="1" i="0" u="none" strike="noStrike" dirty="0">
                        <a:effectLst/>
                        <a:latin typeface="Century Gothic" panose="020B0502020202020204" pitchFamily="34" charset="0"/>
                      </a:endParaRPr>
                    </a:p>
                  </a:txBody>
                  <a:tcPr marL="7620" marR="7620" marT="7620" marB="0" anchor="ctr">
                    <a:solidFill>
                      <a:schemeClr val="bg1"/>
                    </a:solidFill>
                  </a:tcPr>
                </a:tc>
                <a:tc>
                  <a:txBody>
                    <a:bodyPr/>
                    <a:lstStyle/>
                    <a:p>
                      <a:pPr algn="ctr" fontAlgn="ctr"/>
                      <a:r>
                        <a:rPr lang="en-US" sz="2400" u="none" strike="noStrike" dirty="0">
                          <a:effectLst/>
                          <a:latin typeface="Century Gothic" panose="020B0502020202020204" pitchFamily="34" charset="0"/>
                        </a:rPr>
                        <a:t>15</a:t>
                      </a:r>
                      <a:endParaRPr lang="en-US" sz="2400" b="0" i="0" u="none" strike="noStrike" dirty="0">
                        <a:effectLst/>
                        <a:latin typeface="Century Gothic" panose="020B0502020202020204" pitchFamily="34" charset="0"/>
                      </a:endParaRPr>
                    </a:p>
                  </a:txBody>
                  <a:tcPr marL="7620" marR="7620" marT="7620" marB="0" anchor="ctr">
                    <a:solidFill>
                      <a:schemeClr val="bg1"/>
                    </a:solidFill>
                  </a:tcPr>
                </a:tc>
                <a:tc>
                  <a:txBody>
                    <a:bodyPr/>
                    <a:lstStyle/>
                    <a:p>
                      <a:pPr algn="ctr" fontAlgn="ctr"/>
                      <a:r>
                        <a:rPr lang="en-US" sz="2400" u="none" strike="noStrike" dirty="0">
                          <a:effectLst/>
                          <a:latin typeface="Century Gothic" panose="020B0502020202020204" pitchFamily="34" charset="0"/>
                        </a:rPr>
                        <a:t>2 months</a:t>
                      </a:r>
                      <a:endParaRPr lang="en-US" sz="2400" b="0" i="0" u="none" strike="noStrike" dirty="0">
                        <a:effectLst/>
                        <a:latin typeface="Century Gothic" panose="020B0502020202020204" pitchFamily="34" charset="0"/>
                      </a:endParaRPr>
                    </a:p>
                  </a:txBody>
                  <a:tcPr marL="7620" marR="7620" marT="7620" marB="0" anchor="ctr">
                    <a:solidFill>
                      <a:schemeClr val="bg1"/>
                    </a:solidFill>
                  </a:tcPr>
                </a:tc>
                <a:tc>
                  <a:txBody>
                    <a:bodyPr/>
                    <a:lstStyle/>
                    <a:p>
                      <a:pPr algn="ctr" fontAlgn="ctr"/>
                      <a:r>
                        <a:rPr lang="en-US" sz="2400" u="none" strike="noStrike" dirty="0">
                          <a:effectLst/>
                          <a:latin typeface="Century Gothic" panose="020B0502020202020204" pitchFamily="34" charset="0"/>
                        </a:rPr>
                        <a:t>$20-$25</a:t>
                      </a:r>
                      <a:endParaRPr lang="en-US" sz="2400" b="0" i="0" u="none" strike="noStrike" dirty="0">
                        <a:effectLst/>
                        <a:latin typeface="Century Gothic" panose="020B0502020202020204" pitchFamily="34" charset="0"/>
                      </a:endParaRPr>
                    </a:p>
                  </a:txBody>
                  <a:tcPr marL="7620" marR="7620" marT="7620" marB="0" anchor="ctr">
                    <a:solidFill>
                      <a:schemeClr val="bg1"/>
                    </a:solidFill>
                  </a:tcPr>
                </a:tc>
                <a:tc>
                  <a:txBody>
                    <a:bodyPr/>
                    <a:lstStyle/>
                    <a:p>
                      <a:pPr algn="ctr" fontAlgn="ctr"/>
                      <a:r>
                        <a:rPr lang="en-US" sz="2400" u="none" strike="noStrike" dirty="0">
                          <a:effectLst/>
                          <a:latin typeface="Century Gothic" panose="020B0502020202020204" pitchFamily="34" charset="0"/>
                        </a:rPr>
                        <a:t>$545 </a:t>
                      </a:r>
                      <a:endParaRPr lang="en-US" sz="2400" b="0" i="0" u="none" strike="noStrike" dirty="0">
                        <a:effectLst/>
                        <a:latin typeface="Century Gothic" panose="020B0502020202020204" pitchFamily="34" charset="0"/>
                      </a:endParaRPr>
                    </a:p>
                  </a:txBody>
                  <a:tcPr marL="7620" marR="7620" marT="7620" marB="0" anchor="ctr">
                    <a:solidFill>
                      <a:schemeClr val="bg1"/>
                    </a:solidFill>
                  </a:tcPr>
                </a:tc>
                <a:extLst>
                  <a:ext uri="{0D108BD9-81ED-4DB2-BD59-A6C34878D82A}">
                    <a16:rowId xmlns:a16="http://schemas.microsoft.com/office/drawing/2014/main" val="3703740465"/>
                  </a:ext>
                </a:extLst>
              </a:tr>
              <a:tr h="729343">
                <a:tc>
                  <a:txBody>
                    <a:bodyPr/>
                    <a:lstStyle/>
                    <a:p>
                      <a:pPr algn="ctr" fontAlgn="ctr"/>
                      <a:r>
                        <a:rPr lang="en-US" sz="2400" u="none" strike="noStrike">
                          <a:effectLst/>
                          <a:latin typeface="Century Gothic" panose="020B0502020202020204" pitchFamily="34" charset="0"/>
                        </a:rPr>
                        <a:t>3</a:t>
                      </a:r>
                      <a:endParaRPr lang="en-US" sz="2400" b="1" i="0" u="none" strike="noStrike">
                        <a:effectLst/>
                        <a:latin typeface="Century Gothic" panose="020B0502020202020204" pitchFamily="34" charset="0"/>
                      </a:endParaRPr>
                    </a:p>
                  </a:txBody>
                  <a:tcPr marL="7620" marR="7620" marT="7620" marB="0" anchor="ctr"/>
                </a:tc>
                <a:tc>
                  <a:txBody>
                    <a:bodyPr/>
                    <a:lstStyle/>
                    <a:p>
                      <a:pPr algn="ctr" fontAlgn="ctr"/>
                      <a:r>
                        <a:rPr lang="en-US" sz="2400" u="none" strike="noStrike">
                          <a:effectLst/>
                          <a:latin typeface="Century Gothic" panose="020B0502020202020204" pitchFamily="34" charset="0"/>
                        </a:rPr>
                        <a:t>12</a:t>
                      </a:r>
                      <a:endParaRPr lang="en-US" sz="2400" b="0" i="0" u="none" strike="noStrike">
                        <a:effectLst/>
                        <a:latin typeface="Century Gothic" panose="020B0502020202020204" pitchFamily="34" charset="0"/>
                      </a:endParaRPr>
                    </a:p>
                  </a:txBody>
                  <a:tcPr marL="7620" marR="7620" marT="7620" marB="0" anchor="ctr"/>
                </a:tc>
                <a:tc>
                  <a:txBody>
                    <a:bodyPr/>
                    <a:lstStyle/>
                    <a:p>
                      <a:pPr algn="ctr" fontAlgn="ctr"/>
                      <a:r>
                        <a:rPr lang="en-US" sz="2400" u="none" strike="noStrike">
                          <a:effectLst/>
                          <a:latin typeface="Century Gothic" panose="020B0502020202020204" pitchFamily="34" charset="0"/>
                        </a:rPr>
                        <a:t>1.5 months</a:t>
                      </a:r>
                      <a:endParaRPr lang="en-US" sz="2400" b="0" i="0" u="none" strike="noStrike">
                        <a:effectLst/>
                        <a:latin typeface="Century Gothic" panose="020B0502020202020204" pitchFamily="34" charset="0"/>
                      </a:endParaRPr>
                    </a:p>
                  </a:txBody>
                  <a:tcPr marL="7620" marR="7620" marT="7620" marB="0" anchor="ctr"/>
                </a:tc>
                <a:tc>
                  <a:txBody>
                    <a:bodyPr/>
                    <a:lstStyle/>
                    <a:p>
                      <a:pPr algn="ctr" fontAlgn="ctr"/>
                      <a:r>
                        <a:rPr lang="en-US" sz="2400" u="none" strike="noStrike">
                          <a:effectLst/>
                          <a:latin typeface="Century Gothic" panose="020B0502020202020204" pitchFamily="34" charset="0"/>
                        </a:rPr>
                        <a:t>$30 </a:t>
                      </a:r>
                      <a:endParaRPr lang="en-US" sz="2400" b="0" i="0" u="none" strike="noStrike">
                        <a:effectLst/>
                        <a:latin typeface="Century Gothic" panose="020B0502020202020204" pitchFamily="34" charset="0"/>
                      </a:endParaRPr>
                    </a:p>
                  </a:txBody>
                  <a:tcPr marL="7620" marR="7620" marT="7620" marB="0" anchor="ctr"/>
                </a:tc>
                <a:tc>
                  <a:txBody>
                    <a:bodyPr/>
                    <a:lstStyle/>
                    <a:p>
                      <a:pPr algn="ctr" fontAlgn="ctr"/>
                      <a:r>
                        <a:rPr lang="en-US" sz="2400" u="none" strike="noStrike">
                          <a:effectLst/>
                          <a:latin typeface="Century Gothic" panose="020B0502020202020204" pitchFamily="34" charset="0"/>
                        </a:rPr>
                        <a:t>$360 </a:t>
                      </a:r>
                      <a:endParaRPr lang="en-US" sz="2400" b="0" i="0" u="none" strike="noStrike">
                        <a:effectLst/>
                        <a:latin typeface="Century Gothic" panose="020B0502020202020204" pitchFamily="34" charset="0"/>
                      </a:endParaRPr>
                    </a:p>
                  </a:txBody>
                  <a:tcPr marL="7620" marR="7620" marT="7620" marB="0" anchor="ctr"/>
                </a:tc>
                <a:extLst>
                  <a:ext uri="{0D108BD9-81ED-4DB2-BD59-A6C34878D82A}">
                    <a16:rowId xmlns:a16="http://schemas.microsoft.com/office/drawing/2014/main" val="1491673599"/>
                  </a:ext>
                </a:extLst>
              </a:tr>
              <a:tr h="729343">
                <a:tc>
                  <a:txBody>
                    <a:bodyPr/>
                    <a:lstStyle/>
                    <a:p>
                      <a:pPr algn="ctr" fontAlgn="ctr"/>
                      <a:r>
                        <a:rPr lang="en-US" sz="2400" u="none" strike="noStrike" dirty="0">
                          <a:effectLst/>
                          <a:latin typeface="Century Gothic" panose="020B0502020202020204" pitchFamily="34" charset="0"/>
                        </a:rPr>
                        <a:t>4</a:t>
                      </a:r>
                      <a:endParaRPr lang="en-US" sz="2400" b="1" i="0" u="none" strike="noStrike" dirty="0">
                        <a:effectLst/>
                        <a:latin typeface="Century Gothic" panose="020B0502020202020204" pitchFamily="34" charset="0"/>
                      </a:endParaRPr>
                    </a:p>
                  </a:txBody>
                  <a:tcPr marL="7620" marR="7620" marT="7620" marB="0" anchor="ctr">
                    <a:solidFill>
                      <a:schemeClr val="bg1"/>
                    </a:solidFill>
                  </a:tcPr>
                </a:tc>
                <a:tc>
                  <a:txBody>
                    <a:bodyPr/>
                    <a:lstStyle/>
                    <a:p>
                      <a:pPr algn="ctr" fontAlgn="ctr"/>
                      <a:r>
                        <a:rPr lang="en-US" sz="2400" u="none" strike="noStrike" dirty="0">
                          <a:effectLst/>
                          <a:latin typeface="Century Gothic" panose="020B0502020202020204" pitchFamily="34" charset="0"/>
                        </a:rPr>
                        <a:t>136</a:t>
                      </a:r>
                      <a:endParaRPr lang="en-US" sz="2400" b="0" i="0" u="none" strike="noStrike" dirty="0">
                        <a:effectLst/>
                        <a:latin typeface="Century Gothic" panose="020B0502020202020204" pitchFamily="34" charset="0"/>
                      </a:endParaRPr>
                    </a:p>
                  </a:txBody>
                  <a:tcPr marL="7620" marR="7620" marT="7620" marB="0" anchor="ctr">
                    <a:solidFill>
                      <a:schemeClr val="bg1"/>
                    </a:solidFill>
                  </a:tcPr>
                </a:tc>
                <a:tc>
                  <a:txBody>
                    <a:bodyPr/>
                    <a:lstStyle/>
                    <a:p>
                      <a:pPr algn="ctr" fontAlgn="ctr"/>
                      <a:r>
                        <a:rPr lang="en-US" sz="2400" u="none" strike="noStrike" dirty="0">
                          <a:effectLst/>
                          <a:latin typeface="Century Gothic" panose="020B0502020202020204" pitchFamily="34" charset="0"/>
                        </a:rPr>
                        <a:t>6 months</a:t>
                      </a:r>
                      <a:endParaRPr lang="en-US" sz="2400" b="0" i="0" u="none" strike="noStrike" dirty="0">
                        <a:effectLst/>
                        <a:latin typeface="Century Gothic" panose="020B0502020202020204" pitchFamily="34" charset="0"/>
                      </a:endParaRPr>
                    </a:p>
                  </a:txBody>
                  <a:tcPr marL="7620" marR="7620" marT="7620" marB="0" anchor="ctr">
                    <a:solidFill>
                      <a:schemeClr val="bg1"/>
                    </a:solidFill>
                  </a:tcPr>
                </a:tc>
                <a:tc>
                  <a:txBody>
                    <a:bodyPr/>
                    <a:lstStyle/>
                    <a:p>
                      <a:pPr algn="ctr" fontAlgn="ctr"/>
                      <a:r>
                        <a:rPr lang="en-US" sz="2400" u="none" strike="noStrike" dirty="0">
                          <a:effectLst/>
                          <a:latin typeface="Century Gothic" panose="020B0502020202020204" pitchFamily="34" charset="0"/>
                        </a:rPr>
                        <a:t>$20 </a:t>
                      </a:r>
                      <a:endParaRPr lang="en-US" sz="2400" b="0" i="0" u="none" strike="noStrike" dirty="0">
                        <a:effectLst/>
                        <a:latin typeface="Century Gothic" panose="020B0502020202020204" pitchFamily="34" charset="0"/>
                      </a:endParaRPr>
                    </a:p>
                  </a:txBody>
                  <a:tcPr marL="7620" marR="7620" marT="7620" marB="0" anchor="ctr">
                    <a:solidFill>
                      <a:schemeClr val="bg1"/>
                    </a:solidFill>
                  </a:tcPr>
                </a:tc>
                <a:tc>
                  <a:txBody>
                    <a:bodyPr/>
                    <a:lstStyle/>
                    <a:p>
                      <a:pPr algn="ctr" fontAlgn="ctr"/>
                      <a:r>
                        <a:rPr lang="en-US" sz="2400" u="none" strike="noStrike" dirty="0">
                          <a:effectLst/>
                          <a:latin typeface="Century Gothic" panose="020B0502020202020204" pitchFamily="34" charset="0"/>
                        </a:rPr>
                        <a:t>$2,720 </a:t>
                      </a:r>
                      <a:endParaRPr lang="en-US" sz="2400" b="0" i="0" u="none" strike="noStrike" dirty="0">
                        <a:effectLst/>
                        <a:latin typeface="Century Gothic" panose="020B0502020202020204" pitchFamily="34" charset="0"/>
                      </a:endParaRPr>
                    </a:p>
                  </a:txBody>
                  <a:tcPr marL="7620" marR="7620" marT="7620" marB="0" anchor="ctr">
                    <a:solidFill>
                      <a:schemeClr val="bg1"/>
                    </a:solidFill>
                  </a:tcPr>
                </a:tc>
                <a:extLst>
                  <a:ext uri="{0D108BD9-81ED-4DB2-BD59-A6C34878D82A}">
                    <a16:rowId xmlns:a16="http://schemas.microsoft.com/office/drawing/2014/main" val="4201500511"/>
                  </a:ext>
                </a:extLst>
              </a:tr>
              <a:tr h="729343">
                <a:tc>
                  <a:txBody>
                    <a:bodyPr/>
                    <a:lstStyle/>
                    <a:p>
                      <a:pPr algn="ctr" fontAlgn="ctr"/>
                      <a:r>
                        <a:rPr lang="en-US" sz="2400" u="none" strike="noStrike">
                          <a:effectLst/>
                          <a:latin typeface="Century Gothic" panose="020B0502020202020204" pitchFamily="34" charset="0"/>
                        </a:rPr>
                        <a:t>5</a:t>
                      </a:r>
                      <a:endParaRPr lang="en-US" sz="2400" b="1" i="0" u="none" strike="noStrike">
                        <a:effectLst/>
                        <a:latin typeface="Century Gothic" panose="020B0502020202020204" pitchFamily="34" charset="0"/>
                      </a:endParaRPr>
                    </a:p>
                  </a:txBody>
                  <a:tcPr marL="7620" marR="7620" marT="7620" marB="0" anchor="ctr"/>
                </a:tc>
                <a:tc>
                  <a:txBody>
                    <a:bodyPr/>
                    <a:lstStyle/>
                    <a:p>
                      <a:pPr algn="ctr" fontAlgn="ctr"/>
                      <a:r>
                        <a:rPr lang="en-US" sz="2400" u="none" strike="noStrike">
                          <a:effectLst/>
                          <a:latin typeface="Century Gothic" panose="020B0502020202020204" pitchFamily="34" charset="0"/>
                        </a:rPr>
                        <a:t>10</a:t>
                      </a:r>
                      <a:endParaRPr lang="en-US" sz="2400" b="0" i="0" u="none" strike="noStrike">
                        <a:effectLst/>
                        <a:latin typeface="Century Gothic" panose="020B0502020202020204" pitchFamily="34" charset="0"/>
                      </a:endParaRPr>
                    </a:p>
                  </a:txBody>
                  <a:tcPr marL="7620" marR="7620" marT="7620" marB="0" anchor="ctr"/>
                </a:tc>
                <a:tc>
                  <a:txBody>
                    <a:bodyPr/>
                    <a:lstStyle/>
                    <a:p>
                      <a:pPr algn="ctr" fontAlgn="ctr"/>
                      <a:r>
                        <a:rPr lang="en-US" sz="2400" u="none" strike="noStrike">
                          <a:effectLst/>
                          <a:latin typeface="Century Gothic" panose="020B0502020202020204" pitchFamily="34" charset="0"/>
                        </a:rPr>
                        <a:t>4 months</a:t>
                      </a:r>
                      <a:endParaRPr lang="en-US" sz="2400" b="0" i="0" u="none" strike="noStrike">
                        <a:effectLst/>
                        <a:latin typeface="Century Gothic" panose="020B0502020202020204" pitchFamily="34" charset="0"/>
                      </a:endParaRPr>
                    </a:p>
                  </a:txBody>
                  <a:tcPr marL="7620" marR="7620" marT="7620" marB="0" anchor="ctr"/>
                </a:tc>
                <a:tc>
                  <a:txBody>
                    <a:bodyPr/>
                    <a:lstStyle/>
                    <a:p>
                      <a:pPr algn="ctr" fontAlgn="ctr"/>
                      <a:r>
                        <a:rPr lang="en-US" sz="2400" u="none" strike="noStrike">
                          <a:effectLst/>
                          <a:latin typeface="Century Gothic" panose="020B0502020202020204" pitchFamily="34" charset="0"/>
                        </a:rPr>
                        <a:t>$20 </a:t>
                      </a:r>
                      <a:endParaRPr lang="en-US" sz="2400" b="0" i="0" u="none" strike="noStrike">
                        <a:effectLst/>
                        <a:latin typeface="Century Gothic" panose="020B0502020202020204" pitchFamily="34" charset="0"/>
                      </a:endParaRPr>
                    </a:p>
                  </a:txBody>
                  <a:tcPr marL="7620" marR="7620" marT="7620" marB="0" anchor="ctr"/>
                </a:tc>
                <a:tc>
                  <a:txBody>
                    <a:bodyPr/>
                    <a:lstStyle/>
                    <a:p>
                      <a:pPr algn="ctr" fontAlgn="ctr"/>
                      <a:r>
                        <a:rPr lang="en-US" sz="2400" u="none" strike="noStrike">
                          <a:effectLst/>
                          <a:latin typeface="Century Gothic" panose="020B0502020202020204" pitchFamily="34" charset="0"/>
                        </a:rPr>
                        <a:t>$200 </a:t>
                      </a:r>
                      <a:endParaRPr lang="en-US" sz="2400" b="0" i="0" u="none" strike="noStrike">
                        <a:effectLst/>
                        <a:latin typeface="Century Gothic" panose="020B0502020202020204" pitchFamily="34" charset="0"/>
                      </a:endParaRPr>
                    </a:p>
                  </a:txBody>
                  <a:tcPr marL="7620" marR="7620" marT="7620" marB="0" anchor="ctr"/>
                </a:tc>
                <a:extLst>
                  <a:ext uri="{0D108BD9-81ED-4DB2-BD59-A6C34878D82A}">
                    <a16:rowId xmlns:a16="http://schemas.microsoft.com/office/drawing/2014/main" val="3243786564"/>
                  </a:ext>
                </a:extLst>
              </a:tr>
              <a:tr h="729343">
                <a:tc>
                  <a:txBody>
                    <a:bodyPr/>
                    <a:lstStyle/>
                    <a:p>
                      <a:pPr algn="ctr" fontAlgn="ctr"/>
                      <a:r>
                        <a:rPr lang="en-US" sz="2400" u="none" strike="noStrike" dirty="0">
                          <a:effectLst/>
                          <a:latin typeface="Century Gothic" panose="020B0502020202020204" pitchFamily="34" charset="0"/>
                        </a:rPr>
                        <a:t>6</a:t>
                      </a:r>
                      <a:endParaRPr lang="en-US" sz="2400" b="1" i="0" u="none" strike="noStrike" dirty="0">
                        <a:effectLst/>
                        <a:latin typeface="Century Gothic" panose="020B0502020202020204" pitchFamily="34" charset="0"/>
                      </a:endParaRPr>
                    </a:p>
                  </a:txBody>
                  <a:tcPr marL="7620" marR="7620" marT="7620" marB="0" anchor="ctr">
                    <a:solidFill>
                      <a:schemeClr val="bg1"/>
                    </a:solidFill>
                  </a:tcPr>
                </a:tc>
                <a:tc>
                  <a:txBody>
                    <a:bodyPr/>
                    <a:lstStyle/>
                    <a:p>
                      <a:pPr algn="ctr" fontAlgn="ctr"/>
                      <a:r>
                        <a:rPr lang="en-US" sz="2400" u="none" strike="noStrike" dirty="0">
                          <a:effectLst/>
                          <a:latin typeface="Century Gothic" panose="020B0502020202020204" pitchFamily="34" charset="0"/>
                        </a:rPr>
                        <a:t>11</a:t>
                      </a:r>
                      <a:endParaRPr lang="en-US" sz="2400" b="0" i="0" u="none" strike="noStrike" dirty="0">
                        <a:effectLst/>
                        <a:latin typeface="Century Gothic" panose="020B0502020202020204" pitchFamily="34" charset="0"/>
                      </a:endParaRPr>
                    </a:p>
                  </a:txBody>
                  <a:tcPr marL="7620" marR="7620" marT="7620" marB="0" anchor="ctr">
                    <a:solidFill>
                      <a:schemeClr val="bg1"/>
                    </a:solidFill>
                  </a:tcPr>
                </a:tc>
                <a:tc>
                  <a:txBody>
                    <a:bodyPr/>
                    <a:lstStyle/>
                    <a:p>
                      <a:pPr algn="ctr" fontAlgn="ctr"/>
                      <a:r>
                        <a:rPr lang="en-US" sz="2400" u="none" strike="noStrike" dirty="0">
                          <a:effectLst/>
                          <a:latin typeface="Century Gothic" panose="020B0502020202020204" pitchFamily="34" charset="0"/>
                        </a:rPr>
                        <a:t>1 month</a:t>
                      </a:r>
                      <a:endParaRPr lang="en-US" sz="2400" b="0" i="0" u="none" strike="noStrike" dirty="0">
                        <a:effectLst/>
                        <a:latin typeface="Century Gothic" panose="020B0502020202020204" pitchFamily="34" charset="0"/>
                      </a:endParaRPr>
                    </a:p>
                  </a:txBody>
                  <a:tcPr marL="7620" marR="7620" marT="7620" marB="0" anchor="ctr">
                    <a:solidFill>
                      <a:schemeClr val="bg1"/>
                    </a:solidFill>
                  </a:tcPr>
                </a:tc>
                <a:tc>
                  <a:txBody>
                    <a:bodyPr/>
                    <a:lstStyle/>
                    <a:p>
                      <a:pPr algn="ctr" fontAlgn="ctr"/>
                      <a:r>
                        <a:rPr lang="en-US" sz="2400" u="none" strike="noStrike" dirty="0">
                          <a:effectLst/>
                          <a:latin typeface="Century Gothic" panose="020B0502020202020204" pitchFamily="34" charset="0"/>
                        </a:rPr>
                        <a:t>$11-$18</a:t>
                      </a:r>
                      <a:endParaRPr lang="en-US" sz="2400" b="0" i="0" u="none" strike="noStrike" dirty="0">
                        <a:effectLst/>
                        <a:latin typeface="Century Gothic" panose="020B0502020202020204" pitchFamily="34" charset="0"/>
                      </a:endParaRPr>
                    </a:p>
                  </a:txBody>
                  <a:tcPr marL="7620" marR="7620" marT="7620" marB="0" anchor="ctr">
                    <a:solidFill>
                      <a:schemeClr val="bg1"/>
                    </a:solidFill>
                  </a:tcPr>
                </a:tc>
                <a:tc>
                  <a:txBody>
                    <a:bodyPr/>
                    <a:lstStyle/>
                    <a:p>
                      <a:pPr algn="ctr" fontAlgn="ctr"/>
                      <a:r>
                        <a:rPr lang="en-US" sz="2400" u="none" strike="noStrike" dirty="0">
                          <a:effectLst/>
                          <a:latin typeface="Century Gothic" panose="020B0502020202020204" pitchFamily="34" charset="0"/>
                        </a:rPr>
                        <a:t>$402 </a:t>
                      </a:r>
                      <a:endParaRPr lang="en-US" sz="2400" b="0" i="0" u="none" strike="noStrike" dirty="0">
                        <a:effectLst/>
                        <a:latin typeface="Century Gothic" panose="020B0502020202020204" pitchFamily="34" charset="0"/>
                      </a:endParaRPr>
                    </a:p>
                  </a:txBody>
                  <a:tcPr marL="7620" marR="7620" marT="7620" marB="0" anchor="ctr">
                    <a:solidFill>
                      <a:schemeClr val="bg1"/>
                    </a:solidFill>
                  </a:tcPr>
                </a:tc>
                <a:extLst>
                  <a:ext uri="{0D108BD9-81ED-4DB2-BD59-A6C34878D82A}">
                    <a16:rowId xmlns:a16="http://schemas.microsoft.com/office/drawing/2014/main" val="335378600"/>
                  </a:ext>
                </a:extLst>
              </a:tr>
            </a:tbl>
          </a:graphicData>
        </a:graphic>
      </p:graphicFrame>
    </p:spTree>
    <p:extLst>
      <p:ext uri="{BB962C8B-B14F-4D97-AF65-F5344CB8AC3E}">
        <p14:creationId xmlns:p14="http://schemas.microsoft.com/office/powerpoint/2010/main" val="287635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b="1" dirty="0">
                <a:latin typeface="Century Gothic" panose="020B0502020202020204" pitchFamily="34" charset="0"/>
              </a:rPr>
              <a:t>Purchaser Surveys </a:t>
            </a:r>
          </a:p>
        </p:txBody>
      </p:sp>
      <p:sp>
        <p:nvSpPr>
          <p:cNvPr id="6" name="Content Placeholder 5"/>
          <p:cNvSpPr>
            <a:spLocks noGrp="1"/>
          </p:cNvSpPr>
          <p:nvPr>
            <p:ph idx="1"/>
          </p:nvPr>
        </p:nvSpPr>
        <p:spPr>
          <a:xfrm>
            <a:off x="914400" y="1600200"/>
            <a:ext cx="7924800" cy="4572000"/>
          </a:xfrm>
        </p:spPr>
        <p:txBody>
          <a:bodyPr>
            <a:normAutofit/>
          </a:bodyPr>
          <a:lstStyle/>
          <a:p>
            <a:pPr>
              <a:lnSpc>
                <a:spcPct val="100000"/>
              </a:lnSpc>
            </a:pPr>
            <a:r>
              <a:rPr lang="en-US" sz="2400" dirty="0">
                <a:latin typeface="Century Gothic" panose="020B0502020202020204" pitchFamily="34" charset="0"/>
              </a:rPr>
              <a:t>A 20-item paper survey with questions about demographics, previous F3B purchases, frequency of store use, satisfaction</a:t>
            </a:r>
          </a:p>
          <a:p>
            <a:pPr>
              <a:lnSpc>
                <a:spcPct val="100000"/>
              </a:lnSpc>
            </a:pPr>
            <a:r>
              <a:rPr lang="en-US" sz="2400" dirty="0">
                <a:latin typeface="Century Gothic" panose="020B0502020202020204" pitchFamily="34" charset="0"/>
              </a:rPr>
              <a:t>Included diffusion of innovation questions about relative advantage, simplicity/complexity, observability, compatibility and trialability. </a:t>
            </a:r>
          </a:p>
          <a:p>
            <a:pPr>
              <a:lnSpc>
                <a:spcPct val="100000"/>
              </a:lnSpc>
            </a:pPr>
            <a:r>
              <a:rPr lang="en-US" sz="2400" dirty="0">
                <a:latin typeface="Century Gothic" panose="020B0502020202020204" pitchFamily="34" charset="0"/>
              </a:rPr>
              <a:t>12 Farm Fresh Food Box (F3B) customers completed consumer surveys between October 28 and December 13, 2017. </a:t>
            </a:r>
          </a:p>
        </p:txBody>
      </p:sp>
    </p:spTree>
    <p:extLst>
      <p:ext uri="{BB962C8B-B14F-4D97-AF65-F5344CB8AC3E}">
        <p14:creationId xmlns:p14="http://schemas.microsoft.com/office/powerpoint/2010/main" val="2268897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b="1" dirty="0">
                <a:latin typeface="Century Gothic" panose="020B0502020202020204" pitchFamily="34" charset="0"/>
              </a:rPr>
              <a:t>Respondent Characteristics</a:t>
            </a:r>
          </a:p>
        </p:txBody>
      </p:sp>
      <p:sp>
        <p:nvSpPr>
          <p:cNvPr id="6" name="Content Placeholder 5"/>
          <p:cNvSpPr>
            <a:spLocks noGrp="1"/>
          </p:cNvSpPr>
          <p:nvPr>
            <p:ph idx="1"/>
          </p:nvPr>
        </p:nvSpPr>
        <p:spPr>
          <a:xfrm>
            <a:off x="609600" y="1600200"/>
            <a:ext cx="8001000" cy="4572000"/>
          </a:xfrm>
        </p:spPr>
        <p:txBody>
          <a:bodyPr>
            <a:normAutofit/>
          </a:bodyPr>
          <a:lstStyle/>
          <a:p>
            <a:r>
              <a:rPr lang="en-US" sz="2400" dirty="0">
                <a:latin typeface="Century Gothic" panose="020B0502020202020204" pitchFamily="34" charset="0"/>
              </a:rPr>
              <a:t>All respondents identified themselves as white &amp; non-Hispanic. </a:t>
            </a:r>
          </a:p>
          <a:p>
            <a:r>
              <a:rPr lang="en-US" sz="2400" dirty="0">
                <a:latin typeface="Century Gothic" panose="020B0502020202020204" pitchFamily="34" charset="0"/>
              </a:rPr>
              <a:t>Most were females &amp; aged 65 or older</a:t>
            </a:r>
          </a:p>
          <a:p>
            <a:r>
              <a:rPr lang="en-US" sz="2400" dirty="0">
                <a:latin typeface="Century Gothic" panose="020B0502020202020204" pitchFamily="34" charset="0"/>
              </a:rPr>
              <a:t>Half reported household income between $25,000 - $75,000 </a:t>
            </a:r>
          </a:p>
          <a:p>
            <a:r>
              <a:rPr lang="en-US" sz="2400" dirty="0">
                <a:latin typeface="Century Gothic" panose="020B0502020202020204" pitchFamily="34" charset="0"/>
              </a:rPr>
              <a:t>4 had children under age 18 living with them </a:t>
            </a:r>
          </a:p>
          <a:p>
            <a:r>
              <a:rPr lang="en-US" sz="2400" dirty="0">
                <a:latin typeface="Century Gothic" panose="020B0502020202020204" pitchFamily="34" charset="0"/>
              </a:rPr>
              <a:t>Most live within a 15-minute drive &amp; visit the store frequently</a:t>
            </a:r>
          </a:p>
          <a:p>
            <a:r>
              <a:rPr lang="en-US" sz="2400" dirty="0">
                <a:latin typeface="Century Gothic" panose="020B0502020202020204" pitchFamily="34" charset="0"/>
              </a:rPr>
              <a:t>Most respondents were first-time purchasers of F3B who had learned of F3B from in-store advertising.</a:t>
            </a:r>
          </a:p>
          <a:p>
            <a:endParaRPr lang="en-US" sz="2400" dirty="0">
              <a:latin typeface="Century Gothic" panose="020B0502020202020204" pitchFamily="34" charset="0"/>
            </a:endParaRPr>
          </a:p>
          <a:p>
            <a:pPr marL="0" indent="0">
              <a:buNone/>
            </a:pPr>
            <a:endParaRPr lang="en-US" dirty="0"/>
          </a:p>
        </p:txBody>
      </p:sp>
    </p:spTree>
    <p:extLst>
      <p:ext uri="{BB962C8B-B14F-4D97-AF65-F5344CB8AC3E}">
        <p14:creationId xmlns:p14="http://schemas.microsoft.com/office/powerpoint/2010/main" val="2041341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282" y="152400"/>
            <a:ext cx="8135318" cy="1295400"/>
          </a:xfrm>
        </p:spPr>
        <p:txBody>
          <a:bodyPr>
            <a:normAutofit/>
          </a:bodyPr>
          <a:lstStyle/>
          <a:p>
            <a:pPr algn="ctr">
              <a:defRPr sz="2000" b="0" i="0" u="none" strike="noStrike" kern="1200" spc="0" baseline="0">
                <a:solidFill>
                  <a:srgbClr val="000000">
                    <a:lumMod val="65000"/>
                    <a:lumOff val="35000"/>
                  </a:srgbClr>
                </a:solidFill>
                <a:latin typeface="+mn-lt"/>
                <a:ea typeface="+mn-ea"/>
                <a:cs typeface="+mn-cs"/>
              </a:defRPr>
            </a:pPr>
            <a:r>
              <a:rPr lang="en-US" sz="3200" b="1" dirty="0">
                <a:solidFill>
                  <a:srgbClr val="000000">
                    <a:lumMod val="65000"/>
                    <a:lumOff val="35000"/>
                  </a:srgbClr>
                </a:solidFill>
                <a:latin typeface="Century Gothic" panose="020B0502020202020204" pitchFamily="34" charset="0"/>
              </a:rPr>
              <a:t>Places F3B customers get fresh produce</a:t>
            </a:r>
          </a:p>
        </p:txBody>
      </p:sp>
      <p:graphicFrame>
        <p:nvGraphicFramePr>
          <p:cNvPr id="5" name="Chart 4">
            <a:extLst>
              <a:ext uri="{FF2B5EF4-FFF2-40B4-BE49-F238E27FC236}">
                <a16:creationId xmlns:a16="http://schemas.microsoft.com/office/drawing/2014/main" id="{CC14FA7D-2531-45F3-A6B6-4B7E21907360}"/>
              </a:ext>
            </a:extLst>
          </p:cNvPr>
          <p:cNvGraphicFramePr>
            <a:graphicFrameLocks/>
          </p:cNvGraphicFramePr>
          <p:nvPr>
            <p:extLst>
              <p:ext uri="{D42A27DB-BD31-4B8C-83A1-F6EECF244321}">
                <p14:modId xmlns:p14="http://schemas.microsoft.com/office/powerpoint/2010/main" val="2344379984"/>
              </p:ext>
            </p:extLst>
          </p:nvPr>
        </p:nvGraphicFramePr>
        <p:xfrm>
          <a:off x="304800" y="1295400"/>
          <a:ext cx="7982918"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2859DC00-5DD2-446C-A807-B2F766243541}"/>
              </a:ext>
            </a:extLst>
          </p:cNvPr>
          <p:cNvSpPr txBox="1"/>
          <p:nvPr/>
        </p:nvSpPr>
        <p:spPr>
          <a:xfrm>
            <a:off x="3429000" y="6400800"/>
            <a:ext cx="3657600" cy="369332"/>
          </a:xfrm>
          <a:prstGeom prst="rect">
            <a:avLst/>
          </a:prstGeom>
          <a:noFill/>
        </p:spPr>
        <p:txBody>
          <a:bodyPr wrap="square" rtlCol="0">
            <a:spAutoFit/>
          </a:bodyPr>
          <a:lstStyle/>
          <a:p>
            <a:r>
              <a:rPr lang="en-US" sz="1800" dirty="0">
                <a:latin typeface="Century Gothic" panose="020B0502020202020204" pitchFamily="34" charset="0"/>
              </a:rPr>
              <a:t>Number of responses</a:t>
            </a:r>
          </a:p>
        </p:txBody>
      </p:sp>
    </p:spTree>
    <p:extLst>
      <p:ext uri="{BB962C8B-B14F-4D97-AF65-F5344CB8AC3E}">
        <p14:creationId xmlns:p14="http://schemas.microsoft.com/office/powerpoint/2010/main" val="249061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21864" t="8482" r="14797" b="2126"/>
          <a:stretch/>
        </p:blipFill>
        <p:spPr bwMode="auto">
          <a:xfrm>
            <a:off x="6363368" y="1828800"/>
            <a:ext cx="2451743" cy="29036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310967"/>
            <a:ext cx="7886700" cy="994172"/>
          </a:xfrm>
        </p:spPr>
        <p:txBody>
          <a:bodyPr>
            <a:noAutofit/>
          </a:bodyPr>
          <a:lstStyle/>
          <a:p>
            <a:r>
              <a:rPr lang="en-US" sz="3200" b="1" dirty="0">
                <a:solidFill>
                  <a:srgbClr val="002060"/>
                </a:solidFill>
                <a:latin typeface="Century Gothic" panose="020B0502020202020204" pitchFamily="34" charset="0"/>
                <a:ea typeface="Tahoma" panose="020B0604030504040204" pitchFamily="34" charset="0"/>
                <a:cs typeface="Tahoma" panose="020B0604030504040204" pitchFamily="34" charset="0"/>
              </a:rPr>
              <a:t>Current Trends in Rural Areas</a:t>
            </a:r>
          </a:p>
        </p:txBody>
      </p:sp>
      <p:sp>
        <p:nvSpPr>
          <p:cNvPr id="3" name="Content Placeholder 2"/>
          <p:cNvSpPr>
            <a:spLocks noGrp="1"/>
          </p:cNvSpPr>
          <p:nvPr>
            <p:ph idx="1"/>
          </p:nvPr>
        </p:nvSpPr>
        <p:spPr>
          <a:xfrm>
            <a:off x="114968" y="1600200"/>
            <a:ext cx="6248400" cy="3883224"/>
          </a:xfrm>
        </p:spPr>
        <p:txBody>
          <a:bodyPr>
            <a:noAutofit/>
          </a:bodyPr>
          <a:lstStyle/>
          <a:p>
            <a:pPr marL="501368" indent="-342900">
              <a:lnSpc>
                <a:spcPct val="100000"/>
              </a:lnSpc>
              <a:spcBef>
                <a:spcPts val="0"/>
              </a:spcBef>
              <a:spcAft>
                <a:spcPts val="1800"/>
              </a:spcAft>
              <a:buFont typeface="Wingdings" panose="05000000000000000000" pitchFamily="2" charset="2"/>
              <a:buChar char="Ø"/>
            </a:pPr>
            <a:r>
              <a:rPr lang="en-US" sz="2400" b="1" dirty="0">
                <a:latin typeface="Century Gothic" panose="020B0502020202020204" pitchFamily="34" charset="0"/>
              </a:rPr>
              <a:t>Competition for small farms,</a:t>
            </a:r>
            <a:r>
              <a:rPr lang="en-US" sz="2400" dirty="0">
                <a:latin typeface="Century Gothic" panose="020B0502020202020204" pitchFamily="34" charset="0"/>
              </a:rPr>
              <a:t> from large, centralized farms that farmers face-- as well as DTC market saturation </a:t>
            </a:r>
          </a:p>
          <a:p>
            <a:pPr marL="501368" indent="-342900">
              <a:lnSpc>
                <a:spcPct val="100000"/>
              </a:lnSpc>
              <a:spcBef>
                <a:spcPts val="0"/>
              </a:spcBef>
              <a:spcAft>
                <a:spcPts val="1800"/>
              </a:spcAft>
              <a:buFont typeface="Wingdings" panose="05000000000000000000" pitchFamily="2" charset="2"/>
              <a:buChar char="Ø"/>
            </a:pPr>
            <a:r>
              <a:rPr lang="en-US" sz="2400" b="1" dirty="0">
                <a:latin typeface="Century Gothic" panose="020B0502020202020204" pitchFamily="34" charset="0"/>
              </a:rPr>
              <a:t>Declining business </a:t>
            </a:r>
            <a:r>
              <a:rPr lang="en-US" sz="2400" dirty="0">
                <a:latin typeface="Century Gothic" panose="020B0502020202020204" pitchFamily="34" charset="0"/>
              </a:rPr>
              <a:t>for rural retailers, as rural consumers switch to shopping in larger urban centers. </a:t>
            </a:r>
          </a:p>
          <a:p>
            <a:pPr marL="501368" indent="-342900">
              <a:lnSpc>
                <a:spcPct val="100000"/>
              </a:lnSpc>
              <a:spcBef>
                <a:spcPts val="0"/>
              </a:spcBef>
              <a:spcAft>
                <a:spcPts val="1800"/>
              </a:spcAft>
              <a:buFont typeface="Wingdings" panose="05000000000000000000" pitchFamily="2" charset="2"/>
              <a:buChar char="Ø"/>
            </a:pPr>
            <a:r>
              <a:rPr lang="en-US" sz="2400" b="1" dirty="0">
                <a:latin typeface="Century Gothic" panose="020B0502020202020204" pitchFamily="34" charset="0"/>
              </a:rPr>
              <a:t>Lack of access to healthful, locally grown food </a:t>
            </a:r>
            <a:r>
              <a:rPr lang="en-US" sz="2400" dirty="0">
                <a:latin typeface="Century Gothic" panose="020B0502020202020204" pitchFamily="34" charset="0"/>
              </a:rPr>
              <a:t>for rural residents</a:t>
            </a:r>
            <a:r>
              <a:rPr lang="en-US" sz="2400" b="1" dirty="0">
                <a:latin typeface="Century Gothic" panose="020B0502020202020204" pitchFamily="34" charset="0"/>
              </a:rPr>
              <a:t>, </a:t>
            </a:r>
            <a:r>
              <a:rPr lang="en-US" sz="2400" dirty="0">
                <a:latin typeface="Century Gothic" panose="020B0502020202020204" pitchFamily="34" charset="0"/>
              </a:rPr>
              <a:t>many of whom have lower incomes</a:t>
            </a:r>
          </a:p>
        </p:txBody>
      </p:sp>
    </p:spTree>
    <p:extLst>
      <p:ext uri="{BB962C8B-B14F-4D97-AF65-F5344CB8AC3E}">
        <p14:creationId xmlns:p14="http://schemas.microsoft.com/office/powerpoint/2010/main" val="1040905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b="1" dirty="0">
                <a:latin typeface="Century Gothic" panose="020B0502020202020204" pitchFamily="34" charset="0"/>
              </a:rPr>
              <a:t>Initial Reactions to F3B</a:t>
            </a:r>
          </a:p>
        </p:txBody>
      </p:sp>
      <p:sp>
        <p:nvSpPr>
          <p:cNvPr id="6" name="Content Placeholder 5"/>
          <p:cNvSpPr>
            <a:spLocks noGrp="1"/>
          </p:cNvSpPr>
          <p:nvPr>
            <p:ph idx="1"/>
          </p:nvPr>
        </p:nvSpPr>
        <p:spPr>
          <a:xfrm>
            <a:off x="609600" y="1738489"/>
            <a:ext cx="8229600" cy="5119511"/>
          </a:xfrm>
        </p:spPr>
        <p:txBody>
          <a:bodyPr>
            <a:normAutofit/>
          </a:bodyPr>
          <a:lstStyle/>
          <a:p>
            <a:r>
              <a:rPr lang="en-US" sz="2400" dirty="0">
                <a:latin typeface="Century Gothic" panose="020B0502020202020204" pitchFamily="34" charset="0"/>
              </a:rPr>
              <a:t>Freshness, quality &amp; variety were the most-liked features</a:t>
            </a:r>
          </a:p>
          <a:p>
            <a:r>
              <a:rPr lang="en-US" sz="2400" dirty="0">
                <a:latin typeface="Century Gothic" panose="020B0502020202020204" pitchFamily="34" charset="0"/>
              </a:rPr>
              <a:t>Customers were satisfied with the ease of ordering &amp; interactions with the retailer</a:t>
            </a:r>
          </a:p>
          <a:p>
            <a:r>
              <a:rPr lang="en-US" sz="2400" dirty="0">
                <a:latin typeface="Century Gothic" panose="020B0502020202020204" pitchFamily="34" charset="0"/>
              </a:rPr>
              <a:t>11 said F3B cost less than buying at the farmers’ market; 8 said it was less expensive than other places they shopped for fresh produce </a:t>
            </a:r>
          </a:p>
          <a:p>
            <a:r>
              <a:rPr lang="en-US" sz="2400" dirty="0">
                <a:latin typeface="Century Gothic" panose="020B0502020202020204" pitchFamily="34" charset="0"/>
              </a:rPr>
              <a:t>Overall, respondents felt F3B was a good value for the money (n=11)</a:t>
            </a:r>
          </a:p>
          <a:p>
            <a:endParaRPr lang="en-US" sz="2400" dirty="0">
              <a:latin typeface="Century Gothic" panose="020B0502020202020204" pitchFamily="34" charset="0"/>
            </a:endParaRPr>
          </a:p>
        </p:txBody>
      </p:sp>
    </p:spTree>
    <p:extLst>
      <p:ext uri="{BB962C8B-B14F-4D97-AF65-F5344CB8AC3E}">
        <p14:creationId xmlns:p14="http://schemas.microsoft.com/office/powerpoint/2010/main" val="3576491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D050384A-F56E-49A1-9AB2-FF1FBBBA7AF2}"/>
              </a:ext>
            </a:extLst>
          </p:cNvPr>
          <p:cNvGraphicFramePr>
            <a:graphicFrameLocks/>
          </p:cNvGraphicFramePr>
          <p:nvPr>
            <p:extLst>
              <p:ext uri="{D42A27DB-BD31-4B8C-83A1-F6EECF244321}">
                <p14:modId xmlns:p14="http://schemas.microsoft.com/office/powerpoint/2010/main" val="4240731782"/>
              </p:ext>
            </p:extLst>
          </p:nvPr>
        </p:nvGraphicFramePr>
        <p:xfrm>
          <a:off x="990600" y="533400"/>
          <a:ext cx="7467600" cy="533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80665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34145203-27BA-466D-A54E-B2BCC1FF0F15}"/>
              </a:ext>
            </a:extLst>
          </p:cNvPr>
          <p:cNvGraphicFramePr>
            <a:graphicFrameLocks/>
          </p:cNvGraphicFramePr>
          <p:nvPr>
            <p:extLst>
              <p:ext uri="{D42A27DB-BD31-4B8C-83A1-F6EECF244321}">
                <p14:modId xmlns:p14="http://schemas.microsoft.com/office/powerpoint/2010/main" val="4185743124"/>
              </p:ext>
            </p:extLst>
          </p:nvPr>
        </p:nvGraphicFramePr>
        <p:xfrm>
          <a:off x="533400" y="609600"/>
          <a:ext cx="8229600" cy="533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03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315200" cy="1295400"/>
          </a:xfrm>
        </p:spPr>
        <p:txBody>
          <a:bodyPr>
            <a:normAutofit/>
          </a:bodyPr>
          <a:lstStyle/>
          <a:p>
            <a:r>
              <a:rPr lang="en-US" sz="3200" b="1" dirty="0" smtClean="0">
                <a:latin typeface="Century Gothic" panose="020B0502020202020204" pitchFamily="34" charset="0"/>
              </a:rPr>
              <a:t>Insights from consumers</a:t>
            </a:r>
            <a:endParaRPr lang="en-US" sz="3200" b="1" dirty="0">
              <a:latin typeface="Century Gothic" panose="020B0502020202020204" pitchFamily="34" charset="0"/>
            </a:endParaRPr>
          </a:p>
        </p:txBody>
      </p:sp>
      <p:sp>
        <p:nvSpPr>
          <p:cNvPr id="3" name="TextBox 2">
            <a:extLst>
              <a:ext uri="{FF2B5EF4-FFF2-40B4-BE49-F238E27FC236}">
                <a16:creationId xmlns:a16="http://schemas.microsoft.com/office/drawing/2014/main" id="{C90ABBB8-663A-4871-B076-7F26B3B92D5D}"/>
              </a:ext>
            </a:extLst>
          </p:cNvPr>
          <p:cNvSpPr txBox="1"/>
          <p:nvPr/>
        </p:nvSpPr>
        <p:spPr>
          <a:xfrm>
            <a:off x="533400" y="1447800"/>
            <a:ext cx="8458200" cy="5632311"/>
          </a:xfrm>
          <a:prstGeom prst="rect">
            <a:avLst/>
          </a:prstGeom>
          <a:noFill/>
        </p:spPr>
        <p:txBody>
          <a:bodyPr wrap="square" rtlCol="0">
            <a:spAutoFit/>
          </a:bodyPr>
          <a:lstStyle/>
          <a:p>
            <a:r>
              <a:rPr lang="en-US" dirty="0">
                <a:latin typeface="Century Gothic" panose="020B0502020202020204" pitchFamily="34" charset="0"/>
              </a:rPr>
              <a:t>“I've been waiting for this in Skagit County since my daughter did it in St. Paul, MN and Bethel, AK 4+ years ago!!”</a:t>
            </a:r>
          </a:p>
          <a:p>
            <a:r>
              <a:rPr lang="en-US" dirty="0">
                <a:latin typeface="Century Gothic" panose="020B0502020202020204" pitchFamily="34" charset="0"/>
              </a:rPr>
              <a:t> </a:t>
            </a:r>
          </a:p>
          <a:p>
            <a:r>
              <a:rPr lang="en-US" dirty="0">
                <a:latin typeface="Century Gothic" panose="020B0502020202020204" pitchFamily="34" charset="0"/>
              </a:rPr>
              <a:t>“I normally don't buy so much veggies at the same time, but I've found that it's convenient to have them on hand” </a:t>
            </a:r>
          </a:p>
          <a:p>
            <a:r>
              <a:rPr lang="en-US" dirty="0">
                <a:latin typeface="Century Gothic" panose="020B0502020202020204" pitchFamily="34" charset="0"/>
              </a:rPr>
              <a:t> </a:t>
            </a:r>
          </a:p>
          <a:p>
            <a:r>
              <a:rPr lang="en-US" dirty="0">
                <a:latin typeface="Century Gothic" panose="020B0502020202020204" pitchFamily="34" charset="0"/>
              </a:rPr>
              <a:t>“I hope it is in this store next year” (9 strongly agreed). </a:t>
            </a:r>
          </a:p>
          <a:p>
            <a:endParaRPr lang="en-US" dirty="0">
              <a:latin typeface="Century Gothic" panose="020B0502020202020204" pitchFamily="34" charset="0"/>
            </a:endParaRPr>
          </a:p>
          <a:p>
            <a:r>
              <a:rPr lang="en-US" dirty="0">
                <a:latin typeface="Century Gothic" panose="020B0502020202020204" pitchFamily="34" charset="0"/>
              </a:rPr>
              <a:t>Consumers Suggest: </a:t>
            </a:r>
          </a:p>
          <a:p>
            <a:pPr marL="342900" indent="-342900">
              <a:buFont typeface="Arial" panose="020B0604020202020204" pitchFamily="34" charset="0"/>
              <a:buChar char="•"/>
            </a:pPr>
            <a:r>
              <a:rPr lang="en-US" dirty="0">
                <a:latin typeface="Century Gothic" panose="020B0502020202020204" pitchFamily="34" charset="0"/>
              </a:rPr>
              <a:t>Include recipes in the box </a:t>
            </a:r>
          </a:p>
          <a:p>
            <a:pPr marL="342900" indent="-342900">
              <a:buFont typeface="Arial" panose="020B0604020202020204" pitchFamily="34" charset="0"/>
              <a:buChar char="•"/>
            </a:pPr>
            <a:r>
              <a:rPr lang="en-US" dirty="0">
                <a:latin typeface="Century Gothic" panose="020B0502020202020204" pitchFamily="34" charset="0"/>
              </a:rPr>
              <a:t>Find way to recycle empty boxes to the farm</a:t>
            </a:r>
          </a:p>
          <a:p>
            <a:endParaRPr lang="en-US" dirty="0"/>
          </a:p>
          <a:p>
            <a:endParaRPr lang="en-US" dirty="0"/>
          </a:p>
        </p:txBody>
      </p:sp>
    </p:spTree>
    <p:extLst>
      <p:ext uri="{BB962C8B-B14F-4D97-AF65-F5344CB8AC3E}">
        <p14:creationId xmlns:p14="http://schemas.microsoft.com/office/powerpoint/2010/main" val="283383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1DD62-5A7C-4E6F-B6E2-C7C995E65E11}"/>
              </a:ext>
            </a:extLst>
          </p:cNvPr>
          <p:cNvSpPr>
            <a:spLocks noGrp="1"/>
          </p:cNvSpPr>
          <p:nvPr>
            <p:ph type="title"/>
          </p:nvPr>
        </p:nvSpPr>
        <p:spPr/>
        <p:txBody>
          <a:bodyPr>
            <a:normAutofit/>
          </a:bodyPr>
          <a:lstStyle/>
          <a:p>
            <a:r>
              <a:rPr lang="en-US" sz="3200" b="1" dirty="0" smtClean="0">
                <a:latin typeface="Century Gothic" panose="020B0502020202020204" pitchFamily="34" charset="0"/>
              </a:rPr>
              <a:t>Value Chain Insights</a:t>
            </a:r>
            <a:endParaRPr lang="en-US" sz="3200" b="1"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3C65CC41-5CC9-479B-ABCF-FD3974DFA0CC}"/>
              </a:ext>
            </a:extLst>
          </p:cNvPr>
          <p:cNvSpPr>
            <a:spLocks noGrp="1"/>
          </p:cNvSpPr>
          <p:nvPr>
            <p:ph idx="1"/>
          </p:nvPr>
        </p:nvSpPr>
        <p:spPr>
          <a:xfrm>
            <a:off x="609600" y="1600200"/>
            <a:ext cx="8229600" cy="4572000"/>
          </a:xfrm>
        </p:spPr>
        <p:txBody>
          <a:bodyPr>
            <a:noAutofit/>
          </a:bodyPr>
          <a:lstStyle/>
          <a:p>
            <a:pPr>
              <a:lnSpc>
                <a:spcPct val="110000"/>
              </a:lnSpc>
            </a:pPr>
            <a:r>
              <a:rPr lang="en-US" sz="2400" dirty="0">
                <a:latin typeface="Century Gothic" panose="020B0502020202020204" pitchFamily="34" charset="0"/>
              </a:rPr>
              <a:t>Many consumers want familiar staple items like salad, potatoes, green beans, corn &amp; carrots. While they’re willing to pay slightly more than supermarket prices, they’re still sensitive to the F3B cost. </a:t>
            </a:r>
          </a:p>
          <a:p>
            <a:pPr lvl="0">
              <a:lnSpc>
                <a:spcPct val="110000"/>
              </a:lnSpc>
            </a:pPr>
            <a:r>
              <a:rPr lang="en-US" sz="2400" dirty="0">
                <a:latin typeface="Century Gothic" panose="020B0502020202020204" pitchFamily="34" charset="0"/>
              </a:rPr>
              <a:t>A marketing strategy is needed that goes beyond the in-store posters, handbills, and sandwich boards</a:t>
            </a:r>
          </a:p>
          <a:p>
            <a:pPr lvl="0">
              <a:lnSpc>
                <a:spcPct val="110000"/>
              </a:lnSpc>
            </a:pPr>
            <a:r>
              <a:rPr lang="en-US" sz="2400" dirty="0">
                <a:latin typeface="Century Gothic" panose="020B0502020202020204" pitchFamily="34" charset="0"/>
              </a:rPr>
              <a:t>Consumers may need an on-line ordering option if they find in-store ordering for subsequent pick-up inconvenient</a:t>
            </a:r>
            <a:endParaRPr lang="en-US" sz="2400" dirty="0"/>
          </a:p>
        </p:txBody>
      </p:sp>
    </p:spTree>
    <p:extLst>
      <p:ext uri="{BB962C8B-B14F-4D97-AF65-F5344CB8AC3E}">
        <p14:creationId xmlns:p14="http://schemas.microsoft.com/office/powerpoint/2010/main" val="1213297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6460" y="457200"/>
            <a:ext cx="8040339" cy="6086877"/>
          </a:xfrm>
          <a:prstGeom prst="rect">
            <a:avLst/>
          </a:prstGeom>
        </p:spPr>
      </p:pic>
    </p:spTree>
    <p:extLst>
      <p:ext uri="{BB962C8B-B14F-4D97-AF65-F5344CB8AC3E}">
        <p14:creationId xmlns:p14="http://schemas.microsoft.com/office/powerpoint/2010/main" val="2460456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33400" y="152400"/>
            <a:ext cx="8382000" cy="6858000"/>
          </a:xfrm>
          <a:prstGeom prst="rect">
            <a:avLst/>
          </a:prstGeom>
        </p:spPr>
      </p:pic>
    </p:spTree>
    <p:extLst>
      <p:ext uri="{BB962C8B-B14F-4D97-AF65-F5344CB8AC3E}">
        <p14:creationId xmlns:p14="http://schemas.microsoft.com/office/powerpoint/2010/main" val="225331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46042-58A9-4C32-9A51-4E1E642CF625}"/>
              </a:ext>
            </a:extLst>
          </p:cNvPr>
          <p:cNvSpPr>
            <a:spLocks noGrp="1"/>
          </p:cNvSpPr>
          <p:nvPr>
            <p:ph type="title"/>
          </p:nvPr>
        </p:nvSpPr>
        <p:spPr/>
        <p:txBody>
          <a:bodyPr>
            <a:normAutofit/>
          </a:bodyPr>
          <a:lstStyle/>
          <a:p>
            <a:r>
              <a:rPr lang="en-US" sz="3200" b="1" dirty="0" smtClean="0">
                <a:latin typeface="Century Gothic" panose="020B0502020202020204" pitchFamily="34" charset="0"/>
              </a:rPr>
              <a:t>National Survey:</a:t>
            </a:r>
            <a:endParaRPr lang="en-US" sz="3200" b="1"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616E3E05-09FA-4A3A-AF87-1D4ECD588F10}"/>
              </a:ext>
            </a:extLst>
          </p:cNvPr>
          <p:cNvSpPr>
            <a:spLocks noGrp="1"/>
          </p:cNvSpPr>
          <p:nvPr>
            <p:ph idx="1"/>
          </p:nvPr>
        </p:nvSpPr>
        <p:spPr>
          <a:xfrm>
            <a:off x="381000" y="1600200"/>
            <a:ext cx="7848600" cy="4572000"/>
          </a:xfrm>
        </p:spPr>
        <p:txBody>
          <a:bodyPr>
            <a:normAutofit/>
          </a:bodyPr>
          <a:lstStyle/>
          <a:p>
            <a:r>
              <a:rPr lang="en-US" sz="2400" dirty="0" smtClean="0">
                <a:latin typeface="Century Gothic" panose="020B0502020202020204" pitchFamily="34" charset="0"/>
              </a:rPr>
              <a:t>Spring </a:t>
            </a:r>
            <a:r>
              <a:rPr lang="en-US" sz="2400" dirty="0">
                <a:latin typeface="Century Gothic" panose="020B0502020202020204" pitchFamily="34" charset="0"/>
              </a:rPr>
              <a:t>2018: National Consumer </a:t>
            </a:r>
            <a:r>
              <a:rPr lang="en-US" sz="2400" dirty="0" smtClean="0">
                <a:latin typeface="Century Gothic" panose="020B0502020202020204" pitchFamily="34" charset="0"/>
              </a:rPr>
              <a:t>Survey </a:t>
            </a:r>
            <a:r>
              <a:rPr lang="en-US" sz="2400" dirty="0">
                <a:latin typeface="Century Gothic" panose="020B0502020202020204" pitchFamily="34" charset="0"/>
              </a:rPr>
              <a:t>regarding perceptions &amp; use of DTC markets with a focus on F3B </a:t>
            </a:r>
            <a:endParaRPr lang="en-US" sz="2400" dirty="0" smtClean="0">
              <a:latin typeface="Century Gothic" panose="020B0502020202020204" pitchFamily="34" charset="0"/>
            </a:endParaRPr>
          </a:p>
          <a:p>
            <a:r>
              <a:rPr lang="en-US" sz="2400" dirty="0" smtClean="0">
                <a:latin typeface="Century Gothic" panose="020B0502020202020204" pitchFamily="34" charset="0"/>
              </a:rPr>
              <a:t>401 respondents</a:t>
            </a:r>
          </a:p>
          <a:p>
            <a:r>
              <a:rPr lang="en-US" sz="2400" dirty="0" smtClean="0">
                <a:latin typeface="Century Gothic" panose="020B0502020202020204" pitchFamily="34" charset="0"/>
              </a:rPr>
              <a:t>We just started analyzing data</a:t>
            </a:r>
            <a:endParaRPr lang="en-US" sz="2400" dirty="0">
              <a:latin typeface="Century Gothic" panose="020B0502020202020204" pitchFamily="34" charset="0"/>
            </a:endParaRPr>
          </a:p>
        </p:txBody>
      </p:sp>
      <p:pic>
        <p:nvPicPr>
          <p:cNvPr id="4" name="Shape 312" descr="00001.jpg">
            <a:extLst>
              <a:ext uri="{FF2B5EF4-FFF2-40B4-BE49-F238E27FC236}">
                <a16:creationId xmlns:a16="http://schemas.microsoft.com/office/drawing/2014/main" id="{59DD73AC-2CAC-4B74-9D64-5EAB03D26C17}"/>
              </a:ext>
            </a:extLst>
          </p:cNvPr>
          <p:cNvPicPr preferRelativeResize="0"/>
          <p:nvPr/>
        </p:nvPicPr>
        <p:blipFill rotWithShape="1">
          <a:blip r:embed="rId3">
            <a:alphaModFix/>
          </a:blip>
          <a:srcRect l="26335" t="33432" r="25886" b="31684"/>
          <a:stretch/>
        </p:blipFill>
        <p:spPr>
          <a:xfrm>
            <a:off x="7356231" y="5257800"/>
            <a:ext cx="1787769" cy="1521519"/>
          </a:xfrm>
          <a:prstGeom prst="rect">
            <a:avLst/>
          </a:prstGeom>
          <a:noFill/>
          <a:ln>
            <a:noFill/>
          </a:ln>
        </p:spPr>
      </p:pic>
    </p:spTree>
    <p:extLst>
      <p:ext uri="{BB962C8B-B14F-4D97-AF65-F5344CB8AC3E}">
        <p14:creationId xmlns:p14="http://schemas.microsoft.com/office/powerpoint/2010/main" val="3871100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E855D4-60BF-4ED8-9F22-8E08EEF22AC9}"/>
              </a:ext>
            </a:extLst>
          </p:cNvPr>
          <p:cNvPicPr>
            <a:picLocks noChangeAspect="1"/>
          </p:cNvPicPr>
          <p:nvPr/>
        </p:nvPicPr>
        <p:blipFill>
          <a:blip r:embed="rId2"/>
          <a:stretch>
            <a:fillRect/>
          </a:stretch>
        </p:blipFill>
        <p:spPr>
          <a:xfrm>
            <a:off x="3833090" y="5313005"/>
            <a:ext cx="5119227" cy="1477603"/>
          </a:xfrm>
          <a:prstGeom prst="rect">
            <a:avLst/>
          </a:prstGeom>
        </p:spPr>
      </p:pic>
      <p:graphicFrame>
        <p:nvGraphicFramePr>
          <p:cNvPr id="3" name="Chart 2">
            <a:extLst>
              <a:ext uri="{FF2B5EF4-FFF2-40B4-BE49-F238E27FC236}">
                <a16:creationId xmlns:a16="http://schemas.microsoft.com/office/drawing/2014/main" id="{D3C8586C-B5CD-4A7C-96E6-EBB4F8DFD140}"/>
              </a:ext>
            </a:extLst>
          </p:cNvPr>
          <p:cNvGraphicFramePr>
            <a:graphicFrameLocks/>
          </p:cNvGraphicFramePr>
          <p:nvPr>
            <p:extLst>
              <p:ext uri="{D42A27DB-BD31-4B8C-83A1-F6EECF244321}">
                <p14:modId xmlns:p14="http://schemas.microsoft.com/office/powerpoint/2010/main" val="54786423"/>
              </p:ext>
            </p:extLst>
          </p:nvPr>
        </p:nvGraphicFramePr>
        <p:xfrm>
          <a:off x="258618" y="304800"/>
          <a:ext cx="8395855" cy="47179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3105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356A5AB5-0726-43A0-86AB-70EA9C5FA6FD}"/>
              </a:ext>
            </a:extLst>
          </p:cNvPr>
          <p:cNvGraphicFramePr>
            <a:graphicFrameLocks/>
          </p:cNvGraphicFramePr>
          <p:nvPr>
            <p:extLst>
              <p:ext uri="{D42A27DB-BD31-4B8C-83A1-F6EECF244321}">
                <p14:modId xmlns:p14="http://schemas.microsoft.com/office/powerpoint/2010/main" val="1270829851"/>
              </p:ext>
            </p:extLst>
          </p:nvPr>
        </p:nvGraphicFramePr>
        <p:xfrm>
          <a:off x="261258" y="785093"/>
          <a:ext cx="8327572" cy="51538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741497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FDD17-653D-453F-A286-99298E2A3633}"/>
              </a:ext>
            </a:extLst>
          </p:cNvPr>
          <p:cNvSpPr>
            <a:spLocks noGrp="1"/>
          </p:cNvSpPr>
          <p:nvPr>
            <p:ph type="title"/>
          </p:nvPr>
        </p:nvSpPr>
        <p:spPr/>
        <p:txBody>
          <a:bodyPr>
            <a:normAutofit/>
          </a:bodyPr>
          <a:lstStyle/>
          <a:p>
            <a:r>
              <a:rPr lang="en-US" sz="3200" b="1" dirty="0">
                <a:solidFill>
                  <a:srgbClr val="002060"/>
                </a:solidFill>
                <a:latin typeface="Century Gothic" panose="020B0502020202020204" pitchFamily="34" charset="0"/>
              </a:rPr>
              <a:t>Farm Fresh Food Boxes</a:t>
            </a:r>
          </a:p>
        </p:txBody>
      </p:sp>
      <p:sp>
        <p:nvSpPr>
          <p:cNvPr id="3" name="Content Placeholder 2">
            <a:extLst>
              <a:ext uri="{FF2B5EF4-FFF2-40B4-BE49-F238E27FC236}">
                <a16:creationId xmlns:a16="http://schemas.microsoft.com/office/drawing/2014/main" id="{2539D88D-54C2-4081-A324-9461177996FB}"/>
              </a:ext>
            </a:extLst>
          </p:cNvPr>
          <p:cNvSpPr>
            <a:spLocks noGrp="1"/>
          </p:cNvSpPr>
          <p:nvPr>
            <p:ph idx="1"/>
          </p:nvPr>
        </p:nvSpPr>
        <p:spPr>
          <a:xfrm>
            <a:off x="914400" y="1447800"/>
            <a:ext cx="8001000" cy="4572000"/>
          </a:xfrm>
        </p:spPr>
        <p:txBody>
          <a:bodyPr>
            <a:normAutofit/>
          </a:bodyPr>
          <a:lstStyle/>
          <a:p>
            <a:pPr marL="0" indent="0">
              <a:spcBef>
                <a:spcPts val="1200"/>
              </a:spcBef>
              <a:buNone/>
            </a:pPr>
            <a:r>
              <a:rPr lang="en-US" sz="2400" dirty="0">
                <a:latin typeface="Century Gothic" panose="020B0502020202020204" pitchFamily="34" charset="0"/>
              </a:rPr>
              <a:t>Farm Fresh Food Boxes (F3B) is a concept-tested entrepreneurial food system innovation aiming to: </a:t>
            </a:r>
          </a:p>
          <a:p>
            <a:r>
              <a:rPr lang="en-US" sz="2400" dirty="0">
                <a:latin typeface="Century Gothic" panose="020B0502020202020204" pitchFamily="34" charset="0"/>
              </a:rPr>
              <a:t>Expand markets for fruit and vegetable producers</a:t>
            </a:r>
          </a:p>
          <a:p>
            <a:r>
              <a:rPr lang="en-US" sz="2400" dirty="0">
                <a:latin typeface="Century Gothic" panose="020B0502020202020204" pitchFamily="34" charset="0"/>
              </a:rPr>
              <a:t>Increase sales in small rural convenience stores, </a:t>
            </a:r>
          </a:p>
          <a:p>
            <a:r>
              <a:rPr lang="en-US" sz="2400" dirty="0">
                <a:latin typeface="Century Gothic" panose="020B0502020202020204" pitchFamily="34" charset="0"/>
              </a:rPr>
              <a:t>Help rural residents access &amp; consume more locally grown produce</a:t>
            </a:r>
          </a:p>
          <a:p>
            <a:r>
              <a:rPr lang="en-US" sz="2400" dirty="0">
                <a:latin typeface="Century Gothic" panose="020B0502020202020204" pitchFamily="34" charset="0"/>
              </a:rPr>
              <a:t>Build community social capital</a:t>
            </a:r>
          </a:p>
          <a:p>
            <a:pPr marL="0" indent="0">
              <a:buNone/>
            </a:pPr>
            <a:r>
              <a:rPr lang="en-US" sz="2400" dirty="0">
                <a:latin typeface="Century Gothic" panose="020B0502020202020204" pitchFamily="34" charset="0"/>
              </a:rPr>
              <a:t>F3B is a </a:t>
            </a:r>
            <a:r>
              <a:rPr lang="en-US" sz="2400" i="1" dirty="0">
                <a:latin typeface="Century Gothic" panose="020B0502020202020204" pitchFamily="34" charset="0"/>
              </a:rPr>
              <a:t>hybrid</a:t>
            </a:r>
            <a:r>
              <a:rPr lang="en-US" sz="2400" dirty="0">
                <a:latin typeface="Century Gothic" panose="020B0502020202020204" pitchFamily="34" charset="0"/>
              </a:rPr>
              <a:t> of a direct-to-consumer (CSA) and intermediated approach</a:t>
            </a:r>
            <a:endParaRPr lang="en-US" sz="2400" dirty="0"/>
          </a:p>
        </p:txBody>
      </p:sp>
      <p:pic>
        <p:nvPicPr>
          <p:cNvPr id="4" name="Shape 312" descr="00001.jpg">
            <a:extLst>
              <a:ext uri="{FF2B5EF4-FFF2-40B4-BE49-F238E27FC236}">
                <a16:creationId xmlns:a16="http://schemas.microsoft.com/office/drawing/2014/main" id="{BF017C52-BBD7-4C53-9A38-BC8EC0CE3AE1}"/>
              </a:ext>
            </a:extLst>
          </p:cNvPr>
          <p:cNvPicPr preferRelativeResize="0"/>
          <p:nvPr/>
        </p:nvPicPr>
        <p:blipFill rotWithShape="1">
          <a:blip r:embed="rId2">
            <a:alphaModFix/>
          </a:blip>
          <a:srcRect l="26335" t="33432" r="25886" b="31684"/>
          <a:stretch/>
        </p:blipFill>
        <p:spPr>
          <a:xfrm>
            <a:off x="8001000" y="5257800"/>
            <a:ext cx="1010412" cy="816102"/>
          </a:xfrm>
          <a:prstGeom prst="rect">
            <a:avLst/>
          </a:prstGeom>
          <a:noFill/>
          <a:ln>
            <a:noFill/>
          </a:ln>
        </p:spPr>
      </p:pic>
    </p:spTree>
    <p:extLst>
      <p:ext uri="{BB962C8B-B14F-4D97-AF65-F5344CB8AC3E}">
        <p14:creationId xmlns:p14="http://schemas.microsoft.com/office/powerpoint/2010/main" val="333495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18F0557-3871-417D-ADA5-80FC9AA59D2B}"/>
              </a:ext>
            </a:extLst>
          </p:cNvPr>
          <p:cNvGraphicFramePr>
            <a:graphicFrameLocks/>
          </p:cNvGraphicFramePr>
          <p:nvPr>
            <p:extLst>
              <p:ext uri="{D42A27DB-BD31-4B8C-83A1-F6EECF244321}">
                <p14:modId xmlns:p14="http://schemas.microsoft.com/office/powerpoint/2010/main" val="3335512945"/>
              </p:ext>
            </p:extLst>
          </p:nvPr>
        </p:nvGraphicFramePr>
        <p:xfrm>
          <a:off x="614449" y="939800"/>
          <a:ext cx="7915102" cy="54609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040960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D91DA06D-D93D-498E-B6F4-F6C6ECCD34F6}"/>
              </a:ext>
            </a:extLst>
          </p:cNvPr>
          <p:cNvGraphicFramePr>
            <a:graphicFrameLocks/>
          </p:cNvGraphicFramePr>
          <p:nvPr>
            <p:extLst>
              <p:ext uri="{D42A27DB-BD31-4B8C-83A1-F6EECF244321}">
                <p14:modId xmlns:p14="http://schemas.microsoft.com/office/powerpoint/2010/main" val="1213877886"/>
              </p:ext>
            </p:extLst>
          </p:nvPr>
        </p:nvGraphicFramePr>
        <p:xfrm>
          <a:off x="757381" y="1560945"/>
          <a:ext cx="7773917" cy="40847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592384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12980CAA-BC3C-4DAB-8F5C-1BECC368BD68}"/>
              </a:ext>
            </a:extLst>
          </p:cNvPr>
          <p:cNvGraphicFramePr>
            <a:graphicFrameLocks/>
          </p:cNvGraphicFramePr>
          <p:nvPr>
            <p:extLst>
              <p:ext uri="{D42A27DB-BD31-4B8C-83A1-F6EECF244321}">
                <p14:modId xmlns:p14="http://schemas.microsoft.com/office/powerpoint/2010/main" val="4091959887"/>
              </p:ext>
            </p:extLst>
          </p:nvPr>
        </p:nvGraphicFramePr>
        <p:xfrm>
          <a:off x="762000" y="838200"/>
          <a:ext cx="7609828" cy="48784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00432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panose="020B0502020202020204" pitchFamily="34" charset="0"/>
              </a:rPr>
              <a:t>Next Steps</a:t>
            </a:r>
            <a:endParaRPr lang="en-US" dirty="0">
              <a:latin typeface="Century Gothic" panose="020B0502020202020204" pitchFamily="34" charset="0"/>
            </a:endParaRPr>
          </a:p>
        </p:txBody>
      </p:sp>
      <p:sp>
        <p:nvSpPr>
          <p:cNvPr id="3" name="Content Placeholder 2"/>
          <p:cNvSpPr>
            <a:spLocks noGrp="1"/>
          </p:cNvSpPr>
          <p:nvPr>
            <p:ph idx="1"/>
          </p:nvPr>
        </p:nvSpPr>
        <p:spPr/>
        <p:txBody>
          <a:bodyPr>
            <a:normAutofit lnSpcReduction="10000"/>
          </a:bodyPr>
          <a:lstStyle/>
          <a:p>
            <a:r>
              <a:rPr lang="en-US" dirty="0">
                <a:latin typeface="Century Gothic" panose="020B0502020202020204" pitchFamily="34" charset="0"/>
              </a:rPr>
              <a:t>Pre-season 2018: In-Store consumer intercept surveys to assess interest in F3B, and preferences regarding pricing and desired amount/ variety of produce </a:t>
            </a:r>
            <a:endParaRPr lang="en-US" dirty="0" smtClean="0">
              <a:latin typeface="Century Gothic" panose="020B0502020202020204" pitchFamily="34" charset="0"/>
            </a:endParaRPr>
          </a:p>
          <a:p>
            <a:r>
              <a:rPr lang="en-US" dirty="0" smtClean="0">
                <a:latin typeface="Century Gothic" panose="020B0502020202020204" pitchFamily="34" charset="0"/>
              </a:rPr>
              <a:t>Currently in the field for the 2018 season</a:t>
            </a:r>
          </a:p>
          <a:p>
            <a:r>
              <a:rPr lang="en-US" dirty="0" smtClean="0">
                <a:latin typeface="Century Gothic" panose="020B0502020202020204" pitchFamily="34" charset="0"/>
              </a:rPr>
              <a:t>Linked up with another AFRI (Cost-Offset CSA to prevent childhood obesity) to conduct a spatial analysis of direct to consumer food channels.</a:t>
            </a:r>
            <a:endParaRPr lang="en-US" dirty="0">
              <a:latin typeface="Century Gothic" panose="020B0502020202020204" pitchFamily="34" charset="0"/>
            </a:endParaRPr>
          </a:p>
          <a:p>
            <a:endParaRPr lang="en-US" dirty="0">
              <a:latin typeface="Century Gothic" panose="020B0502020202020204" pitchFamily="34" charset="0"/>
            </a:endParaRPr>
          </a:p>
        </p:txBody>
      </p:sp>
    </p:spTree>
    <p:extLst>
      <p:ext uri="{BB962C8B-B14F-4D97-AF65-F5344CB8AC3E}">
        <p14:creationId xmlns:p14="http://schemas.microsoft.com/office/powerpoint/2010/main" val="2366277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152400"/>
            <a:ext cx="7315200" cy="533400"/>
          </a:xfrm>
        </p:spPr>
        <p:txBody>
          <a:bodyPr>
            <a:normAutofit fontScale="90000"/>
          </a:bodyPr>
          <a:lstStyle/>
          <a:p>
            <a:r>
              <a:rPr lang="en-US" sz="2800" dirty="0" smtClean="0">
                <a:latin typeface="Century Gothic" panose="020B0502020202020204" pitchFamily="34" charset="0"/>
              </a:rPr>
              <a:t>Publications and Presentations</a:t>
            </a:r>
            <a:endParaRPr lang="en-US" sz="2800" dirty="0">
              <a:latin typeface="Century Gothic" panose="020B0502020202020204" pitchFamily="34" charset="0"/>
            </a:endParaRPr>
          </a:p>
        </p:txBody>
      </p:sp>
      <p:sp>
        <p:nvSpPr>
          <p:cNvPr id="3" name="Content Placeholder 2"/>
          <p:cNvSpPr>
            <a:spLocks noGrp="1"/>
          </p:cNvSpPr>
          <p:nvPr>
            <p:ph idx="1"/>
          </p:nvPr>
        </p:nvSpPr>
        <p:spPr>
          <a:xfrm>
            <a:off x="76200" y="1295400"/>
            <a:ext cx="8915400" cy="5867400"/>
          </a:xfrm>
        </p:spPr>
        <p:txBody>
          <a:bodyPr>
            <a:noAutofit/>
          </a:bodyPr>
          <a:lstStyle/>
          <a:p>
            <a:pPr marL="0" indent="0">
              <a:spcBef>
                <a:spcPts val="0"/>
              </a:spcBef>
              <a:buNone/>
            </a:pPr>
            <a:r>
              <a:rPr lang="en-US" sz="1100" dirty="0">
                <a:latin typeface="Century Gothic" panose="020B0502020202020204" pitchFamily="34" charset="0"/>
              </a:rPr>
              <a:t>Greco, L., Sitaker, M., Roche, E., Becot, F., Chase, L., Estrin, H., Smith, D., Van Soelen, J., &amp; Kolodinsky, J. (2017, April). Farm Fresh Food Boxes. Poster session at the UVM Student Research Conference, Burlington, VT</a:t>
            </a:r>
            <a:r>
              <a:rPr lang="en-US" sz="1100" dirty="0" smtClean="0">
                <a:latin typeface="Century Gothic" panose="020B0502020202020204" pitchFamily="34" charset="0"/>
              </a:rPr>
              <a:t>.</a:t>
            </a:r>
          </a:p>
          <a:p>
            <a:pPr marL="0" indent="0">
              <a:spcBef>
                <a:spcPts val="0"/>
              </a:spcBef>
              <a:buNone/>
            </a:pPr>
            <a:endParaRPr lang="en-US" sz="1100" dirty="0" smtClean="0">
              <a:latin typeface="Century Gothic" panose="020B0502020202020204" pitchFamily="34" charset="0"/>
            </a:endParaRPr>
          </a:p>
          <a:p>
            <a:pPr marL="0" indent="0">
              <a:spcBef>
                <a:spcPts val="0"/>
              </a:spcBef>
              <a:buNone/>
            </a:pPr>
            <a:r>
              <a:rPr lang="en-US" sz="1100" dirty="0">
                <a:latin typeface="Century Gothic" panose="020B0502020202020204" pitchFamily="34" charset="0"/>
              </a:rPr>
              <a:t>Sitaker, M., Roche, E., Becot, F., Chase, L., Estrin, H., Greco, L., Smith, D., Van Soelen, J., &amp; Kolodinsky, J. (2017, June). Farm fresh food boxes open new markets for farmers and retailers, and benefit rural economies. Presentation session at the annual meeting of the Agriculture, Food and Human Values Society (AFHVS) /Association for the Study of Food and Society (ASFS), Los Angeles, CA</a:t>
            </a:r>
            <a:r>
              <a:rPr lang="en-US" sz="1100" dirty="0" smtClean="0">
                <a:latin typeface="Century Gothic" panose="020B0502020202020204" pitchFamily="34" charset="0"/>
              </a:rPr>
              <a:t>.</a:t>
            </a:r>
          </a:p>
          <a:p>
            <a:pPr marL="0" indent="0">
              <a:spcBef>
                <a:spcPts val="0"/>
              </a:spcBef>
              <a:buNone/>
            </a:pPr>
            <a:endParaRPr lang="en-US" sz="1100" dirty="0" smtClean="0">
              <a:latin typeface="Century Gothic" panose="020B0502020202020204" pitchFamily="34" charset="0"/>
            </a:endParaRPr>
          </a:p>
          <a:p>
            <a:pPr marL="0" indent="0">
              <a:spcBef>
                <a:spcPts val="0"/>
              </a:spcBef>
              <a:buNone/>
            </a:pPr>
            <a:r>
              <a:rPr lang="en-US" sz="1100" dirty="0">
                <a:latin typeface="Century Gothic" panose="020B0502020202020204" pitchFamily="34" charset="0"/>
              </a:rPr>
              <a:t>Chase, L., Becot, F., Estrin, H., Greco, L., Kolodinsky, J., Roche, E., Sitaker, M., Smith, D., &amp; Van Soelen Kim, J. (2017, June). Farm fresh food boxes: Expanding rural economies through new markets for farmers and retailers. Presentation session at the meeting of the National Association of Community Development Extension Professionals (NACDEP), Big Sky, MT</a:t>
            </a:r>
            <a:r>
              <a:rPr lang="en-US" sz="1100" dirty="0" smtClean="0">
                <a:latin typeface="Century Gothic" panose="020B0502020202020204" pitchFamily="34" charset="0"/>
              </a:rPr>
              <a:t>.</a:t>
            </a:r>
          </a:p>
          <a:p>
            <a:pPr marL="0" indent="0">
              <a:spcBef>
                <a:spcPts val="0"/>
              </a:spcBef>
              <a:buNone/>
            </a:pPr>
            <a:endParaRPr lang="en-US" sz="1100" dirty="0" smtClean="0">
              <a:latin typeface="Century Gothic" panose="020B0502020202020204" pitchFamily="34" charset="0"/>
            </a:endParaRPr>
          </a:p>
          <a:p>
            <a:pPr marL="0" indent="0">
              <a:spcBef>
                <a:spcPts val="0"/>
              </a:spcBef>
              <a:buNone/>
            </a:pPr>
            <a:r>
              <a:rPr lang="en-US" sz="1100" dirty="0">
                <a:latin typeface="Century Gothic" panose="020B0502020202020204" pitchFamily="34" charset="0"/>
              </a:rPr>
              <a:t>Smith, D. K., Roche, E., Becot, F., Chase, L., Estrin, H. Greco, L., Sitaker, M. Van Soelen Kim, J., Wang, W.W., Kolodinsky, K. (2017, July). Farm Fresh Food Boxes: Increasing food access in rural communities through new markets for farmers and retailers. Poster session at the annual conference of the Society for Nutrition Education and Behavior, Washington D.C</a:t>
            </a:r>
            <a:r>
              <a:rPr lang="en-US" sz="1100" dirty="0" smtClean="0">
                <a:latin typeface="Century Gothic" panose="020B0502020202020204" pitchFamily="34" charset="0"/>
              </a:rPr>
              <a:t>.</a:t>
            </a:r>
          </a:p>
          <a:p>
            <a:pPr marL="0" indent="0">
              <a:spcBef>
                <a:spcPts val="0"/>
              </a:spcBef>
              <a:buNone/>
            </a:pPr>
            <a:endParaRPr lang="en-US" sz="1100" dirty="0" smtClean="0">
              <a:latin typeface="Century Gothic" panose="020B0502020202020204" pitchFamily="34" charset="0"/>
            </a:endParaRPr>
          </a:p>
          <a:p>
            <a:pPr marL="0" indent="0">
              <a:spcBef>
                <a:spcPts val="0"/>
              </a:spcBef>
              <a:buNone/>
            </a:pPr>
            <a:r>
              <a:rPr lang="en-US" sz="1100" dirty="0">
                <a:latin typeface="Century Gothic" panose="020B0502020202020204" pitchFamily="34" charset="0"/>
              </a:rPr>
              <a:t>Smith, D. K., Roche, E., Becot, F., Chase, L., Estrin, H. Greco, L., Sitaker, M. Van Soelen Kim, J., Wang, W.W., Kolodinsky, K. (2017, November). Farm Fresh Food Boxes: Direct to consumer strategy for increasing food access and economic vitality. Poster session at the annual conference of the Tilth Alliance, Vancouver, WA</a:t>
            </a:r>
            <a:r>
              <a:rPr lang="en-US" sz="1100" dirty="0" smtClean="0">
                <a:latin typeface="Century Gothic" panose="020B0502020202020204" pitchFamily="34" charset="0"/>
              </a:rPr>
              <a:t>.</a:t>
            </a:r>
          </a:p>
          <a:p>
            <a:pPr marL="0" indent="0">
              <a:spcBef>
                <a:spcPts val="0"/>
              </a:spcBef>
              <a:buNone/>
            </a:pPr>
            <a:endParaRPr lang="en-US" sz="1100" dirty="0" smtClean="0">
              <a:latin typeface="Century Gothic" panose="020B0502020202020204" pitchFamily="34" charset="0"/>
            </a:endParaRPr>
          </a:p>
          <a:p>
            <a:pPr marL="0" indent="0">
              <a:spcBef>
                <a:spcPts val="0"/>
              </a:spcBef>
              <a:buNone/>
            </a:pPr>
            <a:r>
              <a:rPr lang="en-US" sz="1100" dirty="0">
                <a:latin typeface="Century Gothic" panose="020B0502020202020204" pitchFamily="34" charset="0"/>
              </a:rPr>
              <a:t>Wang, W., Sitaker, M., Chase, L., Estrin, H., Becot, F., Greco, L., Roche, E., Smith, D. Van Soelen Kim, J., &amp; Kolodinsky, J. (2017, August). Innovations in rural development: Farm fresh food boxes. Panel session presentation at the annual meeting of the Agriculture and Applied Economic </a:t>
            </a:r>
            <a:r>
              <a:rPr lang="en-US" sz="1100" dirty="0" smtClean="0">
                <a:latin typeface="Century Gothic" panose="020B0502020202020204" pitchFamily="34" charset="0"/>
              </a:rPr>
              <a:t>Association </a:t>
            </a:r>
            <a:r>
              <a:rPr lang="en-US" sz="1100" dirty="0">
                <a:latin typeface="Century Gothic" panose="020B0502020202020204" pitchFamily="34" charset="0"/>
              </a:rPr>
              <a:t>(AAEA), Chicago, IL</a:t>
            </a:r>
            <a:r>
              <a:rPr lang="en-US" sz="1100" dirty="0" smtClean="0">
                <a:latin typeface="Century Gothic" panose="020B0502020202020204" pitchFamily="34" charset="0"/>
              </a:rPr>
              <a:t>.</a:t>
            </a:r>
          </a:p>
          <a:p>
            <a:pPr marL="0" indent="0">
              <a:spcBef>
                <a:spcPts val="0"/>
              </a:spcBef>
              <a:buNone/>
            </a:pPr>
            <a:endParaRPr lang="en-US" sz="1100" dirty="0" smtClean="0">
              <a:latin typeface="Century Gothic" panose="020B0502020202020204" pitchFamily="34" charset="0"/>
            </a:endParaRPr>
          </a:p>
          <a:p>
            <a:pPr marL="0" indent="0">
              <a:spcBef>
                <a:spcPts val="0"/>
              </a:spcBef>
              <a:buNone/>
            </a:pPr>
            <a:r>
              <a:rPr lang="en-US" sz="1100" dirty="0" smtClean="0">
                <a:latin typeface="Century Gothic" panose="020B0502020202020204" pitchFamily="34" charset="0"/>
              </a:rPr>
              <a:t>Smith, D.K., Greco, L., Van Soelen Kim, J.E., Sitaker, M., &amp; Kolodinsky, J. (2018) Farm Fresh Food Box: An innovative new business model in rural communities, </a:t>
            </a:r>
            <a:r>
              <a:rPr lang="en-US" sz="1100" i="1" dirty="0" smtClean="0">
                <a:latin typeface="Century Gothic" panose="020B0502020202020204" pitchFamily="34" charset="0"/>
              </a:rPr>
              <a:t>Rural Connections.</a:t>
            </a:r>
          </a:p>
          <a:p>
            <a:pPr marL="0" indent="0">
              <a:spcBef>
                <a:spcPts val="0"/>
              </a:spcBef>
              <a:buNone/>
            </a:pPr>
            <a:endParaRPr lang="en-US" sz="1100" dirty="0" smtClean="0">
              <a:latin typeface="Century Gothic" panose="020B0502020202020204" pitchFamily="34" charset="0"/>
            </a:endParaRPr>
          </a:p>
          <a:p>
            <a:pPr marL="0" indent="0">
              <a:spcBef>
                <a:spcPts val="0"/>
              </a:spcBef>
              <a:buNone/>
            </a:pPr>
            <a:r>
              <a:rPr lang="en-US" sz="1100" dirty="0">
                <a:latin typeface="Century Gothic" panose="020B0502020202020204" pitchFamily="34" charset="0"/>
              </a:rPr>
              <a:t>Sitaker, M., Kolodinsky, J., Estrin, H., Greco, L., Chase, L., Wang, W., Smith, D., Van Soelen Kim, J. (2018, June). Consumer response to Farm Fresh Food Boxes, an entrepreneurial partnership </a:t>
            </a:r>
            <a:r>
              <a:rPr lang="en-US" sz="1100" dirty="0" smtClean="0">
                <a:latin typeface="Century Gothic" panose="020B0502020202020204" pitchFamily="34" charset="0"/>
              </a:rPr>
              <a:t>between </a:t>
            </a:r>
            <a:r>
              <a:rPr lang="en-US" sz="1100" dirty="0">
                <a:latin typeface="Century Gothic" panose="020B0502020202020204" pitchFamily="34" charset="0"/>
              </a:rPr>
              <a:t>farmers and retailers. Presentation session at the annual meeting of the Agriculture, Food and Human Values (AFHVS)/Association </a:t>
            </a:r>
            <a:r>
              <a:rPr lang="en-US" sz="1100" dirty="0" smtClean="0">
                <a:latin typeface="Century Gothic" panose="020B0502020202020204" pitchFamily="34" charset="0"/>
              </a:rPr>
              <a:t>for </a:t>
            </a:r>
            <a:r>
              <a:rPr lang="en-US" sz="1100" dirty="0">
                <a:latin typeface="Century Gothic" panose="020B0502020202020204" pitchFamily="34" charset="0"/>
              </a:rPr>
              <a:t>the study of Food and Society (ASFS), Madison, WI</a:t>
            </a:r>
            <a:r>
              <a:rPr lang="en-US" sz="1100" dirty="0" smtClean="0">
                <a:latin typeface="Century Gothic" panose="020B0502020202020204" pitchFamily="34" charset="0"/>
              </a:rPr>
              <a:t>.</a:t>
            </a:r>
          </a:p>
          <a:p>
            <a:pPr marL="0" indent="0">
              <a:spcBef>
                <a:spcPts val="0"/>
              </a:spcBef>
              <a:buNone/>
            </a:pPr>
            <a:endParaRPr lang="en-US" sz="1100" dirty="0" smtClean="0">
              <a:latin typeface="Century Gothic" panose="020B0502020202020204" pitchFamily="34" charset="0"/>
            </a:endParaRPr>
          </a:p>
          <a:p>
            <a:pPr marL="0" indent="0">
              <a:spcBef>
                <a:spcPts val="0"/>
              </a:spcBef>
              <a:buNone/>
            </a:pPr>
            <a:r>
              <a:rPr lang="en-US" sz="1100" dirty="0" smtClean="0">
                <a:latin typeface="Century Gothic" panose="020B0502020202020204" pitchFamily="34" charset="0"/>
              </a:rPr>
              <a:t>Greco, Kolodinsky, Sitaker, Chase, Wang, Kim, Smith and Estrin (under review) Farm </a:t>
            </a:r>
            <a:r>
              <a:rPr lang="en-US" sz="1100" dirty="0">
                <a:latin typeface="Century Gothic" panose="020B0502020202020204" pitchFamily="34" charset="0"/>
              </a:rPr>
              <a:t>Fresh Food Boxes: Pilot Study Findings of Farmer – Rural Retailer </a:t>
            </a:r>
            <a:r>
              <a:rPr lang="en-US" sz="1100" dirty="0" smtClean="0">
                <a:latin typeface="Century Gothic" panose="020B0502020202020204" pitchFamily="34" charset="0"/>
              </a:rPr>
              <a:t>Partners. </a:t>
            </a:r>
            <a:r>
              <a:rPr lang="en-US" sz="1100" i="1" dirty="0" smtClean="0">
                <a:latin typeface="Century Gothic" panose="020B0502020202020204" pitchFamily="34" charset="0"/>
              </a:rPr>
              <a:t>Journal of Extension.</a:t>
            </a:r>
          </a:p>
          <a:p>
            <a:pPr marL="0" indent="0">
              <a:spcBef>
                <a:spcPts val="0"/>
              </a:spcBef>
              <a:buNone/>
            </a:pPr>
            <a:endParaRPr lang="en-US" sz="1100" i="1" dirty="0" smtClean="0">
              <a:latin typeface="Century Gothic" panose="020B0502020202020204" pitchFamily="34" charset="0"/>
            </a:endParaRPr>
          </a:p>
          <a:p>
            <a:pPr marL="0" indent="0">
              <a:spcBef>
                <a:spcPts val="0"/>
              </a:spcBef>
              <a:buNone/>
            </a:pPr>
            <a:r>
              <a:rPr lang="en-US" sz="1100" dirty="0" smtClean="0">
                <a:latin typeface="Century Gothic" panose="020B0502020202020204" pitchFamily="34" charset="0"/>
              </a:rPr>
              <a:t>Greco et al. (in </a:t>
            </a:r>
            <a:r>
              <a:rPr lang="en-US" sz="1100" dirty="0">
                <a:latin typeface="Century Gothic" panose="020B0502020202020204" pitchFamily="34" charset="0"/>
              </a:rPr>
              <a:t>development). </a:t>
            </a:r>
            <a:r>
              <a:rPr lang="en-US" sz="1100" dirty="0" smtClean="0">
                <a:latin typeface="Century Gothic" panose="020B0502020202020204" pitchFamily="34" charset="0"/>
              </a:rPr>
              <a:t>Hybridizing </a:t>
            </a:r>
            <a:r>
              <a:rPr lang="en-US" sz="1100" dirty="0">
                <a:latin typeface="Century Gothic" panose="020B0502020202020204" pitchFamily="34" charset="0"/>
              </a:rPr>
              <a:t>direct to consumer and value chain </a:t>
            </a:r>
            <a:r>
              <a:rPr lang="en-US" sz="1100" dirty="0" smtClean="0">
                <a:latin typeface="Century Gothic" panose="020B0502020202020204" pitchFamily="34" charset="0"/>
              </a:rPr>
              <a:t>models:  Farm Fresh Food Boxes (F3B).  </a:t>
            </a:r>
            <a:r>
              <a:rPr lang="en-US" sz="1100" i="1" dirty="0" smtClean="0">
                <a:latin typeface="Century Gothic" panose="020B0502020202020204" pitchFamily="34" charset="0"/>
              </a:rPr>
              <a:t>Agriculture and Human Values.</a:t>
            </a:r>
            <a:endParaRPr lang="en-US" sz="1100" i="1" dirty="0">
              <a:latin typeface="Century Gothic" panose="020B0502020202020204" pitchFamily="34" charset="0"/>
            </a:endParaRPr>
          </a:p>
        </p:txBody>
      </p:sp>
    </p:spTree>
    <p:extLst>
      <p:ext uri="{BB962C8B-B14F-4D97-AF65-F5344CB8AC3E}">
        <p14:creationId xmlns:p14="http://schemas.microsoft.com/office/powerpoint/2010/main" val="583647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hape 49"/>
          <p:cNvSpPr>
            <a:spLocks noGrp="1"/>
          </p:cNvSpPr>
          <p:nvPr>
            <p:ph type="title"/>
          </p:nvPr>
        </p:nvSpPr>
        <p:spPr>
          <a:xfrm>
            <a:off x="824152" y="676382"/>
            <a:ext cx="7253495" cy="642938"/>
          </a:xfrm>
          <a:prstGeom prst="rect">
            <a:avLst/>
          </a:prstGeom>
        </p:spPr>
        <p:txBody>
          <a:bodyPr>
            <a:normAutofit/>
          </a:bodyPr>
          <a:lstStyle/>
          <a:p>
            <a:pPr lvl="0">
              <a:defRPr sz="1800">
                <a:solidFill>
                  <a:srgbClr val="000000"/>
                </a:solidFill>
              </a:defRPr>
            </a:pPr>
            <a:r>
              <a:rPr lang="en-US" sz="2700" b="1" dirty="0">
                <a:latin typeface="Century Gothic" panose="020B0502020202020204" pitchFamily="34" charset="0"/>
                <a:ea typeface="Tahoma" panose="020B0604030504040204" pitchFamily="34" charset="0"/>
                <a:cs typeface="Tahoma" panose="020B0604030504040204" pitchFamily="34" charset="0"/>
              </a:rPr>
              <a:t>Project team: Investigators</a:t>
            </a:r>
            <a:endParaRPr sz="2700" b="1" dirty="0">
              <a:latin typeface="Century Gothic" panose="020B0502020202020204" pitchFamily="34" charset="0"/>
              <a:ea typeface="Tahoma" panose="020B0604030504040204" pitchFamily="34" charset="0"/>
              <a:cs typeface="Tahoma" panose="020B060403050404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802861504"/>
              </p:ext>
            </p:extLst>
          </p:nvPr>
        </p:nvGraphicFramePr>
        <p:xfrm>
          <a:off x="1473190" y="1836711"/>
          <a:ext cx="6685014" cy="4431990"/>
        </p:xfrm>
        <a:graphic>
          <a:graphicData uri="http://schemas.openxmlformats.org/drawingml/2006/table">
            <a:tbl>
              <a:tblPr firstRow="1" bandRow="1">
                <a:tableStyleId>{5940675A-B579-460E-94D1-54222C63F5DA}</a:tableStyleId>
              </a:tblPr>
              <a:tblGrid>
                <a:gridCol w="3612554">
                  <a:extLst>
                    <a:ext uri="{9D8B030D-6E8A-4147-A177-3AD203B41FA5}">
                      <a16:colId xmlns:a16="http://schemas.microsoft.com/office/drawing/2014/main" val="20000"/>
                    </a:ext>
                  </a:extLst>
                </a:gridCol>
                <a:gridCol w="3072460">
                  <a:extLst>
                    <a:ext uri="{9D8B030D-6E8A-4147-A177-3AD203B41FA5}">
                      <a16:colId xmlns:a16="http://schemas.microsoft.com/office/drawing/2014/main" val="20001"/>
                    </a:ext>
                  </a:extLst>
                </a:gridCol>
              </a:tblGrid>
              <a:tr h="2036045">
                <a:tc>
                  <a:txBody>
                    <a:bodyPr/>
                    <a:lstStyle/>
                    <a:p>
                      <a:pPr algn="l"/>
                      <a:r>
                        <a:rPr lang="en-US" sz="1300" b="1" dirty="0">
                          <a:latin typeface="Century Gothic" panose="020B0502020202020204" pitchFamily="34" charset="0"/>
                        </a:rPr>
                        <a:t>Jane </a:t>
                      </a:r>
                      <a:r>
                        <a:rPr lang="en-US" sz="1300" b="1" dirty="0" err="1">
                          <a:latin typeface="Century Gothic" panose="020B0502020202020204" pitchFamily="34" charset="0"/>
                        </a:rPr>
                        <a:t>Kolodinsky</a:t>
                      </a:r>
                      <a:endParaRPr lang="en-US" sz="1300" b="1" dirty="0">
                        <a:latin typeface="Century Gothic" panose="020B0502020202020204" pitchFamily="34" charset="0"/>
                      </a:endParaRPr>
                    </a:p>
                    <a:p>
                      <a:pPr algn="l"/>
                      <a:r>
                        <a:rPr lang="en-US" sz="1300" dirty="0">
                          <a:latin typeface="Century Gothic" panose="020B0502020202020204" pitchFamily="34" charset="0"/>
                        </a:rPr>
                        <a:t>Principal Investigator</a:t>
                      </a:r>
                    </a:p>
                    <a:p>
                      <a:pPr algn="l"/>
                      <a:r>
                        <a:rPr lang="en-US" sz="1300" dirty="0">
                          <a:latin typeface="Century Gothic" panose="020B0502020202020204" pitchFamily="34" charset="0"/>
                        </a:rPr>
                        <a:t>University of Vermont</a:t>
                      </a:r>
                    </a:p>
                    <a:p>
                      <a:pPr algn="l"/>
                      <a:r>
                        <a:rPr lang="en-US" sz="1300" dirty="0">
                          <a:latin typeface="Century Gothic" panose="020B0502020202020204" pitchFamily="34" charset="0"/>
                        </a:rPr>
                        <a:t>Center for Rural Studies</a:t>
                      </a:r>
                    </a:p>
                    <a:p>
                      <a:pPr algn="l"/>
                      <a:endParaRPr lang="en-US" sz="1300" b="1" dirty="0">
                        <a:latin typeface="Century Gothic" panose="020B0502020202020204" pitchFamily="34" charset="0"/>
                      </a:endParaRPr>
                    </a:p>
                    <a:p>
                      <a:pPr algn="l"/>
                      <a:r>
                        <a:rPr lang="en-US" sz="1300" b="1" dirty="0">
                          <a:latin typeface="Century Gothic" panose="020B0502020202020204" pitchFamily="34" charset="0"/>
                        </a:rPr>
                        <a:t>Lisa Chase</a:t>
                      </a:r>
                    </a:p>
                    <a:p>
                      <a:pPr algn="l"/>
                      <a:r>
                        <a:rPr lang="en-US" sz="1300" dirty="0">
                          <a:latin typeface="Century Gothic" panose="020B0502020202020204" pitchFamily="34" charset="0"/>
                        </a:rPr>
                        <a:t>Co-Investigator </a:t>
                      </a:r>
                    </a:p>
                    <a:p>
                      <a:pPr algn="l"/>
                      <a:r>
                        <a:rPr lang="en-US" sz="1300" dirty="0">
                          <a:latin typeface="Century Gothic" panose="020B0502020202020204" pitchFamily="34" charset="0"/>
                        </a:rPr>
                        <a:t>University of Vermont</a:t>
                      </a:r>
                    </a:p>
                    <a:p>
                      <a:pPr algn="l"/>
                      <a:r>
                        <a:rPr lang="en-US" sz="1300" dirty="0">
                          <a:latin typeface="Century Gothic" panose="020B0502020202020204" pitchFamily="34" charset="0"/>
                        </a:rPr>
                        <a:t>Cooperative Extension</a:t>
                      </a:r>
                    </a:p>
                  </a:txBody>
                  <a:tcPr marL="48221" marR="48221" marT="24110" marB="241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300" b="1" dirty="0">
                          <a:latin typeface="Century Gothic" panose="020B0502020202020204" pitchFamily="34" charset="0"/>
                        </a:rPr>
                        <a:t>Marilyn Sitaker</a:t>
                      </a:r>
                    </a:p>
                    <a:p>
                      <a:pPr algn="l"/>
                      <a:r>
                        <a:rPr lang="en-US" sz="1300" dirty="0">
                          <a:latin typeface="Century Gothic" panose="020B0502020202020204" pitchFamily="34" charset="0"/>
                        </a:rPr>
                        <a:t>Co-Project Director</a:t>
                      </a:r>
                    </a:p>
                    <a:p>
                      <a:pPr algn="l"/>
                      <a:r>
                        <a:rPr lang="en-US" sz="1300" dirty="0">
                          <a:latin typeface="Century Gothic" panose="020B0502020202020204" pitchFamily="34" charset="0"/>
                        </a:rPr>
                        <a:t>The Evergreen State College</a:t>
                      </a:r>
                    </a:p>
                    <a:p>
                      <a:pPr algn="l"/>
                      <a:r>
                        <a:rPr lang="en-US" sz="1300" dirty="0">
                          <a:latin typeface="Century Gothic" panose="020B0502020202020204" pitchFamily="34" charset="0"/>
                        </a:rPr>
                        <a:t>Ecological Agriculture and Food Systems</a:t>
                      </a:r>
                    </a:p>
                    <a:p>
                      <a:pPr algn="l"/>
                      <a:endParaRPr lang="en-US" sz="1300" dirty="0">
                        <a:latin typeface="Century Gothic" panose="020B0502020202020204" pitchFamily="34" charset="0"/>
                      </a:endParaRPr>
                    </a:p>
                    <a:p>
                      <a:pPr algn="l"/>
                      <a:r>
                        <a:rPr lang="en-US" sz="1300" b="1" dirty="0">
                          <a:latin typeface="Century Gothic" panose="020B0502020202020204" pitchFamily="34" charset="0"/>
                        </a:rPr>
                        <a:t>Julia E. Van </a:t>
                      </a:r>
                      <a:r>
                        <a:rPr lang="en-US" sz="1300" b="1" dirty="0" err="1">
                          <a:latin typeface="Century Gothic" panose="020B0502020202020204" pitchFamily="34" charset="0"/>
                        </a:rPr>
                        <a:t>Soelen</a:t>
                      </a:r>
                      <a:endParaRPr lang="en-US" sz="1300" b="1" dirty="0">
                        <a:latin typeface="Century Gothic" panose="020B0502020202020204" pitchFamily="34" charset="0"/>
                      </a:endParaRPr>
                    </a:p>
                    <a:p>
                      <a:pPr algn="l"/>
                      <a:r>
                        <a:rPr lang="en-US" sz="1300" dirty="0">
                          <a:latin typeface="Century Gothic" panose="020B0502020202020204" pitchFamily="34" charset="0"/>
                        </a:rPr>
                        <a:t>Co-Investigator</a:t>
                      </a:r>
                    </a:p>
                    <a:p>
                      <a:pPr algn="l"/>
                      <a:r>
                        <a:rPr lang="en-US" sz="1300" dirty="0">
                          <a:latin typeface="Century Gothic" panose="020B0502020202020204" pitchFamily="34" charset="0"/>
                        </a:rPr>
                        <a:t>University of California </a:t>
                      </a:r>
                    </a:p>
                    <a:p>
                      <a:pPr algn="l"/>
                      <a:r>
                        <a:rPr lang="en-US" sz="1300" dirty="0">
                          <a:latin typeface="Century Gothic" panose="020B0502020202020204" pitchFamily="34" charset="0"/>
                        </a:rPr>
                        <a:t>Cooperative Extension</a:t>
                      </a:r>
                    </a:p>
                    <a:p>
                      <a:pPr algn="l"/>
                      <a:endParaRPr lang="en-US" sz="1300" baseline="0" dirty="0">
                        <a:latin typeface="Century Gothic" panose="020B0502020202020204" pitchFamily="34" charset="0"/>
                      </a:endParaRPr>
                    </a:p>
                  </a:txBody>
                  <a:tcPr marL="48221" marR="48221" marT="24110" marB="241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42674">
                <a:tc>
                  <a:txBody>
                    <a:bodyPr/>
                    <a:lstStyle/>
                    <a:p>
                      <a:pPr algn="l"/>
                      <a:r>
                        <a:rPr lang="en-US" sz="1300" b="1" dirty="0">
                          <a:latin typeface="Century Gothic" panose="020B0502020202020204" pitchFamily="34" charset="0"/>
                        </a:rPr>
                        <a:t>Hans Estrin</a:t>
                      </a:r>
                    </a:p>
                    <a:p>
                      <a:pPr algn="l"/>
                      <a:r>
                        <a:rPr lang="en-US" sz="1300" dirty="0">
                          <a:latin typeface="Century Gothic" panose="020B0502020202020204" pitchFamily="34" charset="0"/>
                        </a:rPr>
                        <a:t>University of Vermont</a:t>
                      </a:r>
                    </a:p>
                    <a:p>
                      <a:pPr algn="l"/>
                      <a:r>
                        <a:rPr lang="en-US" sz="1300" dirty="0">
                          <a:latin typeface="Century Gothic" panose="020B0502020202020204" pitchFamily="34" charset="0"/>
                        </a:rPr>
                        <a:t>Cooperative Extension</a:t>
                      </a:r>
                    </a:p>
                    <a:p>
                      <a:pPr algn="l"/>
                      <a:endParaRPr lang="en-US" sz="1300" dirty="0">
                        <a:latin typeface="Century Gothic" panose="020B0502020202020204" pitchFamily="34" charset="0"/>
                      </a:endParaRPr>
                    </a:p>
                    <a:p>
                      <a:pPr algn="l"/>
                      <a:endParaRPr lang="en-US" sz="1300" dirty="0">
                        <a:latin typeface="Century Gothic" panose="020B0502020202020204" pitchFamily="34" charset="0"/>
                      </a:endParaRPr>
                    </a:p>
                  </a:txBody>
                  <a:tcPr marL="48221" marR="48221" marT="24110" marB="241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300" b="1" dirty="0">
                          <a:latin typeface="Century Gothic" panose="020B0502020202020204" pitchFamily="34" charset="0"/>
                        </a:rPr>
                        <a:t>Diane Smith</a:t>
                      </a:r>
                    </a:p>
                    <a:p>
                      <a:pPr algn="l"/>
                      <a:r>
                        <a:rPr lang="en-US" sz="1300" dirty="0">
                          <a:latin typeface="Century Gothic" panose="020B0502020202020204" pitchFamily="34" charset="0"/>
                        </a:rPr>
                        <a:t>Washington State University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latin typeface="Century Gothic" panose="020B0502020202020204" pitchFamily="34" charset="0"/>
                        </a:rPr>
                        <a:t>Extension, Skagit and Whatcom Counties</a:t>
                      </a:r>
                    </a:p>
                    <a:p>
                      <a:pPr algn="l"/>
                      <a:endParaRPr lang="en-US" sz="1300" dirty="0">
                        <a:latin typeface="Century Gothic" panose="020B0502020202020204" pitchFamily="34" charset="0"/>
                      </a:endParaRPr>
                    </a:p>
                  </a:txBody>
                  <a:tcPr marL="48221" marR="48221" marT="24110" marB="241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61776">
                <a:tc>
                  <a:txBody>
                    <a:bodyPr/>
                    <a:lstStyle/>
                    <a:p>
                      <a:pPr algn="l"/>
                      <a:r>
                        <a:rPr lang="en-US" sz="1300" b="1" dirty="0">
                          <a:latin typeface="Century Gothic" panose="020B0502020202020204" pitchFamily="34" charset="0"/>
                        </a:rPr>
                        <a:t>Weiwei Wang</a:t>
                      </a:r>
                    </a:p>
                    <a:p>
                      <a:pPr algn="l"/>
                      <a:r>
                        <a:rPr lang="en-US" sz="1300" dirty="0">
                          <a:latin typeface="Century Gothic" panose="020B0502020202020204" pitchFamily="34" charset="0"/>
                        </a:rPr>
                        <a:t>University of Vermont</a:t>
                      </a:r>
                    </a:p>
                    <a:p>
                      <a:pPr algn="l"/>
                      <a:r>
                        <a:rPr lang="en-US" sz="1300" dirty="0">
                          <a:latin typeface="Century Gothic" panose="020B0502020202020204" pitchFamily="34" charset="0"/>
                        </a:rPr>
                        <a:t>Center for Rural Studies</a:t>
                      </a:r>
                    </a:p>
                    <a:p>
                      <a:pPr algn="l"/>
                      <a:endParaRPr lang="en-US" sz="1300" b="1" dirty="0">
                        <a:latin typeface="Century Gothic" panose="020B0502020202020204" pitchFamily="34" charset="0"/>
                      </a:endParaRPr>
                    </a:p>
                  </a:txBody>
                  <a:tcPr marL="48221" marR="48221" marT="24110" marB="241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300" b="1" dirty="0">
                          <a:latin typeface="Century Gothic" panose="020B0502020202020204" pitchFamily="34" charset="0"/>
                        </a:rPr>
                        <a:t>Lauren Greco</a:t>
                      </a:r>
                    </a:p>
                    <a:p>
                      <a:pPr algn="l"/>
                      <a:r>
                        <a:rPr lang="en-US" sz="1300" dirty="0">
                          <a:latin typeface="Century Gothic" panose="020B0502020202020204" pitchFamily="34" charset="0"/>
                        </a:rPr>
                        <a:t>University of Vermont</a:t>
                      </a:r>
                    </a:p>
                    <a:p>
                      <a:pPr algn="l"/>
                      <a:r>
                        <a:rPr lang="en-US" sz="1300" dirty="0">
                          <a:latin typeface="Century Gothic" panose="020B0502020202020204" pitchFamily="34" charset="0"/>
                        </a:rPr>
                        <a:t>Center for Rural Studies</a:t>
                      </a:r>
                    </a:p>
                    <a:p>
                      <a:pPr algn="l"/>
                      <a:endParaRPr lang="en-US" sz="1300" b="1" dirty="0">
                        <a:latin typeface="Century Gothic" panose="020B0502020202020204" pitchFamily="34" charset="0"/>
                      </a:endParaRPr>
                    </a:p>
                  </a:txBody>
                  <a:tcPr marL="48221" marR="48221" marT="24110" marB="241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pic>
        <p:nvPicPr>
          <p:cNvPr id="13" name="Picture 12"/>
          <p:cNvPicPr>
            <a:picLocks noChangeAspect="1"/>
          </p:cNvPicPr>
          <p:nvPr/>
        </p:nvPicPr>
        <p:blipFill>
          <a:blip r:embed="rId3" cstate="print"/>
          <a:stretch>
            <a:fillRect/>
          </a:stretch>
        </p:blipFill>
        <p:spPr>
          <a:xfrm>
            <a:off x="4177548" y="1929858"/>
            <a:ext cx="838351" cy="838351"/>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8607669" y="5572537"/>
            <a:ext cx="342900" cy="646331"/>
          </a:xfrm>
          <a:prstGeom prst="rect">
            <a:avLst/>
          </a:prstGeom>
          <a:noFill/>
        </p:spPr>
        <p:txBody>
          <a:bodyPr wrap="square" rtlCol="0">
            <a:spAutoFit/>
          </a:bodyPr>
          <a:lstStyle/>
          <a:p>
            <a:pPr algn="r"/>
            <a:r>
              <a:rPr lang="en-US" sz="1800" dirty="0">
                <a:solidFill>
                  <a:schemeClr val="tx1">
                    <a:lumMod val="50000"/>
                    <a:lumOff val="50000"/>
                  </a:schemeClr>
                </a:solidFill>
              </a:rPr>
              <a:t>10</a:t>
            </a:r>
          </a:p>
        </p:txBody>
      </p:sp>
      <p:pic>
        <p:nvPicPr>
          <p:cNvPr id="11" name="Picture 2" descr="Image result for Lisa Chase uvm"/>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808" t="7278" r="35213" b="24842"/>
          <a:stretch/>
        </p:blipFill>
        <p:spPr bwMode="auto">
          <a:xfrm>
            <a:off x="455608" y="2922292"/>
            <a:ext cx="834082" cy="71851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Image result for hans estrin"/>
          <p:cNvPicPr>
            <a:picLocks noChangeAspect="1" noChangeArrowheads="1"/>
          </p:cNvPicPr>
          <p:nvPr/>
        </p:nvPicPr>
        <p:blipFill rotWithShape="1">
          <a:blip r:embed="rId5">
            <a:extLst>
              <a:ext uri="{28A0092B-C50C-407E-A947-70E740481C1C}">
                <a14:useLocalDpi xmlns:a14="http://schemas.microsoft.com/office/drawing/2010/main" val="0"/>
              </a:ext>
            </a:extLst>
          </a:blip>
          <a:srcRect l="15000" r="17500" b="22250"/>
          <a:stretch/>
        </p:blipFill>
        <p:spPr bwMode="auto">
          <a:xfrm>
            <a:off x="430627" y="3862431"/>
            <a:ext cx="832499" cy="84508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Related image"/>
          <p:cNvPicPr>
            <a:picLocks noChangeAspect="1" noChangeArrowheads="1"/>
          </p:cNvPicPr>
          <p:nvPr/>
        </p:nvPicPr>
        <p:blipFill rotWithShape="1">
          <a:blip r:embed="rId6">
            <a:extLst>
              <a:ext uri="{28A0092B-C50C-407E-A947-70E740481C1C}">
                <a14:useLocalDpi xmlns:a14="http://schemas.microsoft.com/office/drawing/2010/main" val="0"/>
              </a:ext>
            </a:extLst>
          </a:blip>
          <a:srcRect l="21582" t="13744" r="15707" b="30572"/>
          <a:stretch/>
        </p:blipFill>
        <p:spPr bwMode="auto">
          <a:xfrm>
            <a:off x="4203481" y="2972486"/>
            <a:ext cx="729426" cy="81301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iane smith skagit county"/>
          <p:cNvPicPr>
            <a:picLocks noChangeAspect="1" noChangeArrowheads="1"/>
          </p:cNvPicPr>
          <p:nvPr/>
        </p:nvPicPr>
        <p:blipFill rotWithShape="1">
          <a:blip r:embed="rId7">
            <a:extLst>
              <a:ext uri="{28A0092B-C50C-407E-A947-70E740481C1C}">
                <a14:useLocalDpi xmlns:a14="http://schemas.microsoft.com/office/drawing/2010/main" val="0"/>
              </a:ext>
            </a:extLst>
          </a:blip>
          <a:srcRect l="12903" r="9259" b="28934"/>
          <a:stretch/>
        </p:blipFill>
        <p:spPr bwMode="auto">
          <a:xfrm>
            <a:off x="4199206" y="3904216"/>
            <a:ext cx="834083" cy="761513"/>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Displaying profheadshotkolodinsky2.jpg"/>
          <p:cNvSpPr>
            <a:spLocks noChangeAspect="1" noChangeArrowheads="1"/>
          </p:cNvSpPr>
          <p:nvPr/>
        </p:nvSpPr>
        <p:spPr bwMode="auto">
          <a:xfrm>
            <a:off x="3775220" y="3412208"/>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800"/>
          </a:p>
        </p:txBody>
      </p:sp>
      <p:pic>
        <p:nvPicPr>
          <p:cNvPr id="7" name="Picture 6" descr="A person wearing glasses and smiling at the camera&#10;&#10;Description generated with very high confidence"/>
          <p:cNvPicPr>
            <a:picLocks noChangeAspect="1"/>
          </p:cNvPicPr>
          <p:nvPr/>
        </p:nvPicPr>
        <p:blipFill rotWithShape="1">
          <a:blip r:embed="rId8" cstate="print">
            <a:extLst>
              <a:ext uri="{28A0092B-C50C-407E-A947-70E740481C1C}">
                <a14:useLocalDpi xmlns:a14="http://schemas.microsoft.com/office/drawing/2010/main" val="0"/>
              </a:ext>
            </a:extLst>
          </a:blip>
          <a:srcRect l="10690" t="12272" r="11362" b="28320"/>
          <a:stretch/>
        </p:blipFill>
        <p:spPr>
          <a:xfrm>
            <a:off x="449136" y="1836711"/>
            <a:ext cx="813990" cy="931499"/>
          </a:xfrm>
          <a:prstGeom prst="rect">
            <a:avLst/>
          </a:prstGeom>
        </p:spPr>
      </p:pic>
      <p:pic>
        <p:nvPicPr>
          <p:cNvPr id="17" name="Shape 312" descr="00001.jpg"/>
          <p:cNvPicPr preferRelativeResize="0"/>
          <p:nvPr/>
        </p:nvPicPr>
        <p:blipFill rotWithShape="1">
          <a:blip r:embed="rId9">
            <a:alphaModFix/>
          </a:blip>
          <a:srcRect l="26335" t="33432" r="25886" b="31684"/>
          <a:stretch/>
        </p:blipFill>
        <p:spPr>
          <a:xfrm>
            <a:off x="7162800" y="5105400"/>
            <a:ext cx="1813169" cy="1521519"/>
          </a:xfrm>
          <a:prstGeom prst="rect">
            <a:avLst/>
          </a:prstGeom>
          <a:noFill/>
          <a:ln>
            <a:noFill/>
          </a:ln>
        </p:spPr>
      </p:pic>
      <p:pic>
        <p:nvPicPr>
          <p:cNvPr id="18" name="Picture 4" descr="Image result for Lauren greco uvm"/>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40921" b="31313"/>
          <a:stretch/>
        </p:blipFill>
        <p:spPr bwMode="auto">
          <a:xfrm>
            <a:off x="4199206" y="4940674"/>
            <a:ext cx="823230" cy="77036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 may contain: 4 people, including Marilyn Sitaker, people smiling, people standing">
            <a:extLst>
              <a:ext uri="{FF2B5EF4-FFF2-40B4-BE49-F238E27FC236}">
                <a16:creationId xmlns:a16="http://schemas.microsoft.com/office/drawing/2014/main" id="{5C282370-AD4A-4207-A7F5-5FA5BC98E297}"/>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7500" t="39629" r="47500" b="24815"/>
          <a:stretch/>
        </p:blipFill>
        <p:spPr bwMode="auto">
          <a:xfrm>
            <a:off x="434920" y="4903109"/>
            <a:ext cx="823231" cy="1097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5249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013502"/>
            <a:ext cx="4572000" cy="1200329"/>
          </a:xfrm>
          <a:prstGeom prst="rect">
            <a:avLst/>
          </a:prstGeom>
        </p:spPr>
        <p:txBody>
          <a:bodyPr>
            <a:spAutoFit/>
          </a:bodyPr>
          <a:lstStyle/>
          <a:p>
            <a:r>
              <a:rPr lang="en-US" dirty="0">
                <a:hlinkClick r:id="rId2"/>
              </a:rPr>
              <a:t>https://</a:t>
            </a:r>
            <a:r>
              <a:rPr lang="en-US" dirty="0" smtClean="0">
                <a:hlinkClick r:id="rId2"/>
              </a:rPr>
              <a:t>www.youtube.com/watch?v=Qi8t2gHvIMk</a:t>
            </a:r>
            <a:endParaRPr lang="en-US" dirty="0" smtClean="0"/>
          </a:p>
          <a:p>
            <a:endParaRPr lang="en-US" dirty="0"/>
          </a:p>
        </p:txBody>
      </p:sp>
    </p:spTree>
    <p:extLst>
      <p:ext uri="{BB962C8B-B14F-4D97-AF65-F5344CB8AC3E}">
        <p14:creationId xmlns:p14="http://schemas.microsoft.com/office/powerpoint/2010/main" val="330528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531" y="602232"/>
            <a:ext cx="8331869" cy="708795"/>
          </a:xfrm>
        </p:spPr>
        <p:txBody>
          <a:bodyPr>
            <a:noAutofit/>
          </a:bodyPr>
          <a:lstStyle/>
          <a:p>
            <a:r>
              <a:rPr lang="en-US" sz="3200" b="1" dirty="0">
                <a:latin typeface="Century Gothic" panose="020B0502020202020204" pitchFamily="34" charset="0"/>
                <a:ea typeface="Tahoma" panose="020B0604030504040204" pitchFamily="34" charset="0"/>
                <a:cs typeface="Tahoma" panose="020B0604030504040204" pitchFamily="34" charset="0"/>
              </a:rPr>
              <a:t>A hybrid DTC/Intermediated approach</a:t>
            </a:r>
          </a:p>
        </p:txBody>
      </p:sp>
      <p:sp>
        <p:nvSpPr>
          <p:cNvPr id="3" name="Text Placeholder 2"/>
          <p:cNvSpPr>
            <a:spLocks noGrp="1"/>
          </p:cNvSpPr>
          <p:nvPr>
            <p:ph type="body" idx="1"/>
          </p:nvPr>
        </p:nvSpPr>
        <p:spPr>
          <a:xfrm>
            <a:off x="685800" y="1524000"/>
            <a:ext cx="7620000" cy="4096391"/>
          </a:xfrm>
        </p:spPr>
        <p:txBody>
          <a:bodyPr>
            <a:normAutofit fontScale="55000" lnSpcReduction="20000"/>
          </a:bodyPr>
          <a:lstStyle/>
          <a:p>
            <a:pPr>
              <a:lnSpc>
                <a:spcPct val="110000"/>
              </a:lnSpc>
              <a:spcBef>
                <a:spcPts val="1200"/>
              </a:spcBef>
            </a:pPr>
            <a:r>
              <a:rPr lang="en-US" sz="4400" b="1" dirty="0">
                <a:latin typeface="Century Gothic" panose="020B0502020202020204" pitchFamily="34" charset="0"/>
              </a:rPr>
              <a:t>Farmers</a:t>
            </a:r>
            <a:r>
              <a:rPr lang="en-US" sz="4400" dirty="0">
                <a:latin typeface="Century Gothic" panose="020B0502020202020204" pitchFamily="34" charset="0"/>
              </a:rPr>
              <a:t> offer weekly F3B at participating retail sites that consumers can easily access. Box contents change throughout the season</a:t>
            </a:r>
          </a:p>
          <a:p>
            <a:pPr>
              <a:lnSpc>
                <a:spcPct val="110000"/>
              </a:lnSpc>
              <a:spcBef>
                <a:spcPts val="1200"/>
              </a:spcBef>
            </a:pPr>
            <a:r>
              <a:rPr lang="en-US" sz="4400" b="1" dirty="0">
                <a:latin typeface="Century Gothic" panose="020B0502020202020204" pitchFamily="34" charset="0"/>
              </a:rPr>
              <a:t>Retailers</a:t>
            </a:r>
            <a:r>
              <a:rPr lang="en-US" sz="4400" dirty="0">
                <a:latin typeface="Century Gothic" panose="020B0502020202020204" pitchFamily="34" charset="0"/>
              </a:rPr>
              <a:t> provide a drop-off point, in exchange for a nominal transaction fee. F3B is advertised via sandwich boards and flyers. In-store white boards detail the cost and weekly contents of the box. </a:t>
            </a:r>
          </a:p>
          <a:p>
            <a:pPr>
              <a:lnSpc>
                <a:spcPct val="110000"/>
              </a:lnSpc>
              <a:spcBef>
                <a:spcPts val="1200"/>
              </a:spcBef>
            </a:pPr>
            <a:r>
              <a:rPr lang="en-US" sz="4400" b="1" dirty="0">
                <a:latin typeface="Century Gothic" panose="020B0502020202020204" pitchFamily="34" charset="0"/>
              </a:rPr>
              <a:t>Customers</a:t>
            </a:r>
            <a:r>
              <a:rPr lang="en-US" sz="4400" dirty="0">
                <a:latin typeface="Century Gothic" panose="020B0502020202020204" pitchFamily="34" charset="0"/>
              </a:rPr>
              <a:t> pre-order a weekly F3B at the retail site or on-line on a week-to-week basis for later pick-up. Customers can use SNAP/EBT.</a:t>
            </a:r>
          </a:p>
          <a:p>
            <a:endParaRPr lang="en-US" dirty="0"/>
          </a:p>
        </p:txBody>
      </p:sp>
      <p:pic>
        <p:nvPicPr>
          <p:cNvPr id="8" name="Shape 312" descr="00001.jpg"/>
          <p:cNvPicPr preferRelativeResize="0"/>
          <p:nvPr/>
        </p:nvPicPr>
        <p:blipFill rotWithShape="1">
          <a:blip r:embed="rId3">
            <a:alphaModFix/>
          </a:blip>
          <a:srcRect l="26335" t="33432" r="25886" b="31684"/>
          <a:stretch/>
        </p:blipFill>
        <p:spPr>
          <a:xfrm>
            <a:off x="8001000" y="5212340"/>
            <a:ext cx="1010412" cy="816102"/>
          </a:xfrm>
          <a:prstGeom prst="rect">
            <a:avLst/>
          </a:prstGeom>
          <a:noFill/>
          <a:ln>
            <a:noFill/>
          </a:ln>
        </p:spPr>
      </p:pic>
    </p:spTree>
    <p:extLst>
      <p:ext uri="{BB962C8B-B14F-4D97-AF65-F5344CB8AC3E}">
        <p14:creationId xmlns:p14="http://schemas.microsoft.com/office/powerpoint/2010/main" val="141545008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18993-B5E0-4090-A104-524753216897}"/>
              </a:ext>
            </a:extLst>
          </p:cNvPr>
          <p:cNvSpPr>
            <a:spLocks noGrp="1"/>
          </p:cNvSpPr>
          <p:nvPr>
            <p:ph type="title"/>
          </p:nvPr>
        </p:nvSpPr>
        <p:spPr>
          <a:xfrm>
            <a:off x="914400" y="76200"/>
            <a:ext cx="8077200" cy="1295400"/>
          </a:xfrm>
        </p:spPr>
        <p:txBody>
          <a:bodyPr>
            <a:normAutofit/>
          </a:bodyPr>
          <a:lstStyle/>
          <a:p>
            <a:r>
              <a:rPr lang="en-US" sz="3200" b="1" dirty="0">
                <a:latin typeface="Century Gothic" panose="020B0502020202020204" pitchFamily="34" charset="0"/>
              </a:rPr>
              <a:t>Consumer, Retailer &amp; Farmer Benefits</a:t>
            </a:r>
          </a:p>
        </p:txBody>
      </p:sp>
      <p:pic>
        <p:nvPicPr>
          <p:cNvPr id="4" name="Picture 3">
            <a:extLst>
              <a:ext uri="{FF2B5EF4-FFF2-40B4-BE49-F238E27FC236}">
                <a16:creationId xmlns:a16="http://schemas.microsoft.com/office/drawing/2014/main" id="{AC37F8C2-1D77-4C55-BFFA-0488630770A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600200"/>
            <a:ext cx="8915400" cy="3809999"/>
          </a:xfrm>
          <a:prstGeom prst="rect">
            <a:avLst/>
          </a:prstGeom>
          <a:noFill/>
          <a:ln>
            <a:noFill/>
          </a:ln>
        </p:spPr>
      </p:pic>
    </p:spTree>
    <p:extLst>
      <p:ext uri="{BB962C8B-B14F-4D97-AF65-F5344CB8AC3E}">
        <p14:creationId xmlns:p14="http://schemas.microsoft.com/office/powerpoint/2010/main" val="245474804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5-Point Star 21"/>
          <p:cNvSpPr/>
          <p:nvPr/>
        </p:nvSpPr>
        <p:spPr>
          <a:xfrm>
            <a:off x="6629759" y="2436161"/>
            <a:ext cx="254616" cy="196211"/>
          </a:xfrm>
          <a:prstGeom prst="star5">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0"/>
          </a:p>
        </p:txBody>
      </p:sp>
      <p:pic>
        <p:nvPicPr>
          <p:cNvPr id="19" name="Picture 1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5840" y="1838210"/>
            <a:ext cx="7132320" cy="4114800"/>
          </a:xfrm>
          <a:prstGeom prst="rect">
            <a:avLst/>
          </a:prstGeom>
          <a:solidFill>
            <a:schemeClr val="accent6">
              <a:lumMod val="40000"/>
              <a:lumOff val="60000"/>
            </a:schemeClr>
          </a:solidFill>
          <a:ln>
            <a:noFill/>
          </a:ln>
        </p:spPr>
      </p:pic>
      <p:sp>
        <p:nvSpPr>
          <p:cNvPr id="25" name="TextBox 24"/>
          <p:cNvSpPr txBox="1"/>
          <p:nvPr/>
        </p:nvSpPr>
        <p:spPr>
          <a:xfrm>
            <a:off x="990540" y="3870871"/>
            <a:ext cx="923210" cy="276999"/>
          </a:xfrm>
          <a:prstGeom prst="rect">
            <a:avLst/>
          </a:prstGeom>
          <a:noFill/>
        </p:spPr>
        <p:txBody>
          <a:bodyPr wrap="square" rtlCol="0">
            <a:spAutoFit/>
          </a:bodyPr>
          <a:lstStyle/>
          <a:p>
            <a:r>
              <a:rPr lang="en-US" sz="1200" b="1" dirty="0"/>
              <a:t>California</a:t>
            </a:r>
          </a:p>
        </p:txBody>
      </p:sp>
      <p:sp>
        <p:nvSpPr>
          <p:cNvPr id="9" name="Rectangle 8"/>
          <p:cNvSpPr/>
          <p:nvPr/>
        </p:nvSpPr>
        <p:spPr>
          <a:xfrm>
            <a:off x="990540" y="4827375"/>
            <a:ext cx="2438460" cy="92782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Rectangle 25"/>
          <p:cNvSpPr/>
          <p:nvPr/>
        </p:nvSpPr>
        <p:spPr>
          <a:xfrm>
            <a:off x="1886354" y="4840477"/>
            <a:ext cx="1700380" cy="64663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v</a:t>
            </a:r>
          </a:p>
        </p:txBody>
      </p:sp>
      <p:sp>
        <p:nvSpPr>
          <p:cNvPr id="27" name="Rectangle 26"/>
          <p:cNvSpPr/>
          <p:nvPr/>
        </p:nvSpPr>
        <p:spPr>
          <a:xfrm>
            <a:off x="1918957" y="4655968"/>
            <a:ext cx="1002551" cy="92782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 name="Shape 49"/>
          <p:cNvSpPr txBox="1">
            <a:spLocks/>
          </p:cNvSpPr>
          <p:nvPr/>
        </p:nvSpPr>
        <p:spPr>
          <a:xfrm>
            <a:off x="990338" y="687453"/>
            <a:ext cx="7772662" cy="767083"/>
          </a:xfrm>
          <a:prstGeom prst="rect">
            <a:avLst/>
          </a:prstGeom>
          <a:no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n-US" sz="2800" b="1" dirty="0">
                <a:latin typeface="Century Gothic" panose="020B0502020202020204" pitchFamily="34" charset="0"/>
                <a:ea typeface="Tahoma" panose="020B0604030504040204" pitchFamily="34" charset="0"/>
                <a:cs typeface="Tahoma" panose="020B0604030504040204" pitchFamily="34" charset="0"/>
              </a:rPr>
              <a:t>F3B: a multi-state collaboration between Cooperative Extension and Research</a:t>
            </a:r>
          </a:p>
        </p:txBody>
      </p:sp>
      <p:sp>
        <p:nvSpPr>
          <p:cNvPr id="16" name="TextBox 15"/>
          <p:cNvSpPr txBox="1"/>
          <p:nvPr/>
        </p:nvSpPr>
        <p:spPr>
          <a:xfrm>
            <a:off x="5818635" y="2493872"/>
            <a:ext cx="886965" cy="276999"/>
          </a:xfrm>
          <a:prstGeom prst="rect">
            <a:avLst/>
          </a:prstGeom>
          <a:solidFill>
            <a:schemeClr val="accent6">
              <a:lumMod val="40000"/>
              <a:lumOff val="60000"/>
            </a:schemeClr>
          </a:solidFill>
        </p:spPr>
        <p:txBody>
          <a:bodyPr wrap="square" rtlCol="0">
            <a:spAutoFit/>
          </a:bodyPr>
          <a:lstStyle/>
          <a:p>
            <a:r>
              <a:rPr lang="en-US" sz="1200" b="1" dirty="0"/>
              <a:t>Vermont</a:t>
            </a:r>
          </a:p>
        </p:txBody>
      </p:sp>
      <p:sp>
        <p:nvSpPr>
          <p:cNvPr id="21" name="TextBox 20"/>
          <p:cNvSpPr txBox="1"/>
          <p:nvPr/>
        </p:nvSpPr>
        <p:spPr>
          <a:xfrm>
            <a:off x="1023921" y="2412994"/>
            <a:ext cx="1087010" cy="276999"/>
          </a:xfrm>
          <a:prstGeom prst="rect">
            <a:avLst/>
          </a:prstGeom>
          <a:noFill/>
        </p:spPr>
        <p:txBody>
          <a:bodyPr wrap="square" rtlCol="0">
            <a:spAutoFit/>
          </a:bodyPr>
          <a:lstStyle/>
          <a:p>
            <a:r>
              <a:rPr lang="en-US" sz="1200" b="1" dirty="0"/>
              <a:t>Washington</a:t>
            </a:r>
          </a:p>
        </p:txBody>
      </p:sp>
      <p:pic>
        <p:nvPicPr>
          <p:cNvPr id="15" name="Shape 312" descr="00001.jpg">
            <a:extLst>
              <a:ext uri="{FF2B5EF4-FFF2-40B4-BE49-F238E27FC236}">
                <a16:creationId xmlns:a16="http://schemas.microsoft.com/office/drawing/2014/main" id="{95BD2867-D039-4EF4-90F7-F5663546DBBD}"/>
              </a:ext>
            </a:extLst>
          </p:cNvPr>
          <p:cNvPicPr preferRelativeResize="0"/>
          <p:nvPr/>
        </p:nvPicPr>
        <p:blipFill rotWithShape="1">
          <a:blip r:embed="rId4">
            <a:alphaModFix/>
          </a:blip>
          <a:srcRect l="26335" t="33432" r="25886" b="31684"/>
          <a:stretch/>
        </p:blipFill>
        <p:spPr>
          <a:xfrm>
            <a:off x="1216448" y="4653242"/>
            <a:ext cx="1374352" cy="1097303"/>
          </a:xfrm>
          <a:prstGeom prst="rect">
            <a:avLst/>
          </a:prstGeom>
          <a:noFill/>
          <a:ln>
            <a:noFill/>
          </a:ln>
        </p:spPr>
      </p:pic>
      <p:sp>
        <p:nvSpPr>
          <p:cNvPr id="18" name="Rectangle 17">
            <a:extLst>
              <a:ext uri="{FF2B5EF4-FFF2-40B4-BE49-F238E27FC236}">
                <a16:creationId xmlns:a16="http://schemas.microsoft.com/office/drawing/2014/main" id="{3E0F76A4-31A8-4609-B86D-C44D9901D9FA}"/>
              </a:ext>
            </a:extLst>
          </p:cNvPr>
          <p:cNvSpPr/>
          <p:nvPr/>
        </p:nvSpPr>
        <p:spPr>
          <a:xfrm>
            <a:off x="1005840" y="1838211"/>
            <a:ext cx="3459872" cy="30669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TextBox 22">
            <a:extLst>
              <a:ext uri="{FF2B5EF4-FFF2-40B4-BE49-F238E27FC236}">
                <a16:creationId xmlns:a16="http://schemas.microsoft.com/office/drawing/2014/main" id="{6EABC8CA-7157-43E4-854E-6C497780214E}"/>
              </a:ext>
            </a:extLst>
          </p:cNvPr>
          <p:cNvSpPr txBox="1"/>
          <p:nvPr/>
        </p:nvSpPr>
        <p:spPr>
          <a:xfrm>
            <a:off x="2735776" y="1805400"/>
            <a:ext cx="5436575" cy="415498"/>
          </a:xfrm>
          <a:prstGeom prst="rect">
            <a:avLst/>
          </a:prstGeom>
          <a:noFill/>
        </p:spPr>
        <p:txBody>
          <a:bodyPr wrap="square" rtlCol="0">
            <a:spAutoFit/>
          </a:bodyPr>
          <a:lstStyle/>
          <a:p>
            <a:r>
              <a:rPr lang="en-US" sz="2100" b="1" dirty="0"/>
              <a:t>Total DTC Sales by County, 2012</a:t>
            </a:r>
          </a:p>
        </p:txBody>
      </p:sp>
      <p:sp>
        <p:nvSpPr>
          <p:cNvPr id="2" name="TextBox 1">
            <a:extLst>
              <a:ext uri="{FF2B5EF4-FFF2-40B4-BE49-F238E27FC236}">
                <a16:creationId xmlns:a16="http://schemas.microsoft.com/office/drawing/2014/main" id="{425D4C15-8F59-4BBD-9EE6-F3D321805C87}"/>
              </a:ext>
            </a:extLst>
          </p:cNvPr>
          <p:cNvSpPr txBox="1"/>
          <p:nvPr/>
        </p:nvSpPr>
        <p:spPr>
          <a:xfrm>
            <a:off x="533400" y="6248400"/>
            <a:ext cx="8153400" cy="461665"/>
          </a:xfrm>
          <a:prstGeom prst="rect">
            <a:avLst/>
          </a:prstGeom>
          <a:noFill/>
        </p:spPr>
        <p:txBody>
          <a:bodyPr wrap="square" rtlCol="0">
            <a:spAutoFit/>
          </a:bodyPr>
          <a:lstStyle/>
          <a:p>
            <a:r>
              <a:rPr lang="en-US" dirty="0">
                <a:latin typeface="Century Gothic" panose="020B0502020202020204" pitchFamily="34" charset="0"/>
              </a:rPr>
              <a:t>In each state, 3 farms each partner with 1-2 retailers</a:t>
            </a:r>
          </a:p>
        </p:txBody>
      </p:sp>
    </p:spTree>
    <p:extLst>
      <p:ext uri="{BB962C8B-B14F-4D97-AF65-F5344CB8AC3E}">
        <p14:creationId xmlns:p14="http://schemas.microsoft.com/office/powerpoint/2010/main" val="367558897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23875" y="523875"/>
            <a:ext cx="4191000" cy="31432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457951" y="-15241"/>
            <a:ext cx="2666999" cy="266699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918200" y="3683000"/>
            <a:ext cx="3251200" cy="24384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3124200" y="952499"/>
            <a:ext cx="3048000" cy="2286000"/>
          </a:xfrm>
          <a:prstGeom prst="rect">
            <a:avLst/>
          </a:prstGeom>
        </p:spPr>
      </p:pic>
      <p:sp>
        <p:nvSpPr>
          <p:cNvPr id="6" name="TextBox 5"/>
          <p:cNvSpPr txBox="1"/>
          <p:nvPr/>
        </p:nvSpPr>
        <p:spPr>
          <a:xfrm>
            <a:off x="685800" y="4876800"/>
            <a:ext cx="7696200" cy="461665"/>
          </a:xfrm>
          <a:prstGeom prst="rect">
            <a:avLst/>
          </a:prstGeom>
          <a:noFill/>
        </p:spPr>
        <p:txBody>
          <a:bodyPr wrap="square" rtlCol="0">
            <a:spAutoFit/>
          </a:bodyPr>
          <a:lstStyle/>
          <a:p>
            <a:r>
              <a:rPr lang="en-US" dirty="0" smtClean="0"/>
              <a:t>Washington State</a:t>
            </a:r>
            <a:endParaRPr lang="en-US" dirty="0"/>
          </a:p>
        </p:txBody>
      </p:sp>
    </p:spTree>
    <p:extLst>
      <p:ext uri="{BB962C8B-B14F-4D97-AF65-F5344CB8AC3E}">
        <p14:creationId xmlns:p14="http://schemas.microsoft.com/office/powerpoint/2010/main" val="335034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4877544" cy="3338513"/>
          </a:xfrm>
          <a:prstGeom prst="rect">
            <a:avLst/>
          </a:prstGeom>
        </p:spPr>
      </p:pic>
      <p:pic>
        <p:nvPicPr>
          <p:cNvPr id="5" name="Picture 4"/>
          <p:cNvPicPr>
            <a:picLocks noChangeAspect="1"/>
          </p:cNvPicPr>
          <p:nvPr/>
        </p:nvPicPr>
        <p:blipFill>
          <a:blip r:embed="rId3"/>
          <a:stretch>
            <a:fillRect/>
          </a:stretch>
        </p:blipFill>
        <p:spPr>
          <a:xfrm>
            <a:off x="5638800" y="1370171"/>
            <a:ext cx="3505200" cy="5487829"/>
          </a:xfrm>
          <a:prstGeom prst="rect">
            <a:avLst/>
          </a:prstGeom>
        </p:spPr>
      </p:pic>
      <p:sp>
        <p:nvSpPr>
          <p:cNvPr id="6" name="TextBox 5"/>
          <p:cNvSpPr txBox="1"/>
          <p:nvPr/>
        </p:nvSpPr>
        <p:spPr>
          <a:xfrm>
            <a:off x="533400" y="4114800"/>
            <a:ext cx="1356333" cy="461665"/>
          </a:xfrm>
          <a:prstGeom prst="rect">
            <a:avLst/>
          </a:prstGeom>
          <a:noFill/>
        </p:spPr>
        <p:txBody>
          <a:bodyPr wrap="none" rtlCol="0">
            <a:spAutoFit/>
          </a:bodyPr>
          <a:lstStyle/>
          <a:p>
            <a:r>
              <a:rPr lang="en-US" dirty="0" smtClean="0"/>
              <a:t>Vermont</a:t>
            </a:r>
            <a:endParaRPr lang="en-US" dirty="0"/>
          </a:p>
        </p:txBody>
      </p:sp>
    </p:spTree>
    <p:extLst>
      <p:ext uri="{BB962C8B-B14F-4D97-AF65-F5344CB8AC3E}">
        <p14:creationId xmlns:p14="http://schemas.microsoft.com/office/powerpoint/2010/main" val="1885657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ooking 16x9">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extLst>
    <a:ext uri="{05A4C25C-085E-4340-85A3-A5531E510DB2}">
      <thm15:themeFamily xmlns:thm15="http://schemas.microsoft.com/office/thememl/2012/main" name="Fresh food presentation (widescreen).potx" id="{63DD3034-9CB5-4B6F-BCA0-530A5E267AB2}" vid="{9783A5E3-1DF2-4F3C-8902-0C2EB8A188D6}"/>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7.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700CCB-20BA-4760-AB9F-AC3B63ED32E0}">
  <ds:schemaRefs>
    <ds:schemaRef ds:uri="http://schemas.openxmlformats.org/package/2006/metadata/core-properties"/>
    <ds:schemaRef ds:uri="http://schemas.microsoft.com/office/2006/documentManagement/types"/>
    <ds:schemaRef ds:uri="a4f35948-e619-41b3-aa29-22878b09cfd2"/>
    <ds:schemaRef ds:uri="http://purl.org/dc/dcmitype/"/>
    <ds:schemaRef ds:uri="http://www.w3.org/XML/1998/namespace"/>
    <ds:schemaRef ds:uri="http://schemas.microsoft.com/office/2006/metadata/properties"/>
    <ds:schemaRef ds:uri="http://schemas.microsoft.com/office/infopath/2007/PartnerControls"/>
    <ds:schemaRef ds:uri="40262f94-9f35-4ac3-9a90-690165a166b7"/>
    <ds:schemaRef ds:uri="http://purl.org/dc/terms/"/>
    <ds:schemaRef ds:uri="http://purl.org/dc/elements/1.1/"/>
  </ds:schemaRefs>
</ds:datastoreItem>
</file>

<file path=customXml/itemProps2.xml><?xml version="1.0" encoding="utf-8"?>
<ds:datastoreItem xmlns:ds="http://schemas.openxmlformats.org/officeDocument/2006/customXml" ds:itemID="{308942AA-0721-4324-BC2C-A3CB43F24E71}">
  <ds:schemaRefs>
    <ds:schemaRef ds:uri="http://schemas.microsoft.com/sharepoint/v3/contenttype/forms"/>
  </ds:schemaRefs>
</ds:datastoreItem>
</file>

<file path=customXml/itemProps3.xml><?xml version="1.0" encoding="utf-8"?>
<ds:datastoreItem xmlns:ds="http://schemas.openxmlformats.org/officeDocument/2006/customXml" ds:itemID="{FB14945D-DABB-422F-9B28-D299995C92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26008</TotalTime>
  <Words>3797</Words>
  <Application>Microsoft Office PowerPoint</Application>
  <PresentationFormat>On-screen Show (4:3)</PresentationFormat>
  <Paragraphs>316</Paragraphs>
  <Slides>35</Slides>
  <Notes>19</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35</vt:i4>
      </vt:variant>
    </vt:vector>
  </HeadingPairs>
  <TitlesOfParts>
    <vt:vector size="49" baseType="lpstr">
      <vt:lpstr>Aharoni</vt:lpstr>
      <vt:lpstr>Arial</vt:lpstr>
      <vt:lpstr>Calibri</vt:lpstr>
      <vt:lpstr>Calibri Light</vt:lpstr>
      <vt:lpstr>Century Gothic</vt:lpstr>
      <vt:lpstr>Constantia</vt:lpstr>
      <vt:lpstr>Tahoma</vt:lpstr>
      <vt:lpstr>Times New Roman</vt:lpstr>
      <vt:lpstr>Wingdings</vt:lpstr>
      <vt:lpstr>Cooking 16x9</vt:lpstr>
      <vt:lpstr>1_Office Theme</vt:lpstr>
      <vt:lpstr>2_Office Theme</vt:lpstr>
      <vt:lpstr>3_Office Theme</vt:lpstr>
      <vt:lpstr>Office Theme</vt:lpstr>
      <vt:lpstr>Farm Fresh Food Boxes: an Entrepreneurial Partnership between Farmers &amp; Retailers </vt:lpstr>
      <vt:lpstr>Current Trends in Rural Areas</vt:lpstr>
      <vt:lpstr>Farm Fresh Food Boxes</vt:lpstr>
      <vt:lpstr>PowerPoint Presentation</vt:lpstr>
      <vt:lpstr>A hybrid DTC/Intermediated approach</vt:lpstr>
      <vt:lpstr>Consumer, Retailer &amp; Farmer Benefits</vt:lpstr>
      <vt:lpstr>PowerPoint Presentation</vt:lpstr>
      <vt:lpstr>PowerPoint Presentation</vt:lpstr>
      <vt:lpstr>PowerPoint Presentation</vt:lpstr>
      <vt:lpstr>PowerPoint Presentation</vt:lpstr>
      <vt:lpstr>PowerPoint Presentation</vt:lpstr>
      <vt:lpstr>Roles throughout the season</vt:lpstr>
      <vt:lpstr>Extension Activities</vt:lpstr>
      <vt:lpstr>Research Activities</vt:lpstr>
      <vt:lpstr>Consumer Response in 2017 </vt:lpstr>
      <vt:lpstr>F3B Sales, 2017</vt:lpstr>
      <vt:lpstr>Purchaser Surveys </vt:lpstr>
      <vt:lpstr>Respondent Characteristics</vt:lpstr>
      <vt:lpstr>Places F3B customers get fresh produce</vt:lpstr>
      <vt:lpstr>Initial Reactions to F3B</vt:lpstr>
      <vt:lpstr>PowerPoint Presentation</vt:lpstr>
      <vt:lpstr>PowerPoint Presentation</vt:lpstr>
      <vt:lpstr>Insights from consumers</vt:lpstr>
      <vt:lpstr>Value Chain Insights</vt:lpstr>
      <vt:lpstr>PowerPoint Presentation</vt:lpstr>
      <vt:lpstr>PowerPoint Presentation</vt:lpstr>
      <vt:lpstr>National Survey:</vt:lpstr>
      <vt:lpstr>PowerPoint Presentation</vt:lpstr>
      <vt:lpstr>PowerPoint Presentation</vt:lpstr>
      <vt:lpstr>PowerPoint Presentation</vt:lpstr>
      <vt:lpstr>PowerPoint Presentation</vt:lpstr>
      <vt:lpstr>PowerPoint Presentation</vt:lpstr>
      <vt:lpstr>Next Steps</vt:lpstr>
      <vt:lpstr>Publications and Presentations</vt:lpstr>
      <vt:lpstr>Project team: Investigators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Farm Fresh Food Boxes</dc:title>
  <dc:creator>Marilyn Sitaker</dc:creator>
  <cp:lastModifiedBy>Weiwei Wang</cp:lastModifiedBy>
  <cp:revision>101</cp:revision>
  <dcterms:created xsi:type="dcterms:W3CDTF">2018-03-30T18:07:44Z</dcterms:created>
  <dcterms:modified xsi:type="dcterms:W3CDTF">2018-07-30T20:02:11Z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