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9"/>
  </p:notesMasterIdLst>
  <p:handoutMasterIdLst>
    <p:handoutMasterId r:id="rId30"/>
  </p:handoutMasterIdLst>
  <p:sldIdLst>
    <p:sldId id="256" r:id="rId2"/>
    <p:sldId id="405" r:id="rId3"/>
    <p:sldId id="402" r:id="rId4"/>
    <p:sldId id="406" r:id="rId5"/>
    <p:sldId id="403" r:id="rId6"/>
    <p:sldId id="407" r:id="rId7"/>
    <p:sldId id="408" r:id="rId8"/>
    <p:sldId id="290" r:id="rId9"/>
    <p:sldId id="294" r:id="rId10"/>
    <p:sldId id="261" r:id="rId11"/>
    <p:sldId id="279" r:id="rId12"/>
    <p:sldId id="305" r:id="rId13"/>
    <p:sldId id="271" r:id="rId14"/>
    <p:sldId id="273" r:id="rId15"/>
    <p:sldId id="274" r:id="rId16"/>
    <p:sldId id="383" r:id="rId17"/>
    <p:sldId id="384" r:id="rId18"/>
    <p:sldId id="385" r:id="rId19"/>
    <p:sldId id="386" r:id="rId20"/>
    <p:sldId id="389" r:id="rId21"/>
    <p:sldId id="394" r:id="rId22"/>
    <p:sldId id="395" r:id="rId23"/>
    <p:sldId id="396" r:id="rId24"/>
    <p:sldId id="409" r:id="rId25"/>
    <p:sldId id="373" r:id="rId26"/>
    <p:sldId id="376" r:id="rId27"/>
    <p:sldId id="401" r:id="rId28"/>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FF7"/>
    <a:srgbClr val="103DFC"/>
    <a:srgbClr val="CCFF66"/>
    <a:srgbClr val="155BF7"/>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027" autoAdjust="0"/>
    <p:restoredTop sz="64660" autoAdjust="0"/>
  </p:normalViewPr>
  <p:slideViewPr>
    <p:cSldViewPr snapToGrid="0">
      <p:cViewPr varScale="1">
        <p:scale>
          <a:sx n="44" d="100"/>
          <a:sy n="44" d="100"/>
        </p:scale>
        <p:origin x="1292"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2000" b="1" dirty="0">
                <a:solidFill>
                  <a:schemeClr val="tx1"/>
                </a:solidFill>
              </a:rPr>
              <a:t>Direct and Intermediated Sale, 2015, in Billions</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119310267726006"/>
          <c:y val="0.18036304028156111"/>
          <c:w val="0.67906492844601518"/>
          <c:h val="0.5355084766470694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EB-40B8-81A5-C578EFE25C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EB-40B8-81A5-C578EFE25C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FEB-40B8-81A5-C578EFE25CF6}"/>
              </c:ext>
            </c:extLst>
          </c:dPt>
          <c:dLbls>
            <c:dLbl>
              <c:idx val="0"/>
              <c:layout>
                <c:manualLayout>
                  <c:x val="-0.24901049481580342"/>
                  <c:y val="6.63323901261356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FEB-40B8-81A5-C578EFE25CF6}"/>
                </c:ext>
              </c:extLst>
            </c:dLbl>
            <c:dLbl>
              <c:idx val="1"/>
              <c:layout>
                <c:manualLayout>
                  <c:x val="8.2765121330570846E-2"/>
                  <c:y val="-0.156156852225121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FEB-40B8-81A5-C578EFE25CF6}"/>
                </c:ext>
              </c:extLst>
            </c:dLbl>
            <c:dLbl>
              <c:idx val="2"/>
              <c:layout>
                <c:manualLayout>
                  <c:x val="0.20565669505888198"/>
                  <c:y val="0.1139791126033007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FEB-40B8-81A5-C578EFE25CF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Sheet1!$A$1:$A$3</c:f>
              <c:strCache>
                <c:ptCount val="3"/>
                <c:pt idx="0">
                  <c:v>Institutions, food hubs, wholesale</c:v>
                </c:pt>
                <c:pt idx="1">
                  <c:v>Direct to Consumers</c:v>
                </c:pt>
                <c:pt idx="2">
                  <c:v>Retailers</c:v>
                </c:pt>
              </c:strCache>
            </c:strRef>
          </c:cat>
          <c:val>
            <c:numRef>
              <c:f>Sheet1!$B$1:$B$3</c:f>
              <c:numCache>
                <c:formatCode>"$"#,##0_);[Red]\("$"#,##0\)</c:formatCode>
                <c:ptCount val="3"/>
                <c:pt idx="0" formatCode="&quot;$&quot;#,##0.00_);[Red]\(&quot;$&quot;#,##0.00\)">
                  <c:v>3.4</c:v>
                </c:pt>
                <c:pt idx="1">
                  <c:v>3</c:v>
                </c:pt>
                <c:pt idx="2" formatCode="&quot;$&quot;#,##0.00_);[Red]\(&quot;$&quot;#,##0.00\)">
                  <c:v>2.2999999999999998</c:v>
                </c:pt>
              </c:numCache>
            </c:numRef>
          </c:val>
          <c:extLst>
            <c:ext xmlns:c16="http://schemas.microsoft.com/office/drawing/2014/chart" uri="{C3380CC4-5D6E-409C-BE32-E72D297353CC}">
              <c16:uniqueId val="{00000006-5FEB-40B8-81A5-C578EFE25CF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666155687767767"/>
          <c:y val="0.76135704546454175"/>
          <c:w val="0.87112201596048844"/>
          <c:h val="0.20838254593175853"/>
        </c:manualLayout>
      </c:layout>
      <c:overlay val="0"/>
      <c:spPr>
        <a:noFill/>
        <a:ln>
          <a:noFill/>
        </a:ln>
        <a:effectLst/>
      </c:spPr>
      <c:txPr>
        <a:bodyPr rot="0" spcFirstLastPara="1" vertOverflow="ellipsis" vert="horz" wrap="square" anchor="ctr" anchorCtr="1"/>
        <a:lstStyle/>
        <a:p>
          <a:pPr>
            <a:lnSpc>
              <a:spcPct val="80000"/>
            </a:lnSpc>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2000" b="1" dirty="0">
                <a:solidFill>
                  <a:schemeClr val="tx1"/>
                </a:solidFill>
              </a:rPr>
              <a:t>Direct and Intermediated Sale, 2015, in Billions</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119310267726006"/>
          <c:y val="0.18036304028156111"/>
          <c:w val="0.67906492844601518"/>
          <c:h val="0.5355084766470694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0666155687767767"/>
          <c:y val="0.76135704546454175"/>
          <c:w val="0.87112201596048844"/>
          <c:h val="0.20838254593175853"/>
        </c:manualLayout>
      </c:layout>
      <c:overlay val="0"/>
      <c:spPr>
        <a:noFill/>
        <a:ln>
          <a:noFill/>
        </a:ln>
        <a:effectLst/>
      </c:spPr>
      <c:txPr>
        <a:bodyPr rot="0" spcFirstLastPara="1" vertOverflow="ellipsis" vert="horz" wrap="square" anchor="ctr" anchorCtr="1"/>
        <a:lstStyle/>
        <a:p>
          <a:pPr>
            <a:lnSpc>
              <a:spcPct val="80000"/>
            </a:lnSpc>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91CCFFA-2D10-4BAA-8737-1894B4AEDD07}" type="datetimeFigureOut">
              <a:rPr lang="en-US" smtClean="0"/>
              <a:t>6/10/2019</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5D2D21AB-CAE2-4464-AAFB-93D6D0D915E6}" type="slidenum">
              <a:rPr lang="en-US" smtClean="0"/>
              <a:t>‹#›</a:t>
            </a:fld>
            <a:endParaRPr lang="en-US"/>
          </a:p>
        </p:txBody>
      </p:sp>
    </p:spTree>
    <p:extLst>
      <p:ext uri="{BB962C8B-B14F-4D97-AF65-F5344CB8AC3E}">
        <p14:creationId xmlns:p14="http://schemas.microsoft.com/office/powerpoint/2010/main" val="1771258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122E0F1-9371-4AAA-BB7F-A06AF50C4B22}" type="datetimeFigureOut">
              <a:rPr lang="en-US" smtClean="0"/>
              <a:t>6/10/2019</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3DAEE34-0840-4A00-BB6A-CD9A687E6230}" type="slidenum">
              <a:rPr lang="en-US" smtClean="0"/>
              <a:t>‹#›</a:t>
            </a:fld>
            <a:endParaRPr lang="en-US"/>
          </a:p>
        </p:txBody>
      </p:sp>
    </p:spTree>
    <p:extLst>
      <p:ext uri="{BB962C8B-B14F-4D97-AF65-F5344CB8AC3E}">
        <p14:creationId xmlns:p14="http://schemas.microsoft.com/office/powerpoint/2010/main" val="172507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C3DAEE34-0840-4A00-BB6A-CD9A687E6230}" type="slidenum">
              <a:rPr lang="en-US" smtClean="0"/>
              <a:t>1</a:t>
            </a:fld>
            <a:endParaRPr lang="en-US"/>
          </a:p>
        </p:txBody>
      </p:sp>
    </p:spTree>
    <p:extLst>
      <p:ext uri="{BB962C8B-B14F-4D97-AF65-F5344CB8AC3E}">
        <p14:creationId xmlns:p14="http://schemas.microsoft.com/office/powerpoint/2010/main" val="2767102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DAEE34-0840-4A00-BB6A-CD9A687E6230}" type="slidenum">
              <a:rPr lang="en-US" smtClean="0"/>
              <a:t>10</a:t>
            </a:fld>
            <a:endParaRPr lang="en-US"/>
          </a:p>
        </p:txBody>
      </p:sp>
    </p:spTree>
    <p:extLst>
      <p:ext uri="{BB962C8B-B14F-4D97-AF65-F5344CB8AC3E}">
        <p14:creationId xmlns:p14="http://schemas.microsoft.com/office/powerpoint/2010/main" val="257153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Overall, 79.5% of respondents said they had purchased F&amp;V from one or more DTC venues in their lifetime (</a:t>
            </a:r>
            <a:r>
              <a:rPr lang="en-US" dirty="0" err="1"/>
              <a:t>ie</a:t>
            </a:r>
            <a:r>
              <a:rPr lang="en-US" dirty="0"/>
              <a:t>, Farmers Market, Farm Stand, U- Pick, CSA, farm box). </a:t>
            </a:r>
            <a:r>
              <a:rPr lang="en-US" b="1" dirty="0"/>
              <a:t>NOTE: This includes ANY kind of fruit or vegetables, not just locally grown or organic. </a:t>
            </a:r>
            <a:r>
              <a:rPr lang="en-US" dirty="0"/>
              <a:t>[Note: respondents were asked to check as many reasons as apply to them]</a:t>
            </a:r>
            <a:endParaRPr lang="en-US" b="1" dirty="0"/>
          </a:p>
          <a:p>
            <a:endParaRPr lang="en-US" dirty="0"/>
          </a:p>
          <a:p>
            <a:r>
              <a:rPr lang="en-US" dirty="0"/>
              <a:t>Farmers markets were the most frequently cited DTC market venues shopped either in the past month (73%), or some time in the past. This is followed by Farm stands, (55%) U pick (45%), Farm boxes (14%) and CSAs (6%). </a:t>
            </a:r>
          </a:p>
          <a:p>
            <a:endParaRPr lang="en-US" b="1" dirty="0">
              <a:highlight>
                <a:srgbClr val="FFFF00"/>
              </a:highlight>
            </a:endParaRPr>
          </a:p>
          <a:p>
            <a:r>
              <a:rPr lang="en-US" dirty="0"/>
              <a:t>Note: “farm box” was defined as…. A bulk box of fresh produce purchased directly from a local farm</a:t>
            </a:r>
          </a:p>
          <a:p>
            <a:endParaRPr lang="en-US" dirty="0">
              <a:highlight>
                <a:srgbClr val="FFFF00"/>
              </a:highlight>
            </a:endParaRPr>
          </a:p>
          <a:p>
            <a:endParaRPr lang="en-US" b="1" dirty="0">
              <a:highlight>
                <a:srgbClr val="FFFF00"/>
              </a:highlight>
            </a:endParaRPr>
          </a:p>
        </p:txBody>
      </p:sp>
      <p:sp>
        <p:nvSpPr>
          <p:cNvPr id="4" name="Slide Number Placeholder 3"/>
          <p:cNvSpPr>
            <a:spLocks noGrp="1"/>
          </p:cNvSpPr>
          <p:nvPr>
            <p:ph type="sldNum" sz="quarter" idx="10"/>
          </p:nvPr>
        </p:nvSpPr>
        <p:spPr/>
        <p:txBody>
          <a:bodyPr/>
          <a:lstStyle/>
          <a:p>
            <a:fld id="{C3DAEE34-0840-4A00-BB6A-CD9A687E6230}" type="slidenum">
              <a:rPr lang="en-US" smtClean="0"/>
              <a:t>11</a:t>
            </a:fld>
            <a:endParaRPr lang="en-US"/>
          </a:p>
        </p:txBody>
      </p:sp>
    </p:spTree>
    <p:extLst>
      <p:ext uri="{BB962C8B-B14F-4D97-AF65-F5344CB8AC3E}">
        <p14:creationId xmlns:p14="http://schemas.microsoft.com/office/powerpoint/2010/main" val="1205022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AEE34-0840-4A00-BB6A-CD9A687E6230}" type="slidenum">
              <a:rPr lang="en-US" smtClean="0"/>
              <a:t>12</a:t>
            </a:fld>
            <a:endParaRPr lang="en-US"/>
          </a:p>
        </p:txBody>
      </p:sp>
    </p:spTree>
    <p:extLst>
      <p:ext uri="{BB962C8B-B14F-4D97-AF65-F5344CB8AC3E}">
        <p14:creationId xmlns:p14="http://schemas.microsoft.com/office/powerpoint/2010/main" val="2549178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AEE34-0840-4A00-BB6A-CD9A687E6230}" type="slidenum">
              <a:rPr lang="en-US" smtClean="0"/>
              <a:t>13</a:t>
            </a:fld>
            <a:endParaRPr lang="en-US"/>
          </a:p>
        </p:txBody>
      </p:sp>
    </p:spTree>
    <p:extLst>
      <p:ext uri="{BB962C8B-B14F-4D97-AF65-F5344CB8AC3E}">
        <p14:creationId xmlns:p14="http://schemas.microsoft.com/office/powerpoint/2010/main" val="535816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For those who purchased locally grown produce, we asked what why they buy it. [Note: respondents were asked to check as many reasons as apply to them]</a:t>
            </a:r>
          </a:p>
          <a:p>
            <a:endParaRPr lang="en-US" dirty="0"/>
          </a:p>
        </p:txBody>
      </p:sp>
      <p:sp>
        <p:nvSpPr>
          <p:cNvPr id="4" name="Slide Number Placeholder 3"/>
          <p:cNvSpPr>
            <a:spLocks noGrp="1"/>
          </p:cNvSpPr>
          <p:nvPr>
            <p:ph type="sldNum" sz="quarter" idx="10"/>
          </p:nvPr>
        </p:nvSpPr>
        <p:spPr/>
        <p:txBody>
          <a:bodyPr/>
          <a:lstStyle/>
          <a:p>
            <a:fld id="{C3DAEE34-0840-4A00-BB6A-CD9A687E6230}" type="slidenum">
              <a:rPr lang="en-US" smtClean="0"/>
              <a:t>14</a:t>
            </a:fld>
            <a:endParaRPr lang="en-US"/>
          </a:p>
        </p:txBody>
      </p:sp>
    </p:spTree>
    <p:extLst>
      <p:ext uri="{BB962C8B-B14F-4D97-AF65-F5344CB8AC3E}">
        <p14:creationId xmlns:p14="http://schemas.microsoft.com/office/powerpoint/2010/main" val="625329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who do purchase locally grown produce, we asked what makes it harder for them to buy it. [Note: respondents were asked to check as many reasons as apply to them]</a:t>
            </a:r>
          </a:p>
        </p:txBody>
      </p:sp>
      <p:sp>
        <p:nvSpPr>
          <p:cNvPr id="4" name="Slide Number Placeholder 3"/>
          <p:cNvSpPr>
            <a:spLocks noGrp="1"/>
          </p:cNvSpPr>
          <p:nvPr>
            <p:ph type="sldNum" sz="quarter" idx="10"/>
          </p:nvPr>
        </p:nvSpPr>
        <p:spPr/>
        <p:txBody>
          <a:bodyPr/>
          <a:lstStyle/>
          <a:p>
            <a:fld id="{C3DAEE34-0840-4A00-BB6A-CD9A687E6230}" type="slidenum">
              <a:rPr lang="en-US" smtClean="0"/>
              <a:t>15</a:t>
            </a:fld>
            <a:endParaRPr lang="en-US"/>
          </a:p>
        </p:txBody>
      </p:sp>
    </p:spTree>
    <p:extLst>
      <p:ext uri="{BB962C8B-B14F-4D97-AF65-F5344CB8AC3E}">
        <p14:creationId xmlns:p14="http://schemas.microsoft.com/office/powerpoint/2010/main" val="2372638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these concerns, we developed</a:t>
            </a:r>
            <a:r>
              <a:rPr lang="en-US" baseline="0" dirty="0" smtClean="0"/>
              <a:t> the FFFB alternative. Here’s how it works…</a:t>
            </a:r>
            <a:endParaRPr lang="en-US" dirty="0"/>
          </a:p>
        </p:txBody>
      </p:sp>
      <p:sp>
        <p:nvSpPr>
          <p:cNvPr id="4" name="Slide Number Placeholder 3"/>
          <p:cNvSpPr>
            <a:spLocks noGrp="1"/>
          </p:cNvSpPr>
          <p:nvPr>
            <p:ph type="sldNum" sz="quarter" idx="10"/>
          </p:nvPr>
        </p:nvSpPr>
        <p:spPr/>
        <p:txBody>
          <a:bodyPr/>
          <a:lstStyle/>
          <a:p>
            <a:fld id="{70ED83CB-143F-4056-9BA3-C40FDD6F5458}" type="slidenum">
              <a:rPr lang="en-US" smtClean="0"/>
              <a:pPr/>
              <a:t>16</a:t>
            </a:fld>
            <a:endParaRPr lang="en-US"/>
          </a:p>
        </p:txBody>
      </p:sp>
    </p:spTree>
    <p:extLst>
      <p:ext uri="{BB962C8B-B14F-4D97-AF65-F5344CB8AC3E}">
        <p14:creationId xmlns:p14="http://schemas.microsoft.com/office/powerpoint/2010/main" val="1499660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Foote Brook Farm. By Hans Estrin.</a:t>
            </a:r>
            <a:endParaRPr lang="en-US" dirty="0"/>
          </a:p>
        </p:txBody>
      </p:sp>
      <p:sp>
        <p:nvSpPr>
          <p:cNvPr id="4" name="Slide Number Placeholder 3"/>
          <p:cNvSpPr>
            <a:spLocks noGrp="1"/>
          </p:cNvSpPr>
          <p:nvPr>
            <p:ph type="sldNum" sz="quarter" idx="10"/>
          </p:nvPr>
        </p:nvSpPr>
        <p:spPr/>
        <p:txBody>
          <a:bodyPr/>
          <a:lstStyle/>
          <a:p>
            <a:fld id="{70ED83CB-143F-4056-9BA3-C40FDD6F5458}" type="slidenum">
              <a:rPr lang="en-US" smtClean="0"/>
              <a:pPr/>
              <a:t>17</a:t>
            </a:fld>
            <a:endParaRPr lang="en-US"/>
          </a:p>
        </p:txBody>
      </p:sp>
    </p:spTree>
    <p:extLst>
      <p:ext uri="{BB962C8B-B14F-4D97-AF65-F5344CB8AC3E}">
        <p14:creationId xmlns:p14="http://schemas.microsoft.com/office/powerpoint/2010/main" val="2974647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Sheila Lord of Waterville Market. By Hans Estrin.</a:t>
            </a:r>
            <a:endParaRPr lang="en-US" dirty="0"/>
          </a:p>
        </p:txBody>
      </p:sp>
      <p:sp>
        <p:nvSpPr>
          <p:cNvPr id="4" name="Slide Number Placeholder 3"/>
          <p:cNvSpPr>
            <a:spLocks noGrp="1"/>
          </p:cNvSpPr>
          <p:nvPr>
            <p:ph type="sldNum" sz="quarter" idx="10"/>
          </p:nvPr>
        </p:nvSpPr>
        <p:spPr/>
        <p:txBody>
          <a:bodyPr/>
          <a:lstStyle/>
          <a:p>
            <a:fld id="{70ED83CB-143F-4056-9BA3-C40FDD6F5458}" type="slidenum">
              <a:rPr lang="en-US" smtClean="0"/>
              <a:pPr/>
              <a:t>18</a:t>
            </a:fld>
            <a:endParaRPr lang="en-US"/>
          </a:p>
        </p:txBody>
      </p:sp>
    </p:spTree>
    <p:extLst>
      <p:ext uri="{BB962C8B-B14F-4D97-AF65-F5344CB8AC3E}">
        <p14:creationId xmlns:p14="http://schemas.microsoft.com/office/powerpoint/2010/main" val="3650917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Photo:</a:t>
            </a:r>
            <a:r>
              <a:rPr lang="en-US" baseline="0" dirty="0" smtClean="0"/>
              <a:t> Waterville Market and Foote Brook Farm White Board. By Hans Estrin.</a:t>
            </a:r>
            <a:endParaRPr lang="en-US" dirty="0" smtClean="0"/>
          </a:p>
        </p:txBody>
      </p:sp>
      <p:sp>
        <p:nvSpPr>
          <p:cNvPr id="4" name="Slide Number Placeholder 3"/>
          <p:cNvSpPr>
            <a:spLocks noGrp="1"/>
          </p:cNvSpPr>
          <p:nvPr>
            <p:ph type="sldNum" sz="quarter" idx="10"/>
          </p:nvPr>
        </p:nvSpPr>
        <p:spPr/>
        <p:txBody>
          <a:bodyPr/>
          <a:lstStyle/>
          <a:p>
            <a:fld id="{70ED83CB-143F-4056-9BA3-C40FDD6F5458}" type="slidenum">
              <a:rPr lang="en-US" smtClean="0"/>
              <a:pPr/>
              <a:t>19</a:t>
            </a:fld>
            <a:endParaRPr lang="en-US"/>
          </a:p>
        </p:txBody>
      </p:sp>
    </p:spTree>
    <p:extLst>
      <p:ext uri="{BB962C8B-B14F-4D97-AF65-F5344CB8AC3E}">
        <p14:creationId xmlns:p14="http://schemas.microsoft.com/office/powerpoint/2010/main" val="582033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b="1" dirty="0"/>
              <a:t>Double bind: </a:t>
            </a:r>
            <a:r>
              <a:rPr lang="en-US" dirty="0"/>
              <a:t>Small, diversified farms focused on selling to local markets struggle with profitability, while consumers lack access to local food for a variety of reasons. </a:t>
            </a:r>
          </a:p>
          <a:p>
            <a:endParaRPr lang="en-US" dirty="0"/>
          </a:p>
        </p:txBody>
      </p:sp>
      <p:sp>
        <p:nvSpPr>
          <p:cNvPr id="4" name="Slide Number Placeholder 3"/>
          <p:cNvSpPr>
            <a:spLocks noGrp="1"/>
          </p:cNvSpPr>
          <p:nvPr>
            <p:ph type="sldNum" sz="quarter" idx="10"/>
          </p:nvPr>
        </p:nvSpPr>
        <p:spPr/>
        <p:txBody>
          <a:bodyPr/>
          <a:lstStyle/>
          <a:p>
            <a:fld id="{C3DAEE34-0840-4A00-BB6A-CD9A687E6230}" type="slidenum">
              <a:rPr lang="en-US" smtClean="0"/>
              <a:t>2</a:t>
            </a:fld>
            <a:endParaRPr lang="en-US"/>
          </a:p>
        </p:txBody>
      </p:sp>
    </p:spTree>
    <p:extLst>
      <p:ext uri="{BB962C8B-B14F-4D97-AF65-F5344CB8AC3E}">
        <p14:creationId xmlns:p14="http://schemas.microsoft.com/office/powerpoint/2010/main" val="3124342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400175" y="1195388"/>
            <a:ext cx="4303713" cy="3227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710250" y="4602136"/>
            <a:ext cx="5681979" cy="3765384"/>
          </a:xfrm>
          <a:prstGeom prst="rect">
            <a:avLst/>
          </a:prstGeom>
          <a:noFill/>
          <a:ln>
            <a:noFill/>
          </a:ln>
        </p:spPr>
        <p:txBody>
          <a:bodyPr lIns="96146" tIns="48073" rIns="96146" bIns="48073" anchor="t" anchorCtr="0">
            <a:noAutofit/>
          </a:bodyPr>
          <a:lstStyle/>
          <a:p>
            <a:pPr>
              <a:buSzPct val="25000"/>
            </a:pPr>
            <a:r>
              <a:rPr lang="en-US" dirty="0">
                <a:solidFill>
                  <a:schemeClr val="dk1"/>
                </a:solidFill>
                <a:latin typeface="Calibri"/>
                <a:ea typeface="Calibri"/>
                <a:cs typeface="Calibri"/>
                <a:sym typeface="Calibri"/>
              </a:rPr>
              <a:t>For this 30 month project, </a:t>
            </a:r>
          </a:p>
          <a:p>
            <a:pPr>
              <a:buSzPct val="25000"/>
            </a:pPr>
            <a:r>
              <a:rPr lang="en-US" dirty="0">
                <a:solidFill>
                  <a:schemeClr val="dk1"/>
                </a:solidFill>
                <a:latin typeface="Calibri"/>
                <a:ea typeface="Calibri"/>
                <a:cs typeface="Calibri"/>
                <a:sym typeface="Calibri"/>
              </a:rPr>
              <a:t>We have chosen, as performance sites, 3 states with a good proportion of DTC sales in a number of counties. </a:t>
            </a:r>
          </a:p>
          <a:p>
            <a:pPr>
              <a:buSzPct val="25000"/>
            </a:pPr>
            <a:r>
              <a:rPr lang="en-US" dirty="0">
                <a:solidFill>
                  <a:schemeClr val="dk1"/>
                </a:solidFill>
                <a:latin typeface="Calibri"/>
                <a:ea typeface="Calibri"/>
                <a:cs typeface="Calibri"/>
                <a:sym typeface="Calibri"/>
              </a:rPr>
              <a:t>In each site, there were 1-2 retailers associated with 2-3 participating farms in each state. This works out to between 6-9 farms overall. For retailers, this could be 2-6 in each state, or 12-18 overall.</a:t>
            </a:r>
          </a:p>
        </p:txBody>
      </p:sp>
      <p:sp>
        <p:nvSpPr>
          <p:cNvPr id="171" name="Shape 171"/>
          <p:cNvSpPr txBox="1">
            <a:spLocks noGrp="1"/>
          </p:cNvSpPr>
          <p:nvPr>
            <p:ph type="sldNum" idx="12"/>
          </p:nvPr>
        </p:nvSpPr>
        <p:spPr>
          <a:xfrm>
            <a:off x="4023095" y="9083078"/>
            <a:ext cx="3077738" cy="479801"/>
          </a:xfrm>
          <a:prstGeom prst="rect">
            <a:avLst/>
          </a:prstGeom>
          <a:noFill/>
          <a:ln>
            <a:noFill/>
          </a:ln>
        </p:spPr>
        <p:txBody>
          <a:bodyPr lIns="96146" tIns="48073" rIns="96146" bIns="48073" anchor="b" anchorCtr="0">
            <a:noAutofit/>
          </a:bodyPr>
          <a:lstStyle/>
          <a:p>
            <a:pPr defTabSz="942289">
              <a:buSzPct val="25000"/>
              <a:defRPr/>
            </a:pPr>
            <a:fld id="{00000000-1234-1234-1234-123412341234}" type="slidenum">
              <a:rPr lang="en-US" kern="0">
                <a:solidFill>
                  <a:srgbClr val="000000"/>
                </a:solidFill>
                <a:latin typeface="Calibri"/>
                <a:ea typeface="Calibri"/>
                <a:cs typeface="Calibri"/>
                <a:sym typeface="Calibri"/>
              </a:rPr>
              <a:pPr defTabSz="942289">
                <a:buSzPct val="25000"/>
                <a:defRPr/>
              </a:pPr>
              <a:t>20</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52282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have </a:t>
            </a:r>
            <a:r>
              <a:rPr lang="en-US" dirty="0" smtClean="0"/>
              <a:t>tested the FFFB model in an integrated research</a:t>
            </a:r>
            <a:r>
              <a:rPr lang="en-US" baseline="0" dirty="0" smtClean="0"/>
              <a:t> and extension project. </a:t>
            </a:r>
            <a:endParaRPr lang="en-US" dirty="0"/>
          </a:p>
        </p:txBody>
      </p:sp>
      <p:sp>
        <p:nvSpPr>
          <p:cNvPr id="4" name="Slide Number Placeholder 3"/>
          <p:cNvSpPr>
            <a:spLocks noGrp="1"/>
          </p:cNvSpPr>
          <p:nvPr>
            <p:ph type="sldNum" sz="quarter" idx="10"/>
          </p:nvPr>
        </p:nvSpPr>
        <p:spPr/>
        <p:txBody>
          <a:bodyPr/>
          <a:lstStyle/>
          <a:p>
            <a:fld id="{70ED83CB-143F-4056-9BA3-C40FDD6F5458}" type="slidenum">
              <a:rPr lang="en-US" smtClean="0"/>
              <a:pPr/>
              <a:t>21</a:t>
            </a:fld>
            <a:endParaRPr lang="en-US"/>
          </a:p>
        </p:txBody>
      </p:sp>
    </p:spTree>
    <p:extLst>
      <p:ext uri="{BB962C8B-B14F-4D97-AF65-F5344CB8AC3E}">
        <p14:creationId xmlns:p14="http://schemas.microsoft.com/office/powerpoint/2010/main" val="3685040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Farmer recruitment has been going well in VT and WA and CA</a:t>
            </a:r>
            <a:r>
              <a:rPr lang="en-US" dirty="0" smtClean="0"/>
              <a:t>. </a:t>
            </a:r>
            <a:r>
              <a:rPr lang="en-US" sz="1200" kern="1200" dirty="0" smtClean="0">
                <a:solidFill>
                  <a:schemeClr val="tx1"/>
                </a:solidFill>
                <a:effectLst/>
                <a:latin typeface="+mn-lt"/>
                <a:ea typeface="+mn-ea"/>
                <a:cs typeface="+mn-cs"/>
              </a:rPr>
              <a:t>Farms saw old CSA customers return (those who could not keep up with a CSA for financial or time reasons) as well as new customers who had always wanted to try farm products. The new model made it easier for customers to try the product. Some F3B members eventually became CSA members. </a:t>
            </a:r>
          </a:p>
          <a:p>
            <a:endParaRPr lang="en-US" dirty="0"/>
          </a:p>
          <a:p>
            <a:r>
              <a:rPr lang="en-US" dirty="0"/>
              <a:t>Photos: Diane Smith and Hans Estrin</a:t>
            </a:r>
          </a:p>
        </p:txBody>
      </p:sp>
      <p:sp>
        <p:nvSpPr>
          <p:cNvPr id="4" name="Slide Number Placeholder 3"/>
          <p:cNvSpPr>
            <a:spLocks noGrp="1"/>
          </p:cNvSpPr>
          <p:nvPr>
            <p:ph type="sldNum" sz="quarter" idx="10"/>
          </p:nvPr>
        </p:nvSpPr>
        <p:spPr/>
        <p:txBody>
          <a:bodyPr/>
          <a:lstStyle/>
          <a:p>
            <a:fld id="{70ED83CB-143F-4056-9BA3-C40FDD6F5458}" type="slidenum">
              <a:rPr lang="en-US" smtClean="0"/>
              <a:pPr/>
              <a:t>22</a:t>
            </a:fld>
            <a:endParaRPr lang="en-US"/>
          </a:p>
        </p:txBody>
      </p:sp>
    </p:spTree>
    <p:extLst>
      <p:ext uri="{BB962C8B-B14F-4D97-AF65-F5344CB8AC3E}">
        <p14:creationId xmlns:p14="http://schemas.microsoft.com/office/powerpoint/2010/main" val="90745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WD Foods in WA participated! Store recruitment has ranged from country stores to convenience stores and a variety in between. Goal is to supply fresh produce in places that don’t normally have it, to connect with new customers. A </a:t>
            </a:r>
            <a:r>
              <a:rPr lang="en-US" dirty="0" smtClean="0"/>
              <a:t>farm </a:t>
            </a:r>
            <a:r>
              <a:rPr lang="en-US" dirty="0"/>
              <a:t>store probably does not reach new customers. We are focusing on other types of stores, such as country markets and convenient stores/gas stations</a:t>
            </a:r>
            <a:r>
              <a:rPr lang="en-US" dirty="0" smtClean="0"/>
              <a:t>. </a:t>
            </a:r>
            <a:r>
              <a:rPr lang="en-US" sz="1200" kern="1200" dirty="0" smtClean="0">
                <a:solidFill>
                  <a:schemeClr val="tx1"/>
                </a:solidFill>
                <a:effectLst/>
                <a:latin typeface="+mn-lt"/>
                <a:ea typeface="+mn-ea"/>
                <a:cs typeface="+mn-cs"/>
              </a:rPr>
              <a:t>Stores did see an increase of people who had never purchased from the store come inside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purchase the boxes. That said, we were not able to measure whether those same customers increased their purchase of store items outside of the box purchase and whether they continued to purchase from the store outside of the box season. </a:t>
            </a:r>
          </a:p>
          <a:p>
            <a:endParaRPr lang="en-US" dirty="0" smtClean="0"/>
          </a:p>
          <a:p>
            <a:r>
              <a:rPr lang="en-US" dirty="0" smtClean="0"/>
              <a:t>Photos</a:t>
            </a:r>
            <a:r>
              <a:rPr lang="en-US" dirty="0"/>
              <a:t>: Hans Estrin and Diane Smith</a:t>
            </a:r>
          </a:p>
        </p:txBody>
      </p:sp>
      <p:sp>
        <p:nvSpPr>
          <p:cNvPr id="4" name="Slide Number Placeholder 3"/>
          <p:cNvSpPr>
            <a:spLocks noGrp="1"/>
          </p:cNvSpPr>
          <p:nvPr>
            <p:ph type="sldNum" sz="quarter" idx="10"/>
          </p:nvPr>
        </p:nvSpPr>
        <p:spPr/>
        <p:txBody>
          <a:bodyPr/>
          <a:lstStyle/>
          <a:p>
            <a:fld id="{70ED83CB-143F-4056-9BA3-C40FDD6F5458}" type="slidenum">
              <a:rPr lang="en-US" smtClean="0"/>
              <a:pPr/>
              <a:t>23</a:t>
            </a:fld>
            <a:endParaRPr lang="en-US"/>
          </a:p>
        </p:txBody>
      </p:sp>
    </p:spTree>
    <p:extLst>
      <p:ext uri="{BB962C8B-B14F-4D97-AF65-F5344CB8AC3E}">
        <p14:creationId xmlns:p14="http://schemas.microsoft.com/office/powerpoint/2010/main" val="731871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Low response rate on the consumer survey. Low sales overall for most farms</a:t>
            </a:r>
            <a:r>
              <a:rPr lang="en-US" dirty="0" smtClean="0"/>
              <a:t>. </a:t>
            </a:r>
            <a:r>
              <a:rPr lang="en-US" sz="1200" kern="1200" dirty="0" smtClean="0">
                <a:solidFill>
                  <a:schemeClr val="tx1"/>
                </a:solidFill>
                <a:effectLst/>
                <a:latin typeface="+mn-lt"/>
                <a:ea typeface="+mn-ea"/>
                <a:cs typeface="+mn-cs"/>
              </a:rPr>
              <a:t>The average number of boxes per week was about 3-5. Not every customer bought on a consistent basis; some would purchase every other week.  Farms would have liked at least 8-10 boxes per week minimum but all said that they were willing to try again because they realize that new models take time to catch on. </a:t>
            </a:r>
          </a:p>
          <a:p>
            <a:endParaRPr lang="en-US" dirty="0"/>
          </a:p>
        </p:txBody>
      </p:sp>
      <p:sp>
        <p:nvSpPr>
          <p:cNvPr id="4" name="Slide Number Placeholder 3"/>
          <p:cNvSpPr>
            <a:spLocks noGrp="1"/>
          </p:cNvSpPr>
          <p:nvPr>
            <p:ph type="sldNum" sz="quarter" idx="10"/>
          </p:nvPr>
        </p:nvSpPr>
        <p:spPr/>
        <p:txBody>
          <a:bodyPr/>
          <a:lstStyle/>
          <a:p>
            <a:fld id="{70ED83CB-143F-4056-9BA3-C40FDD6F5458}" type="slidenum">
              <a:rPr lang="en-US" smtClean="0"/>
              <a:pPr/>
              <a:t>24</a:t>
            </a:fld>
            <a:endParaRPr lang="en-US"/>
          </a:p>
        </p:txBody>
      </p:sp>
    </p:spTree>
    <p:extLst>
      <p:ext uri="{BB962C8B-B14F-4D97-AF65-F5344CB8AC3E}">
        <p14:creationId xmlns:p14="http://schemas.microsoft.com/office/powerpoint/2010/main" val="2633494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b="0" dirty="0" smtClean="0"/>
              <a:t>The</a:t>
            </a:r>
            <a:r>
              <a:rPr lang="en-US" b="0" baseline="0" dirty="0" smtClean="0"/>
              <a:t> team continues to explore </a:t>
            </a:r>
            <a:r>
              <a:rPr lang="en-US" b="0" baseline="0" dirty="0" smtClean="0"/>
              <a:t>possibilities and best practices for FFFB.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ED83CB-143F-4056-9BA3-C40FDD6F5458}" type="slidenum">
              <a:rPr lang="en-US" smtClean="0"/>
              <a:pPr/>
              <a:t>25</a:t>
            </a:fld>
            <a:endParaRPr lang="en-US"/>
          </a:p>
        </p:txBody>
      </p:sp>
    </p:spTree>
    <p:extLst>
      <p:ext uri="{BB962C8B-B14F-4D97-AF65-F5344CB8AC3E}">
        <p14:creationId xmlns:p14="http://schemas.microsoft.com/office/powerpoint/2010/main" val="520088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1195388"/>
            <a:ext cx="4303713" cy="3227387"/>
          </a:xfrm>
        </p:spPr>
      </p:sp>
      <p:sp>
        <p:nvSpPr>
          <p:cNvPr id="3" name="Notes Placeholder 2"/>
          <p:cNvSpPr>
            <a:spLocks noGrp="1"/>
          </p:cNvSpPr>
          <p:nvPr>
            <p:ph type="body" idx="1"/>
          </p:nvPr>
        </p:nvSpPr>
        <p:spPr/>
        <p:txBody>
          <a:bodyPr/>
          <a:lstStyle/>
          <a:p>
            <a:pPr defTabSz="951241">
              <a:defRPr/>
            </a:pPr>
            <a:r>
              <a:rPr lang="en-US" dirty="0" smtClean="0"/>
              <a:t>During the final</a:t>
            </a:r>
            <a:r>
              <a:rPr lang="en-US" baseline="0" dirty="0" smtClean="0"/>
              <a:t> year of the grant, we are sharing findings and will have a webinar and short course.</a:t>
            </a:r>
            <a:endParaRPr lang="en-US" dirty="0" smtClean="0"/>
          </a:p>
          <a:p>
            <a:pPr defTabSz="951241">
              <a:defRPr/>
            </a:pPr>
            <a:endParaRPr lang="en-US" dirty="0" smtClean="0"/>
          </a:p>
          <a:p>
            <a:pPr defTabSz="951241">
              <a:defRPr/>
            </a:pPr>
            <a:r>
              <a:rPr lang="en-US" baseline="0" dirty="0" smtClean="0"/>
              <a:t>Photo by Diane Smith</a:t>
            </a:r>
            <a:endParaRPr lang="en-US" dirty="0"/>
          </a:p>
          <a:p>
            <a:endParaRPr lang="en-US" dirty="0"/>
          </a:p>
        </p:txBody>
      </p:sp>
      <p:sp>
        <p:nvSpPr>
          <p:cNvPr id="4" name="Slide Number Placeholder 3"/>
          <p:cNvSpPr>
            <a:spLocks noGrp="1"/>
          </p:cNvSpPr>
          <p:nvPr>
            <p:ph type="sldNum" sz="quarter" idx="10"/>
          </p:nvPr>
        </p:nvSpPr>
        <p:spPr/>
        <p:txBody>
          <a:bodyPr/>
          <a:lstStyle/>
          <a:p>
            <a:fld id="{70ED83CB-143F-4056-9BA3-C40FDD6F5458}" type="slidenum">
              <a:rPr lang="en-US" smtClean="0"/>
              <a:pPr/>
              <a:t>26</a:t>
            </a:fld>
            <a:endParaRPr lang="en-US"/>
          </a:p>
        </p:txBody>
      </p:sp>
    </p:spTree>
    <p:extLst>
      <p:ext uri="{BB962C8B-B14F-4D97-AF65-F5344CB8AC3E}">
        <p14:creationId xmlns:p14="http://schemas.microsoft.com/office/powerpoint/2010/main" val="3519267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Questions for discussion.</a:t>
            </a:r>
            <a:endParaRPr lang="en-US" dirty="0"/>
          </a:p>
          <a:p>
            <a:endParaRPr lang="en-US" dirty="0"/>
          </a:p>
        </p:txBody>
      </p:sp>
      <p:sp>
        <p:nvSpPr>
          <p:cNvPr id="4" name="Slide Number Placeholder 3"/>
          <p:cNvSpPr>
            <a:spLocks noGrp="1"/>
          </p:cNvSpPr>
          <p:nvPr>
            <p:ph type="sldNum" sz="quarter" idx="10"/>
          </p:nvPr>
        </p:nvSpPr>
        <p:spPr/>
        <p:txBody>
          <a:bodyPr/>
          <a:lstStyle/>
          <a:p>
            <a:fld id="{C3DAEE34-0840-4A00-BB6A-CD9A687E6230}" type="slidenum">
              <a:rPr lang="en-US" smtClean="0"/>
              <a:t>27</a:t>
            </a:fld>
            <a:endParaRPr lang="en-US"/>
          </a:p>
        </p:txBody>
      </p:sp>
    </p:spTree>
    <p:extLst>
      <p:ext uri="{BB962C8B-B14F-4D97-AF65-F5344CB8AC3E}">
        <p14:creationId xmlns:p14="http://schemas.microsoft.com/office/powerpoint/2010/main" val="222868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b="1" dirty="0"/>
              <a:t>Food deserts</a:t>
            </a:r>
            <a:r>
              <a:rPr lang="en-US" dirty="0"/>
              <a:t> exist in every state throughout the US.</a:t>
            </a:r>
          </a:p>
          <a:p>
            <a:endParaRPr lang="en-US" dirty="0"/>
          </a:p>
        </p:txBody>
      </p:sp>
      <p:sp>
        <p:nvSpPr>
          <p:cNvPr id="4" name="Slide Number Placeholder 3"/>
          <p:cNvSpPr>
            <a:spLocks noGrp="1"/>
          </p:cNvSpPr>
          <p:nvPr>
            <p:ph type="sldNum" sz="quarter" idx="10"/>
          </p:nvPr>
        </p:nvSpPr>
        <p:spPr/>
        <p:txBody>
          <a:bodyPr/>
          <a:lstStyle/>
          <a:p>
            <a:fld id="{C3DAEE34-0840-4A00-BB6A-CD9A687E6230}" type="slidenum">
              <a:rPr lang="en-US" smtClean="0"/>
              <a:t>3</a:t>
            </a:fld>
            <a:endParaRPr lang="en-US"/>
          </a:p>
        </p:txBody>
      </p:sp>
    </p:spTree>
    <p:extLst>
      <p:ext uri="{BB962C8B-B14F-4D97-AF65-F5344CB8AC3E}">
        <p14:creationId xmlns:p14="http://schemas.microsoft.com/office/powerpoint/2010/main" val="168816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Eric from Well Fed Farms in Skagit Valley, WA. Farm philosophy of taking care of the land and selling local, feeding his community. He regularly drove by a local store, WD Foods in Bow. The only fresh produce was bananas and apples.</a:t>
            </a:r>
          </a:p>
          <a:p>
            <a:endParaRPr lang="en-US" dirty="0"/>
          </a:p>
        </p:txBody>
      </p:sp>
      <p:sp>
        <p:nvSpPr>
          <p:cNvPr id="4" name="Slide Number Placeholder 3"/>
          <p:cNvSpPr>
            <a:spLocks noGrp="1"/>
          </p:cNvSpPr>
          <p:nvPr>
            <p:ph type="sldNum" sz="quarter" idx="10"/>
          </p:nvPr>
        </p:nvSpPr>
        <p:spPr/>
        <p:txBody>
          <a:bodyPr/>
          <a:lstStyle/>
          <a:p>
            <a:fld id="{C3DAEE34-0840-4A00-BB6A-CD9A687E6230}" type="slidenum">
              <a:rPr lang="en-US" smtClean="0"/>
              <a:t>4</a:t>
            </a:fld>
            <a:endParaRPr lang="en-US"/>
          </a:p>
        </p:txBody>
      </p:sp>
    </p:spTree>
    <p:extLst>
      <p:ext uri="{BB962C8B-B14F-4D97-AF65-F5344CB8AC3E}">
        <p14:creationId xmlns:p14="http://schemas.microsoft.com/office/powerpoint/2010/main" val="3331680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country, </a:t>
            </a:r>
            <a:r>
              <a:rPr lang="en-US" dirty="0" smtClean="0"/>
              <a:t>Howard </a:t>
            </a:r>
            <a:r>
              <a:rPr lang="en-US" dirty="0" err="1"/>
              <a:t>Prussack</a:t>
            </a:r>
            <a:r>
              <a:rPr lang="en-US" dirty="0"/>
              <a:t> was experimenting with winter survival boxes from High Meadows </a:t>
            </a:r>
            <a:r>
              <a:rPr lang="en-US" dirty="0" smtClean="0"/>
              <a:t>Farm.</a:t>
            </a:r>
            <a:endParaRPr lang="en-US" dirty="0"/>
          </a:p>
        </p:txBody>
      </p:sp>
      <p:sp>
        <p:nvSpPr>
          <p:cNvPr id="4" name="Slide Number Placeholder 3"/>
          <p:cNvSpPr>
            <a:spLocks noGrp="1"/>
          </p:cNvSpPr>
          <p:nvPr>
            <p:ph type="sldNum" sz="quarter" idx="10"/>
          </p:nvPr>
        </p:nvSpPr>
        <p:spPr/>
        <p:txBody>
          <a:bodyPr/>
          <a:lstStyle/>
          <a:p>
            <a:fld id="{C3DAEE34-0840-4A00-BB6A-CD9A687E6230}" type="slidenum">
              <a:rPr lang="en-US" smtClean="0"/>
              <a:t>5</a:t>
            </a:fld>
            <a:endParaRPr lang="en-US"/>
          </a:p>
        </p:txBody>
      </p:sp>
    </p:spTree>
    <p:extLst>
      <p:ext uri="{BB962C8B-B14F-4D97-AF65-F5344CB8AC3E}">
        <p14:creationId xmlns:p14="http://schemas.microsoft.com/office/powerpoint/2010/main" val="292486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aseline="0" dirty="0" smtClean="0"/>
              <a:t>Three target groups we are focused on: Farmers, Retailers, Consumers</a:t>
            </a:r>
          </a:p>
          <a:p>
            <a:pPr defTabSz="942289">
              <a:defRPr/>
            </a:pPr>
            <a:r>
              <a:rPr lang="en-US" baseline="0" dirty="0" smtClean="0"/>
              <a:t>Specifically:</a:t>
            </a:r>
          </a:p>
          <a:p>
            <a:pPr defTabSz="942289">
              <a:defRPr/>
            </a:pPr>
            <a:r>
              <a:rPr lang="en-US" baseline="0" dirty="0" smtClean="0"/>
              <a:t>Small farms,</a:t>
            </a:r>
          </a:p>
          <a:p>
            <a:pPr defTabSz="942289">
              <a:defRPr/>
            </a:pPr>
            <a:r>
              <a:rPr lang="en-US" baseline="0" dirty="0" smtClean="0"/>
              <a:t>Small, independently-owned stores</a:t>
            </a:r>
          </a:p>
          <a:p>
            <a:pPr defTabSz="942289">
              <a:defRPr/>
            </a:pPr>
            <a:r>
              <a:rPr lang="en-US" baseline="0" dirty="0" smtClean="0"/>
              <a:t>Low income consumers with limited access to fresh produce</a:t>
            </a:r>
          </a:p>
          <a:p>
            <a:pPr defTabSz="942289">
              <a:defRPr/>
            </a:pPr>
            <a:endParaRPr lang="en-US" baseline="0" dirty="0" smtClean="0"/>
          </a:p>
          <a:p>
            <a:pPr defTabSz="94228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0ED83CB-143F-4056-9BA3-C40FDD6F5458}" type="slidenum">
              <a:rPr lang="en-US" smtClean="0"/>
              <a:pPr/>
              <a:t>6</a:t>
            </a:fld>
            <a:endParaRPr lang="en-US"/>
          </a:p>
        </p:txBody>
      </p:sp>
    </p:spTree>
    <p:extLst>
      <p:ext uri="{BB962C8B-B14F-4D97-AF65-F5344CB8AC3E}">
        <p14:creationId xmlns:p14="http://schemas.microsoft.com/office/powerpoint/2010/main" val="91292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8"/>
              </a:spcAft>
            </a:pPr>
            <a:r>
              <a:rPr lang="en-US" dirty="0"/>
              <a:t>Segments of the three target groups have been adversely affected by farming and marketing trends: Farms are getting bigger, stores are consolidating, consumers have less access to fresh, local produce.</a:t>
            </a:r>
          </a:p>
          <a:p>
            <a:pPr>
              <a:spcAft>
                <a:spcPts val="618"/>
              </a:spcAft>
            </a:pPr>
            <a:endParaRPr lang="en-US" dirty="0"/>
          </a:p>
          <a:p>
            <a:pPr>
              <a:spcAft>
                <a:spcPts val="618"/>
              </a:spcAft>
            </a:pPr>
            <a:r>
              <a:rPr lang="en-US" dirty="0"/>
              <a:t>Small-to-medium sized farms are at a business disadvantage compared to large, centralized farming operations that can offer a large volume at lower price to wholesale distributors (1).</a:t>
            </a:r>
          </a:p>
          <a:p>
            <a:pPr>
              <a:spcAft>
                <a:spcPts val="618"/>
              </a:spcAft>
            </a:pPr>
            <a:r>
              <a:rPr lang="en-US" dirty="0"/>
              <a:t>The concurrent growth of large national retail chains has forced smaller retailers out of business, particularly in rural areas.</a:t>
            </a:r>
          </a:p>
          <a:p>
            <a:pPr>
              <a:spcAft>
                <a:spcPts val="618"/>
              </a:spcAft>
            </a:pPr>
            <a:r>
              <a:rPr lang="en-US" dirty="0"/>
              <a:t>These parallel trends have weakened rural agricultural economies (2), and made it harder for local residents to access fresh, affordable healthy produce (3,4).</a:t>
            </a:r>
          </a:p>
          <a:p>
            <a:pPr>
              <a:spcAft>
                <a:spcPts val="618"/>
              </a:spcAft>
            </a:pPr>
            <a:endParaRPr lang="en-US" dirty="0"/>
          </a:p>
          <a:p>
            <a:endParaRPr lang="en-US" dirty="0"/>
          </a:p>
        </p:txBody>
      </p:sp>
      <p:sp>
        <p:nvSpPr>
          <p:cNvPr id="4" name="Slide Number Placeholder 3"/>
          <p:cNvSpPr>
            <a:spLocks noGrp="1"/>
          </p:cNvSpPr>
          <p:nvPr>
            <p:ph type="sldNum" sz="quarter" idx="10"/>
          </p:nvPr>
        </p:nvSpPr>
        <p:spPr/>
        <p:txBody>
          <a:bodyPr/>
          <a:lstStyle/>
          <a:p>
            <a:fld id="{70ED83CB-143F-4056-9BA3-C40FDD6F5458}" type="slidenum">
              <a:rPr lang="en-US" smtClean="0"/>
              <a:pPr/>
              <a:t>7</a:t>
            </a:fld>
            <a:endParaRPr lang="en-US"/>
          </a:p>
        </p:txBody>
      </p:sp>
    </p:spTree>
    <p:extLst>
      <p:ext uri="{BB962C8B-B14F-4D97-AF65-F5344CB8AC3E}">
        <p14:creationId xmlns:p14="http://schemas.microsoft.com/office/powerpoint/2010/main" val="1269379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Largest revenue generator ($3.4 billion): Farms selling food directly to institutions and intermediaries</a:t>
            </a:r>
            <a:r>
              <a:rPr lang="en-US" dirty="0"/>
              <a:t>, such as wholesalers who locally branded the product or food hubs </a:t>
            </a:r>
          </a:p>
          <a:p>
            <a:endParaRPr lang="en-US" dirty="0"/>
          </a:p>
          <a:p>
            <a:r>
              <a:rPr lang="en-US" b="1" dirty="0"/>
              <a:t>Direct-to-consumer sales amounted to $3 billion </a:t>
            </a:r>
            <a:r>
              <a:rPr lang="en-US" dirty="0"/>
              <a:t>from approximately 115,000 operations </a:t>
            </a:r>
          </a:p>
          <a:p>
            <a:r>
              <a:rPr lang="en-US" dirty="0"/>
              <a:t>                     </a:t>
            </a:r>
            <a:r>
              <a:rPr lang="en-US" b="1" dirty="0"/>
              <a:t>Up from approximately $1.2 billion in 2007</a:t>
            </a:r>
            <a:r>
              <a:rPr lang="en-US" dirty="0"/>
              <a:t>, 136K farms </a:t>
            </a:r>
          </a:p>
          <a:p>
            <a:endParaRPr lang="en-US" dirty="0"/>
          </a:p>
          <a:p>
            <a:r>
              <a:rPr lang="en-US" dirty="0"/>
              <a:t>Sales </a:t>
            </a:r>
            <a:r>
              <a:rPr lang="en-US" b="1" dirty="0"/>
              <a:t>directly to retailers were $2.3 billion </a:t>
            </a:r>
            <a:r>
              <a:rPr lang="en-US" dirty="0"/>
              <a:t>from more than 23,000 operations </a:t>
            </a:r>
          </a:p>
          <a:p>
            <a:endParaRPr lang="en-US" b="1" dirty="0"/>
          </a:p>
          <a:p>
            <a:r>
              <a:rPr lang="en-US" b="1" dirty="0"/>
              <a:t>Consumers </a:t>
            </a:r>
            <a:r>
              <a:rPr lang="en-US" i="1" dirty="0"/>
              <a:t>(35 percent of direct sales in 2015) </a:t>
            </a:r>
            <a:endParaRPr lang="en-US" dirty="0"/>
          </a:p>
          <a:p>
            <a:r>
              <a:rPr lang="en-US" dirty="0"/>
              <a:t>Includes sales through farmers markets, onsite farm stores, roadside stands, CSA (Community Supported Agriculture) arrangements, online sales, pick-your-own operations, mobile markets, and other means. </a:t>
            </a:r>
          </a:p>
          <a:p>
            <a:r>
              <a:rPr lang="en-US" b="1" dirty="0"/>
              <a:t>Retailers </a:t>
            </a:r>
            <a:r>
              <a:rPr lang="en-US" i="1" dirty="0"/>
              <a:t>(27 percent of direct sales in 2015) </a:t>
            </a:r>
            <a:endParaRPr lang="en-US" dirty="0"/>
          </a:p>
          <a:p>
            <a:r>
              <a:rPr lang="en-US" dirty="0"/>
              <a:t>Includes supermarkets, supercenters, restaurants, caterers, independent grocery stores, and food cooperatives. </a:t>
            </a:r>
          </a:p>
          <a:p>
            <a:r>
              <a:rPr lang="en-US" b="1" dirty="0"/>
              <a:t>Institutions and Intermediary Businesses </a:t>
            </a:r>
            <a:r>
              <a:rPr lang="en-US" i="1" dirty="0"/>
              <a:t>(39 percent of direct sales in 2015) </a:t>
            </a:r>
            <a:endParaRPr lang="en-US" dirty="0"/>
          </a:p>
          <a:p>
            <a:r>
              <a:rPr lang="en-US" dirty="0"/>
              <a:t>Includes institutions such as schools, colleges, universities, and hospitals as well as intermediary businesses such as wholesalers, distributors, processors, etc., that market locally or regionally branded products. 	</a:t>
            </a:r>
          </a:p>
          <a:p>
            <a:endParaRPr lang="en-US" dirty="0"/>
          </a:p>
        </p:txBody>
      </p:sp>
      <p:sp>
        <p:nvSpPr>
          <p:cNvPr id="4" name="Slide Number Placeholder 3"/>
          <p:cNvSpPr>
            <a:spLocks noGrp="1"/>
          </p:cNvSpPr>
          <p:nvPr>
            <p:ph type="sldNum" sz="quarter" idx="10"/>
          </p:nvPr>
        </p:nvSpPr>
        <p:spPr/>
        <p:txBody>
          <a:bodyPr/>
          <a:lstStyle/>
          <a:p>
            <a:fld id="{C3DAEE34-0840-4A00-BB6A-CD9A687E6230}" type="slidenum">
              <a:rPr lang="en-US" smtClean="0"/>
              <a:t>8</a:t>
            </a:fld>
            <a:endParaRPr lang="en-US"/>
          </a:p>
        </p:txBody>
      </p:sp>
    </p:spTree>
    <p:extLst>
      <p:ext uri="{BB962C8B-B14F-4D97-AF65-F5344CB8AC3E}">
        <p14:creationId xmlns:p14="http://schemas.microsoft.com/office/powerpoint/2010/main" val="63291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 research studies using a general population at the national level have been done on consumer attitudes towards local foods and the specific venues they use. </a:t>
            </a:r>
          </a:p>
          <a:p>
            <a:r>
              <a:rPr lang="en-US" dirty="0" err="1"/>
              <a:t>Blanck</a:t>
            </a:r>
            <a:r>
              <a:rPr lang="en-US" dirty="0"/>
              <a:t> represents one of the few national studies of the general population, based on analysis of data from NCI’s </a:t>
            </a:r>
            <a:r>
              <a:rPr lang="en-US" i="1" dirty="0">
                <a:solidFill>
                  <a:srgbClr val="000000"/>
                </a:solidFill>
                <a:latin typeface="Arial" panose="020B0604020202020204" pitchFamily="34" charset="0"/>
              </a:rPr>
              <a:t>Food Attitudes and Behaviors Survey </a:t>
            </a:r>
            <a:r>
              <a:rPr lang="en-US" dirty="0">
                <a:solidFill>
                  <a:srgbClr val="000000"/>
                </a:solidFill>
                <a:latin typeface="Arial" panose="020B0604020202020204" pitchFamily="34" charset="0"/>
              </a:rPr>
              <a:t>(n= 1194). They found </a:t>
            </a:r>
            <a:r>
              <a:rPr lang="en-US" b="1" dirty="0">
                <a:solidFill>
                  <a:srgbClr val="000000"/>
                </a:solidFill>
                <a:latin typeface="Arial" panose="020B0604020202020204" pitchFamily="34" charset="0"/>
              </a:rPr>
              <a:t>27% </a:t>
            </a:r>
            <a:r>
              <a:rPr lang="en-US" dirty="0">
                <a:solidFill>
                  <a:srgbClr val="000000"/>
                </a:solidFill>
                <a:latin typeface="Arial" panose="020B0604020202020204" pitchFamily="34" charset="0"/>
              </a:rPr>
              <a:t>of shoppers said they purchase food from DTC venues weekly [note: they only used data from respondents who said they were the p</a:t>
            </a:r>
            <a:r>
              <a:rPr lang="en-US" dirty="0"/>
              <a:t>rimary grocery shopper for the HH. Analysis based on responses to “Where does the primary food shopper go grocery shopping?”, and “In the summer, how often does the primary food shopper get fruits and vegetables from a </a:t>
            </a:r>
            <a:r>
              <a:rPr lang="en-US" b="1" dirty="0"/>
              <a:t>farmers’ market, roadside stand, pick-your-own produce farm, or community-supported agriculture program</a:t>
            </a:r>
            <a:r>
              <a:rPr lang="en-US" dirty="0"/>
              <a:t>?”)</a:t>
            </a:r>
          </a:p>
          <a:p>
            <a:endParaRPr lang="en-US" dirty="0"/>
          </a:p>
          <a:p>
            <a:pPr>
              <a:spcBef>
                <a:spcPts val="618"/>
              </a:spcBef>
              <a:spcAft>
                <a:spcPts val="618"/>
              </a:spcAft>
            </a:pPr>
            <a:r>
              <a:rPr lang="en-US" sz="2500" dirty="0" err="1">
                <a:solidFill>
                  <a:srgbClr val="000000"/>
                </a:solidFill>
                <a:latin typeface="Arial" panose="020B0604020202020204" pitchFamily="34" charset="0"/>
              </a:rPr>
              <a:t>Blanck</a:t>
            </a:r>
            <a:r>
              <a:rPr lang="en-US" sz="2500" dirty="0">
                <a:solidFill>
                  <a:srgbClr val="000000"/>
                </a:solidFill>
                <a:latin typeface="Arial" panose="020B0604020202020204" pitchFamily="34" charset="0"/>
              </a:rPr>
              <a:t> et al. (2011), used NCI's </a:t>
            </a:r>
            <a:r>
              <a:rPr lang="en-US" sz="2500" i="1" dirty="0">
                <a:solidFill>
                  <a:srgbClr val="000000"/>
                </a:solidFill>
                <a:latin typeface="Arial" panose="020B0604020202020204" pitchFamily="34" charset="0"/>
              </a:rPr>
              <a:t>Food Attitudes and Behaviors Survey </a:t>
            </a:r>
            <a:r>
              <a:rPr lang="en-US" sz="2500" dirty="0">
                <a:solidFill>
                  <a:srgbClr val="000000"/>
                </a:solidFill>
                <a:latin typeface="Arial" panose="020B0604020202020204" pitchFamily="34" charset="0"/>
              </a:rPr>
              <a:t>(n= 1194) and found </a:t>
            </a:r>
            <a:r>
              <a:rPr lang="en-US" sz="2500" b="1" dirty="0">
                <a:solidFill>
                  <a:srgbClr val="000000"/>
                </a:solidFill>
                <a:latin typeface="Arial" panose="020B0604020202020204" pitchFamily="34" charset="0"/>
              </a:rPr>
              <a:t>27% </a:t>
            </a:r>
            <a:r>
              <a:rPr lang="en-US" sz="2500" dirty="0">
                <a:solidFill>
                  <a:srgbClr val="000000"/>
                </a:solidFill>
                <a:latin typeface="Arial" panose="020B0604020202020204" pitchFamily="34" charset="0"/>
              </a:rPr>
              <a:t>of shoppers said they purchase food from DTC venues weekly </a:t>
            </a:r>
          </a:p>
          <a:p>
            <a:pPr lvl="1">
              <a:spcBef>
                <a:spcPts val="618"/>
              </a:spcBef>
              <a:spcAft>
                <a:spcPts val="618"/>
              </a:spcAft>
            </a:pPr>
            <a:r>
              <a:rPr lang="en-US" sz="2100" dirty="0">
                <a:solidFill>
                  <a:srgbClr val="000000"/>
                </a:solidFill>
                <a:latin typeface="Arial" panose="020B0604020202020204" pitchFamily="34" charset="0"/>
              </a:rPr>
              <a:t>Older adults &amp; those in N.E. were most likely to shop DTC </a:t>
            </a:r>
          </a:p>
          <a:p>
            <a:pPr lvl="1">
              <a:spcBef>
                <a:spcPts val="618"/>
              </a:spcBef>
              <a:spcAft>
                <a:spcPts val="618"/>
              </a:spcAft>
            </a:pPr>
            <a:r>
              <a:rPr lang="en-US" sz="2100" dirty="0">
                <a:solidFill>
                  <a:srgbClr val="000000"/>
                </a:solidFill>
                <a:latin typeface="Arial" panose="020B0604020202020204" pitchFamily="34" charset="0"/>
              </a:rPr>
              <a:t>No differences by sex, race/ethnicity, education, or HH income</a:t>
            </a:r>
          </a:p>
          <a:p>
            <a:pPr lvl="1">
              <a:spcBef>
                <a:spcPts val="618"/>
              </a:spcBef>
              <a:spcAft>
                <a:spcPts val="618"/>
              </a:spcAft>
            </a:pPr>
            <a:endParaRPr lang="en-US" sz="2100" dirty="0">
              <a:solidFill>
                <a:srgbClr val="000000"/>
              </a:solidFill>
              <a:latin typeface="Arial" panose="020B0604020202020204" pitchFamily="34" charset="0"/>
            </a:endParaRPr>
          </a:p>
          <a:p>
            <a:pPr>
              <a:spcBef>
                <a:spcPts val="618"/>
              </a:spcBef>
              <a:spcAft>
                <a:spcPts val="618"/>
              </a:spcAft>
            </a:pPr>
            <a:r>
              <a:rPr lang="en-US" sz="2500" dirty="0">
                <a:solidFill>
                  <a:srgbClr val="000000"/>
                </a:solidFill>
                <a:latin typeface="Arial" panose="020B0604020202020204" pitchFamily="34" charset="0"/>
              </a:rPr>
              <a:t>National survey by Packaged Facts (2014) found U.S. food shoppers will intentionally seek out local foods, even at higher price points</a:t>
            </a:r>
            <a:endParaRPr lang="en-US" sz="2500" b="1" dirty="0">
              <a:solidFill>
                <a:srgbClr val="000000"/>
              </a:solidFill>
              <a:latin typeface="Arial" panose="020B0604020202020204" pitchFamily="34" charset="0"/>
            </a:endParaRPr>
          </a:p>
          <a:p>
            <a:pPr marL="530038" lvl="1" indent="-353358">
              <a:spcBef>
                <a:spcPts val="618"/>
              </a:spcBef>
              <a:spcAft>
                <a:spcPts val="618"/>
              </a:spcAft>
            </a:pPr>
            <a:r>
              <a:rPr lang="en-US" sz="2100" b="1" dirty="0">
                <a:solidFill>
                  <a:srgbClr val="000000"/>
                </a:solidFill>
                <a:latin typeface="Arial" panose="020B0604020202020204" pitchFamily="34" charset="0"/>
              </a:rPr>
              <a:t>33% of consumers </a:t>
            </a:r>
            <a:r>
              <a:rPr lang="en-US" sz="2100" dirty="0">
                <a:solidFill>
                  <a:srgbClr val="000000"/>
                </a:solidFill>
                <a:latin typeface="Arial" panose="020B0604020202020204" pitchFamily="34" charset="0"/>
              </a:rPr>
              <a:t>consciously buy locally produced foods weekly. </a:t>
            </a:r>
          </a:p>
          <a:p>
            <a:pPr marL="530038" lvl="1" indent="-353358">
              <a:spcBef>
                <a:spcPts val="618"/>
              </a:spcBef>
              <a:spcAft>
                <a:spcPts val="618"/>
              </a:spcAft>
            </a:pPr>
            <a:r>
              <a:rPr lang="en-US" sz="2100" dirty="0">
                <a:solidFill>
                  <a:srgbClr val="000000"/>
                </a:solidFill>
                <a:latin typeface="Arial" panose="020B0604020202020204" pitchFamily="34" charset="0"/>
              </a:rPr>
              <a:t>~</a:t>
            </a:r>
            <a:r>
              <a:rPr lang="en-US" sz="2100" b="1" dirty="0">
                <a:solidFill>
                  <a:srgbClr val="000000"/>
                </a:solidFill>
                <a:latin typeface="Arial" panose="020B0604020202020204" pitchFamily="34" charset="0"/>
              </a:rPr>
              <a:t>50% </a:t>
            </a:r>
            <a:r>
              <a:rPr lang="en-US" sz="2100" dirty="0">
                <a:solidFill>
                  <a:srgbClr val="000000"/>
                </a:solidFill>
                <a:latin typeface="Arial" panose="020B0604020202020204" pitchFamily="34" charset="0"/>
              </a:rPr>
              <a:t>are willing to pay up to 10% more for local foods </a:t>
            </a:r>
          </a:p>
          <a:p>
            <a:pPr marL="530038" lvl="1" indent="-353358">
              <a:spcBef>
                <a:spcPts val="618"/>
              </a:spcBef>
              <a:spcAft>
                <a:spcPts val="618"/>
              </a:spcAft>
            </a:pPr>
            <a:r>
              <a:rPr lang="en-US" sz="2100" dirty="0">
                <a:solidFill>
                  <a:srgbClr val="000000"/>
                </a:solidFill>
                <a:latin typeface="Arial" panose="020B0604020202020204" pitchFamily="34" charset="0"/>
              </a:rPr>
              <a:t>Nearly </a:t>
            </a:r>
            <a:r>
              <a:rPr lang="en-US" sz="2100" b="1" dirty="0">
                <a:solidFill>
                  <a:srgbClr val="000000"/>
                </a:solidFill>
                <a:latin typeface="Arial" panose="020B0604020202020204" pitchFamily="34" charset="0"/>
              </a:rPr>
              <a:t>33% </a:t>
            </a:r>
            <a:r>
              <a:rPr lang="en-US" sz="2100" dirty="0">
                <a:solidFill>
                  <a:srgbClr val="000000"/>
                </a:solidFill>
                <a:latin typeface="Arial" panose="020B0604020202020204" pitchFamily="34" charset="0"/>
              </a:rPr>
              <a:t>said they would pay up to 25% more. </a:t>
            </a:r>
          </a:p>
          <a:p>
            <a:endParaRPr lang="en-US" dirty="0"/>
          </a:p>
        </p:txBody>
      </p:sp>
      <p:sp>
        <p:nvSpPr>
          <p:cNvPr id="4" name="Slide Number Placeholder 3"/>
          <p:cNvSpPr>
            <a:spLocks noGrp="1"/>
          </p:cNvSpPr>
          <p:nvPr>
            <p:ph type="sldNum" sz="quarter" idx="10"/>
          </p:nvPr>
        </p:nvSpPr>
        <p:spPr/>
        <p:txBody>
          <a:bodyPr/>
          <a:lstStyle/>
          <a:p>
            <a:fld id="{C3DAEE34-0840-4A00-BB6A-CD9A687E6230}" type="slidenum">
              <a:rPr lang="en-US" smtClean="0"/>
              <a:t>9</a:t>
            </a:fld>
            <a:endParaRPr lang="en-US"/>
          </a:p>
        </p:txBody>
      </p:sp>
    </p:spTree>
    <p:extLst>
      <p:ext uri="{BB962C8B-B14F-4D97-AF65-F5344CB8AC3E}">
        <p14:creationId xmlns:p14="http://schemas.microsoft.com/office/powerpoint/2010/main" val="28104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A18BB30-598E-4AB2-A44A-CC624021D7EA}"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25E6F-4CD3-4E7C-B2B5-DE8CEF3FD3BF}" type="slidenum">
              <a:rPr lang="en-US" smtClean="0"/>
              <a:t>‹#›</a:t>
            </a:fld>
            <a:endParaRPr lang="en-US"/>
          </a:p>
        </p:txBody>
      </p:sp>
    </p:spTree>
    <p:extLst>
      <p:ext uri="{BB962C8B-B14F-4D97-AF65-F5344CB8AC3E}">
        <p14:creationId xmlns:p14="http://schemas.microsoft.com/office/powerpoint/2010/main" val="38333817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8BB30-598E-4AB2-A44A-CC624021D7EA}"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6F-4CD3-4E7C-B2B5-DE8CEF3FD3BF}" type="slidenum">
              <a:rPr lang="en-US" smtClean="0"/>
              <a:t>‹#›</a:t>
            </a:fld>
            <a:endParaRPr lang="en-US"/>
          </a:p>
        </p:txBody>
      </p:sp>
    </p:spTree>
    <p:extLst>
      <p:ext uri="{BB962C8B-B14F-4D97-AF65-F5344CB8AC3E}">
        <p14:creationId xmlns:p14="http://schemas.microsoft.com/office/powerpoint/2010/main" val="1906128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8BB30-598E-4AB2-A44A-CC624021D7EA}"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6F-4CD3-4E7C-B2B5-DE8CEF3FD3BF}" type="slidenum">
              <a:rPr lang="en-US" smtClean="0"/>
              <a:t>‹#›</a:t>
            </a:fld>
            <a:endParaRPr lang="en-US"/>
          </a:p>
        </p:txBody>
      </p:sp>
    </p:spTree>
    <p:extLst>
      <p:ext uri="{BB962C8B-B14F-4D97-AF65-F5344CB8AC3E}">
        <p14:creationId xmlns:p14="http://schemas.microsoft.com/office/powerpoint/2010/main" val="1789523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5" name="Shape 25"/>
          <p:cNvSpPr>
            <a:spLocks noGrp="1"/>
          </p:cNvSpPr>
          <p:nvPr>
            <p:ph type="title"/>
          </p:nvPr>
        </p:nvSpPr>
        <p:spPr>
          <a:prstGeom prst="rect">
            <a:avLst/>
          </a:prstGeom>
        </p:spPr>
        <p:txBody>
          <a:bodyPr/>
          <a:lstStyle/>
          <a:p>
            <a:pPr lvl="0">
              <a:defRPr sz="1800">
                <a:solidFill>
                  <a:srgbClr val="000000"/>
                </a:solidFill>
              </a:defRPr>
            </a:pPr>
            <a:r>
              <a:rPr sz="3692">
                <a:solidFill>
                  <a:srgbClr val="D93E2B"/>
                </a:solidFill>
              </a:rPr>
              <a:t>Title Text</a:t>
            </a:r>
          </a:p>
        </p:txBody>
      </p:sp>
      <p:sp>
        <p:nvSpPr>
          <p:cNvPr id="26" name="Shape 26"/>
          <p:cNvSpPr>
            <a:spLocks noGrp="1"/>
          </p:cNvSpPr>
          <p:nvPr>
            <p:ph type="body" idx="1"/>
          </p:nvPr>
        </p:nvSpPr>
        <p:spPr>
          <a:prstGeom prst="rect">
            <a:avLst/>
          </a:prstGeom>
        </p:spPr>
        <p:txBody>
          <a:bodyPr/>
          <a:lstStyle>
            <a:lvl1pPr>
              <a:buClrTx/>
              <a:defRPr>
                <a:solidFill>
                  <a:schemeClr val="tx1"/>
                </a:solidFill>
              </a:defRPr>
            </a:lvl1pPr>
            <a:lvl2pPr>
              <a:buClrTx/>
              <a:defRPr/>
            </a:lvl2pPr>
          </a:lstStyle>
          <a:p>
            <a:pPr lvl="0">
              <a:defRPr sz="1800">
                <a:solidFill>
                  <a:srgbClr val="000000"/>
                </a:solidFill>
              </a:defRPr>
            </a:pPr>
            <a:r>
              <a:rPr sz="1898" dirty="0">
                <a:solidFill>
                  <a:srgbClr val="414141"/>
                </a:solidFill>
              </a:rPr>
              <a:t>Body Level One</a:t>
            </a:r>
          </a:p>
          <a:p>
            <a:pPr lvl="1">
              <a:defRPr sz="1800">
                <a:solidFill>
                  <a:srgbClr val="000000"/>
                </a:solidFill>
              </a:defRPr>
            </a:pPr>
            <a:r>
              <a:rPr sz="1898" dirty="0">
                <a:solidFill>
                  <a:srgbClr val="414141"/>
                </a:solidFill>
              </a:rPr>
              <a:t>Body Level Two</a:t>
            </a:r>
          </a:p>
          <a:p>
            <a:pPr lvl="2">
              <a:defRPr sz="1800">
                <a:solidFill>
                  <a:srgbClr val="000000"/>
                </a:solidFill>
              </a:defRPr>
            </a:pPr>
            <a:r>
              <a:rPr sz="1898" dirty="0">
                <a:solidFill>
                  <a:srgbClr val="414141"/>
                </a:solidFill>
              </a:rPr>
              <a:t>Body Level Three</a:t>
            </a:r>
          </a:p>
          <a:p>
            <a:pPr lvl="3">
              <a:defRPr sz="1800">
                <a:solidFill>
                  <a:srgbClr val="000000"/>
                </a:solidFill>
              </a:defRPr>
            </a:pPr>
            <a:r>
              <a:rPr sz="1898" dirty="0">
                <a:solidFill>
                  <a:srgbClr val="414141"/>
                </a:solidFill>
              </a:rPr>
              <a:t>Body Level Four</a:t>
            </a:r>
          </a:p>
          <a:p>
            <a:pPr lvl="4">
              <a:defRPr sz="1800">
                <a:solidFill>
                  <a:srgbClr val="000000"/>
                </a:solidFill>
              </a:defRPr>
            </a:pPr>
            <a:r>
              <a:rPr sz="1898" dirty="0">
                <a:solidFill>
                  <a:srgbClr val="414141"/>
                </a:solidFill>
              </a:rPr>
              <a:t>Body Level Five</a:t>
            </a:r>
          </a:p>
        </p:txBody>
      </p:sp>
    </p:spTree>
    <p:extLst>
      <p:ext uri="{BB962C8B-B14F-4D97-AF65-F5344CB8AC3E}">
        <p14:creationId xmlns:p14="http://schemas.microsoft.com/office/powerpoint/2010/main" val="7364142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18BB30-598E-4AB2-A44A-CC624021D7EA}"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25E6F-4CD3-4E7C-B2B5-DE8CEF3FD3BF}" type="slidenum">
              <a:rPr lang="en-US" smtClean="0"/>
              <a:t>‹#›</a:t>
            </a:fld>
            <a:endParaRPr lang="en-US"/>
          </a:p>
        </p:txBody>
      </p:sp>
    </p:spTree>
    <p:extLst>
      <p:ext uri="{BB962C8B-B14F-4D97-AF65-F5344CB8AC3E}">
        <p14:creationId xmlns:p14="http://schemas.microsoft.com/office/powerpoint/2010/main" val="157984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9A18BB30-598E-4AB2-A44A-CC624021D7EA}"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25E6F-4CD3-4E7C-B2B5-DE8CEF3FD3BF}" type="slidenum">
              <a:rPr lang="en-US" smtClean="0"/>
              <a:t>‹#›</a:t>
            </a:fld>
            <a:endParaRPr lang="en-US"/>
          </a:p>
        </p:txBody>
      </p:sp>
    </p:spTree>
    <p:extLst>
      <p:ext uri="{BB962C8B-B14F-4D97-AF65-F5344CB8AC3E}">
        <p14:creationId xmlns:p14="http://schemas.microsoft.com/office/powerpoint/2010/main" val="37004976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A18BB30-598E-4AB2-A44A-CC624021D7EA}" type="datetimeFigureOut">
              <a:rPr lang="en-US" smtClean="0"/>
              <a:t>6/10/2019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4D25E6F-4CD3-4E7C-B2B5-DE8CEF3FD3BF}" type="slidenum">
              <a:rPr lang="en-US" smtClean="0"/>
              <a:t>‹#›</a:t>
            </a:fld>
            <a:endParaRPr lang="en-US"/>
          </a:p>
        </p:txBody>
      </p:sp>
    </p:spTree>
    <p:extLst>
      <p:ext uri="{BB962C8B-B14F-4D97-AF65-F5344CB8AC3E}">
        <p14:creationId xmlns:p14="http://schemas.microsoft.com/office/powerpoint/2010/main" val="61553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9A18BB30-598E-4AB2-A44A-CC624021D7EA}"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25E6F-4CD3-4E7C-B2B5-DE8CEF3FD3B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6579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18BB30-598E-4AB2-A44A-CC624021D7EA}"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D25E6F-4CD3-4E7C-B2B5-DE8CEF3FD3BF}" type="slidenum">
              <a:rPr lang="en-US" smtClean="0"/>
              <a:t>‹#›</a:t>
            </a:fld>
            <a:endParaRPr lang="en-US"/>
          </a:p>
        </p:txBody>
      </p:sp>
    </p:spTree>
    <p:extLst>
      <p:ext uri="{BB962C8B-B14F-4D97-AF65-F5344CB8AC3E}">
        <p14:creationId xmlns:p14="http://schemas.microsoft.com/office/powerpoint/2010/main" val="3454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BB30-598E-4AB2-A44A-CC624021D7EA}"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D25E6F-4CD3-4E7C-B2B5-DE8CEF3FD3BF}" type="slidenum">
              <a:rPr lang="en-US" smtClean="0"/>
              <a:t>‹#›</a:t>
            </a:fld>
            <a:endParaRPr lang="en-US"/>
          </a:p>
        </p:txBody>
      </p:sp>
    </p:spTree>
    <p:extLst>
      <p:ext uri="{BB962C8B-B14F-4D97-AF65-F5344CB8AC3E}">
        <p14:creationId xmlns:p14="http://schemas.microsoft.com/office/powerpoint/2010/main" val="15505734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9A18BB30-598E-4AB2-A44A-CC624021D7EA}" type="datetimeFigureOut">
              <a:rPr lang="en-US" smtClean="0"/>
              <a:t>6/10/2019</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4D25E6F-4CD3-4E7C-B2B5-DE8CEF3FD3BF}" type="slidenum">
              <a:rPr lang="en-US" smtClean="0"/>
              <a:t>‹#›</a:t>
            </a:fld>
            <a:endParaRPr lang="en-US"/>
          </a:p>
        </p:txBody>
      </p:sp>
    </p:spTree>
    <p:extLst>
      <p:ext uri="{BB962C8B-B14F-4D97-AF65-F5344CB8AC3E}">
        <p14:creationId xmlns:p14="http://schemas.microsoft.com/office/powerpoint/2010/main" val="137678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A18BB30-598E-4AB2-A44A-CC624021D7EA}" type="datetimeFigureOut">
              <a:rPr lang="en-US" smtClean="0"/>
              <a:t>6/10/2019</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C4D25E6F-4CD3-4E7C-B2B5-DE8CEF3FD3BF}" type="slidenum">
              <a:rPr lang="en-US" smtClean="0"/>
              <a:t>‹#›</a:t>
            </a:fld>
            <a:endParaRPr lang="en-US"/>
          </a:p>
        </p:txBody>
      </p:sp>
    </p:spTree>
    <p:extLst>
      <p:ext uri="{BB962C8B-B14F-4D97-AF65-F5344CB8AC3E}">
        <p14:creationId xmlns:p14="http://schemas.microsoft.com/office/powerpoint/2010/main" val="114681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9A18BB30-598E-4AB2-A44A-CC624021D7EA}" type="datetimeFigureOut">
              <a:rPr lang="en-US" smtClean="0"/>
              <a:t>6/10/2019</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C4D25E6F-4CD3-4E7C-B2B5-DE8CEF3FD3BF}" type="slidenum">
              <a:rPr lang="en-US" smtClean="0"/>
              <a:t>‹#›</a:t>
            </a:fld>
            <a:endParaRPr lang="en-US"/>
          </a:p>
        </p:txBody>
      </p:sp>
    </p:spTree>
    <p:extLst>
      <p:ext uri="{BB962C8B-B14F-4D97-AF65-F5344CB8AC3E}">
        <p14:creationId xmlns:p14="http://schemas.microsoft.com/office/powerpoint/2010/main" val="96636058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074" name="Picture 2" descr="Image result for basket fresh produce">
            <a:extLst>
              <a:ext uri="{FF2B5EF4-FFF2-40B4-BE49-F238E27FC236}">
                <a16:creationId xmlns:a16="http://schemas.microsoft.com/office/drawing/2014/main" id="{47DD61F0-206F-41E2-A3E0-F6FB27837F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49" r="1" b="9092"/>
          <a:stretch/>
        </p:blipFill>
        <p:spPr bwMode="auto">
          <a:xfrm>
            <a:off x="229" y="823024"/>
            <a:ext cx="9143771"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019170" y="957943"/>
            <a:ext cx="5023283" cy="3532490"/>
          </a:xfrm>
          <a:solidFill>
            <a:srgbClr val="92D050">
              <a:alpha val="61176"/>
            </a:srgbClr>
          </a:solidFill>
        </p:spPr>
        <p:txBody>
          <a:bodyPr>
            <a:noAutofit/>
          </a:bodyPr>
          <a:lstStyle/>
          <a:p>
            <a:r>
              <a:rPr lang="en-US" sz="2700" b="1" dirty="0"/>
              <a:t>Growing the Local Food PIE: </a:t>
            </a:r>
            <a:br>
              <a:rPr lang="en-US" sz="2700" b="1" dirty="0"/>
            </a:br>
            <a:r>
              <a:rPr lang="en-US" sz="2700" dirty="0"/>
              <a:t>Increasing Access and Creating New Markets for </a:t>
            </a:r>
            <a:r>
              <a:rPr lang="en-US" sz="2700" dirty="0" smtClean="0"/>
              <a:t>Farm Fresh Produce</a:t>
            </a:r>
            <a:endParaRPr lang="en-US" sz="2700" dirty="0"/>
          </a:p>
        </p:txBody>
      </p:sp>
      <p:sp>
        <p:nvSpPr>
          <p:cNvPr id="3" name="Subtitle 2"/>
          <p:cNvSpPr>
            <a:spLocks noGrp="1"/>
          </p:cNvSpPr>
          <p:nvPr>
            <p:ph type="subTitle" idx="1"/>
          </p:nvPr>
        </p:nvSpPr>
        <p:spPr>
          <a:xfrm>
            <a:off x="4019398" y="4490432"/>
            <a:ext cx="5124374" cy="587406"/>
          </a:xfrm>
        </p:spPr>
        <p:txBody>
          <a:bodyPr>
            <a:noAutofit/>
          </a:bodyPr>
          <a:lstStyle/>
          <a:p>
            <a:pPr>
              <a:spcBef>
                <a:spcPts val="0"/>
              </a:spcBef>
            </a:pPr>
            <a:r>
              <a:rPr lang="en-US" sz="2000" dirty="0">
                <a:solidFill>
                  <a:srgbClr val="FFFFFE"/>
                </a:solidFill>
              </a:rPr>
              <a:t>Farm Fresh </a:t>
            </a:r>
            <a:r>
              <a:rPr lang="en-US" sz="2000" dirty="0" smtClean="0">
                <a:solidFill>
                  <a:srgbClr val="FFFFFE"/>
                </a:solidFill>
              </a:rPr>
              <a:t>Food Boxes</a:t>
            </a:r>
          </a:p>
          <a:p>
            <a:pPr>
              <a:spcBef>
                <a:spcPts val="0"/>
              </a:spcBef>
            </a:pPr>
            <a:r>
              <a:rPr lang="en-US" sz="2000" dirty="0" smtClean="0"/>
              <a:t>USDA </a:t>
            </a:r>
            <a:r>
              <a:rPr lang="en-US" sz="2000" dirty="0"/>
              <a:t>Grant 2016-67023-24853</a:t>
            </a:r>
            <a:endParaRPr lang="en-US" sz="2000" dirty="0">
              <a:solidFill>
                <a:srgbClr val="FFFFFE"/>
              </a:solidFill>
            </a:endParaRPr>
          </a:p>
          <a:p>
            <a:pPr>
              <a:spcBef>
                <a:spcPts val="0"/>
              </a:spcBef>
            </a:pPr>
            <a:r>
              <a:rPr lang="en-US" sz="2000" dirty="0" smtClean="0">
                <a:solidFill>
                  <a:srgbClr val="FFFFFE"/>
                </a:solidFill>
              </a:rPr>
              <a:t>June 10, </a:t>
            </a:r>
            <a:r>
              <a:rPr lang="en-US" sz="2000" dirty="0" smtClean="0">
                <a:solidFill>
                  <a:srgbClr val="FFFFFE"/>
                </a:solidFill>
              </a:rPr>
              <a:t>2019</a:t>
            </a:r>
          </a:p>
          <a:p>
            <a:pPr>
              <a:spcBef>
                <a:spcPts val="0"/>
              </a:spcBef>
            </a:pPr>
            <a:r>
              <a:rPr lang="en-US" sz="2000" dirty="0" smtClean="0">
                <a:solidFill>
                  <a:srgbClr val="FFFFFE"/>
                </a:solidFill>
              </a:rPr>
              <a:t>NACDEP Conference</a:t>
            </a:r>
            <a:endParaRPr lang="en-US" sz="2000" dirty="0">
              <a:solidFill>
                <a:srgbClr val="FFFFFE"/>
              </a:solidFill>
            </a:endParaRPr>
          </a:p>
        </p:txBody>
      </p:sp>
    </p:spTree>
    <p:extLst>
      <p:ext uri="{BB962C8B-B14F-4D97-AF65-F5344CB8AC3E}">
        <p14:creationId xmlns:p14="http://schemas.microsoft.com/office/powerpoint/2010/main" val="2174170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430" y="507410"/>
            <a:ext cx="7200900" cy="462915"/>
          </a:xfrm>
        </p:spPr>
        <p:txBody>
          <a:bodyPr>
            <a:noAutofit/>
          </a:bodyPr>
          <a:lstStyle/>
          <a:p>
            <a:r>
              <a:rPr lang="en-US" sz="2400" b="1" dirty="0">
                <a:solidFill>
                  <a:srgbClr val="0070C0"/>
                </a:solidFill>
              </a:rPr>
              <a:t>Methods</a:t>
            </a:r>
          </a:p>
        </p:txBody>
      </p:sp>
      <p:sp>
        <p:nvSpPr>
          <p:cNvPr id="3" name="Rectangle 2">
            <a:extLst>
              <a:ext uri="{FF2B5EF4-FFF2-40B4-BE49-F238E27FC236}">
                <a16:creationId xmlns:a16="http://schemas.microsoft.com/office/drawing/2014/main" id="{12369CED-B2CA-48F9-8794-4045E544FFE3}"/>
              </a:ext>
            </a:extLst>
          </p:cNvPr>
          <p:cNvSpPr/>
          <p:nvPr/>
        </p:nvSpPr>
        <p:spPr>
          <a:xfrm>
            <a:off x="687910" y="1359847"/>
            <a:ext cx="4244013" cy="3693319"/>
          </a:xfrm>
          <a:prstGeom prst="rect">
            <a:avLst/>
          </a:prstGeom>
        </p:spPr>
        <p:txBody>
          <a:bodyPr wrap="square">
            <a:spAutoFit/>
          </a:bodyPr>
          <a:lstStyle/>
          <a:p>
            <a:pPr>
              <a:spcBef>
                <a:spcPts val="900"/>
              </a:spcBef>
            </a:pPr>
            <a:r>
              <a:rPr lang="en-US" sz="2200" dirty="0"/>
              <a:t>National stratified random sample</a:t>
            </a:r>
          </a:p>
          <a:p>
            <a:pPr>
              <a:spcBef>
                <a:spcPts val="900"/>
              </a:spcBef>
            </a:pPr>
            <a:r>
              <a:rPr lang="en-US" sz="2200" dirty="0"/>
              <a:t>Phone-based survey conducted by UVM Center for Rural Studies</a:t>
            </a:r>
          </a:p>
          <a:p>
            <a:pPr>
              <a:spcBef>
                <a:spcPts val="900"/>
              </a:spcBef>
            </a:pPr>
            <a:r>
              <a:rPr lang="en-US" sz="2200" dirty="0"/>
              <a:t>Data collected March 1</a:t>
            </a:r>
            <a:r>
              <a:rPr lang="en-US" sz="2200" baseline="30000" dirty="0"/>
              <a:t>st</a:t>
            </a:r>
            <a:r>
              <a:rPr lang="en-US" sz="2200" dirty="0"/>
              <a:t>-30</a:t>
            </a:r>
            <a:r>
              <a:rPr lang="en-US" sz="2200" baseline="30000" dirty="0"/>
              <a:t>th</a:t>
            </a:r>
            <a:r>
              <a:rPr lang="en-US" sz="2200" dirty="0"/>
              <a:t>, 2018 (n=399)</a:t>
            </a:r>
          </a:p>
          <a:p>
            <a:pPr>
              <a:spcBef>
                <a:spcPts val="900"/>
              </a:spcBef>
            </a:pPr>
            <a:r>
              <a:rPr lang="en-US" sz="2200" dirty="0"/>
              <a:t>Sample skewed slightly towards Males (63.8%), Whites (90%), Educated (53% with BS or more) and Older adults (median, 67)</a:t>
            </a:r>
          </a:p>
          <a:p>
            <a:endParaRPr lang="en-US" sz="1350" dirty="0"/>
          </a:p>
        </p:txBody>
      </p:sp>
      <p:sp>
        <p:nvSpPr>
          <p:cNvPr id="4" name="TextBox 3">
            <a:extLst>
              <a:ext uri="{FF2B5EF4-FFF2-40B4-BE49-F238E27FC236}">
                <a16:creationId xmlns:a16="http://schemas.microsoft.com/office/drawing/2014/main" id="{2449539B-0A8F-47C2-849C-86FA548FE003}"/>
              </a:ext>
            </a:extLst>
          </p:cNvPr>
          <p:cNvSpPr txBox="1"/>
          <p:nvPr/>
        </p:nvSpPr>
        <p:spPr>
          <a:xfrm>
            <a:off x="687910" y="5442688"/>
            <a:ext cx="8084574" cy="1107996"/>
          </a:xfrm>
          <a:prstGeom prst="rect">
            <a:avLst/>
          </a:prstGeom>
          <a:noFill/>
        </p:spPr>
        <p:txBody>
          <a:bodyPr wrap="square" rtlCol="0">
            <a:spAutoFit/>
          </a:bodyPr>
          <a:lstStyle/>
          <a:p>
            <a:r>
              <a:rPr lang="en-US" sz="2400" dirty="0"/>
              <a:t>Prior to analysis, data were adjusted (weighted) to reflect % each state contributes to the US population overall </a:t>
            </a:r>
          </a:p>
          <a:p>
            <a:endParaRPr lang="en-US" dirty="0"/>
          </a:p>
        </p:txBody>
      </p:sp>
      <p:pic>
        <p:nvPicPr>
          <p:cNvPr id="1026" name="Picture 2" descr="Image result for data collection">
            <a:extLst>
              <a:ext uri="{FF2B5EF4-FFF2-40B4-BE49-F238E27FC236}">
                <a16:creationId xmlns:a16="http://schemas.microsoft.com/office/drawing/2014/main" id="{A2694784-6D0A-402B-8A93-B0FCB976CF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0172" y="1374007"/>
            <a:ext cx="3174357" cy="386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518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777052-3C80-4F6E-BFAC-84D3678C4E10}"/>
              </a:ext>
            </a:extLst>
          </p:cNvPr>
          <p:cNvPicPr>
            <a:picLocks noChangeAspect="1"/>
          </p:cNvPicPr>
          <p:nvPr/>
        </p:nvPicPr>
        <p:blipFill>
          <a:blip r:embed="rId3"/>
          <a:stretch>
            <a:fillRect/>
          </a:stretch>
        </p:blipFill>
        <p:spPr>
          <a:xfrm>
            <a:off x="279039" y="247426"/>
            <a:ext cx="8649808" cy="6410495"/>
          </a:xfrm>
          <a:prstGeom prst="rect">
            <a:avLst/>
          </a:prstGeom>
        </p:spPr>
      </p:pic>
    </p:spTree>
    <p:extLst>
      <p:ext uri="{BB962C8B-B14F-4D97-AF65-F5344CB8AC3E}">
        <p14:creationId xmlns:p14="http://schemas.microsoft.com/office/powerpoint/2010/main" val="356221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CC58-1667-4F95-9B08-C76EB90BD381}"/>
              </a:ext>
            </a:extLst>
          </p:cNvPr>
          <p:cNvSpPr>
            <a:spLocks noGrp="1"/>
          </p:cNvSpPr>
          <p:nvPr>
            <p:ph type="title"/>
          </p:nvPr>
        </p:nvSpPr>
        <p:spPr>
          <a:xfrm>
            <a:off x="784711" y="275579"/>
            <a:ext cx="7938051" cy="842395"/>
          </a:xfrm>
        </p:spPr>
        <p:txBody>
          <a:bodyPr>
            <a:normAutofit fontScale="90000"/>
          </a:bodyPr>
          <a:lstStyle/>
          <a:p>
            <a:r>
              <a:rPr lang="en-US" b="1" dirty="0">
                <a:solidFill>
                  <a:srgbClr val="0070C0"/>
                </a:solidFill>
              </a:rPr>
              <a:t>How does direct-to-consumer (DTC) food shopping vary by region?</a:t>
            </a:r>
            <a:endParaRPr lang="en-US" dirty="0"/>
          </a:p>
        </p:txBody>
      </p:sp>
      <p:sp>
        <p:nvSpPr>
          <p:cNvPr id="3" name="Content Placeholder 2">
            <a:extLst>
              <a:ext uri="{FF2B5EF4-FFF2-40B4-BE49-F238E27FC236}">
                <a16:creationId xmlns:a16="http://schemas.microsoft.com/office/drawing/2014/main" id="{E6D387D0-B714-4C87-81AC-5027AFA25CCC}"/>
              </a:ext>
            </a:extLst>
          </p:cNvPr>
          <p:cNvSpPr>
            <a:spLocks noGrp="1"/>
          </p:cNvSpPr>
          <p:nvPr>
            <p:ph sz="half" idx="1"/>
          </p:nvPr>
        </p:nvSpPr>
        <p:spPr>
          <a:xfrm>
            <a:off x="316134" y="2362191"/>
            <a:ext cx="3992697" cy="4163525"/>
          </a:xfrm>
        </p:spPr>
        <p:txBody>
          <a:bodyPr>
            <a:normAutofit/>
          </a:bodyPr>
          <a:lstStyle/>
          <a:p>
            <a:pPr marL="0" indent="0">
              <a:spcAft>
                <a:spcPts val="600"/>
              </a:spcAft>
              <a:buNone/>
            </a:pPr>
            <a:r>
              <a:rPr lang="en-US" sz="2400" dirty="0"/>
              <a:t>    Additionally: </a:t>
            </a:r>
            <a:endParaRPr lang="en-US" sz="2400" b="1" dirty="0"/>
          </a:p>
          <a:p>
            <a:pPr>
              <a:spcAft>
                <a:spcPts val="600"/>
              </a:spcAft>
            </a:pPr>
            <a:r>
              <a:rPr lang="en-US" sz="2400" b="1" dirty="0"/>
              <a:t>Farm Stand use: </a:t>
            </a:r>
            <a:r>
              <a:rPr lang="en-US" sz="2400" dirty="0"/>
              <a:t>is significantly lower in the West than the South</a:t>
            </a:r>
          </a:p>
          <a:p>
            <a:pPr>
              <a:spcAft>
                <a:spcPts val="600"/>
              </a:spcAft>
            </a:pPr>
            <a:r>
              <a:rPr lang="en-US" sz="2400" b="1" dirty="0"/>
              <a:t>Farmer's Market use: </a:t>
            </a:r>
            <a:r>
              <a:rPr lang="en-US" sz="2400" dirty="0"/>
              <a:t>lower in the West than the Midwest or Northeast</a:t>
            </a:r>
          </a:p>
          <a:p>
            <a:pPr>
              <a:spcAft>
                <a:spcPts val="600"/>
              </a:spcAft>
            </a:pPr>
            <a:r>
              <a:rPr lang="en-US" sz="2400" b="1" dirty="0"/>
              <a:t>CSA use: </a:t>
            </a:r>
            <a:r>
              <a:rPr lang="en-US" sz="2400" dirty="0"/>
              <a:t>no significant regional variation</a:t>
            </a:r>
            <a:endParaRPr lang="en-US" sz="2400" b="1" dirty="0"/>
          </a:p>
          <a:p>
            <a:endParaRPr lang="en-US" dirty="0"/>
          </a:p>
        </p:txBody>
      </p:sp>
      <p:pic>
        <p:nvPicPr>
          <p:cNvPr id="1026" name="Picture 2" descr="Image result for 4 regions within the us">
            <a:extLst>
              <a:ext uri="{FF2B5EF4-FFF2-40B4-BE49-F238E27FC236}">
                <a16:creationId xmlns:a16="http://schemas.microsoft.com/office/drawing/2014/main" id="{DB41D86B-3068-46DC-85A0-61E024194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690" y="3082082"/>
            <a:ext cx="4482066" cy="33431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4958AD-615A-43D2-8EAC-6CDBD63CC0BC}"/>
              </a:ext>
            </a:extLst>
          </p:cNvPr>
          <p:cNvSpPr txBox="1"/>
          <p:nvPr/>
        </p:nvSpPr>
        <p:spPr>
          <a:xfrm>
            <a:off x="4253307" y="2548791"/>
            <a:ext cx="4698832" cy="369332"/>
          </a:xfrm>
          <a:prstGeom prst="rect">
            <a:avLst/>
          </a:prstGeom>
          <a:noFill/>
        </p:spPr>
        <p:txBody>
          <a:bodyPr wrap="square" rtlCol="0">
            <a:spAutoFit/>
          </a:bodyPr>
          <a:lstStyle/>
          <a:p>
            <a:pPr algn="ctr"/>
            <a:r>
              <a:rPr lang="en-US" b="1" dirty="0">
                <a:latin typeface="Calibri" panose="020F0502020204030204" pitchFamily="34" charset="0"/>
              </a:rPr>
              <a:t>Lifetime prevalence of shopping any DTC venue</a:t>
            </a:r>
          </a:p>
        </p:txBody>
      </p:sp>
      <p:sp>
        <p:nvSpPr>
          <p:cNvPr id="5" name="TextBox 4">
            <a:extLst>
              <a:ext uri="{FF2B5EF4-FFF2-40B4-BE49-F238E27FC236}">
                <a16:creationId xmlns:a16="http://schemas.microsoft.com/office/drawing/2014/main" id="{C0900375-120E-45B0-AC63-3EC55DC81150}"/>
              </a:ext>
            </a:extLst>
          </p:cNvPr>
          <p:cNvSpPr txBox="1"/>
          <p:nvPr/>
        </p:nvSpPr>
        <p:spPr>
          <a:xfrm>
            <a:off x="4901870" y="4259288"/>
            <a:ext cx="569626" cy="369332"/>
          </a:xfrm>
          <a:prstGeom prst="rect">
            <a:avLst/>
          </a:prstGeom>
          <a:noFill/>
        </p:spPr>
        <p:txBody>
          <a:bodyPr wrap="square" rtlCol="0">
            <a:spAutoFit/>
          </a:bodyPr>
          <a:lstStyle/>
          <a:p>
            <a:r>
              <a:rPr lang="en-US" dirty="0"/>
              <a:t>64%</a:t>
            </a:r>
          </a:p>
        </p:txBody>
      </p:sp>
      <p:sp>
        <p:nvSpPr>
          <p:cNvPr id="8" name="TextBox 7">
            <a:extLst>
              <a:ext uri="{FF2B5EF4-FFF2-40B4-BE49-F238E27FC236}">
                <a16:creationId xmlns:a16="http://schemas.microsoft.com/office/drawing/2014/main" id="{64AD34A1-0900-4043-A55F-FEA4B2D860D5}"/>
              </a:ext>
            </a:extLst>
          </p:cNvPr>
          <p:cNvSpPr txBox="1"/>
          <p:nvPr/>
        </p:nvSpPr>
        <p:spPr>
          <a:xfrm>
            <a:off x="7885304" y="3759836"/>
            <a:ext cx="755148" cy="369332"/>
          </a:xfrm>
          <a:prstGeom prst="rect">
            <a:avLst/>
          </a:prstGeom>
          <a:noFill/>
        </p:spPr>
        <p:txBody>
          <a:bodyPr wrap="square" rtlCol="0">
            <a:spAutoFit/>
          </a:bodyPr>
          <a:lstStyle/>
          <a:p>
            <a:r>
              <a:rPr lang="en-US" dirty="0"/>
              <a:t>89.7%</a:t>
            </a:r>
          </a:p>
        </p:txBody>
      </p:sp>
      <p:sp>
        <p:nvSpPr>
          <p:cNvPr id="9" name="TextBox 8">
            <a:extLst>
              <a:ext uri="{FF2B5EF4-FFF2-40B4-BE49-F238E27FC236}">
                <a16:creationId xmlns:a16="http://schemas.microsoft.com/office/drawing/2014/main" id="{C6870473-E212-402D-8592-F2A93E852E1B}"/>
              </a:ext>
            </a:extLst>
          </p:cNvPr>
          <p:cNvSpPr txBox="1"/>
          <p:nvPr/>
        </p:nvSpPr>
        <p:spPr>
          <a:xfrm>
            <a:off x="6421241" y="4147037"/>
            <a:ext cx="755149" cy="369332"/>
          </a:xfrm>
          <a:prstGeom prst="rect">
            <a:avLst/>
          </a:prstGeom>
          <a:noFill/>
        </p:spPr>
        <p:txBody>
          <a:bodyPr wrap="square" rtlCol="0">
            <a:spAutoFit/>
          </a:bodyPr>
          <a:lstStyle/>
          <a:p>
            <a:r>
              <a:rPr lang="en-US" dirty="0">
                <a:solidFill>
                  <a:schemeClr val="bg1"/>
                </a:solidFill>
              </a:rPr>
              <a:t>86.6%</a:t>
            </a:r>
          </a:p>
        </p:txBody>
      </p:sp>
      <p:sp>
        <p:nvSpPr>
          <p:cNvPr id="10" name="TextBox 9">
            <a:extLst>
              <a:ext uri="{FF2B5EF4-FFF2-40B4-BE49-F238E27FC236}">
                <a16:creationId xmlns:a16="http://schemas.microsoft.com/office/drawing/2014/main" id="{67580C9D-03B7-4028-B24E-2F0A8CABB0D9}"/>
              </a:ext>
            </a:extLst>
          </p:cNvPr>
          <p:cNvSpPr txBox="1"/>
          <p:nvPr/>
        </p:nvSpPr>
        <p:spPr>
          <a:xfrm>
            <a:off x="6798815" y="4994522"/>
            <a:ext cx="755149" cy="369332"/>
          </a:xfrm>
          <a:prstGeom prst="rect">
            <a:avLst/>
          </a:prstGeom>
          <a:noFill/>
        </p:spPr>
        <p:txBody>
          <a:bodyPr wrap="square" rtlCol="0">
            <a:spAutoFit/>
          </a:bodyPr>
          <a:lstStyle/>
          <a:p>
            <a:r>
              <a:rPr lang="en-US" dirty="0"/>
              <a:t>81.5%</a:t>
            </a:r>
          </a:p>
        </p:txBody>
      </p:sp>
      <p:sp>
        <p:nvSpPr>
          <p:cNvPr id="4" name="TextBox 3">
            <a:extLst>
              <a:ext uri="{FF2B5EF4-FFF2-40B4-BE49-F238E27FC236}">
                <a16:creationId xmlns:a16="http://schemas.microsoft.com/office/drawing/2014/main" id="{C5E01882-4B61-48CD-8ABC-AF00127AB9DA}"/>
              </a:ext>
            </a:extLst>
          </p:cNvPr>
          <p:cNvSpPr txBox="1"/>
          <p:nvPr/>
        </p:nvSpPr>
        <p:spPr>
          <a:xfrm>
            <a:off x="710118" y="1494146"/>
            <a:ext cx="7665397" cy="830997"/>
          </a:xfrm>
          <a:prstGeom prst="rect">
            <a:avLst/>
          </a:prstGeom>
          <a:noFill/>
        </p:spPr>
        <p:txBody>
          <a:bodyPr wrap="square" rtlCol="0">
            <a:spAutoFit/>
          </a:bodyPr>
          <a:lstStyle/>
          <a:p>
            <a:pPr>
              <a:spcAft>
                <a:spcPts val="600"/>
              </a:spcAft>
            </a:pPr>
            <a:r>
              <a:rPr lang="en-US" sz="2400" b="1" dirty="0"/>
              <a:t>Overall, 79.5% </a:t>
            </a:r>
            <a:r>
              <a:rPr lang="en-US" sz="2400" dirty="0"/>
              <a:t>said they have bought produce at a direct-to-consumer venue, but this varies by region (below).  </a:t>
            </a:r>
          </a:p>
        </p:txBody>
      </p:sp>
    </p:spTree>
    <p:extLst>
      <p:ext uri="{BB962C8B-B14F-4D97-AF65-F5344CB8AC3E}">
        <p14:creationId xmlns:p14="http://schemas.microsoft.com/office/powerpoint/2010/main" val="97819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D9A428-4C39-4598-AFFC-46BEC183923C}"/>
              </a:ext>
            </a:extLst>
          </p:cNvPr>
          <p:cNvSpPr>
            <a:spLocks noGrp="1"/>
          </p:cNvSpPr>
          <p:nvPr>
            <p:ph type="title"/>
          </p:nvPr>
        </p:nvSpPr>
        <p:spPr>
          <a:xfrm>
            <a:off x="901024" y="282638"/>
            <a:ext cx="7341951" cy="835364"/>
          </a:xfrm>
        </p:spPr>
        <p:txBody>
          <a:bodyPr>
            <a:noAutofit/>
          </a:bodyPr>
          <a:lstStyle/>
          <a:p>
            <a:r>
              <a:rPr lang="en-US" sz="2400" b="1" dirty="0">
                <a:solidFill>
                  <a:srgbClr val="0070C0"/>
                </a:solidFill>
              </a:rPr>
              <a:t>Shopping Direct-to-consumer venues &amp; Buying local produce</a:t>
            </a:r>
          </a:p>
        </p:txBody>
      </p:sp>
      <p:sp>
        <p:nvSpPr>
          <p:cNvPr id="2" name="TextBox 1">
            <a:extLst>
              <a:ext uri="{FF2B5EF4-FFF2-40B4-BE49-F238E27FC236}">
                <a16:creationId xmlns:a16="http://schemas.microsoft.com/office/drawing/2014/main" id="{0350B79C-D115-4B9C-80D6-8820C507893E}"/>
              </a:ext>
            </a:extLst>
          </p:cNvPr>
          <p:cNvSpPr txBox="1"/>
          <p:nvPr/>
        </p:nvSpPr>
        <p:spPr>
          <a:xfrm>
            <a:off x="612951" y="1390984"/>
            <a:ext cx="3265714" cy="4524315"/>
          </a:xfrm>
          <a:prstGeom prst="rect">
            <a:avLst/>
          </a:prstGeom>
          <a:noFill/>
        </p:spPr>
        <p:txBody>
          <a:bodyPr wrap="square" rtlCol="0">
            <a:spAutoFit/>
          </a:bodyPr>
          <a:lstStyle/>
          <a:p>
            <a:r>
              <a:rPr lang="en-US" sz="2400" dirty="0"/>
              <a:t>29% of respondents said they had purchased fresh produce from just one direct venue; 45% from two different venues, and 5% from three or more venues.</a:t>
            </a:r>
          </a:p>
          <a:p>
            <a:endParaRPr lang="en-US" sz="2400" dirty="0"/>
          </a:p>
          <a:p>
            <a:r>
              <a:rPr lang="en-US" sz="2400" dirty="0"/>
              <a:t>Regarding </a:t>
            </a:r>
            <a:r>
              <a:rPr lang="en-US" sz="2400" i="1" dirty="0"/>
              <a:t>locally grown </a:t>
            </a:r>
            <a:r>
              <a:rPr lang="en-US" sz="2400" dirty="0"/>
              <a:t>produce, about 75% said they buy it ‘sometimes’ or ‘often’</a:t>
            </a:r>
          </a:p>
        </p:txBody>
      </p:sp>
      <p:pic>
        <p:nvPicPr>
          <p:cNvPr id="3" name="Picture 2">
            <a:extLst>
              <a:ext uri="{FF2B5EF4-FFF2-40B4-BE49-F238E27FC236}">
                <a16:creationId xmlns:a16="http://schemas.microsoft.com/office/drawing/2014/main" id="{D68E3551-4F75-4D25-8C47-C25F9ABF7B76}"/>
              </a:ext>
            </a:extLst>
          </p:cNvPr>
          <p:cNvPicPr>
            <a:picLocks noChangeAspect="1"/>
          </p:cNvPicPr>
          <p:nvPr/>
        </p:nvPicPr>
        <p:blipFill>
          <a:blip r:embed="rId3"/>
          <a:stretch>
            <a:fillRect/>
          </a:stretch>
        </p:blipFill>
        <p:spPr>
          <a:xfrm>
            <a:off x="4139243" y="1944664"/>
            <a:ext cx="4803819" cy="3679521"/>
          </a:xfrm>
          <a:prstGeom prst="rect">
            <a:avLst/>
          </a:prstGeom>
        </p:spPr>
      </p:pic>
    </p:spTree>
    <p:extLst>
      <p:ext uri="{BB962C8B-B14F-4D97-AF65-F5344CB8AC3E}">
        <p14:creationId xmlns:p14="http://schemas.microsoft.com/office/powerpoint/2010/main" val="3731300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C7CF661-5373-4F09-A75B-E16E13BC05FF}"/>
              </a:ext>
            </a:extLst>
          </p:cNvPr>
          <p:cNvSpPr>
            <a:spLocks noGrp="1"/>
          </p:cNvSpPr>
          <p:nvPr>
            <p:ph type="title"/>
          </p:nvPr>
        </p:nvSpPr>
        <p:spPr>
          <a:xfrm>
            <a:off x="780493" y="159441"/>
            <a:ext cx="7341951" cy="835364"/>
          </a:xfrm>
        </p:spPr>
        <p:txBody>
          <a:bodyPr>
            <a:noAutofit/>
          </a:bodyPr>
          <a:lstStyle/>
          <a:p>
            <a:r>
              <a:rPr lang="en-US" sz="2400" b="1" dirty="0">
                <a:solidFill>
                  <a:srgbClr val="0070C0"/>
                </a:solidFill>
              </a:rPr>
              <a:t>Why people say they buy local produce (n=350)</a:t>
            </a:r>
          </a:p>
        </p:txBody>
      </p:sp>
      <p:pic>
        <p:nvPicPr>
          <p:cNvPr id="8" name="Picture 7">
            <a:extLst>
              <a:ext uri="{FF2B5EF4-FFF2-40B4-BE49-F238E27FC236}">
                <a16:creationId xmlns:a16="http://schemas.microsoft.com/office/drawing/2014/main" id="{44456FC8-98D0-4123-8660-8AB8F7D47DC8}"/>
              </a:ext>
            </a:extLst>
          </p:cNvPr>
          <p:cNvPicPr>
            <a:picLocks noChangeAspect="1"/>
          </p:cNvPicPr>
          <p:nvPr/>
        </p:nvPicPr>
        <p:blipFill>
          <a:blip r:embed="rId3"/>
          <a:stretch>
            <a:fillRect/>
          </a:stretch>
        </p:blipFill>
        <p:spPr>
          <a:xfrm>
            <a:off x="258185" y="1136728"/>
            <a:ext cx="8573844" cy="5525367"/>
          </a:xfrm>
          <a:prstGeom prst="rect">
            <a:avLst/>
          </a:prstGeom>
        </p:spPr>
      </p:pic>
    </p:spTree>
    <p:extLst>
      <p:ext uri="{BB962C8B-B14F-4D97-AF65-F5344CB8AC3E}">
        <p14:creationId xmlns:p14="http://schemas.microsoft.com/office/powerpoint/2010/main" val="698627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86" y="201393"/>
            <a:ext cx="7794228" cy="811861"/>
          </a:xfrm>
        </p:spPr>
        <p:txBody>
          <a:bodyPr>
            <a:normAutofit fontScale="90000"/>
          </a:bodyPr>
          <a:lstStyle/>
          <a:p>
            <a:r>
              <a:rPr lang="en-US" sz="2400" b="1" dirty="0">
                <a:solidFill>
                  <a:srgbClr val="0070C0"/>
                </a:solidFill>
              </a:rPr>
              <a:t>What’s Challenging for local food shoppers? (n=373)</a:t>
            </a:r>
          </a:p>
        </p:txBody>
      </p:sp>
      <p:pic>
        <p:nvPicPr>
          <p:cNvPr id="5" name="Picture 4">
            <a:extLst>
              <a:ext uri="{FF2B5EF4-FFF2-40B4-BE49-F238E27FC236}">
                <a16:creationId xmlns:a16="http://schemas.microsoft.com/office/drawing/2014/main" id="{8EC81841-8D8D-4656-8B31-4A93200CA6DD}"/>
              </a:ext>
            </a:extLst>
          </p:cNvPr>
          <p:cNvPicPr>
            <a:picLocks noChangeAspect="1"/>
          </p:cNvPicPr>
          <p:nvPr/>
        </p:nvPicPr>
        <p:blipFill>
          <a:blip r:embed="rId3"/>
          <a:stretch>
            <a:fillRect/>
          </a:stretch>
        </p:blipFill>
        <p:spPr>
          <a:xfrm>
            <a:off x="321520" y="1361872"/>
            <a:ext cx="8703723" cy="4659549"/>
          </a:xfrm>
          <a:prstGeom prst="rect">
            <a:avLst/>
          </a:prstGeom>
        </p:spPr>
      </p:pic>
    </p:spTree>
    <p:extLst>
      <p:ext uri="{BB962C8B-B14F-4D97-AF65-F5344CB8AC3E}">
        <p14:creationId xmlns:p14="http://schemas.microsoft.com/office/powerpoint/2010/main" val="142970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168" y="1438616"/>
            <a:ext cx="7992836" cy="928246"/>
          </a:xfrm>
        </p:spPr>
        <p:txBody>
          <a:bodyPr>
            <a:normAutofit fontScale="92500"/>
          </a:bodyPr>
          <a:lstStyle/>
          <a:p>
            <a:pPr marL="0" indent="0" algn="ctr">
              <a:buNone/>
            </a:pPr>
            <a:r>
              <a:rPr lang="en-US" sz="4500" b="1" dirty="0">
                <a:latin typeface="Calibri" panose="020F0502020204030204" pitchFamily="34" charset="0"/>
                <a:cs typeface="Calibri" panose="020F0502020204030204" pitchFamily="34" charset="0"/>
              </a:rPr>
              <a:t>Farm Fresh Food Box (</a:t>
            </a:r>
            <a:r>
              <a:rPr lang="en-US" sz="4500" b="1" dirty="0" smtClean="0">
                <a:latin typeface="Calibri" panose="020F0502020204030204" pitchFamily="34" charset="0"/>
                <a:cs typeface="Calibri" panose="020F0502020204030204" pitchFamily="34" charset="0"/>
              </a:rPr>
              <a:t>FFFB</a:t>
            </a:r>
            <a:r>
              <a:rPr lang="en-US" sz="4500" b="1" dirty="0">
                <a:latin typeface="Calibri" panose="020F0502020204030204" pitchFamily="34" charset="0"/>
                <a:cs typeface="Calibri" panose="020F0502020204030204" pitchFamily="34" charset="0"/>
              </a:rPr>
              <a:t>) Model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198" y="2366862"/>
            <a:ext cx="3910775" cy="2704646"/>
          </a:xfrm>
          <a:prstGeom prst="rect">
            <a:avLst/>
          </a:prstGeom>
        </p:spPr>
      </p:pic>
    </p:spTree>
    <p:extLst>
      <p:ext uri="{BB962C8B-B14F-4D97-AF65-F5344CB8AC3E}">
        <p14:creationId xmlns:p14="http://schemas.microsoft.com/office/powerpoint/2010/main" val="299999672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167371"/>
            <a:ext cx="8331869" cy="708795"/>
          </a:xfrm>
        </p:spPr>
        <p:txBody>
          <a:bodyPr>
            <a:noAutofit/>
          </a:bodyPr>
          <a:lstStyle/>
          <a:p>
            <a:pPr algn="ctr"/>
            <a:r>
              <a:rPr lang="en-US" sz="3300" b="1" dirty="0">
                <a:latin typeface="Calibri" panose="020F0502020204030204" pitchFamily="34" charset="0"/>
                <a:cs typeface="Calibri" panose="020F0502020204030204" pitchFamily="34" charset="0"/>
              </a:rPr>
              <a:t>Farmer Role</a:t>
            </a:r>
          </a:p>
        </p:txBody>
      </p:sp>
      <p:sp>
        <p:nvSpPr>
          <p:cNvPr id="3" name="Text Placeholder 2"/>
          <p:cNvSpPr>
            <a:spLocks noGrp="1"/>
          </p:cNvSpPr>
          <p:nvPr>
            <p:ph type="body" idx="1"/>
          </p:nvPr>
        </p:nvSpPr>
        <p:spPr>
          <a:xfrm>
            <a:off x="5337508" y="2038350"/>
            <a:ext cx="3158792" cy="3362325"/>
          </a:xfrm>
        </p:spPr>
        <p:txBody>
          <a:bodyPr>
            <a:normAutofit/>
          </a:bodyPr>
          <a:lstStyle/>
          <a:p>
            <a:pPr marL="0" indent="0">
              <a:lnSpc>
                <a:spcPct val="110000"/>
              </a:lnSpc>
              <a:buNone/>
            </a:pPr>
            <a:r>
              <a:rPr lang="en-US" b="1" dirty="0">
                <a:latin typeface="Calibri" panose="020F0502020204030204" pitchFamily="34" charset="0"/>
                <a:cs typeface="Calibri" panose="020F0502020204030204" pitchFamily="34" charset="0"/>
              </a:rPr>
              <a:t>Farmers</a:t>
            </a:r>
            <a:r>
              <a:rPr lang="en-US" dirty="0">
                <a:latin typeface="Calibri" panose="020F0502020204030204" pitchFamily="34" charset="0"/>
                <a:cs typeface="Calibri" panose="020F0502020204030204" pitchFamily="34" charset="0"/>
              </a:rPr>
              <a:t> offer weekly FFFB at participating retail sites that consumers can easily access. Box contents (and flyers) change throughout the season, to move product that is most abundant.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51" y="2038350"/>
            <a:ext cx="4178300" cy="3133725"/>
          </a:xfrm>
          <a:prstGeom prst="rect">
            <a:avLst/>
          </a:prstGeom>
        </p:spPr>
      </p:pic>
    </p:spTree>
    <p:extLst>
      <p:ext uri="{BB962C8B-B14F-4D97-AF65-F5344CB8AC3E}">
        <p14:creationId xmlns:p14="http://schemas.microsoft.com/office/powerpoint/2010/main" val="380697809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167371"/>
            <a:ext cx="8331869" cy="708795"/>
          </a:xfrm>
        </p:spPr>
        <p:txBody>
          <a:bodyPr>
            <a:noAutofit/>
          </a:bodyPr>
          <a:lstStyle/>
          <a:p>
            <a:pPr algn="ctr"/>
            <a:r>
              <a:rPr lang="en-US" sz="3300" b="1" dirty="0">
                <a:latin typeface="Calibri" panose="020F0502020204030204" pitchFamily="34" charset="0"/>
                <a:cs typeface="Calibri" panose="020F0502020204030204" pitchFamily="34" charset="0"/>
              </a:rPr>
              <a:t>Retailer Role</a:t>
            </a:r>
          </a:p>
        </p:txBody>
      </p:sp>
      <p:sp>
        <p:nvSpPr>
          <p:cNvPr id="3" name="Text Placeholder 2"/>
          <p:cNvSpPr>
            <a:spLocks noGrp="1"/>
          </p:cNvSpPr>
          <p:nvPr>
            <p:ph type="body" idx="1"/>
          </p:nvPr>
        </p:nvSpPr>
        <p:spPr>
          <a:xfrm>
            <a:off x="485775" y="1990725"/>
            <a:ext cx="3257550" cy="3438526"/>
          </a:xfrm>
        </p:spPr>
        <p:txBody>
          <a:bodyPr>
            <a:normAutofit/>
          </a:bodyPr>
          <a:lstStyle/>
          <a:p>
            <a:pPr marL="0" indent="0">
              <a:lnSpc>
                <a:spcPct val="110000"/>
              </a:lnSpc>
              <a:buNone/>
            </a:pPr>
            <a:r>
              <a:rPr lang="en-US" b="1" dirty="0">
                <a:latin typeface="Calibri" panose="020F0502020204030204" pitchFamily="34" charset="0"/>
                <a:cs typeface="Calibri" panose="020F0502020204030204" pitchFamily="34" charset="0"/>
              </a:rPr>
              <a:t>R</a:t>
            </a:r>
            <a:r>
              <a:rPr lang="en-US" b="1" dirty="0" smtClean="0">
                <a:latin typeface="Calibri" panose="020F0502020204030204" pitchFamily="34" charset="0"/>
                <a:cs typeface="Calibri" panose="020F0502020204030204" pitchFamily="34" charset="0"/>
              </a:rPr>
              <a:t>etailers</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provide a drop-off point for the FFFB, in exchange for a nominal transaction fee. </a:t>
            </a:r>
            <a:r>
              <a:rPr lang="en-US" dirty="0" smtClean="0">
                <a:latin typeface="Calibri" panose="020F0502020204030204" pitchFamily="34" charset="0"/>
                <a:cs typeface="Calibri" panose="020F0502020204030204" pitchFamily="34" charset="0"/>
              </a:rPr>
              <a:t>Retailers </a:t>
            </a:r>
            <a:r>
              <a:rPr lang="en-US" dirty="0">
                <a:latin typeface="Calibri" panose="020F0502020204030204" pitchFamily="34" charset="0"/>
                <a:cs typeface="Calibri" panose="020F0502020204030204" pitchFamily="34" charset="0"/>
              </a:rPr>
              <a:t>advertise via </a:t>
            </a:r>
            <a:r>
              <a:rPr lang="en-US" dirty="0" smtClean="0">
                <a:latin typeface="Calibri" panose="020F0502020204030204" pitchFamily="34" charset="0"/>
                <a:cs typeface="Calibri" panose="020F0502020204030204" pitchFamily="34" charset="0"/>
              </a:rPr>
              <a:t>sandwich boards, flyers</a:t>
            </a:r>
            <a:r>
              <a:rPr lang="en-US" dirty="0">
                <a:latin typeface="Calibri" panose="020F0502020204030204" pitchFamily="34" charset="0"/>
                <a:cs typeface="Calibri" panose="020F0502020204030204" pitchFamily="34" charset="0"/>
              </a:rPr>
              <a:t>, social </a:t>
            </a:r>
            <a:r>
              <a:rPr lang="en-US" dirty="0" smtClean="0">
                <a:latin typeface="Calibri" panose="020F0502020204030204" pitchFamily="34" charset="0"/>
                <a:cs typeface="Calibri" panose="020F0502020204030204" pitchFamily="34" charset="0"/>
              </a:rPr>
              <a:t>media, and whiteboards detailing </a:t>
            </a:r>
            <a:r>
              <a:rPr lang="en-US" dirty="0">
                <a:latin typeface="Calibri" panose="020F0502020204030204" pitchFamily="34" charset="0"/>
                <a:cs typeface="Calibri" panose="020F0502020204030204" pitchFamily="34" charset="0"/>
              </a:rPr>
              <a:t>the cost and weekly content of the </a:t>
            </a:r>
            <a:r>
              <a:rPr lang="en-US" dirty="0" smtClean="0">
                <a:latin typeface="Calibri" panose="020F0502020204030204" pitchFamily="34" charset="0"/>
                <a:cs typeface="Calibri" panose="020F0502020204030204" pitchFamily="34" charset="0"/>
              </a:rPr>
              <a:t>FFFB. </a:t>
            </a: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2875" y="2085975"/>
            <a:ext cx="4467225" cy="3350419"/>
          </a:xfrm>
          <a:prstGeom prst="rect">
            <a:avLst/>
          </a:prstGeom>
        </p:spPr>
      </p:pic>
    </p:spTree>
    <p:extLst>
      <p:ext uri="{BB962C8B-B14F-4D97-AF65-F5344CB8AC3E}">
        <p14:creationId xmlns:p14="http://schemas.microsoft.com/office/powerpoint/2010/main" val="145016477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167371"/>
            <a:ext cx="8331869" cy="708795"/>
          </a:xfrm>
        </p:spPr>
        <p:txBody>
          <a:bodyPr>
            <a:noAutofit/>
          </a:bodyPr>
          <a:lstStyle/>
          <a:p>
            <a:pPr algn="ctr"/>
            <a:r>
              <a:rPr lang="en-US" sz="3300" b="1" dirty="0">
                <a:latin typeface="Calibri" panose="020F0502020204030204" pitchFamily="34" charset="0"/>
                <a:cs typeface="Calibri" panose="020F0502020204030204" pitchFamily="34" charset="0"/>
              </a:rPr>
              <a:t>Consumer Role</a:t>
            </a:r>
          </a:p>
        </p:txBody>
      </p:sp>
      <p:sp>
        <p:nvSpPr>
          <p:cNvPr id="3" name="Text Placeholder 2"/>
          <p:cNvSpPr>
            <a:spLocks noGrp="1"/>
          </p:cNvSpPr>
          <p:nvPr>
            <p:ph type="body" idx="1"/>
          </p:nvPr>
        </p:nvSpPr>
        <p:spPr>
          <a:xfrm>
            <a:off x="5991225" y="2076207"/>
            <a:ext cx="2571750" cy="3352801"/>
          </a:xfrm>
        </p:spPr>
        <p:txBody>
          <a:bodyPr>
            <a:normAutofit/>
          </a:bodyPr>
          <a:lstStyle/>
          <a:p>
            <a:pPr marL="0" indent="0">
              <a:lnSpc>
                <a:spcPct val="110000"/>
              </a:lnSpc>
              <a:buNone/>
            </a:pPr>
            <a:r>
              <a:rPr lang="en-US" sz="2250" b="1" dirty="0">
                <a:solidFill>
                  <a:prstClr val="black"/>
                </a:solidFill>
                <a:latin typeface="Calibri" panose="020F0502020204030204" pitchFamily="34" charset="0"/>
                <a:cs typeface="Calibri" panose="020F0502020204030204" pitchFamily="34" charset="0"/>
              </a:rPr>
              <a:t>Customers</a:t>
            </a:r>
            <a:r>
              <a:rPr lang="en-US" sz="2250" dirty="0">
                <a:solidFill>
                  <a:prstClr val="black"/>
                </a:solidFill>
                <a:latin typeface="Calibri" panose="020F0502020204030204" pitchFamily="34" charset="0"/>
                <a:cs typeface="Calibri" panose="020F0502020204030204" pitchFamily="34" charset="0"/>
              </a:rPr>
              <a:t> pre-order a weekly FFFB at the retail site or on-line on a week-to-week basis for later pick-up.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076206"/>
            <a:ext cx="4286250" cy="3214688"/>
          </a:xfrm>
          <a:prstGeom prst="rect">
            <a:avLst/>
          </a:prstGeom>
          <a:ln>
            <a:solidFill>
              <a:schemeClr val="tx1"/>
            </a:solidFill>
          </a:ln>
        </p:spPr>
      </p:pic>
    </p:spTree>
    <p:extLst>
      <p:ext uri="{BB962C8B-B14F-4D97-AF65-F5344CB8AC3E}">
        <p14:creationId xmlns:p14="http://schemas.microsoft.com/office/powerpoint/2010/main" val="190521818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017" y="1799771"/>
            <a:ext cx="4391962" cy="2914196"/>
          </a:xfrm>
          <a:prstGeom prst="rect">
            <a:avLst/>
          </a:prstGeom>
        </p:spPr>
      </p:pic>
      <p:sp>
        <p:nvSpPr>
          <p:cNvPr id="3" name="Title 1"/>
          <p:cNvSpPr txBox="1">
            <a:spLocks/>
          </p:cNvSpPr>
          <p:nvPr/>
        </p:nvSpPr>
        <p:spPr>
          <a:xfrm>
            <a:off x="1603120" y="446478"/>
            <a:ext cx="5937755" cy="1188720"/>
          </a:xfrm>
          <a:prstGeom prst="rect">
            <a:avLst/>
          </a:prstGeom>
        </p:spPr>
        <p:txBody>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3200" cap="none" dirty="0" smtClean="0">
                <a:latin typeface="+mn-lt"/>
              </a:rPr>
              <a:t>Farmers have difficulty making a living.</a:t>
            </a:r>
            <a:endParaRPr lang="en-US" sz="3200" cap="none" dirty="0">
              <a:latin typeface="+mn-lt"/>
            </a:endParaRPr>
          </a:p>
        </p:txBody>
      </p:sp>
      <p:sp>
        <p:nvSpPr>
          <p:cNvPr id="4" name="Title 1"/>
          <p:cNvSpPr txBox="1">
            <a:spLocks/>
          </p:cNvSpPr>
          <p:nvPr/>
        </p:nvSpPr>
        <p:spPr>
          <a:xfrm>
            <a:off x="1603121" y="5043113"/>
            <a:ext cx="5937755" cy="1188720"/>
          </a:xfrm>
          <a:prstGeom prst="rect">
            <a:avLst/>
          </a:prstGeom>
        </p:spPr>
        <p:txBody>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3200" cap="none" dirty="0" smtClean="0"/>
              <a:t>Consumers can’t access fresh, healthy, affordable food.</a:t>
            </a:r>
            <a:endParaRPr lang="en-US" sz="3200" cap="none" dirty="0"/>
          </a:p>
        </p:txBody>
      </p:sp>
    </p:spTree>
    <p:extLst>
      <p:ext uri="{BB962C8B-B14F-4D97-AF65-F5344CB8AC3E}">
        <p14:creationId xmlns:p14="http://schemas.microsoft.com/office/powerpoint/2010/main" val="2863363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p:nvPr/>
        </p:nvSpPr>
        <p:spPr>
          <a:xfrm>
            <a:off x="6629759" y="2436161"/>
            <a:ext cx="254615" cy="196211"/>
          </a:xfrm>
          <a:prstGeom prst="star5">
            <a:avLst>
              <a:gd name="adj" fmla="val 19098"/>
              <a:gd name="hf" fmla="val 105146"/>
              <a:gd name="vf" fmla="val 110557"/>
            </a:avLst>
          </a:prstGeom>
          <a:solidFill>
            <a:srgbClr val="FFFF00"/>
          </a:solidFill>
          <a:ln w="12700" cap="flat" cmpd="sng">
            <a:solidFill>
              <a:srgbClr val="AC5B23"/>
            </a:solidFill>
            <a:prstDash val="solid"/>
            <a:miter/>
            <a:headEnd type="none" w="med" len="med"/>
            <a:tailEnd type="none" w="med" len="med"/>
          </a:ln>
        </p:spPr>
        <p:txBody>
          <a:bodyPr lIns="68569" tIns="34275" rIns="68569" bIns="34275" anchor="ctr" anchorCtr="0">
            <a:noAutofit/>
          </a:bodyPr>
          <a:lstStyle/>
          <a:p>
            <a:pPr algn="ctr" defTabSz="685800">
              <a:defRPr/>
            </a:pPr>
            <a:endParaRPr sz="1350" kern="0">
              <a:solidFill>
                <a:srgbClr val="FFFFFF"/>
              </a:solidFill>
              <a:latin typeface="Calibri"/>
              <a:ea typeface="Calibri"/>
              <a:cs typeface="Calibri"/>
              <a:sym typeface="Calibri"/>
            </a:endParaRPr>
          </a:p>
        </p:txBody>
      </p:sp>
      <p:pic>
        <p:nvPicPr>
          <p:cNvPr id="174" name="Shape 174"/>
          <p:cNvPicPr preferRelativeResize="0"/>
          <p:nvPr/>
        </p:nvPicPr>
        <p:blipFill rotWithShape="1">
          <a:blip r:embed="rId3">
            <a:alphaModFix/>
          </a:blip>
          <a:srcRect/>
          <a:stretch/>
        </p:blipFill>
        <p:spPr>
          <a:xfrm>
            <a:off x="1380868" y="2458629"/>
            <a:ext cx="6615268" cy="3297394"/>
          </a:xfrm>
          <a:prstGeom prst="rect">
            <a:avLst/>
          </a:prstGeom>
          <a:solidFill>
            <a:schemeClr val="lt1"/>
          </a:solidFill>
          <a:ln>
            <a:noFill/>
          </a:ln>
        </p:spPr>
      </p:pic>
      <p:sp>
        <p:nvSpPr>
          <p:cNvPr id="175" name="Shape 175"/>
          <p:cNvSpPr txBox="1"/>
          <p:nvPr/>
        </p:nvSpPr>
        <p:spPr>
          <a:xfrm>
            <a:off x="1077391" y="3318111"/>
            <a:ext cx="1109754" cy="300082"/>
          </a:xfrm>
          <a:prstGeom prst="rect">
            <a:avLst/>
          </a:prstGeom>
          <a:noFill/>
          <a:ln>
            <a:noFill/>
          </a:ln>
        </p:spPr>
        <p:txBody>
          <a:bodyPr lIns="68569" tIns="34275" rIns="68569" bIns="34275" anchor="t" anchorCtr="0">
            <a:noAutofit/>
          </a:bodyPr>
          <a:lstStyle/>
          <a:p>
            <a:pPr defTabSz="685800">
              <a:buSzPct val="25000"/>
              <a:defRPr/>
            </a:pPr>
            <a:r>
              <a:rPr lang="en-US" sz="1500" b="1" kern="0" dirty="0">
                <a:solidFill>
                  <a:srgbClr val="0070C0"/>
                </a:solidFill>
                <a:latin typeface="Calibri"/>
                <a:ea typeface="Calibri"/>
                <a:cs typeface="Calibri"/>
                <a:sym typeface="Calibri"/>
              </a:rPr>
              <a:t>California</a:t>
            </a:r>
          </a:p>
        </p:txBody>
      </p:sp>
      <p:sp>
        <p:nvSpPr>
          <p:cNvPr id="176" name="Shape 176"/>
          <p:cNvSpPr/>
          <p:nvPr/>
        </p:nvSpPr>
        <p:spPr>
          <a:xfrm>
            <a:off x="686724" y="4523442"/>
            <a:ext cx="1388288" cy="1060349"/>
          </a:xfrm>
          <a:prstGeom prst="rect">
            <a:avLst/>
          </a:prstGeom>
          <a:solidFill>
            <a:schemeClr val="lt1"/>
          </a:solidFill>
          <a:ln>
            <a:noFill/>
          </a:ln>
        </p:spPr>
        <p:txBody>
          <a:bodyPr lIns="68569" tIns="34275" rIns="68569" bIns="34275" anchor="ctr" anchorCtr="0">
            <a:noAutofit/>
          </a:bodyPr>
          <a:lstStyle/>
          <a:p>
            <a:pPr algn="ctr" defTabSz="685800">
              <a:buSzPct val="25000"/>
              <a:defRPr/>
            </a:pPr>
            <a:r>
              <a:rPr lang="en-US" sz="1350" kern="0">
                <a:solidFill>
                  <a:srgbClr val="FFFFFF"/>
                </a:solidFill>
                <a:latin typeface="Calibri"/>
                <a:ea typeface="Calibri"/>
                <a:cs typeface="Calibri"/>
                <a:sym typeface="Calibri"/>
              </a:rPr>
              <a:t>v</a:t>
            </a:r>
          </a:p>
        </p:txBody>
      </p:sp>
      <p:sp>
        <p:nvSpPr>
          <p:cNvPr id="177" name="Shape 177"/>
          <p:cNvSpPr/>
          <p:nvPr/>
        </p:nvSpPr>
        <p:spPr>
          <a:xfrm>
            <a:off x="1886354" y="4840477"/>
            <a:ext cx="1388288" cy="646631"/>
          </a:xfrm>
          <a:prstGeom prst="rect">
            <a:avLst/>
          </a:prstGeom>
          <a:solidFill>
            <a:schemeClr val="lt1"/>
          </a:solidFill>
          <a:ln>
            <a:noFill/>
          </a:ln>
        </p:spPr>
        <p:txBody>
          <a:bodyPr lIns="68569" tIns="34275" rIns="68569" bIns="34275" anchor="ctr" anchorCtr="0">
            <a:noAutofit/>
          </a:bodyPr>
          <a:lstStyle/>
          <a:p>
            <a:pPr algn="ctr" defTabSz="685800">
              <a:buSzPct val="25000"/>
              <a:defRPr/>
            </a:pPr>
            <a:r>
              <a:rPr lang="en-US" sz="1350" kern="0">
                <a:solidFill>
                  <a:srgbClr val="FFFFFF"/>
                </a:solidFill>
                <a:latin typeface="Calibri"/>
                <a:ea typeface="Calibri"/>
                <a:cs typeface="Calibri"/>
                <a:sym typeface="Calibri"/>
              </a:rPr>
              <a:t>v</a:t>
            </a:r>
          </a:p>
        </p:txBody>
      </p:sp>
      <p:sp>
        <p:nvSpPr>
          <p:cNvPr id="178" name="Shape 178"/>
          <p:cNvSpPr/>
          <p:nvPr/>
        </p:nvSpPr>
        <p:spPr>
          <a:xfrm>
            <a:off x="1967925" y="4740244"/>
            <a:ext cx="912714" cy="847094"/>
          </a:xfrm>
          <a:prstGeom prst="rect">
            <a:avLst/>
          </a:prstGeom>
          <a:solidFill>
            <a:schemeClr val="lt1"/>
          </a:solidFill>
          <a:ln>
            <a:noFill/>
          </a:ln>
        </p:spPr>
        <p:txBody>
          <a:bodyPr lIns="68569" tIns="34275" rIns="68569" bIns="34275" anchor="ctr" anchorCtr="0">
            <a:noAutofit/>
          </a:bodyPr>
          <a:lstStyle/>
          <a:p>
            <a:pPr algn="ctr" defTabSz="685800">
              <a:buSzPct val="25000"/>
              <a:defRPr/>
            </a:pPr>
            <a:r>
              <a:rPr lang="en-US" sz="1350" kern="0">
                <a:solidFill>
                  <a:srgbClr val="FFFFFF"/>
                </a:solidFill>
                <a:latin typeface="Calibri"/>
                <a:ea typeface="Calibri"/>
                <a:cs typeface="Calibri"/>
                <a:sym typeface="Calibri"/>
              </a:rPr>
              <a:t>v</a:t>
            </a:r>
          </a:p>
        </p:txBody>
      </p:sp>
      <p:sp>
        <p:nvSpPr>
          <p:cNvPr id="180" name="Shape 180"/>
          <p:cNvSpPr txBox="1"/>
          <p:nvPr/>
        </p:nvSpPr>
        <p:spPr>
          <a:xfrm>
            <a:off x="6010835" y="2860124"/>
            <a:ext cx="862591" cy="300082"/>
          </a:xfrm>
          <a:prstGeom prst="rect">
            <a:avLst/>
          </a:prstGeom>
          <a:solidFill>
            <a:schemeClr val="lt1"/>
          </a:solidFill>
          <a:ln>
            <a:noFill/>
          </a:ln>
        </p:spPr>
        <p:txBody>
          <a:bodyPr lIns="68569" tIns="34275" rIns="68569" bIns="34275" anchor="t" anchorCtr="0">
            <a:noAutofit/>
          </a:bodyPr>
          <a:lstStyle/>
          <a:p>
            <a:pPr defTabSz="685800">
              <a:buSzPct val="25000"/>
              <a:defRPr/>
            </a:pPr>
            <a:r>
              <a:rPr lang="en-US" sz="1500" b="1" kern="0" dirty="0">
                <a:solidFill>
                  <a:srgbClr val="0070C0"/>
                </a:solidFill>
                <a:latin typeface="Calibri"/>
                <a:ea typeface="Calibri"/>
                <a:cs typeface="Calibri"/>
                <a:sym typeface="Calibri"/>
              </a:rPr>
              <a:t>Vermont</a:t>
            </a:r>
          </a:p>
        </p:txBody>
      </p:sp>
      <p:sp>
        <p:nvSpPr>
          <p:cNvPr id="181" name="Shape 181"/>
          <p:cNvSpPr txBox="1"/>
          <p:nvPr/>
        </p:nvSpPr>
        <p:spPr>
          <a:xfrm>
            <a:off x="1028066" y="2316074"/>
            <a:ext cx="3718574" cy="374805"/>
          </a:xfrm>
          <a:prstGeom prst="rect">
            <a:avLst/>
          </a:prstGeom>
          <a:solidFill>
            <a:schemeClr val="lt1"/>
          </a:solidFill>
          <a:ln>
            <a:noFill/>
          </a:ln>
        </p:spPr>
        <p:txBody>
          <a:bodyPr lIns="68569" tIns="34275" rIns="68569" bIns="34275" anchor="t" anchorCtr="0">
            <a:noAutofit/>
          </a:bodyPr>
          <a:lstStyle/>
          <a:p>
            <a:pPr defTabSz="685800">
              <a:defRPr/>
            </a:pPr>
            <a:endParaRPr sz="1350" kern="0">
              <a:solidFill>
                <a:srgbClr val="000000"/>
              </a:solidFill>
              <a:latin typeface="Calibri"/>
              <a:ea typeface="Calibri"/>
              <a:cs typeface="Calibri"/>
              <a:sym typeface="Calibri"/>
            </a:endParaRPr>
          </a:p>
        </p:txBody>
      </p:sp>
      <p:sp>
        <p:nvSpPr>
          <p:cNvPr id="182" name="Shape 182"/>
          <p:cNvSpPr txBox="1"/>
          <p:nvPr/>
        </p:nvSpPr>
        <p:spPr>
          <a:xfrm>
            <a:off x="2091442" y="2169059"/>
            <a:ext cx="7028526" cy="631044"/>
          </a:xfrm>
          <a:prstGeom prst="rect">
            <a:avLst/>
          </a:prstGeom>
          <a:noFill/>
          <a:ln>
            <a:noFill/>
          </a:ln>
        </p:spPr>
        <p:txBody>
          <a:bodyPr lIns="68569" tIns="34275" rIns="68569" bIns="34275" anchor="t" anchorCtr="0">
            <a:noAutofit/>
          </a:bodyPr>
          <a:lstStyle/>
          <a:p>
            <a:pPr defTabSz="685800">
              <a:buSzPct val="25000"/>
              <a:defRPr/>
            </a:pPr>
            <a:r>
              <a:rPr lang="en-US" sz="2100" b="1" kern="0" dirty="0">
                <a:solidFill>
                  <a:srgbClr val="000000"/>
                </a:solidFill>
                <a:latin typeface="Calibri" panose="020F0502020204030204" pitchFamily="34" charset="0"/>
                <a:ea typeface="Calibri"/>
                <a:cs typeface="Calibri" panose="020F0502020204030204" pitchFamily="34" charset="0"/>
                <a:sym typeface="Calibri"/>
              </a:rPr>
              <a:t>Direct to Consumer Sales by County, 2012</a:t>
            </a:r>
          </a:p>
        </p:txBody>
      </p:sp>
      <p:sp>
        <p:nvSpPr>
          <p:cNvPr id="183" name="Shape 183"/>
          <p:cNvSpPr txBox="1"/>
          <p:nvPr/>
        </p:nvSpPr>
        <p:spPr>
          <a:xfrm>
            <a:off x="1159194" y="2720322"/>
            <a:ext cx="1310624" cy="300082"/>
          </a:xfrm>
          <a:prstGeom prst="rect">
            <a:avLst/>
          </a:prstGeom>
          <a:noFill/>
          <a:ln>
            <a:noFill/>
          </a:ln>
        </p:spPr>
        <p:txBody>
          <a:bodyPr lIns="68569" tIns="34275" rIns="68569" bIns="34275" anchor="t" anchorCtr="0">
            <a:noAutofit/>
          </a:bodyPr>
          <a:lstStyle/>
          <a:p>
            <a:pPr defTabSz="685800">
              <a:buSzPct val="25000"/>
              <a:defRPr/>
            </a:pPr>
            <a:r>
              <a:rPr lang="en-US" sz="1500" b="1" kern="0" dirty="0">
                <a:solidFill>
                  <a:srgbClr val="0070C0"/>
                </a:solidFill>
                <a:latin typeface="Calibri"/>
                <a:ea typeface="Calibri"/>
                <a:cs typeface="Calibri"/>
                <a:sym typeface="Calibri"/>
              </a:rPr>
              <a:t>Washington</a:t>
            </a:r>
          </a:p>
        </p:txBody>
      </p:sp>
      <p:sp>
        <p:nvSpPr>
          <p:cNvPr id="184" name="Shape 184"/>
          <p:cNvSpPr/>
          <p:nvPr/>
        </p:nvSpPr>
        <p:spPr>
          <a:xfrm>
            <a:off x="560513" y="2098369"/>
            <a:ext cx="7739100" cy="3828150"/>
          </a:xfrm>
          <a:prstGeom prst="roundRect">
            <a:avLst>
              <a:gd name="adj" fmla="val 16667"/>
            </a:avLst>
          </a:prstGeom>
          <a:noFill/>
          <a:ln w="38100" cap="flat" cmpd="dbl">
            <a:solidFill>
              <a:schemeClr val="accent6"/>
            </a:solidFill>
            <a:prstDash val="solid"/>
            <a:miter/>
            <a:headEnd type="none" w="med" len="med"/>
            <a:tailEnd type="none" w="med" len="med"/>
          </a:ln>
        </p:spPr>
        <p:txBody>
          <a:bodyPr lIns="68569" tIns="34275" rIns="68569" bIns="34275" anchor="ctr" anchorCtr="0">
            <a:noAutofit/>
          </a:bodyPr>
          <a:lstStyle/>
          <a:p>
            <a:pPr algn="ctr" defTabSz="685800">
              <a:defRPr/>
            </a:pPr>
            <a:endParaRPr sz="1350" kern="0">
              <a:solidFill>
                <a:srgbClr val="FFFFFF"/>
              </a:solidFill>
              <a:latin typeface="Calibri"/>
              <a:ea typeface="Calibri"/>
              <a:cs typeface="Calibri"/>
              <a:sym typeface="Calibri"/>
            </a:endParaRPr>
          </a:p>
        </p:txBody>
      </p:sp>
      <p:cxnSp>
        <p:nvCxnSpPr>
          <p:cNvPr id="185" name="Shape 185"/>
          <p:cNvCxnSpPr/>
          <p:nvPr/>
        </p:nvCxnSpPr>
        <p:spPr>
          <a:xfrm>
            <a:off x="1625213" y="3577594"/>
            <a:ext cx="571500" cy="260100"/>
          </a:xfrm>
          <a:prstGeom prst="straightConnector1">
            <a:avLst/>
          </a:prstGeom>
          <a:noFill/>
          <a:ln w="28575" cap="flat" cmpd="sng">
            <a:solidFill>
              <a:srgbClr val="FF0000"/>
            </a:solidFill>
            <a:prstDash val="solid"/>
            <a:round/>
            <a:headEnd type="none" w="lg" len="lg"/>
            <a:tailEnd type="triangle" w="lg" len="lg"/>
          </a:ln>
        </p:spPr>
      </p:cxnSp>
      <p:cxnSp>
        <p:nvCxnSpPr>
          <p:cNvPr id="186" name="Shape 186"/>
          <p:cNvCxnSpPr/>
          <p:nvPr/>
        </p:nvCxnSpPr>
        <p:spPr>
          <a:xfrm rot="10800000" flipH="1">
            <a:off x="2248144" y="2771138"/>
            <a:ext cx="411525" cy="99225"/>
          </a:xfrm>
          <a:prstGeom prst="straightConnector1">
            <a:avLst/>
          </a:prstGeom>
          <a:noFill/>
          <a:ln w="28575" cap="flat" cmpd="sng">
            <a:solidFill>
              <a:srgbClr val="FF0000"/>
            </a:solidFill>
            <a:prstDash val="solid"/>
            <a:round/>
            <a:headEnd type="none" w="lg" len="lg"/>
            <a:tailEnd type="triangle" w="lg" len="lg"/>
          </a:ln>
        </p:spPr>
      </p:cxnSp>
      <p:cxnSp>
        <p:nvCxnSpPr>
          <p:cNvPr id="187" name="Shape 187"/>
          <p:cNvCxnSpPr/>
          <p:nvPr/>
        </p:nvCxnSpPr>
        <p:spPr>
          <a:xfrm>
            <a:off x="6701550" y="3102525"/>
            <a:ext cx="64350" cy="217800"/>
          </a:xfrm>
          <a:prstGeom prst="straightConnector1">
            <a:avLst/>
          </a:prstGeom>
          <a:noFill/>
          <a:ln w="28575" cap="flat" cmpd="sng">
            <a:solidFill>
              <a:srgbClr val="FF0000"/>
            </a:solidFill>
            <a:prstDash val="solid"/>
            <a:round/>
            <a:headEnd type="none" w="lg" len="lg"/>
            <a:tailEnd type="triangle" w="lg" len="lg"/>
          </a:ln>
        </p:spPr>
      </p:cxnSp>
      <p:sp>
        <p:nvSpPr>
          <p:cNvPr id="17" name="Title 1"/>
          <p:cNvSpPr>
            <a:spLocks noGrp="1"/>
          </p:cNvSpPr>
          <p:nvPr>
            <p:ph type="title"/>
          </p:nvPr>
        </p:nvSpPr>
        <p:spPr>
          <a:xfrm>
            <a:off x="552450" y="1167371"/>
            <a:ext cx="8331869" cy="708795"/>
          </a:xfrm>
        </p:spPr>
        <p:txBody>
          <a:bodyPr>
            <a:noAutofit/>
          </a:bodyPr>
          <a:lstStyle/>
          <a:p>
            <a:pPr algn="ctr"/>
            <a:r>
              <a:rPr lang="en-US" sz="3300" b="1" dirty="0">
                <a:latin typeface="Calibri" panose="020F0502020204030204" pitchFamily="34" charset="0"/>
                <a:cs typeface="Calibri" panose="020F0502020204030204" pitchFamily="34" charset="0"/>
              </a:rPr>
              <a:t>Pilot Sites in CA, VT, and WA</a:t>
            </a:r>
          </a:p>
        </p:txBody>
      </p:sp>
    </p:spTree>
    <p:extLst>
      <p:ext uri="{BB962C8B-B14F-4D97-AF65-F5344CB8AC3E}">
        <p14:creationId xmlns:p14="http://schemas.microsoft.com/office/powerpoint/2010/main" val="21196979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168" y="1438616"/>
            <a:ext cx="7992836" cy="928246"/>
          </a:xfrm>
        </p:spPr>
        <p:txBody>
          <a:bodyPr>
            <a:normAutofit/>
          </a:bodyPr>
          <a:lstStyle/>
          <a:p>
            <a:pPr marL="0" indent="0" algn="ctr">
              <a:buNone/>
            </a:pPr>
            <a:r>
              <a:rPr lang="en-US" sz="4500" b="1" dirty="0" smtClean="0">
                <a:latin typeface="Calibri" panose="020F0502020204030204" pitchFamily="34" charset="0"/>
                <a:cs typeface="Calibri" panose="020F0502020204030204" pitchFamily="34" charset="0"/>
              </a:rPr>
              <a:t>Findings</a:t>
            </a:r>
            <a:endParaRPr lang="en-US" sz="4500" b="1"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198" y="2366862"/>
            <a:ext cx="3910775" cy="2704646"/>
          </a:xfrm>
          <a:prstGeom prst="rect">
            <a:avLst/>
          </a:prstGeom>
        </p:spPr>
      </p:pic>
    </p:spTree>
    <p:extLst>
      <p:ext uri="{BB962C8B-B14F-4D97-AF65-F5344CB8AC3E}">
        <p14:creationId xmlns:p14="http://schemas.microsoft.com/office/powerpoint/2010/main" val="240937247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4656" y="1726462"/>
            <a:ext cx="6995849" cy="3810365"/>
          </a:xfrm>
        </p:spPr>
        <p:txBody>
          <a:bodyPr>
            <a:normAutofit/>
          </a:bodyPr>
          <a:lstStyle/>
          <a:p>
            <a:pPr marL="0" indent="0">
              <a:buNone/>
            </a:pPr>
            <a:endParaRPr lang="en-US" u="sng" dirty="0">
              <a:solidFill>
                <a:schemeClr val="accent5">
                  <a:lumMod val="75000"/>
                </a:schemeClr>
              </a:solidFill>
            </a:endParaRPr>
          </a:p>
          <a:p>
            <a:pPr marL="0" indent="0">
              <a:buNone/>
            </a:pPr>
            <a:endParaRPr lang="en-US" u="sng" dirty="0">
              <a:solidFill>
                <a:schemeClr val="accent5">
                  <a:lumMod val="75000"/>
                </a:schemeClr>
              </a:solidFill>
            </a:endParaRPr>
          </a:p>
        </p:txBody>
      </p:sp>
      <p:sp>
        <p:nvSpPr>
          <p:cNvPr id="5" name="Title 1"/>
          <p:cNvSpPr txBox="1">
            <a:spLocks/>
          </p:cNvSpPr>
          <p:nvPr/>
        </p:nvSpPr>
        <p:spPr>
          <a:xfrm>
            <a:off x="394656" y="1070811"/>
            <a:ext cx="7886700" cy="8692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latin typeface="Calibri" panose="020F0502020204030204" pitchFamily="34" charset="0"/>
                <a:cs typeface="Calibri" panose="020F0502020204030204" pitchFamily="34" charset="0"/>
              </a:rPr>
              <a:t>Farmer Recruitment</a:t>
            </a:r>
            <a:endParaRPr lang="en-US" sz="33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9388" y="4679397"/>
            <a:ext cx="2517159" cy="991131"/>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506984" y="2221581"/>
            <a:ext cx="2474168" cy="1855626"/>
          </a:xfrm>
          <a:prstGeom prst="rect">
            <a:avLst/>
          </a:prstGeom>
          <a:ln>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194" y="1819251"/>
            <a:ext cx="4686332" cy="3514749"/>
          </a:xfrm>
          <a:prstGeom prst="rect">
            <a:avLst/>
          </a:prstGeom>
          <a:ln>
            <a:solidFill>
              <a:schemeClr val="tx1"/>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7390" y="2143378"/>
            <a:ext cx="1525000" cy="2287500"/>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9086" y="4978082"/>
            <a:ext cx="2637929" cy="852590"/>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042052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4656" y="1726462"/>
            <a:ext cx="6995849" cy="3810365"/>
          </a:xfrm>
        </p:spPr>
        <p:txBody>
          <a:bodyPr>
            <a:normAutofit/>
          </a:bodyPr>
          <a:lstStyle/>
          <a:p>
            <a:pPr marL="0" indent="0">
              <a:buNone/>
            </a:pPr>
            <a:endParaRPr lang="en-US" u="sng" dirty="0">
              <a:solidFill>
                <a:schemeClr val="accent5">
                  <a:lumMod val="75000"/>
                </a:schemeClr>
              </a:solidFill>
            </a:endParaRPr>
          </a:p>
          <a:p>
            <a:pPr marL="0" indent="0">
              <a:buNone/>
            </a:pPr>
            <a:endParaRPr lang="en-US" u="sng" dirty="0">
              <a:solidFill>
                <a:schemeClr val="accent5">
                  <a:lumMod val="75000"/>
                </a:schemeClr>
              </a:solidFill>
            </a:endParaRPr>
          </a:p>
        </p:txBody>
      </p:sp>
      <p:sp>
        <p:nvSpPr>
          <p:cNvPr id="5" name="Title 1"/>
          <p:cNvSpPr txBox="1">
            <a:spLocks/>
          </p:cNvSpPr>
          <p:nvPr/>
        </p:nvSpPr>
        <p:spPr>
          <a:xfrm>
            <a:off x="394656" y="1070811"/>
            <a:ext cx="7886700" cy="8692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latin typeface="Calibri" panose="020F0502020204030204" pitchFamily="34" charset="0"/>
                <a:cs typeface="Calibri" panose="020F0502020204030204" pitchFamily="34" charset="0"/>
              </a:rPr>
              <a:t>Retail Site Recruitment</a:t>
            </a:r>
            <a:endParaRPr lang="en-US" sz="33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519" r="13837" b="1461"/>
          <a:stretch/>
        </p:blipFill>
        <p:spPr>
          <a:xfrm>
            <a:off x="6197064" y="4170496"/>
            <a:ext cx="2287905" cy="1553268"/>
          </a:xfrm>
          <a:prstGeom prst="rect">
            <a:avLst/>
          </a:prstGeom>
          <a:ln>
            <a:solidFill>
              <a:schemeClr val="tx1"/>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 t="6510" r="2365" b="11077"/>
          <a:stretch/>
        </p:blipFill>
        <p:spPr>
          <a:xfrm>
            <a:off x="4769272" y="1967528"/>
            <a:ext cx="2855584" cy="1807771"/>
          </a:xfrm>
          <a:prstGeom prst="rect">
            <a:avLst/>
          </a:prstGeom>
          <a:ln>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2218" y="1940023"/>
            <a:ext cx="2410362" cy="1807771"/>
          </a:xfrm>
          <a:prstGeom prst="rect">
            <a:avLst/>
          </a:prstGeom>
          <a:ln>
            <a:solidFill>
              <a:schemeClr val="tx1"/>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 t="19633" r="350" b="19655"/>
          <a:stretch/>
        </p:blipFill>
        <p:spPr>
          <a:xfrm>
            <a:off x="439323" y="3986650"/>
            <a:ext cx="5434746" cy="1924050"/>
          </a:xfrm>
          <a:prstGeom prst="rect">
            <a:avLst/>
          </a:prstGeom>
          <a:ln>
            <a:solidFill>
              <a:schemeClr val="tx1"/>
            </a:solidFill>
          </a:ln>
        </p:spPr>
      </p:pic>
    </p:spTree>
    <p:extLst>
      <p:ext uri="{BB962C8B-B14F-4D97-AF65-F5344CB8AC3E}">
        <p14:creationId xmlns:p14="http://schemas.microsoft.com/office/powerpoint/2010/main" val="33125594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4656" y="1726462"/>
            <a:ext cx="6995849" cy="3810365"/>
          </a:xfrm>
        </p:spPr>
        <p:txBody>
          <a:bodyPr>
            <a:normAutofit/>
          </a:bodyPr>
          <a:lstStyle/>
          <a:p>
            <a:pPr marL="0" indent="0">
              <a:buNone/>
            </a:pPr>
            <a:endParaRPr lang="en-US" u="sng" dirty="0">
              <a:solidFill>
                <a:schemeClr val="accent5">
                  <a:lumMod val="75000"/>
                </a:schemeClr>
              </a:solidFill>
            </a:endParaRPr>
          </a:p>
          <a:p>
            <a:pPr marL="0" indent="0">
              <a:buNone/>
            </a:pPr>
            <a:endParaRPr lang="en-US" u="sng" dirty="0">
              <a:solidFill>
                <a:schemeClr val="accent5">
                  <a:lumMod val="75000"/>
                </a:schemeClr>
              </a:solidFill>
            </a:endParaRPr>
          </a:p>
        </p:txBody>
      </p:sp>
      <p:sp>
        <p:nvSpPr>
          <p:cNvPr id="5" name="Title 1"/>
          <p:cNvSpPr txBox="1">
            <a:spLocks/>
          </p:cNvSpPr>
          <p:nvPr/>
        </p:nvSpPr>
        <p:spPr>
          <a:xfrm>
            <a:off x="513455" y="1044302"/>
            <a:ext cx="7886700" cy="8692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latin typeface="Calibri" panose="020F0502020204030204" pitchFamily="34" charset="0"/>
                <a:cs typeface="Calibri" panose="020F0502020204030204" pitchFamily="34" charset="0"/>
              </a:rPr>
              <a:t>Consumer Survey</a:t>
            </a:r>
            <a:endParaRPr lang="en-US" sz="33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1664079" y="1913513"/>
            <a:ext cx="2572109" cy="3429479"/>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4731963" y="1913513"/>
            <a:ext cx="2572109" cy="3429479"/>
          </a:xfrm>
          <a:prstGeom prst="rect">
            <a:avLst/>
          </a:prstGeom>
          <a:ln>
            <a:solidFill>
              <a:schemeClr val="tx1"/>
            </a:solidFill>
          </a:ln>
        </p:spPr>
      </p:pic>
    </p:spTree>
    <p:extLst>
      <p:ext uri="{BB962C8B-B14F-4D97-AF65-F5344CB8AC3E}">
        <p14:creationId xmlns:p14="http://schemas.microsoft.com/office/powerpoint/2010/main" val="338329531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872649" y="304301"/>
            <a:ext cx="7253495" cy="642938"/>
          </a:xfrm>
          <a:prstGeom prst="rect">
            <a:avLst/>
          </a:prstGeom>
        </p:spPr>
        <p:txBody>
          <a:bodyPr>
            <a:normAutofit fontScale="90000"/>
          </a:bodyPr>
          <a:lstStyle/>
          <a:p>
            <a:pPr lvl="0">
              <a:defRPr sz="1800">
                <a:solidFill>
                  <a:srgbClr val="000000"/>
                </a:solidFill>
              </a:defRPr>
            </a:pPr>
            <a:r>
              <a:rPr lang="en-US" sz="2700" b="1" dirty="0">
                <a:solidFill>
                  <a:srgbClr val="0070C0"/>
                </a:solidFill>
                <a:latin typeface="Tahoma" panose="020B0604030504040204" pitchFamily="34" charset="0"/>
                <a:ea typeface="Tahoma" panose="020B0604030504040204" pitchFamily="34" charset="0"/>
                <a:cs typeface="Tahoma" panose="020B0604030504040204" pitchFamily="34" charset="0"/>
              </a:rPr>
              <a:t>Project team: Investigators</a:t>
            </a:r>
            <a:endParaRPr sz="27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04381916"/>
              </p:ext>
            </p:extLst>
          </p:nvPr>
        </p:nvGraphicFramePr>
        <p:xfrm>
          <a:off x="1473190" y="1836711"/>
          <a:ext cx="6685014" cy="4240495"/>
        </p:xfrm>
        <a:graphic>
          <a:graphicData uri="http://schemas.openxmlformats.org/drawingml/2006/table">
            <a:tbl>
              <a:tblPr firstRow="1" bandRow="1">
                <a:tableStyleId>{5940675A-B579-460E-94D1-54222C63F5DA}</a:tableStyleId>
              </a:tblPr>
              <a:tblGrid>
                <a:gridCol w="3612554">
                  <a:extLst>
                    <a:ext uri="{9D8B030D-6E8A-4147-A177-3AD203B41FA5}">
                      <a16:colId xmlns:a16="http://schemas.microsoft.com/office/drawing/2014/main" val="20000"/>
                    </a:ext>
                  </a:extLst>
                </a:gridCol>
                <a:gridCol w="3072460">
                  <a:extLst>
                    <a:ext uri="{9D8B030D-6E8A-4147-A177-3AD203B41FA5}">
                      <a16:colId xmlns:a16="http://schemas.microsoft.com/office/drawing/2014/main" val="20001"/>
                    </a:ext>
                  </a:extLst>
                </a:gridCol>
              </a:tblGrid>
              <a:tr h="2036045">
                <a:tc>
                  <a:txBody>
                    <a:bodyPr/>
                    <a:lstStyle/>
                    <a:p>
                      <a:pPr algn="l"/>
                      <a:r>
                        <a:rPr lang="en-US" sz="1300" b="1" dirty="0">
                          <a:latin typeface="Century Gothic" panose="020B0502020202020204" pitchFamily="34" charset="0"/>
                        </a:rPr>
                        <a:t>Jane </a:t>
                      </a:r>
                      <a:r>
                        <a:rPr lang="en-US" sz="1300" b="1" dirty="0" err="1">
                          <a:latin typeface="Century Gothic" panose="020B0502020202020204" pitchFamily="34" charset="0"/>
                        </a:rPr>
                        <a:t>Kolodinsky</a:t>
                      </a:r>
                      <a:endParaRPr lang="en-US" sz="1300" b="1" dirty="0">
                        <a:latin typeface="Century Gothic" panose="020B0502020202020204" pitchFamily="34" charset="0"/>
                      </a:endParaRPr>
                    </a:p>
                    <a:p>
                      <a:pPr algn="l"/>
                      <a:r>
                        <a:rPr lang="en-US" sz="1300" dirty="0">
                          <a:latin typeface="Century Gothic" panose="020B0502020202020204" pitchFamily="34" charset="0"/>
                        </a:rPr>
                        <a:t>Principal Investigator</a:t>
                      </a:r>
                    </a:p>
                    <a:p>
                      <a:pPr algn="l"/>
                      <a:r>
                        <a:rPr lang="en-US" sz="1300" dirty="0">
                          <a:latin typeface="Century Gothic" panose="020B0502020202020204" pitchFamily="34" charset="0"/>
                        </a:rPr>
                        <a:t>University of Vermont</a:t>
                      </a:r>
                    </a:p>
                    <a:p>
                      <a:pPr algn="l"/>
                      <a:r>
                        <a:rPr lang="en-US" sz="1300" dirty="0">
                          <a:latin typeface="Century Gothic" panose="020B0502020202020204" pitchFamily="34" charset="0"/>
                        </a:rPr>
                        <a:t>Center for Rural Studies</a:t>
                      </a:r>
                    </a:p>
                    <a:p>
                      <a:pPr algn="l"/>
                      <a:endParaRPr lang="en-US" sz="1300" b="1" dirty="0">
                        <a:latin typeface="Century Gothic" panose="020B0502020202020204" pitchFamily="34" charset="0"/>
                      </a:endParaRPr>
                    </a:p>
                    <a:p>
                      <a:pPr algn="l"/>
                      <a:r>
                        <a:rPr lang="en-US" sz="1300" b="1" dirty="0">
                          <a:latin typeface="Century Gothic" panose="020B0502020202020204" pitchFamily="34" charset="0"/>
                        </a:rPr>
                        <a:t>Lisa Chase</a:t>
                      </a:r>
                    </a:p>
                    <a:p>
                      <a:pPr algn="l"/>
                      <a:r>
                        <a:rPr lang="en-US" sz="1300" dirty="0">
                          <a:latin typeface="Century Gothic" panose="020B0502020202020204" pitchFamily="34" charset="0"/>
                        </a:rPr>
                        <a:t>Co-Investigator </a:t>
                      </a:r>
                    </a:p>
                    <a:p>
                      <a:pPr algn="l"/>
                      <a:r>
                        <a:rPr lang="en-US" sz="1300" dirty="0">
                          <a:latin typeface="Century Gothic" panose="020B0502020202020204" pitchFamily="34" charset="0"/>
                        </a:rPr>
                        <a:t>University of Vermont</a:t>
                      </a:r>
                    </a:p>
                    <a:p>
                      <a:pPr algn="l"/>
                      <a:r>
                        <a:rPr lang="en-US" sz="1300" dirty="0">
                          <a:latin typeface="Century Gothic" panose="020B0502020202020204" pitchFamily="34" charset="0"/>
                        </a:rPr>
                        <a:t>Cooperative Extension</a:t>
                      </a:r>
                    </a:p>
                  </a:txBody>
                  <a:tcPr marL="48221" marR="48221" marT="24110" marB="241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300" b="1" dirty="0">
                          <a:latin typeface="Century Gothic" panose="020B0502020202020204" pitchFamily="34" charset="0"/>
                        </a:rPr>
                        <a:t>Marilyn Sitaker</a:t>
                      </a:r>
                    </a:p>
                    <a:p>
                      <a:pPr algn="l"/>
                      <a:r>
                        <a:rPr lang="en-US" sz="1300" dirty="0">
                          <a:latin typeface="Century Gothic" panose="020B0502020202020204" pitchFamily="34" charset="0"/>
                        </a:rPr>
                        <a:t>Co-Project Director</a:t>
                      </a:r>
                    </a:p>
                    <a:p>
                      <a:pPr algn="l"/>
                      <a:r>
                        <a:rPr lang="en-US" sz="1300" dirty="0">
                          <a:latin typeface="Century Gothic" panose="020B0502020202020204" pitchFamily="34" charset="0"/>
                        </a:rPr>
                        <a:t>The Evergreen State College</a:t>
                      </a:r>
                    </a:p>
                    <a:p>
                      <a:pPr algn="l"/>
                      <a:r>
                        <a:rPr lang="en-US" sz="1300" dirty="0">
                          <a:latin typeface="Century Gothic" panose="020B0502020202020204" pitchFamily="34" charset="0"/>
                        </a:rPr>
                        <a:t>Ecological Agriculture and Food Systems</a:t>
                      </a:r>
                    </a:p>
                    <a:p>
                      <a:pPr algn="l"/>
                      <a:endParaRPr lang="en-US" sz="1300" dirty="0">
                        <a:latin typeface="Century Gothic" panose="020B0502020202020204" pitchFamily="34" charset="0"/>
                      </a:endParaRPr>
                    </a:p>
                    <a:p>
                      <a:pPr algn="l"/>
                      <a:r>
                        <a:rPr lang="en-US" sz="1300" b="1" dirty="0">
                          <a:latin typeface="Century Gothic" panose="020B0502020202020204" pitchFamily="34" charset="0"/>
                        </a:rPr>
                        <a:t>Julia E. Van </a:t>
                      </a:r>
                      <a:r>
                        <a:rPr lang="en-US" sz="1300" b="1" dirty="0" err="1">
                          <a:latin typeface="Century Gothic" panose="020B0502020202020204" pitchFamily="34" charset="0"/>
                        </a:rPr>
                        <a:t>Soelen</a:t>
                      </a:r>
                      <a:endParaRPr lang="en-US" sz="1300" b="1" dirty="0">
                        <a:latin typeface="Century Gothic" panose="020B0502020202020204" pitchFamily="34" charset="0"/>
                      </a:endParaRPr>
                    </a:p>
                    <a:p>
                      <a:pPr algn="l"/>
                      <a:r>
                        <a:rPr lang="en-US" sz="1300" dirty="0" smtClean="0">
                          <a:latin typeface="Century Gothic" panose="020B0502020202020204" pitchFamily="34" charset="0"/>
                        </a:rPr>
                        <a:t>University </a:t>
                      </a:r>
                      <a:r>
                        <a:rPr lang="en-US" sz="1300" dirty="0">
                          <a:latin typeface="Century Gothic" panose="020B0502020202020204" pitchFamily="34" charset="0"/>
                        </a:rPr>
                        <a:t>of California </a:t>
                      </a:r>
                    </a:p>
                    <a:p>
                      <a:pPr algn="l"/>
                      <a:r>
                        <a:rPr lang="en-US" sz="1300" dirty="0">
                          <a:latin typeface="Century Gothic" panose="020B0502020202020204" pitchFamily="34" charset="0"/>
                        </a:rPr>
                        <a:t>Cooperative Extension</a:t>
                      </a:r>
                    </a:p>
                    <a:p>
                      <a:pPr algn="l"/>
                      <a:endParaRPr lang="en-US" sz="1300" baseline="0" dirty="0">
                        <a:latin typeface="Century Gothic" panose="020B0502020202020204" pitchFamily="34" charset="0"/>
                      </a:endParaRPr>
                    </a:p>
                  </a:txBody>
                  <a:tcPr marL="48221" marR="48221" marT="24110" marB="241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42674">
                <a:tc>
                  <a:txBody>
                    <a:bodyPr/>
                    <a:lstStyle/>
                    <a:p>
                      <a:pPr algn="l"/>
                      <a:r>
                        <a:rPr lang="en-US" sz="1300" b="1" dirty="0">
                          <a:latin typeface="Century Gothic" panose="020B0502020202020204" pitchFamily="34" charset="0"/>
                        </a:rPr>
                        <a:t>Hans Estrin</a:t>
                      </a:r>
                    </a:p>
                    <a:p>
                      <a:pPr algn="l"/>
                      <a:r>
                        <a:rPr lang="en-US" sz="1300" dirty="0">
                          <a:latin typeface="Century Gothic" panose="020B0502020202020204" pitchFamily="34" charset="0"/>
                        </a:rPr>
                        <a:t>University of Vermont</a:t>
                      </a:r>
                    </a:p>
                    <a:p>
                      <a:pPr algn="l"/>
                      <a:r>
                        <a:rPr lang="en-US" sz="1300" dirty="0">
                          <a:latin typeface="Century Gothic" panose="020B0502020202020204" pitchFamily="34" charset="0"/>
                        </a:rPr>
                        <a:t>Cooperative Extension</a:t>
                      </a:r>
                    </a:p>
                    <a:p>
                      <a:pPr algn="l"/>
                      <a:endParaRPr lang="en-US" sz="1300" dirty="0">
                        <a:latin typeface="Century Gothic" panose="020B0502020202020204" pitchFamily="34" charset="0"/>
                      </a:endParaRPr>
                    </a:p>
                    <a:p>
                      <a:pPr algn="l"/>
                      <a:endParaRPr lang="en-US" sz="1300" dirty="0">
                        <a:latin typeface="Century Gothic" panose="020B0502020202020204" pitchFamily="34" charset="0"/>
                      </a:endParaRPr>
                    </a:p>
                  </a:txBody>
                  <a:tcPr marL="48221" marR="48221" marT="24110" marB="241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300" b="1" dirty="0">
                          <a:latin typeface="Century Gothic" panose="020B0502020202020204" pitchFamily="34" charset="0"/>
                        </a:rPr>
                        <a:t>Diane Smith</a:t>
                      </a:r>
                    </a:p>
                    <a:p>
                      <a:pPr algn="l"/>
                      <a:r>
                        <a:rPr lang="en-US" sz="1300" dirty="0">
                          <a:latin typeface="Century Gothic" panose="020B0502020202020204" pitchFamily="34" charset="0"/>
                        </a:rPr>
                        <a:t>Washington State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Century Gothic" panose="020B0502020202020204" pitchFamily="34" charset="0"/>
                        </a:rPr>
                        <a:t>Extension, Skagit and Whatcom Counties</a:t>
                      </a:r>
                    </a:p>
                    <a:p>
                      <a:pPr algn="l"/>
                      <a:endParaRPr lang="en-US" sz="1300" dirty="0">
                        <a:latin typeface="Century Gothic" panose="020B0502020202020204" pitchFamily="34" charset="0"/>
                      </a:endParaRPr>
                    </a:p>
                  </a:txBody>
                  <a:tcPr marL="48221" marR="48221" marT="24110" marB="241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61776">
                <a:tc>
                  <a:txBody>
                    <a:bodyPr/>
                    <a:lstStyle/>
                    <a:p>
                      <a:pPr algn="l"/>
                      <a:r>
                        <a:rPr lang="en-US" sz="1300" b="1" dirty="0">
                          <a:latin typeface="Century Gothic" panose="020B0502020202020204" pitchFamily="34" charset="0"/>
                        </a:rPr>
                        <a:t>Weiwei Wang</a:t>
                      </a:r>
                    </a:p>
                    <a:p>
                      <a:pPr algn="l"/>
                      <a:r>
                        <a:rPr lang="en-US" sz="1300" dirty="0">
                          <a:latin typeface="Century Gothic" panose="020B0502020202020204" pitchFamily="34" charset="0"/>
                        </a:rPr>
                        <a:t>University of Vermont</a:t>
                      </a:r>
                    </a:p>
                    <a:p>
                      <a:pPr algn="l"/>
                      <a:r>
                        <a:rPr lang="en-US" sz="1300" dirty="0">
                          <a:latin typeface="Century Gothic" panose="020B0502020202020204" pitchFamily="34" charset="0"/>
                        </a:rPr>
                        <a:t>Center for Rural Studies</a:t>
                      </a:r>
                    </a:p>
                    <a:p>
                      <a:pPr algn="l"/>
                      <a:endParaRPr lang="en-US" sz="1300" b="1" dirty="0">
                        <a:latin typeface="Century Gothic" panose="020B0502020202020204" pitchFamily="34" charset="0"/>
                      </a:endParaRPr>
                    </a:p>
                  </a:txBody>
                  <a:tcPr marL="48221" marR="48221" marT="24110" marB="241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300" b="1" dirty="0">
                          <a:latin typeface="Century Gothic" panose="020B0502020202020204" pitchFamily="34" charset="0"/>
                        </a:rPr>
                        <a:t>Lauren Greco</a:t>
                      </a:r>
                    </a:p>
                    <a:p>
                      <a:pPr algn="l"/>
                      <a:r>
                        <a:rPr lang="en-US" sz="1300" dirty="0">
                          <a:latin typeface="Century Gothic" panose="020B0502020202020204" pitchFamily="34" charset="0"/>
                        </a:rPr>
                        <a:t>University of Vermont</a:t>
                      </a:r>
                    </a:p>
                    <a:p>
                      <a:pPr algn="l"/>
                      <a:r>
                        <a:rPr lang="en-US" sz="1300" dirty="0">
                          <a:latin typeface="Century Gothic" panose="020B0502020202020204" pitchFamily="34" charset="0"/>
                        </a:rPr>
                        <a:t>Center for Rural Studies</a:t>
                      </a:r>
                    </a:p>
                    <a:p>
                      <a:pPr algn="l"/>
                      <a:endParaRPr lang="en-US" sz="1300" b="1" dirty="0">
                        <a:latin typeface="Century Gothic" panose="020B0502020202020204" pitchFamily="34" charset="0"/>
                      </a:endParaRPr>
                    </a:p>
                  </a:txBody>
                  <a:tcPr marL="48221" marR="48221" marT="24110" marB="241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13" name="Picture 12"/>
          <p:cNvPicPr>
            <a:picLocks noChangeAspect="1"/>
          </p:cNvPicPr>
          <p:nvPr/>
        </p:nvPicPr>
        <p:blipFill>
          <a:blip r:embed="rId3" cstate="print"/>
          <a:stretch>
            <a:fillRect/>
          </a:stretch>
        </p:blipFill>
        <p:spPr>
          <a:xfrm>
            <a:off x="4177548" y="1929858"/>
            <a:ext cx="838351" cy="838351"/>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8607669" y="5572537"/>
            <a:ext cx="342900" cy="646331"/>
          </a:xfrm>
          <a:prstGeom prst="rect">
            <a:avLst/>
          </a:prstGeom>
          <a:noFill/>
        </p:spPr>
        <p:txBody>
          <a:bodyPr wrap="square" rtlCol="0">
            <a:spAutoFit/>
          </a:bodyPr>
          <a:lstStyle/>
          <a:p>
            <a:pPr algn="r"/>
            <a:r>
              <a:rPr lang="en-US" sz="1800" dirty="0">
                <a:solidFill>
                  <a:schemeClr val="tx1">
                    <a:lumMod val="50000"/>
                    <a:lumOff val="50000"/>
                  </a:schemeClr>
                </a:solidFill>
              </a:rPr>
              <a:t>10</a:t>
            </a:r>
          </a:p>
        </p:txBody>
      </p:sp>
      <p:pic>
        <p:nvPicPr>
          <p:cNvPr id="11" name="Picture 2" descr="Image result for Lisa Chase uv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08" t="7278" r="35213" b="24842"/>
          <a:stretch/>
        </p:blipFill>
        <p:spPr bwMode="auto">
          <a:xfrm>
            <a:off x="455608" y="2922292"/>
            <a:ext cx="834082" cy="7185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hans estrin"/>
          <p:cNvPicPr>
            <a:picLocks noChangeAspect="1" noChangeArrowheads="1"/>
          </p:cNvPicPr>
          <p:nvPr/>
        </p:nvPicPr>
        <p:blipFill rotWithShape="1">
          <a:blip r:embed="rId5">
            <a:extLst>
              <a:ext uri="{28A0092B-C50C-407E-A947-70E740481C1C}">
                <a14:useLocalDpi xmlns:a14="http://schemas.microsoft.com/office/drawing/2010/main" val="0"/>
              </a:ext>
            </a:extLst>
          </a:blip>
          <a:srcRect l="15000" r="17500" b="22250"/>
          <a:stretch/>
        </p:blipFill>
        <p:spPr bwMode="auto">
          <a:xfrm>
            <a:off x="430627" y="3862431"/>
            <a:ext cx="832499" cy="84508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21582" t="13744" r="15707" b="30572"/>
          <a:stretch/>
        </p:blipFill>
        <p:spPr bwMode="auto">
          <a:xfrm>
            <a:off x="4203481" y="2972486"/>
            <a:ext cx="729426" cy="8130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iane smith skagit county"/>
          <p:cNvPicPr>
            <a:picLocks noChangeAspect="1" noChangeArrowheads="1"/>
          </p:cNvPicPr>
          <p:nvPr/>
        </p:nvPicPr>
        <p:blipFill rotWithShape="1">
          <a:blip r:embed="rId7">
            <a:extLst>
              <a:ext uri="{28A0092B-C50C-407E-A947-70E740481C1C}">
                <a14:useLocalDpi xmlns:a14="http://schemas.microsoft.com/office/drawing/2010/main" val="0"/>
              </a:ext>
            </a:extLst>
          </a:blip>
          <a:srcRect l="12903" r="9259" b="28934"/>
          <a:stretch/>
        </p:blipFill>
        <p:spPr bwMode="auto">
          <a:xfrm>
            <a:off x="4199206" y="3904216"/>
            <a:ext cx="834083" cy="76151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isplaying profheadshotkolodinsky2.jpg"/>
          <p:cNvSpPr>
            <a:spLocks noChangeAspect="1" noChangeArrowheads="1"/>
          </p:cNvSpPr>
          <p:nvPr/>
        </p:nvSpPr>
        <p:spPr bwMode="auto">
          <a:xfrm>
            <a:off x="3775220" y="341220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p>
        </p:txBody>
      </p:sp>
      <p:pic>
        <p:nvPicPr>
          <p:cNvPr id="7" name="Picture 6" descr="A person wearing glasses and smiling at the camera&#10;&#10;Description generated with very high confidence"/>
          <p:cNvPicPr>
            <a:picLocks noChangeAspect="1"/>
          </p:cNvPicPr>
          <p:nvPr/>
        </p:nvPicPr>
        <p:blipFill rotWithShape="1">
          <a:blip r:embed="rId8" cstate="print">
            <a:extLst>
              <a:ext uri="{28A0092B-C50C-407E-A947-70E740481C1C}">
                <a14:useLocalDpi xmlns:a14="http://schemas.microsoft.com/office/drawing/2010/main" val="0"/>
              </a:ext>
            </a:extLst>
          </a:blip>
          <a:srcRect l="10690" t="12272" r="11362" b="28320"/>
          <a:stretch/>
        </p:blipFill>
        <p:spPr>
          <a:xfrm>
            <a:off x="449136" y="1836711"/>
            <a:ext cx="813990" cy="931499"/>
          </a:xfrm>
          <a:prstGeom prst="rect">
            <a:avLst/>
          </a:prstGeom>
        </p:spPr>
      </p:pic>
      <p:pic>
        <p:nvPicPr>
          <p:cNvPr id="17" name="Shape 312" descr="00001.jpg"/>
          <p:cNvPicPr preferRelativeResize="0"/>
          <p:nvPr/>
        </p:nvPicPr>
        <p:blipFill rotWithShape="1">
          <a:blip r:embed="rId9">
            <a:alphaModFix/>
          </a:blip>
          <a:srcRect l="26335" t="33432" r="25886" b="31684"/>
          <a:stretch/>
        </p:blipFill>
        <p:spPr>
          <a:xfrm>
            <a:off x="7162800" y="5105400"/>
            <a:ext cx="1813169" cy="1521519"/>
          </a:xfrm>
          <a:prstGeom prst="rect">
            <a:avLst/>
          </a:prstGeom>
          <a:noFill/>
          <a:ln>
            <a:noFill/>
          </a:ln>
        </p:spPr>
      </p:pic>
      <p:pic>
        <p:nvPicPr>
          <p:cNvPr id="18" name="Picture 4" descr="Image result for Lauren greco uvm"/>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40921" b="31313"/>
          <a:stretch/>
        </p:blipFill>
        <p:spPr bwMode="auto">
          <a:xfrm>
            <a:off x="4199206" y="4940674"/>
            <a:ext cx="823230" cy="7703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may contain: 4 people, including Marilyn Sitaker, people smiling, people standing">
            <a:extLst>
              <a:ext uri="{FF2B5EF4-FFF2-40B4-BE49-F238E27FC236}">
                <a16:creationId xmlns:a16="http://schemas.microsoft.com/office/drawing/2014/main" id="{5C282370-AD4A-4207-A7F5-5FA5BC98E29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500" t="39629" r="47500" b="24815"/>
          <a:stretch/>
        </p:blipFill>
        <p:spPr bwMode="auto">
          <a:xfrm>
            <a:off x="434920" y="4903109"/>
            <a:ext cx="823231" cy="10976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Tree>
    <p:extLst>
      <p:ext uri="{BB962C8B-B14F-4D97-AF65-F5344CB8AC3E}">
        <p14:creationId xmlns:p14="http://schemas.microsoft.com/office/powerpoint/2010/main" val="42735249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275" y="1178274"/>
            <a:ext cx="6873039" cy="548926"/>
          </a:xfrm>
        </p:spPr>
        <p:txBody>
          <a:bodyPr>
            <a:noAutofit/>
          </a:bodyPr>
          <a:lstStyle/>
          <a:p>
            <a:pPr algn="ctr"/>
            <a:r>
              <a:rPr lang="en-US" sz="2400" b="1" dirty="0" smtClean="0">
                <a:latin typeface="Tahoma" panose="020B0604030504040204" pitchFamily="34" charset="0"/>
                <a:ea typeface="Tahoma" panose="020B0604030504040204" pitchFamily="34" charset="0"/>
                <a:cs typeface="Tahoma" panose="020B0604030504040204" pitchFamily="34" charset="0"/>
              </a:rPr>
              <a:t>Acknowledgements</a:t>
            </a:r>
            <a:endParaRPr lang="en-US" sz="2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type="body" idx="1"/>
          </p:nvPr>
        </p:nvSpPr>
        <p:spPr>
          <a:xfrm>
            <a:off x="1246430" y="2054272"/>
            <a:ext cx="7061568" cy="1730576"/>
          </a:xfrm>
        </p:spPr>
        <p:txBody>
          <a:bodyPr>
            <a:noAutofit/>
          </a:bodyPr>
          <a:lstStyle/>
          <a:p>
            <a:pPr marL="0" indent="0">
              <a:buNone/>
            </a:pPr>
            <a:r>
              <a:rPr lang="en-US" dirty="0"/>
              <a:t>This work is supported by the United States Department of Agriculture (USDA),  Agriculture and Food Research Initiative (AFRI) award number: 2016-67023-24853</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8591" y="3193507"/>
            <a:ext cx="2449098" cy="1836824"/>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275" y="3262273"/>
            <a:ext cx="4132161" cy="1699293"/>
          </a:xfrm>
          <a:prstGeom prst="rect">
            <a:avLst/>
          </a:prstGeom>
        </p:spPr>
      </p:pic>
    </p:spTree>
    <p:extLst>
      <p:ext uri="{BB962C8B-B14F-4D97-AF65-F5344CB8AC3E}">
        <p14:creationId xmlns:p14="http://schemas.microsoft.com/office/powerpoint/2010/main" val="332995848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8418-ADE4-476B-9335-6ECC34243E96}"/>
              </a:ext>
            </a:extLst>
          </p:cNvPr>
          <p:cNvSpPr>
            <a:spLocks noGrp="1"/>
          </p:cNvSpPr>
          <p:nvPr>
            <p:ph type="title"/>
          </p:nvPr>
        </p:nvSpPr>
        <p:spPr>
          <a:xfrm>
            <a:off x="852567" y="424378"/>
            <a:ext cx="7202456" cy="605537"/>
          </a:xfrm>
        </p:spPr>
        <p:txBody>
          <a:bodyPr>
            <a:noAutofit/>
          </a:bodyPr>
          <a:lstStyle/>
          <a:p>
            <a:r>
              <a:rPr lang="en-US" sz="2400" b="1" dirty="0" smtClean="0">
                <a:solidFill>
                  <a:srgbClr val="0070C0"/>
                </a:solidFill>
              </a:rPr>
              <a:t>Questions</a:t>
            </a:r>
            <a:endParaRPr lang="en-US" sz="2400" b="1" dirty="0">
              <a:solidFill>
                <a:srgbClr val="0070C0"/>
              </a:solidFill>
            </a:endParaRPr>
          </a:p>
        </p:txBody>
      </p:sp>
      <p:sp>
        <p:nvSpPr>
          <p:cNvPr id="4" name="Text Placeholder 3">
            <a:extLst>
              <a:ext uri="{FF2B5EF4-FFF2-40B4-BE49-F238E27FC236}">
                <a16:creationId xmlns:a16="http://schemas.microsoft.com/office/drawing/2014/main" id="{76D06688-575B-4400-9D26-B24E0FB01D71}"/>
              </a:ext>
            </a:extLst>
          </p:cNvPr>
          <p:cNvSpPr>
            <a:spLocks noGrp="1"/>
          </p:cNvSpPr>
          <p:nvPr>
            <p:ph idx="1"/>
          </p:nvPr>
        </p:nvSpPr>
        <p:spPr>
          <a:xfrm>
            <a:off x="852567" y="1318097"/>
            <a:ext cx="7609262" cy="5204298"/>
          </a:xfrm>
        </p:spPr>
        <p:txBody>
          <a:bodyPr>
            <a:normAutofit/>
          </a:bodyPr>
          <a:lstStyle/>
          <a:p>
            <a:pPr marL="342900" lvl="0" indent="-342900">
              <a:buFont typeface="+mj-lt"/>
              <a:buAutoNum type="arabicPeriod"/>
            </a:pPr>
            <a:r>
              <a:rPr lang="en-US" sz="2800" dirty="0"/>
              <a:t>What models have worked in your communities that help with profitability for small, diversified farms?</a:t>
            </a:r>
          </a:p>
          <a:p>
            <a:pPr marL="342900" lvl="0" indent="-342900">
              <a:buFont typeface="+mj-lt"/>
              <a:buAutoNum type="arabicPeriod"/>
            </a:pPr>
            <a:r>
              <a:rPr lang="en-US" sz="2800" dirty="0"/>
              <a:t>What has been most successful in your communities for increasing access to local food?</a:t>
            </a:r>
          </a:p>
          <a:p>
            <a:pPr marL="342900" lvl="0" indent="-342900">
              <a:buFont typeface="+mj-lt"/>
              <a:buAutoNum type="arabicPeriod"/>
            </a:pPr>
            <a:r>
              <a:rPr lang="en-US" sz="2800" dirty="0"/>
              <a:t>Do you see the F3B model working in your communities? Why or why not?</a:t>
            </a:r>
          </a:p>
          <a:p>
            <a:endParaRPr lang="en-US" dirty="0"/>
          </a:p>
        </p:txBody>
      </p:sp>
      <p:graphicFrame>
        <p:nvGraphicFramePr>
          <p:cNvPr id="5" name="Chart 4">
            <a:extLst>
              <a:ext uri="{FF2B5EF4-FFF2-40B4-BE49-F238E27FC236}">
                <a16:creationId xmlns:a16="http://schemas.microsoft.com/office/drawing/2014/main" id="{93628666-E273-4756-ADED-1A35FD409C80}"/>
              </a:ext>
            </a:extLst>
          </p:cNvPr>
          <p:cNvGraphicFramePr>
            <a:graphicFrameLocks/>
          </p:cNvGraphicFramePr>
          <p:nvPr>
            <p:extLst>
              <p:ext uri="{D42A27DB-BD31-4B8C-83A1-F6EECF244321}">
                <p14:modId xmlns:p14="http://schemas.microsoft.com/office/powerpoint/2010/main" val="1668251934"/>
              </p:ext>
            </p:extLst>
          </p:nvPr>
        </p:nvGraphicFramePr>
        <p:xfrm>
          <a:off x="4905632" y="1318097"/>
          <a:ext cx="4034087" cy="511552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4399" y="4394817"/>
            <a:ext cx="2287596" cy="1715697"/>
          </a:xfrm>
          <a:prstGeom prst="rect">
            <a:avLst/>
          </a:prstGeom>
          <a:ln>
            <a:solidFill>
              <a:schemeClr val="tx1"/>
            </a:solidFill>
          </a:ln>
        </p:spPr>
      </p:pic>
    </p:spTree>
    <p:extLst>
      <p:ext uri="{BB962C8B-B14F-4D97-AF65-F5344CB8AC3E}">
        <p14:creationId xmlns:p14="http://schemas.microsoft.com/office/powerpoint/2010/main" val="1277232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045" y="2638044"/>
            <a:ext cx="5937755" cy="3773773"/>
          </a:xfrm>
          <a:prstGeom prst="rect">
            <a:avLst/>
          </a:prstGeom>
        </p:spPr>
      </p:pic>
      <p:sp>
        <p:nvSpPr>
          <p:cNvPr id="7" name="Title 6"/>
          <p:cNvSpPr>
            <a:spLocks noGrp="1"/>
          </p:cNvSpPr>
          <p:nvPr>
            <p:ph type="title"/>
          </p:nvPr>
        </p:nvSpPr>
        <p:spPr/>
        <p:txBody>
          <a:bodyPr/>
          <a:lstStyle/>
          <a:p>
            <a:r>
              <a:rPr lang="en-US" dirty="0" smtClean="0"/>
              <a:t>Food Desert</a:t>
            </a:r>
            <a:endParaRPr lang="en-US" dirty="0"/>
          </a:p>
        </p:txBody>
      </p:sp>
    </p:spTree>
    <p:extLst>
      <p:ext uri="{BB962C8B-B14F-4D97-AF65-F5344CB8AC3E}">
        <p14:creationId xmlns:p14="http://schemas.microsoft.com/office/powerpoint/2010/main" val="1631518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560" y="710599"/>
            <a:ext cx="5937755" cy="1188720"/>
          </a:xfrm>
        </p:spPr>
        <p:txBody>
          <a:bodyPr/>
          <a:lstStyle/>
          <a:p>
            <a:r>
              <a:rPr lang="en-US" dirty="0" smtClean="0"/>
              <a:t>Well Fed Farms, WA</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4222" y="2201951"/>
            <a:ext cx="3966178" cy="297463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9714" y="2201951"/>
            <a:ext cx="3978450" cy="2983838"/>
          </a:xfrm>
          <a:prstGeom prst="rect">
            <a:avLst/>
          </a:prstGeom>
          <a:ln>
            <a:solidFill>
              <a:schemeClr val="tx1"/>
            </a:solidFill>
          </a:ln>
        </p:spPr>
      </p:pic>
    </p:spTree>
    <p:extLst>
      <p:ext uri="{BB962C8B-B14F-4D97-AF65-F5344CB8AC3E}">
        <p14:creationId xmlns:p14="http://schemas.microsoft.com/office/powerpoint/2010/main" val="895106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HiGH</a:t>
            </a:r>
            <a:r>
              <a:rPr lang="en-US" dirty="0" smtClean="0"/>
              <a:t> </a:t>
            </a:r>
            <a:r>
              <a:rPr lang="en-US" dirty="0" err="1" smtClean="0"/>
              <a:t>MeadOws</a:t>
            </a:r>
            <a:r>
              <a:rPr lang="en-US" dirty="0" smtClean="0"/>
              <a:t> Farm, VT</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331" y="2638045"/>
            <a:ext cx="4450694" cy="3460653"/>
          </a:xfrm>
          <a:prstGeom prst="rect">
            <a:avLst/>
          </a:prstGeom>
          <a:noFill/>
          <a:ln>
            <a:solidFill>
              <a:schemeClr val="tx1"/>
            </a:solidFill>
          </a:ln>
        </p:spPr>
      </p:pic>
    </p:spTree>
    <p:extLst>
      <p:ext uri="{BB962C8B-B14F-4D97-AF65-F5344CB8AC3E}">
        <p14:creationId xmlns:p14="http://schemas.microsoft.com/office/powerpoint/2010/main" val="1289636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430627" y="1193773"/>
            <a:ext cx="8265698" cy="642938"/>
          </a:xfrm>
          <a:prstGeom prst="rect">
            <a:avLst/>
          </a:prstGeom>
        </p:spPr>
        <p:txBody>
          <a:bodyPr>
            <a:normAutofit fontScale="90000"/>
          </a:bodyPr>
          <a:lstStyle/>
          <a:p>
            <a:pPr lvl="0" algn="ctr">
              <a:defRPr sz="1800">
                <a:solidFill>
                  <a:srgbClr val="000000"/>
                </a:solidFill>
              </a:defRPr>
            </a:pPr>
            <a:r>
              <a:rPr lang="en-US" sz="3300" b="1" dirty="0">
                <a:latin typeface="Calibri" panose="020F0502020204030204" pitchFamily="34" charset="0"/>
                <a:cs typeface="Calibri" panose="020F0502020204030204" pitchFamily="34" charset="0"/>
              </a:rPr>
              <a:t>Three Target Groups </a:t>
            </a:r>
            <a:endParaRPr sz="3300" dirty="0">
              <a:latin typeface="Calibri" panose="020F0502020204030204" pitchFamily="34" charset="0"/>
              <a:cs typeface="Calibri" panose="020F0502020204030204" pitchFamily="34" charset="0"/>
            </a:endParaRPr>
          </a:p>
        </p:txBody>
      </p:sp>
      <p:pic>
        <p:nvPicPr>
          <p:cNvPr id="8" name="Shape 229" descr="Image result for local farm icon"/>
          <p:cNvPicPr preferRelativeResize="0"/>
          <p:nvPr/>
        </p:nvPicPr>
        <p:blipFill rotWithShape="1">
          <a:blip r:embed="rId3">
            <a:alphaModFix/>
          </a:blip>
          <a:srcRect l="48971" t="72507" r="23520" b="4316"/>
          <a:stretch/>
        </p:blipFill>
        <p:spPr>
          <a:xfrm>
            <a:off x="514350" y="2634813"/>
            <a:ext cx="2433408" cy="2406811"/>
          </a:xfrm>
          <a:prstGeom prst="rect">
            <a:avLst/>
          </a:prstGeom>
          <a:noFill/>
          <a:ln>
            <a:noFill/>
          </a:ln>
        </p:spPr>
      </p:pic>
      <p:pic>
        <p:nvPicPr>
          <p:cNvPr id="9" name="Shape 228" descr="Related image"/>
          <p:cNvPicPr preferRelativeResize="0"/>
          <p:nvPr/>
        </p:nvPicPr>
        <p:blipFill rotWithShape="1">
          <a:blip r:embed="rId4">
            <a:alphaModFix/>
          </a:blip>
          <a:srcRect l="61054" t="61726" b="3200"/>
          <a:stretch/>
        </p:blipFill>
        <p:spPr>
          <a:xfrm>
            <a:off x="3412233" y="2634813"/>
            <a:ext cx="2294474" cy="2500259"/>
          </a:xfrm>
          <a:prstGeom prst="rect">
            <a:avLst/>
          </a:prstGeom>
          <a:noFill/>
          <a:ln>
            <a:noFill/>
          </a:ln>
        </p:spPr>
      </p:pic>
      <p:pic>
        <p:nvPicPr>
          <p:cNvPr id="10" name="Shape 225" descr="Family with two children"/>
          <p:cNvPicPr preferRelativeResize="0"/>
          <p:nvPr/>
        </p:nvPicPr>
        <p:blipFill rotWithShape="1">
          <a:blip r:embed="rId5">
            <a:alphaModFix/>
          </a:blip>
          <a:srcRect/>
          <a:stretch/>
        </p:blipFill>
        <p:spPr>
          <a:xfrm>
            <a:off x="6142829" y="2498092"/>
            <a:ext cx="2459955" cy="2797808"/>
          </a:xfrm>
          <a:prstGeom prst="rect">
            <a:avLst/>
          </a:prstGeom>
          <a:noFill/>
          <a:ln>
            <a:noFill/>
          </a:ln>
        </p:spPr>
      </p:pic>
      <p:sp>
        <p:nvSpPr>
          <p:cNvPr id="2" name="TextBox 1"/>
          <p:cNvSpPr txBox="1"/>
          <p:nvPr/>
        </p:nvSpPr>
        <p:spPr>
          <a:xfrm>
            <a:off x="563206" y="2103898"/>
            <a:ext cx="2384552" cy="553998"/>
          </a:xfrm>
          <a:prstGeom prst="rect">
            <a:avLst/>
          </a:prstGeom>
          <a:noFill/>
        </p:spPr>
        <p:txBody>
          <a:bodyPr wrap="square" rtlCol="0">
            <a:spAutoFit/>
          </a:bodyPr>
          <a:lstStyle/>
          <a:p>
            <a:pPr algn="ctr"/>
            <a:r>
              <a:rPr lang="en-US" sz="3000" dirty="0">
                <a:latin typeface="Calibri" panose="020F0502020204030204" pitchFamily="34" charset="0"/>
                <a:cs typeface="Calibri" panose="020F0502020204030204" pitchFamily="34" charset="0"/>
              </a:rPr>
              <a:t>Farmers</a:t>
            </a:r>
          </a:p>
        </p:txBody>
      </p:sp>
      <p:sp>
        <p:nvSpPr>
          <p:cNvPr id="13" name="TextBox 12"/>
          <p:cNvSpPr txBox="1"/>
          <p:nvPr/>
        </p:nvSpPr>
        <p:spPr>
          <a:xfrm>
            <a:off x="3412232" y="2103898"/>
            <a:ext cx="2384552" cy="553998"/>
          </a:xfrm>
          <a:prstGeom prst="rect">
            <a:avLst/>
          </a:prstGeom>
          <a:noFill/>
        </p:spPr>
        <p:txBody>
          <a:bodyPr wrap="square" rtlCol="0">
            <a:spAutoFit/>
          </a:bodyPr>
          <a:lstStyle/>
          <a:p>
            <a:pPr algn="ctr"/>
            <a:r>
              <a:rPr lang="en-US" sz="3000" dirty="0">
                <a:latin typeface="Calibri" panose="020F0502020204030204" pitchFamily="34" charset="0"/>
                <a:cs typeface="Calibri" panose="020F0502020204030204" pitchFamily="34" charset="0"/>
              </a:rPr>
              <a:t>Retailers</a:t>
            </a:r>
          </a:p>
        </p:txBody>
      </p:sp>
      <p:sp>
        <p:nvSpPr>
          <p:cNvPr id="14" name="TextBox 13"/>
          <p:cNvSpPr txBox="1"/>
          <p:nvPr/>
        </p:nvSpPr>
        <p:spPr>
          <a:xfrm>
            <a:off x="6142828" y="2121822"/>
            <a:ext cx="2384552" cy="553998"/>
          </a:xfrm>
          <a:prstGeom prst="rect">
            <a:avLst/>
          </a:prstGeom>
          <a:noFill/>
        </p:spPr>
        <p:txBody>
          <a:bodyPr wrap="square" rtlCol="0">
            <a:spAutoFit/>
          </a:bodyPr>
          <a:lstStyle/>
          <a:p>
            <a:pPr algn="ctr"/>
            <a:r>
              <a:rPr lang="en-US" sz="3000" dirty="0">
                <a:latin typeface="Calibri" panose="020F0502020204030204" pitchFamily="34" charset="0"/>
                <a:cs typeface="Calibri" panose="020F0502020204030204" pitchFamily="34" charset="0"/>
              </a:rPr>
              <a:t>Consumers</a:t>
            </a:r>
          </a:p>
        </p:txBody>
      </p:sp>
    </p:spTree>
    <p:extLst>
      <p:ext uri="{BB962C8B-B14F-4D97-AF65-F5344CB8AC3E}">
        <p14:creationId xmlns:p14="http://schemas.microsoft.com/office/powerpoint/2010/main" val="162092942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1864" t="8482" r="14797" b="2126"/>
          <a:stretch/>
        </p:blipFill>
        <p:spPr bwMode="auto">
          <a:xfrm>
            <a:off x="5975887" y="2000596"/>
            <a:ext cx="2759849" cy="32685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1006425"/>
            <a:ext cx="7886700" cy="994172"/>
          </a:xfrm>
        </p:spPr>
        <p:txBody>
          <a:bodyPr>
            <a:normAutofit/>
          </a:bodyPr>
          <a:lstStyle/>
          <a:p>
            <a:pPr algn="ctr"/>
            <a:r>
              <a:rPr lang="en-US" sz="3300" b="1" dirty="0">
                <a:latin typeface="Calibri" panose="020F0502020204030204" pitchFamily="34" charset="0"/>
                <a:cs typeface="Calibri" panose="020F0502020204030204" pitchFamily="34" charset="0"/>
              </a:rPr>
              <a:t>Farming and Marketing Trends</a:t>
            </a:r>
          </a:p>
        </p:txBody>
      </p:sp>
      <p:sp>
        <p:nvSpPr>
          <p:cNvPr id="3" name="Content Placeholder 2"/>
          <p:cNvSpPr>
            <a:spLocks noGrp="1"/>
          </p:cNvSpPr>
          <p:nvPr>
            <p:ph idx="1"/>
          </p:nvPr>
        </p:nvSpPr>
        <p:spPr>
          <a:xfrm>
            <a:off x="485775" y="2000596"/>
            <a:ext cx="5191126" cy="3434279"/>
          </a:xfrm>
        </p:spPr>
        <p:txBody>
          <a:bodyPr>
            <a:noAutofit/>
          </a:bodyPr>
          <a:lstStyle/>
          <a:p>
            <a:pPr>
              <a:spcBef>
                <a:spcPts val="0"/>
              </a:spcBef>
              <a:spcAft>
                <a:spcPts val="1350"/>
              </a:spcAft>
            </a:pPr>
            <a:r>
              <a:rPr lang="en-US" sz="2700" dirty="0">
                <a:latin typeface="Calibri" panose="020F0502020204030204" pitchFamily="34" charset="0"/>
                <a:cs typeface="Calibri" panose="020F0502020204030204" pitchFamily="34" charset="0"/>
              </a:rPr>
              <a:t>Large, centralized farms sell a large volume at low prices</a:t>
            </a:r>
          </a:p>
          <a:p>
            <a:pPr>
              <a:spcBef>
                <a:spcPts val="0"/>
              </a:spcBef>
              <a:spcAft>
                <a:spcPts val="1350"/>
              </a:spcAft>
            </a:pPr>
            <a:r>
              <a:rPr lang="en-US" sz="2700" dirty="0">
                <a:latin typeface="Calibri" panose="020F0502020204030204" pitchFamily="34" charset="0"/>
                <a:cs typeface="Calibri" panose="020F0502020204030204" pitchFamily="34" charset="0"/>
              </a:rPr>
              <a:t>National retail chains have forced small retailers out of business</a:t>
            </a:r>
          </a:p>
          <a:p>
            <a:pPr>
              <a:spcBef>
                <a:spcPts val="0"/>
              </a:spcBef>
              <a:spcAft>
                <a:spcPts val="1350"/>
              </a:spcAft>
            </a:pPr>
            <a:r>
              <a:rPr lang="en-US" sz="2700" dirty="0">
                <a:latin typeface="Calibri" panose="020F0502020204030204" pitchFamily="34" charset="0"/>
                <a:cs typeface="Calibri" panose="020F0502020204030204" pitchFamily="34" charset="0"/>
              </a:rPr>
              <a:t>Hard for consumers to access fresh, affordable produce in some areas</a:t>
            </a:r>
          </a:p>
        </p:txBody>
      </p:sp>
    </p:spTree>
    <p:extLst>
      <p:ext uri="{BB962C8B-B14F-4D97-AF65-F5344CB8AC3E}">
        <p14:creationId xmlns:p14="http://schemas.microsoft.com/office/powerpoint/2010/main" val="2250514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8418-ADE4-476B-9335-6ECC34243E96}"/>
              </a:ext>
            </a:extLst>
          </p:cNvPr>
          <p:cNvSpPr>
            <a:spLocks noGrp="1"/>
          </p:cNvSpPr>
          <p:nvPr>
            <p:ph type="title"/>
          </p:nvPr>
        </p:nvSpPr>
        <p:spPr>
          <a:xfrm>
            <a:off x="852567" y="424378"/>
            <a:ext cx="7202456" cy="605537"/>
          </a:xfrm>
        </p:spPr>
        <p:txBody>
          <a:bodyPr>
            <a:noAutofit/>
          </a:bodyPr>
          <a:lstStyle/>
          <a:p>
            <a:r>
              <a:rPr lang="en-US" sz="2400" b="1" dirty="0">
                <a:solidFill>
                  <a:srgbClr val="0070C0"/>
                </a:solidFill>
              </a:rPr>
              <a:t>Rising demand for local food</a:t>
            </a:r>
          </a:p>
        </p:txBody>
      </p:sp>
      <p:sp>
        <p:nvSpPr>
          <p:cNvPr id="4" name="Text Placeholder 3">
            <a:extLst>
              <a:ext uri="{FF2B5EF4-FFF2-40B4-BE49-F238E27FC236}">
                <a16:creationId xmlns:a16="http://schemas.microsoft.com/office/drawing/2014/main" id="{76D06688-575B-4400-9D26-B24E0FB01D71}"/>
              </a:ext>
            </a:extLst>
          </p:cNvPr>
          <p:cNvSpPr>
            <a:spLocks noGrp="1"/>
          </p:cNvSpPr>
          <p:nvPr>
            <p:ph idx="1"/>
          </p:nvPr>
        </p:nvSpPr>
        <p:spPr>
          <a:xfrm>
            <a:off x="852567" y="1318097"/>
            <a:ext cx="4215544" cy="5204298"/>
          </a:xfrm>
        </p:spPr>
        <p:txBody>
          <a:bodyPr>
            <a:normAutofit/>
          </a:bodyPr>
          <a:lstStyle/>
          <a:p>
            <a:pPr marL="0" indent="0">
              <a:buNone/>
            </a:pPr>
            <a:r>
              <a:rPr lang="en-US" sz="2400" dirty="0"/>
              <a:t>According to the 2015 Local Food Marketing Practices Survey (USDA):</a:t>
            </a:r>
          </a:p>
          <a:p>
            <a:r>
              <a:rPr lang="en-US" sz="2400" b="1" dirty="0"/>
              <a:t>167,000 U.S. farms </a:t>
            </a:r>
            <a:r>
              <a:rPr lang="en-US" sz="2400" dirty="0"/>
              <a:t>sold local food in 2015, generating </a:t>
            </a:r>
            <a:r>
              <a:rPr lang="en-US" sz="2400" b="1" dirty="0"/>
              <a:t>$8.7 billion </a:t>
            </a:r>
            <a:r>
              <a:rPr lang="en-US" sz="2400" dirty="0"/>
              <a:t>in revenue </a:t>
            </a:r>
          </a:p>
          <a:p>
            <a:r>
              <a:rPr lang="en-US" sz="2400" dirty="0"/>
              <a:t>Nearly two-thirds of locally produced foods marketed via wholesale channels</a:t>
            </a:r>
          </a:p>
          <a:p>
            <a:r>
              <a:rPr lang="en-US" sz="2400" dirty="0">
                <a:solidFill>
                  <a:schemeClr val="tx1"/>
                </a:solidFill>
              </a:rPr>
              <a:t>Direct-to-institution sales were the biggest revenue generator at $3.4 billion</a:t>
            </a:r>
          </a:p>
          <a:p>
            <a:endParaRPr lang="en-US" dirty="0"/>
          </a:p>
        </p:txBody>
      </p:sp>
      <p:graphicFrame>
        <p:nvGraphicFramePr>
          <p:cNvPr id="5" name="Chart 4">
            <a:extLst>
              <a:ext uri="{FF2B5EF4-FFF2-40B4-BE49-F238E27FC236}">
                <a16:creationId xmlns:a16="http://schemas.microsoft.com/office/drawing/2014/main" id="{93628666-E273-4756-ADED-1A35FD409C80}"/>
              </a:ext>
            </a:extLst>
          </p:cNvPr>
          <p:cNvGraphicFramePr>
            <a:graphicFrameLocks/>
          </p:cNvGraphicFramePr>
          <p:nvPr>
            <p:extLst>
              <p:ext uri="{D42A27DB-BD31-4B8C-83A1-F6EECF244321}">
                <p14:modId xmlns:p14="http://schemas.microsoft.com/office/powerpoint/2010/main" val="1668251934"/>
              </p:ext>
            </p:extLst>
          </p:nvPr>
        </p:nvGraphicFramePr>
        <p:xfrm>
          <a:off x="4905632" y="1318097"/>
          <a:ext cx="4034087" cy="5115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8341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8418-ADE4-476B-9335-6ECC34243E96}"/>
              </a:ext>
            </a:extLst>
          </p:cNvPr>
          <p:cNvSpPr>
            <a:spLocks noGrp="1"/>
          </p:cNvSpPr>
          <p:nvPr>
            <p:ph type="title"/>
          </p:nvPr>
        </p:nvSpPr>
        <p:spPr>
          <a:xfrm>
            <a:off x="884001" y="283317"/>
            <a:ext cx="7202456" cy="555693"/>
          </a:xfrm>
        </p:spPr>
        <p:txBody>
          <a:bodyPr>
            <a:normAutofit fontScale="90000"/>
          </a:bodyPr>
          <a:lstStyle/>
          <a:p>
            <a:r>
              <a:rPr lang="en-US" b="1" dirty="0">
                <a:solidFill>
                  <a:srgbClr val="0070C0"/>
                </a:solidFill>
              </a:rPr>
              <a:t>How many shop local? </a:t>
            </a:r>
          </a:p>
        </p:txBody>
      </p:sp>
      <p:sp>
        <p:nvSpPr>
          <p:cNvPr id="4" name="Text Placeholder 3">
            <a:extLst>
              <a:ext uri="{FF2B5EF4-FFF2-40B4-BE49-F238E27FC236}">
                <a16:creationId xmlns:a16="http://schemas.microsoft.com/office/drawing/2014/main" id="{76D06688-575B-4400-9D26-B24E0FB01D71}"/>
              </a:ext>
            </a:extLst>
          </p:cNvPr>
          <p:cNvSpPr>
            <a:spLocks noGrp="1"/>
          </p:cNvSpPr>
          <p:nvPr>
            <p:ph idx="1"/>
          </p:nvPr>
        </p:nvSpPr>
        <p:spPr>
          <a:xfrm>
            <a:off x="593387" y="1092664"/>
            <a:ext cx="8414425" cy="5592341"/>
          </a:xfrm>
        </p:spPr>
        <p:txBody>
          <a:bodyPr>
            <a:noAutofit/>
          </a:bodyPr>
          <a:lstStyle/>
          <a:p>
            <a:pPr marL="0" indent="0">
              <a:spcBef>
                <a:spcPts val="600"/>
              </a:spcBef>
              <a:spcAft>
                <a:spcPts val="600"/>
              </a:spcAft>
              <a:buNone/>
            </a:pPr>
            <a:r>
              <a:rPr lang="en-US" sz="2400" dirty="0">
                <a:solidFill>
                  <a:srgbClr val="000000"/>
                </a:solidFill>
              </a:rPr>
              <a:t>Few national studies of shopping habits ask about direct-to- consumer venues or local foods</a:t>
            </a:r>
          </a:p>
          <a:p>
            <a:pPr marL="0" indent="0">
              <a:spcBef>
                <a:spcPts val="600"/>
              </a:spcBef>
              <a:spcAft>
                <a:spcPts val="600"/>
              </a:spcAft>
              <a:buNone/>
            </a:pPr>
            <a:r>
              <a:rPr lang="en-US" sz="2400" dirty="0" err="1">
                <a:solidFill>
                  <a:srgbClr val="000000"/>
                </a:solidFill>
              </a:rPr>
              <a:t>Blanck</a:t>
            </a:r>
            <a:r>
              <a:rPr lang="en-US" sz="2400" dirty="0">
                <a:solidFill>
                  <a:srgbClr val="000000"/>
                </a:solidFill>
              </a:rPr>
              <a:t> et al. (2011), analyzing NCI's </a:t>
            </a:r>
            <a:r>
              <a:rPr lang="en-US" sz="2400" i="1" dirty="0">
                <a:solidFill>
                  <a:srgbClr val="000000"/>
                </a:solidFill>
              </a:rPr>
              <a:t>Food Attitudes and Behaviors Survey </a:t>
            </a:r>
            <a:r>
              <a:rPr lang="en-US" sz="2400" dirty="0">
                <a:solidFill>
                  <a:srgbClr val="000000"/>
                </a:solidFill>
              </a:rPr>
              <a:t>(n= 1194), found that 27% of shoppers purchase food from direct-to-consumer venues weekly </a:t>
            </a:r>
          </a:p>
          <a:p>
            <a:pPr marL="0" indent="0">
              <a:buNone/>
            </a:pPr>
            <a:r>
              <a:rPr lang="en-US" sz="2400" dirty="0">
                <a:solidFill>
                  <a:schemeClr val="tx1"/>
                </a:solidFill>
              </a:rPr>
              <a:t>A National Grocery Association 2014 Consumer Panel found 75% eat local foods regularly; only 27.0% consume them once a month or less. </a:t>
            </a:r>
          </a:p>
          <a:p>
            <a:pPr marL="0" indent="0">
              <a:spcBef>
                <a:spcPts val="600"/>
              </a:spcBef>
              <a:spcAft>
                <a:spcPts val="600"/>
              </a:spcAft>
              <a:buNone/>
            </a:pPr>
            <a:r>
              <a:rPr lang="en-US" sz="2400" dirty="0">
                <a:solidFill>
                  <a:srgbClr val="000000"/>
                </a:solidFill>
              </a:rPr>
              <a:t>Packaged Facts (2014) found U.S. food shoppers will intentionally seek out local foods, even at higher price points</a:t>
            </a:r>
            <a:endParaRPr lang="en-US" sz="2400" b="1" dirty="0">
              <a:solidFill>
                <a:srgbClr val="000000"/>
              </a:solidFill>
            </a:endParaRPr>
          </a:p>
          <a:p>
            <a:pPr marL="514350" lvl="1" indent="-342900">
              <a:spcBef>
                <a:spcPts val="600"/>
              </a:spcBef>
              <a:spcAft>
                <a:spcPts val="600"/>
              </a:spcAft>
            </a:pPr>
            <a:r>
              <a:rPr lang="en-US" sz="2000" b="1" dirty="0">
                <a:solidFill>
                  <a:srgbClr val="000000"/>
                </a:solidFill>
              </a:rPr>
              <a:t>33% of consumers </a:t>
            </a:r>
            <a:r>
              <a:rPr lang="en-US" sz="2000" dirty="0">
                <a:solidFill>
                  <a:srgbClr val="000000"/>
                </a:solidFill>
              </a:rPr>
              <a:t>consciously buy locally produced foods weekly. </a:t>
            </a:r>
          </a:p>
          <a:p>
            <a:pPr marL="514350" lvl="1" indent="-342900">
              <a:spcBef>
                <a:spcPts val="600"/>
              </a:spcBef>
              <a:spcAft>
                <a:spcPts val="600"/>
              </a:spcAft>
            </a:pPr>
            <a:r>
              <a:rPr lang="en-US" sz="2000" dirty="0">
                <a:solidFill>
                  <a:srgbClr val="000000"/>
                </a:solidFill>
              </a:rPr>
              <a:t>~</a:t>
            </a:r>
            <a:r>
              <a:rPr lang="en-US" sz="2000" b="1" dirty="0">
                <a:solidFill>
                  <a:srgbClr val="000000"/>
                </a:solidFill>
              </a:rPr>
              <a:t>50% </a:t>
            </a:r>
            <a:r>
              <a:rPr lang="en-US" sz="2000" dirty="0">
                <a:solidFill>
                  <a:srgbClr val="000000"/>
                </a:solidFill>
              </a:rPr>
              <a:t>are willing to pay up to 10% more for local foods </a:t>
            </a:r>
          </a:p>
          <a:p>
            <a:pPr marL="0" indent="0">
              <a:buNone/>
            </a:pPr>
            <a:endParaRPr lang="en-US" sz="1600" dirty="0"/>
          </a:p>
        </p:txBody>
      </p:sp>
    </p:spTree>
    <p:extLst>
      <p:ext uri="{BB962C8B-B14F-4D97-AF65-F5344CB8AC3E}">
        <p14:creationId xmlns:p14="http://schemas.microsoft.com/office/powerpoint/2010/main" val="1375650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26021</TotalTime>
  <Words>2182</Words>
  <Application>Microsoft Office PowerPoint</Application>
  <PresentationFormat>On-screen Show (4:3)</PresentationFormat>
  <Paragraphs>210</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Gill Sans MT</vt:lpstr>
      <vt:lpstr>Tahoma</vt:lpstr>
      <vt:lpstr>Parcel</vt:lpstr>
      <vt:lpstr>Growing the Local Food PIE:  Increasing Access and Creating New Markets for Farm Fresh Produce</vt:lpstr>
      <vt:lpstr>PowerPoint Presentation</vt:lpstr>
      <vt:lpstr>Food Desert</vt:lpstr>
      <vt:lpstr>Well Fed Farms, WA</vt:lpstr>
      <vt:lpstr>HiGH MeadOws Farm, VT</vt:lpstr>
      <vt:lpstr>Three Target Groups </vt:lpstr>
      <vt:lpstr>Farming and Marketing Trends</vt:lpstr>
      <vt:lpstr>Rising demand for local food</vt:lpstr>
      <vt:lpstr>How many shop local? </vt:lpstr>
      <vt:lpstr>Methods</vt:lpstr>
      <vt:lpstr>PowerPoint Presentation</vt:lpstr>
      <vt:lpstr>How does direct-to-consumer (DTC) food shopping vary by region?</vt:lpstr>
      <vt:lpstr>Shopping Direct-to-consumer venues &amp; Buying local produce</vt:lpstr>
      <vt:lpstr>Why people say they buy local produce (n=350)</vt:lpstr>
      <vt:lpstr>What’s Challenging for local food shoppers? (n=373)</vt:lpstr>
      <vt:lpstr>PowerPoint Presentation</vt:lpstr>
      <vt:lpstr>Farmer Role</vt:lpstr>
      <vt:lpstr>Retailer Role</vt:lpstr>
      <vt:lpstr>Consumer Role</vt:lpstr>
      <vt:lpstr>Pilot Sites in CA, VT, and WA</vt:lpstr>
      <vt:lpstr>PowerPoint Presentation</vt:lpstr>
      <vt:lpstr>PowerPoint Presentation</vt:lpstr>
      <vt:lpstr>PowerPoint Presentation</vt:lpstr>
      <vt:lpstr>PowerPoint Presentation</vt:lpstr>
      <vt:lpstr>Project team: Investigators</vt:lpstr>
      <vt:lpstr>Acknowledgements</vt:lpstr>
      <vt:lpstr>Questions</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F3B Market Research Survey</dc:title>
  <dc:creator>Weiwei Wang</dc:creator>
  <cp:lastModifiedBy>Windows User</cp:lastModifiedBy>
  <cp:revision>263</cp:revision>
  <cp:lastPrinted>2019-06-09T02:30:13Z</cp:lastPrinted>
  <dcterms:created xsi:type="dcterms:W3CDTF">2018-04-19T20:04:39Z</dcterms:created>
  <dcterms:modified xsi:type="dcterms:W3CDTF">2019-06-11T01:24:08Z</dcterms:modified>
</cp:coreProperties>
</file>