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56" r:id="rId2"/>
    <p:sldId id="260" r:id="rId3"/>
    <p:sldId id="257" r:id="rId4"/>
    <p:sldId id="261" r:id="rId5"/>
    <p:sldId id="267" r:id="rId6"/>
    <p:sldId id="262" r:id="rId7"/>
    <p:sldId id="263" r:id="rId8"/>
    <p:sldId id="264" r:id="rId9"/>
    <p:sldId id="265" r:id="rId10"/>
    <p:sldId id="26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23E"/>
    <a:srgbClr val="007155"/>
    <a:srgbClr val="005E4F"/>
    <a:srgbClr val="D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9"/>
    <p:restoredTop sz="94643"/>
  </p:normalViewPr>
  <p:slideViewPr>
    <p:cSldViewPr snapToGrid="0" snapToObjects="1">
      <p:cViewPr varScale="1">
        <p:scale>
          <a:sx n="124" d="100"/>
          <a:sy n="124" d="100"/>
        </p:scale>
        <p:origin x="224" y="176"/>
      </p:cViewPr>
      <p:guideLst/>
    </p:cSldViewPr>
  </p:slideViewPr>
  <p:notesTextViewPr>
    <p:cViewPr>
      <p:scale>
        <a:sx n="1" d="1"/>
        <a:sy n="1" d="1"/>
      </p:scale>
      <p:origin x="0" y="0"/>
    </p:cViewPr>
  </p:notesTextViewPr>
  <p:notesViewPr>
    <p:cSldViewPr snapToGrid="0" snapToObjects="1">
      <p:cViewPr varScale="1">
        <p:scale>
          <a:sx n="144" d="100"/>
          <a:sy n="144" d="100"/>
        </p:scale>
        <p:origin x="33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E08F3-DAE0-ED4E-9484-82BE30136308}" type="datetimeFigureOut">
              <a:rPr lang="en-US" smtClean="0"/>
              <a:t>1/11/21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6E63-DF5E-3E47-BC18-EF55745D7A1D}" type="slidenum">
              <a:rPr lang="en-US" smtClean="0"/>
              <a:t>‹#›</a:t>
            </a:fld>
            <a:endParaRPr lang="en-US"/>
          </a:p>
        </p:txBody>
      </p:sp>
    </p:spTree>
    <p:extLst>
      <p:ext uri="{BB962C8B-B14F-4D97-AF65-F5344CB8AC3E}">
        <p14:creationId xmlns:p14="http://schemas.microsoft.com/office/powerpoint/2010/main" val="1039769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9496" y="2637692"/>
            <a:ext cx="5216535" cy="1266796"/>
          </a:xfrm>
        </p:spPr>
        <p:txBody>
          <a:bodyPr anchor="b">
            <a:normAutofit/>
          </a:bodyPr>
          <a:lstStyle>
            <a:lvl1pPr algn="l">
              <a:defRPr sz="4000" baseline="0">
                <a:solidFill>
                  <a:schemeClr val="bg1"/>
                </a:solidFill>
              </a:defRPr>
            </a:lvl1pPr>
          </a:lstStyle>
          <a:p>
            <a:r>
              <a:rPr lang="en-US" dirty="0"/>
              <a:t>Click to edit title copy here</a:t>
            </a:r>
          </a:p>
        </p:txBody>
      </p:sp>
      <p:sp>
        <p:nvSpPr>
          <p:cNvPr id="3" name="Subtitle 2"/>
          <p:cNvSpPr>
            <a:spLocks noGrp="1"/>
          </p:cNvSpPr>
          <p:nvPr>
            <p:ph type="subTitle" idx="1" hasCustomPrompt="1"/>
          </p:nvPr>
        </p:nvSpPr>
        <p:spPr>
          <a:xfrm>
            <a:off x="8160578" y="2637692"/>
            <a:ext cx="3630168" cy="1858337"/>
          </a:xfrm>
        </p:spPr>
        <p:txBody>
          <a:bodyPr/>
          <a:lstStyle>
            <a:lvl1pPr marL="0" marR="0" indent="0" algn="l" defTabSz="914400" rtl="0" eaLnBrk="1" fontAlgn="auto" latinLnBrk="0" hangingPunct="1">
              <a:lnSpc>
                <a:spcPct val="100000"/>
              </a:lnSpc>
              <a:spcBef>
                <a:spcPts val="1000"/>
              </a:spcBef>
              <a:spcAft>
                <a:spcPts val="600"/>
              </a:spcAft>
              <a:buClrTx/>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text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endParaRPr lang="en-US" dirty="0"/>
          </a:p>
        </p:txBody>
      </p:sp>
      <p:pic>
        <p:nvPicPr>
          <p:cNvPr id="4" name="Picture 3"/>
          <p:cNvPicPr>
            <a:picLocks noChangeAspect="1"/>
          </p:cNvPicPr>
          <p:nvPr userDrawn="1"/>
        </p:nvPicPr>
        <p:blipFill>
          <a:blip r:embed="rId3"/>
          <a:stretch>
            <a:fillRect/>
          </a:stretch>
        </p:blipFill>
        <p:spPr>
          <a:xfrm>
            <a:off x="8296255" y="5489511"/>
            <a:ext cx="3541266" cy="905341"/>
          </a:xfrm>
          <a:prstGeom prst="rect">
            <a:avLst/>
          </a:prstGeom>
        </p:spPr>
      </p:pic>
    </p:spTree>
    <p:extLst>
      <p:ext uri="{BB962C8B-B14F-4D97-AF65-F5344CB8AC3E}">
        <p14:creationId xmlns:p14="http://schemas.microsoft.com/office/powerpoint/2010/main" val="102566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9" name="Text Placeholder 2"/>
          <p:cNvSpPr>
            <a:spLocks noGrp="1"/>
          </p:cNvSpPr>
          <p:nvPr>
            <p:ph idx="1"/>
          </p:nvPr>
        </p:nvSpPr>
        <p:spPr>
          <a:xfrm>
            <a:off x="5687696" y="899806"/>
            <a:ext cx="5364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12"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14" name="TextBox 13"/>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Tree>
    <p:extLst>
      <p:ext uri="{BB962C8B-B14F-4D97-AF65-F5344CB8AC3E}">
        <p14:creationId xmlns:p14="http://schemas.microsoft.com/office/powerpoint/2010/main" val="335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1-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10"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40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1-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4" name="Text Placeholder 2"/>
          <p:cNvSpPr>
            <a:spLocks noGrp="1"/>
          </p:cNvSpPr>
          <p:nvPr>
            <p:ph idx="1" hasCustomPrompt="1"/>
          </p:nvPr>
        </p:nvSpPr>
        <p:spPr>
          <a:xfrm>
            <a:off x="573023"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94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logo&#10;Title + Content 1- two column w/chart+logo&#10;Title + Content 1- two column w/char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427288"/>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8"/>
          <p:cNvSpPr>
            <a:spLocks noGrp="1"/>
          </p:cNvSpPr>
          <p:nvPr>
            <p:ph type="chart" sz="quarter" idx="11"/>
          </p:nvPr>
        </p:nvSpPr>
        <p:spPr>
          <a:xfrm>
            <a:off x="4436533" y="2427288"/>
            <a:ext cx="6652155" cy="3575050"/>
          </a:xfrm>
        </p:spPr>
        <p:txBody>
          <a:bodyPr/>
          <a:lstStyle/>
          <a:p>
            <a:r>
              <a:rPr lang="en-US"/>
              <a:t>Click icon to add chart</a:t>
            </a:r>
          </a:p>
        </p:txBody>
      </p:sp>
    </p:spTree>
    <p:extLst>
      <p:ext uri="{BB962C8B-B14F-4D97-AF65-F5344CB8AC3E}">
        <p14:creationId xmlns:p14="http://schemas.microsoft.com/office/powerpoint/2010/main" val="18158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8"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4"/>
          <p:cNvGraphicFramePr>
            <a:graphicFrameLocks noGrp="1"/>
          </p:cNvGraphicFramePr>
          <p:nvPr userDrawn="1">
            <p:extLst>
              <p:ext uri="{D42A27DB-BD31-4B8C-83A1-F6EECF244321}">
                <p14:modId xmlns:p14="http://schemas.microsoft.com/office/powerpoint/2010/main" val="276980634"/>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2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9" y="899805"/>
            <a:ext cx="5236430"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1-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68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1-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6" name="Text Placeholder 2"/>
          <p:cNvSpPr>
            <a:spLocks noGrp="1"/>
          </p:cNvSpPr>
          <p:nvPr>
            <p:ph idx="11" hasCustomPrompt="1"/>
          </p:nvPr>
        </p:nvSpPr>
        <p:spPr>
          <a:xfrm>
            <a:off x="573024" y="2291969"/>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2" hasCustomPrompt="1"/>
          </p:nvPr>
        </p:nvSpPr>
        <p:spPr>
          <a:xfrm>
            <a:off x="6034572" y="2291968"/>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20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7"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99649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5"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6" name="Table 5"/>
          <p:cNvGraphicFramePr>
            <a:graphicFrameLocks noGrp="1"/>
          </p:cNvGraphicFramePr>
          <p:nvPr userDrawn="1">
            <p:extLst>
              <p:ext uri="{D42A27DB-BD31-4B8C-83A1-F6EECF244321}">
                <p14:modId xmlns:p14="http://schemas.microsoft.com/office/powerpoint/2010/main" val="85519765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298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ln>
            <a:solidFill>
              <a:schemeClr val="accent1"/>
            </a:solidFill>
          </a:ln>
        </p:spPr>
      </p:pic>
      <p:sp>
        <p:nvSpPr>
          <p:cNvPr id="2" name="Title 1"/>
          <p:cNvSpPr>
            <a:spLocks noGrp="1"/>
          </p:cNvSpPr>
          <p:nvPr>
            <p:ph type="title" hasCustomPrompt="1"/>
          </p:nvPr>
        </p:nvSpPr>
        <p:spPr>
          <a:xfrm>
            <a:off x="0" y="2674302"/>
            <a:ext cx="12192000" cy="1509395"/>
          </a:xfrm>
        </p:spPr>
        <p:txBody>
          <a:bodyPr>
            <a:noAutofit/>
          </a:bodyPr>
          <a:lstStyle>
            <a:lvl1pPr algn="ctr">
              <a:defRPr sz="14000" baseline="0">
                <a:solidFill>
                  <a:schemeClr val="bg1"/>
                </a:solidFill>
              </a:defRPr>
            </a:lvl1pPr>
          </a:lstStyle>
          <a:p>
            <a:r>
              <a:rPr lang="en-US" dirty="0"/>
              <a:t>Welcome</a:t>
            </a:r>
          </a:p>
        </p:txBody>
      </p:sp>
      <p:sp>
        <p:nvSpPr>
          <p:cNvPr id="6" name="Rectangle 5"/>
          <p:cNvSpPr/>
          <p:nvPr userDrawn="1"/>
        </p:nvSpPr>
        <p:spPr>
          <a:xfrm>
            <a:off x="5788036" y="189023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7" name="Rectangle 6"/>
          <p:cNvSpPr/>
          <p:nvPr userDrawn="1"/>
        </p:nvSpPr>
        <p:spPr>
          <a:xfrm>
            <a:off x="5788036" y="480646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3" name="Picture 2"/>
          <p:cNvPicPr>
            <a:picLocks noChangeAspect="1"/>
          </p:cNvPicPr>
          <p:nvPr userDrawn="1"/>
        </p:nvPicPr>
        <p:blipFill>
          <a:blip r:embed="rId3"/>
          <a:stretch>
            <a:fillRect/>
          </a:stretch>
        </p:blipFill>
        <p:spPr>
          <a:xfrm>
            <a:off x="8366441" y="5769421"/>
            <a:ext cx="3400442" cy="869338"/>
          </a:xfrm>
          <a:prstGeom prst="rect">
            <a:avLst/>
          </a:prstGeom>
        </p:spPr>
      </p:pic>
    </p:spTree>
    <p:extLst>
      <p:ext uri="{BB962C8B-B14F-4D97-AF65-F5344CB8AC3E}">
        <p14:creationId xmlns:p14="http://schemas.microsoft.com/office/powerpoint/2010/main" val="145239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8" y="899805"/>
            <a:ext cx="4892046"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52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2-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12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2-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8" name="Text Placeholder 2"/>
          <p:cNvSpPr>
            <a:spLocks noGrp="1"/>
          </p:cNvSpPr>
          <p:nvPr>
            <p:ph idx="10"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2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Content Placeholder 6"/>
          <p:cNvSpPr>
            <a:spLocks noGrp="1"/>
          </p:cNvSpPr>
          <p:nvPr>
            <p:ph sz="quarter" idx="10" hasCustomPrompt="1"/>
          </p:nvPr>
        </p:nvSpPr>
        <p:spPr>
          <a:xfrm>
            <a:off x="573024" y="2282910"/>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282910"/>
            <a:ext cx="6652155" cy="3575050"/>
          </a:xfrm>
        </p:spPr>
        <p:txBody>
          <a:bodyPr/>
          <a:lstStyle/>
          <a:p>
            <a:r>
              <a:rPr lang="en-US"/>
              <a:t>Click icon to add chart</a:t>
            </a:r>
          </a:p>
        </p:txBody>
      </p:sp>
    </p:spTree>
    <p:extLst>
      <p:ext uri="{BB962C8B-B14F-4D97-AF65-F5344CB8AC3E}">
        <p14:creationId xmlns:p14="http://schemas.microsoft.com/office/powerpoint/2010/main" val="75059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2- one column w/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14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 two column w/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3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2-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11987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2-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01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2-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13" name="Text Placeholder 12"/>
          <p:cNvSpPr>
            <a:spLocks noGrp="1"/>
          </p:cNvSpPr>
          <p:nvPr>
            <p:ph type="body" sz="quarter" idx="10"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1" hasCustomPrompt="1"/>
          </p:nvPr>
        </p:nvSpPr>
        <p:spPr>
          <a:xfrm>
            <a:off x="6126369" y="2277729"/>
            <a:ext cx="4980321" cy="3521492"/>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86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3"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755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4" name="Rectangle 3"/>
          <p:cNvSpPr/>
          <p:nvPr userDrawn="1"/>
        </p:nvSpPr>
        <p:spPr>
          <a:xfrm>
            <a:off x="0" y="0"/>
            <a:ext cx="6096000" cy="6858000"/>
          </a:xfrm>
          <a:prstGeom prst="rect">
            <a:avLst/>
          </a:prstGeom>
          <a:solidFill>
            <a:srgbClr val="00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7561" y="1629631"/>
            <a:ext cx="5363737" cy="2246769"/>
          </a:xfrm>
          <a:prstGeom prst="rect">
            <a:avLst/>
          </a:prstGeom>
          <a:noFill/>
        </p:spPr>
        <p:txBody>
          <a:bodyPr wrap="square" rtlCol="0">
            <a:spAutoFit/>
          </a:bodyPr>
          <a:lstStyle/>
          <a:p>
            <a:r>
              <a:rPr lang="en-US" sz="7000" b="1" i="0" dirty="0">
                <a:solidFill>
                  <a:schemeClr val="bg1"/>
                </a:solidFill>
                <a:latin typeface="Times New Roman" charset="0"/>
              </a:rPr>
              <a:t>University </a:t>
            </a:r>
            <a:br>
              <a:rPr lang="en-US" sz="7000" b="1" i="0" dirty="0">
                <a:solidFill>
                  <a:schemeClr val="bg1"/>
                </a:solidFill>
                <a:latin typeface="Times New Roman" charset="0"/>
              </a:rPr>
            </a:br>
            <a:r>
              <a:rPr lang="en-US" sz="7000" b="1" i="0" baseline="0" dirty="0">
                <a:solidFill>
                  <a:schemeClr val="bg1"/>
                </a:solidFill>
                <a:latin typeface="Times New Roman" charset="0"/>
              </a:rPr>
              <a:t>of Vermont</a:t>
            </a:r>
            <a:endParaRPr lang="en-US" sz="7000" b="1" i="0" dirty="0">
              <a:solidFill>
                <a:schemeClr val="bg1"/>
              </a:solidFill>
              <a:latin typeface="Times New Roman" charset="0"/>
            </a:endParaRPr>
          </a:p>
        </p:txBody>
      </p:sp>
      <p:sp>
        <p:nvSpPr>
          <p:cNvPr id="6" name="TextBox 5"/>
          <p:cNvSpPr txBox="1"/>
          <p:nvPr userDrawn="1"/>
        </p:nvSpPr>
        <p:spPr>
          <a:xfrm>
            <a:off x="557561" y="4605453"/>
            <a:ext cx="3267307" cy="400110"/>
          </a:xfrm>
          <a:prstGeom prst="rect">
            <a:avLst/>
          </a:prstGeom>
          <a:noFill/>
        </p:spPr>
        <p:txBody>
          <a:bodyPr wrap="square" rtlCol="0">
            <a:spAutoFit/>
          </a:bodyPr>
          <a:lstStyle/>
          <a:p>
            <a:r>
              <a:rPr lang="en-US" sz="2000" b="1" i="0" baseline="0" dirty="0">
                <a:solidFill>
                  <a:schemeClr val="bg1"/>
                </a:solidFill>
                <a:latin typeface="Century Gothic" charset="0"/>
              </a:rPr>
              <a:t>Since 1791</a:t>
            </a:r>
          </a:p>
        </p:txBody>
      </p:sp>
      <p:sp>
        <p:nvSpPr>
          <p:cNvPr id="7" name="Rectangle 6"/>
          <p:cNvSpPr/>
          <p:nvPr userDrawn="1"/>
        </p:nvSpPr>
        <p:spPr>
          <a:xfrm>
            <a:off x="635618" y="4137103"/>
            <a:ext cx="646771" cy="198609"/>
          </a:xfrm>
          <a:prstGeom prst="rect">
            <a:avLst/>
          </a:prstGeom>
          <a:solidFill>
            <a:srgbClr val="B2D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1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3-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991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 Content 3-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10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034837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3" y="831469"/>
            <a:ext cx="10952931" cy="1325563"/>
          </a:xfrm>
        </p:spPr>
        <p:txBody>
          <a:bodyPr/>
          <a:lstStyle/>
          <a:p>
            <a:r>
              <a:rPr lang="en-US" dirty="0"/>
              <a:t>Click to edit title copy</a:t>
            </a:r>
          </a:p>
        </p:txBody>
      </p:sp>
      <p:sp>
        <p:nvSpPr>
          <p:cNvPr id="6"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068187730"/>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88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8" y="899805"/>
            <a:ext cx="5842072"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91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Click to edit title copyedit Master title style</a:t>
            </a:r>
          </a:p>
        </p:txBody>
      </p:sp>
      <p:sp>
        <p:nvSpPr>
          <p:cNvPr id="5" name="Text Placeholder 2"/>
          <p:cNvSpPr>
            <a:spLocks noGrp="1"/>
          </p:cNvSpPr>
          <p:nvPr>
            <p:ph idx="1" hasCustomPrompt="1"/>
          </p:nvPr>
        </p:nvSpPr>
        <p:spPr>
          <a:xfrm>
            <a:off x="573024" y="2291969"/>
            <a:ext cx="10515600" cy="3699757"/>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47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3-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3796010"/>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2"/>
          <p:cNvSpPr>
            <a:spLocks noGrp="1"/>
          </p:cNvSpPr>
          <p:nvPr>
            <p:ph type="body" sz="quarter" idx="12" hasCustomPrompt="1"/>
          </p:nvPr>
        </p:nvSpPr>
        <p:spPr>
          <a:xfrm>
            <a:off x="6083487"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9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10;Title + Content 3- one column w/logo&#10;Title + Content 3-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5869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6"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914333839"/>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8832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7" y="899805"/>
            <a:ext cx="5925200"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3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103"/>
            <a:ext cx="12192000" cy="6858000"/>
          </a:xfrm>
          <a:prstGeom prst="rect">
            <a:avLst/>
          </a:prstGeom>
        </p:spPr>
      </p:pic>
      <p:sp>
        <p:nvSpPr>
          <p:cNvPr id="2" name="Title 1"/>
          <p:cNvSpPr>
            <a:spLocks noGrp="1"/>
          </p:cNvSpPr>
          <p:nvPr>
            <p:ph type="title" hasCustomPrompt="1"/>
          </p:nvPr>
        </p:nvSpPr>
        <p:spPr>
          <a:xfrm>
            <a:off x="573024" y="2116571"/>
            <a:ext cx="11005257" cy="553058"/>
          </a:xfrm>
        </p:spPr>
        <p:txBody>
          <a:bodyPr>
            <a:noAutofit/>
          </a:bodyPr>
          <a:lstStyle>
            <a:lvl1pPr algn="ctr">
              <a:defRPr sz="5000" b="0" i="0" baseline="0">
                <a:latin typeface="Impact" charset="0"/>
              </a:defRPr>
            </a:lvl1pPr>
          </a:lstStyle>
          <a:p>
            <a:r>
              <a:rPr lang="en-US" dirty="0"/>
              <a:t>CLICK TO EDIT TEXT COPY</a:t>
            </a:r>
          </a:p>
        </p:txBody>
      </p:sp>
      <p:pic>
        <p:nvPicPr>
          <p:cNvPr id="6" name="Picture 5"/>
          <p:cNvPicPr>
            <a:picLocks noChangeAspect="1"/>
          </p:cNvPicPr>
          <p:nvPr userDrawn="1"/>
        </p:nvPicPr>
        <p:blipFill>
          <a:blip r:embed="rId3"/>
          <a:stretch>
            <a:fillRect/>
          </a:stretch>
        </p:blipFill>
        <p:spPr>
          <a:xfrm>
            <a:off x="4359195" y="5322741"/>
            <a:ext cx="3541266" cy="905341"/>
          </a:xfrm>
          <a:prstGeom prst="rect">
            <a:avLst/>
          </a:prstGeom>
        </p:spPr>
      </p:pic>
    </p:spTree>
    <p:extLst>
      <p:ext uri="{BB962C8B-B14F-4D97-AF65-F5344CB8AC3E}">
        <p14:creationId xmlns:p14="http://schemas.microsoft.com/office/powerpoint/2010/main" val="207200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3-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025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3-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3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6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p:cNvGraphicFramePr>
            <a:graphicFrameLocks noGrp="1"/>
          </p:cNvGraphicFramePr>
          <p:nvPr userDrawn="1">
            <p:extLst>
              <p:ext uri="{D42A27DB-BD31-4B8C-83A1-F6EECF244321}">
                <p14:modId xmlns:p14="http://schemas.microsoft.com/office/powerpoint/2010/main" val="57045357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838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idx="1"/>
          </p:nvPr>
        </p:nvSpPr>
        <p:spPr>
          <a:xfrm>
            <a:off x="5763490" y="899805"/>
            <a:ext cx="4674919"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6"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7"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8" name="TextBox 7"/>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Tree>
    <p:extLst>
      <p:ext uri="{BB962C8B-B14F-4D97-AF65-F5344CB8AC3E}">
        <p14:creationId xmlns:p14="http://schemas.microsoft.com/office/powerpoint/2010/main" val="99329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Content 1a- one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9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Content 1a- two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04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Content 1a- one column w/chart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08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10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 Content 1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7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2116570"/>
            <a:ext cx="11005257" cy="752753"/>
          </a:xfrm>
        </p:spPr>
        <p:txBody>
          <a:bodyPr>
            <a:normAutofit/>
          </a:bodyPr>
          <a:lstStyle>
            <a:lvl1pPr algn="ctr">
              <a:defRPr sz="3200" b="0" i="0" baseline="0">
                <a:solidFill>
                  <a:srgbClr val="B2D23E"/>
                </a:solidFill>
                <a:latin typeface="Impact" charset="0"/>
              </a:defRPr>
            </a:lvl1pPr>
          </a:lstStyle>
          <a:p>
            <a:pPr algn="ctr"/>
            <a:r>
              <a:rPr lang="en-US" sz="5000" cap="all" baseline="0" dirty="0">
                <a:solidFill>
                  <a:srgbClr val="B2D23E"/>
                </a:solidFill>
                <a:latin typeface="Impact" charset="0"/>
              </a:rPr>
              <a:t>CLICK TO EDIT TEXT</a:t>
            </a:r>
          </a:p>
        </p:txBody>
      </p:sp>
    </p:spTree>
    <p:extLst>
      <p:ext uri="{BB962C8B-B14F-4D97-AF65-F5344CB8AC3E}">
        <p14:creationId xmlns:p14="http://schemas.microsoft.com/office/powerpoint/2010/main" val="200841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char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16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2a-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2a- two column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711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2a- one column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383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Content 2a- one column w/seal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14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 Content 2a- two column w/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12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 Content 2a- one column /seal+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530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Content 3a-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375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Content 3a-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74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Content 3a- one column w/char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29200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1-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580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 Content 3a- one column w/seal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802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 Content 3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142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Content 3a- one column /seal+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34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ontent 4-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8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ontent 4-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0" hasCustomPrompt="1"/>
          </p:nvPr>
        </p:nvSpPr>
        <p:spPr>
          <a:xfrm>
            <a:off x="573024" y="2438213"/>
            <a:ext cx="5121923" cy="3914461"/>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5966701" y="2434296"/>
            <a:ext cx="5121923" cy="391837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820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ontent 4-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2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ontent 5-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5" name="Text Placeholder 2"/>
          <p:cNvSpPr>
            <a:spLocks noGrp="1"/>
          </p:cNvSpPr>
          <p:nvPr>
            <p:ph idx="1"/>
          </p:nvPr>
        </p:nvSpPr>
        <p:spPr>
          <a:xfrm>
            <a:off x="573023" y="2291969"/>
            <a:ext cx="10961751" cy="3784981"/>
          </a:xfrm>
          <a:prstGeom prst="rect">
            <a:avLst/>
          </a:prstGeom>
        </p:spPr>
        <p:txBody>
          <a:bodyPr vert="horz" lIns="91440" tIns="45720" rIns="91440" bIns="45720" rtlCol="0">
            <a:normAutofit/>
          </a:bodyPr>
          <a:lstStyle>
            <a:lvl1pPr marL="0" indent="0">
              <a:buFont typeface="Arial" charset="0"/>
              <a:buNone/>
              <a:defRPr b="1" i="0" baseline="0">
                <a:solidFill>
                  <a:schemeClr val="bg1"/>
                </a:solidFill>
                <a:latin typeface="Raleway SemiBold" charset="0"/>
                <a:ea typeface="Raleway SemiBold" charset="0"/>
                <a:cs typeface="Raleway SemiBold" charset="0"/>
              </a:defRPr>
            </a:lvl1pPr>
            <a:lvl2pPr>
              <a:defRPr b="1" i="0" baseline="0">
                <a:solidFill>
                  <a:schemeClr val="bg1"/>
                </a:solidFill>
                <a:latin typeface="Raleway SemiBold" charset="0"/>
                <a:ea typeface="Raleway SemiBold" charset="0"/>
                <a:cs typeface="Raleway SemiBold" charset="0"/>
              </a:defRPr>
            </a:lvl2pPr>
            <a:lvl3pPr>
              <a:defRPr b="1" i="0" baseline="0">
                <a:solidFill>
                  <a:schemeClr val="bg1"/>
                </a:solidFill>
                <a:latin typeface="Raleway SemiBold" charset="0"/>
                <a:ea typeface="Raleway SemiBold" charset="0"/>
                <a:cs typeface="Raleway SemiBold" charset="0"/>
              </a:defRPr>
            </a:lvl3pPr>
            <a:lvl4pPr>
              <a:defRPr b="1" i="0" baseline="0">
                <a:solidFill>
                  <a:schemeClr val="bg1"/>
                </a:solidFill>
                <a:latin typeface="Raleway SemiBold" charset="0"/>
                <a:ea typeface="Raleway SemiBold" charset="0"/>
                <a:cs typeface="Raleway SemiBold" charset="0"/>
              </a:defRPr>
            </a:lvl4pPr>
            <a:lvl5pPr>
              <a:defRPr b="1" i="0" baseline="0">
                <a:solidFill>
                  <a:schemeClr val="bg1"/>
                </a:solidFill>
                <a:latin typeface="Raleway SemiBold" charset="0"/>
                <a:ea typeface="Raleway SemiBold" charset="0"/>
                <a:cs typeface="Raleway SemiBol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10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5- two column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11"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7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6-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24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6- two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1-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lvl1pPr>
              <a:defRPr baseline="0"/>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454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7-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26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ontent 7-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ontent 8- yellow photo-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6190735" cy="6857999"/>
          </a:xfrm>
        </p:spPr>
        <p:txBody>
          <a:bodyPr/>
          <a:lstStyle>
            <a:lvl1pPr>
              <a:defRPr baseline="0"/>
            </a:lvl1pPr>
          </a:lstStyle>
          <a:p>
            <a:r>
              <a:rPr lang="en-US" dirty="0"/>
              <a:t>Full bleed photo 585 x 655 </a:t>
            </a:r>
            <a:r>
              <a:rPr lang="en-US" dirty="0" err="1"/>
              <a:t>px</a:t>
            </a:r>
            <a:endParaRPr lang="en-US" dirty="0"/>
          </a:p>
        </p:txBody>
      </p:sp>
      <p:sp>
        <p:nvSpPr>
          <p:cNvPr id="2" name="Title 1"/>
          <p:cNvSpPr>
            <a:spLocks noGrp="1"/>
          </p:cNvSpPr>
          <p:nvPr>
            <p:ph type="title" hasCustomPrompt="1"/>
          </p:nvPr>
        </p:nvSpPr>
        <p:spPr>
          <a:xfrm>
            <a:off x="6400800" y="831469"/>
            <a:ext cx="5066270" cy="1325563"/>
          </a:xfrm>
        </p:spPr>
        <p:txBody>
          <a:bodyPr/>
          <a:lstStyle>
            <a:lvl1pPr>
              <a:defRPr baseline="0">
                <a:solidFill>
                  <a:schemeClr val="bg1"/>
                </a:solidFill>
              </a:defRPr>
            </a:lvl1pPr>
          </a:lstStyle>
          <a:p>
            <a:r>
              <a:rPr lang="en-US" dirty="0"/>
              <a:t>Click to edit title copy</a:t>
            </a:r>
          </a:p>
        </p:txBody>
      </p:sp>
      <p:sp>
        <p:nvSpPr>
          <p:cNvPr id="7" name="Text Placeholder 2"/>
          <p:cNvSpPr>
            <a:spLocks noGrp="1"/>
          </p:cNvSpPr>
          <p:nvPr>
            <p:ph idx="1"/>
          </p:nvPr>
        </p:nvSpPr>
        <p:spPr>
          <a:xfrm>
            <a:off x="6400800" y="2291969"/>
            <a:ext cx="5066270" cy="4351338"/>
          </a:xfrm>
          <a:prstGeom prst="rect">
            <a:avLst/>
          </a:prstGeom>
        </p:spPr>
        <p:txBody>
          <a:bodyPr vert="horz" lIns="91440" tIns="45720" rIns="91440" bIns="45720" rtlCol="0">
            <a:normAutofit/>
          </a:bodyPr>
          <a:lstStyle>
            <a:lvl1pPr marL="0" indent="0">
              <a:buNone/>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1" hasCustomPrompt="1"/>
          </p:nvPr>
        </p:nvSpPr>
        <p:spPr>
          <a:xfrm>
            <a:off x="219867" y="6052126"/>
            <a:ext cx="5751000" cy="805873"/>
          </a:xfrm>
          <a:prstGeom prst="rect">
            <a:avLst/>
          </a:prstGeom>
        </p:spPr>
        <p:txBody>
          <a:bodyPr vert="horz" lIns="91440" tIns="45720" rIns="91440" bIns="45720" rtlCol="0">
            <a:normAutofit/>
          </a:bodyPr>
          <a:lstStyle>
            <a:lvl1pPr marL="0" indent="0">
              <a:buNone/>
              <a:defRPr sz="1600" i="1"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a:t>Click to edit caption text</a:t>
            </a:r>
          </a:p>
        </p:txBody>
      </p:sp>
    </p:spTree>
    <p:extLst>
      <p:ext uri="{BB962C8B-B14F-4D97-AF65-F5344CB8AC3E}">
        <p14:creationId xmlns:p14="http://schemas.microsoft.com/office/powerpoint/2010/main" val="91125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ontent 8- lt green photo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800" y="831469"/>
            <a:ext cx="4687824" cy="1325563"/>
          </a:xfrm>
        </p:spPr>
        <p:txBody>
          <a:bodyPr/>
          <a:lstStyle>
            <a:lvl1pPr>
              <a:defRPr baseline="0">
                <a:solidFill>
                  <a:schemeClr val="bg1"/>
                </a:solidFill>
              </a:defRPr>
            </a:lvl1pPr>
          </a:lstStyle>
          <a:p>
            <a:r>
              <a:rPr lang="en-US" dirty="0"/>
              <a:t>Click to edit title copy</a:t>
            </a:r>
          </a:p>
        </p:txBody>
      </p:sp>
      <p:sp>
        <p:nvSpPr>
          <p:cNvPr id="13" name="Text Placeholder 2"/>
          <p:cNvSpPr>
            <a:spLocks noGrp="1"/>
          </p:cNvSpPr>
          <p:nvPr>
            <p:ph idx="1"/>
          </p:nvPr>
        </p:nvSpPr>
        <p:spPr>
          <a:xfrm>
            <a:off x="6400800" y="2291969"/>
            <a:ext cx="46878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1" hasCustomPrompt="1"/>
          </p:nvPr>
        </p:nvSpPr>
        <p:spPr>
          <a:xfrm>
            <a:off x="247134" y="6059440"/>
            <a:ext cx="5696465" cy="798560"/>
          </a:xfrm>
          <a:prstGeom prst="rect">
            <a:avLst/>
          </a:prstGeom>
        </p:spPr>
        <p:txBody>
          <a:bodyPr vert="horz" lIns="91440" tIns="45720" rIns="91440" bIns="45720" rtlCol="0">
            <a:normAutofit/>
          </a:bodyPr>
          <a:lstStyle>
            <a:lvl1pPr marL="0" indent="0">
              <a:buNone/>
              <a:defRPr sz="1600" i="1" baseline="0"/>
            </a:lvl1pPr>
          </a:lstStyle>
          <a:p>
            <a:pPr lvl="0"/>
            <a:r>
              <a:rPr lang="en-US" dirty="0"/>
              <a:t>Click to edit caption text</a:t>
            </a:r>
          </a:p>
        </p:txBody>
      </p:sp>
    </p:spTree>
    <p:extLst>
      <p:ext uri="{BB962C8B-B14F-4D97-AF65-F5344CB8AC3E}">
        <p14:creationId xmlns:p14="http://schemas.microsoft.com/office/powerpoint/2010/main" val="1746007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ontent 8- mid blue photo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799" y="831469"/>
            <a:ext cx="5239265" cy="1325563"/>
          </a:xfrm>
        </p:spPr>
        <p:txBody>
          <a:bodyPr/>
          <a:lstStyle>
            <a:lvl1pPr>
              <a:defRPr baseline="0">
                <a:solidFill>
                  <a:schemeClr val="bg1"/>
                </a:solidFill>
              </a:defRPr>
            </a:lvl1pPr>
          </a:lstStyle>
          <a:p>
            <a:r>
              <a:rPr lang="en-US" dirty="0"/>
              <a:t>Click to edit title copy</a:t>
            </a:r>
          </a:p>
        </p:txBody>
      </p:sp>
      <p:sp>
        <p:nvSpPr>
          <p:cNvPr id="8" name="Text Placeholder 2"/>
          <p:cNvSpPr>
            <a:spLocks noGrp="1"/>
          </p:cNvSpPr>
          <p:nvPr>
            <p:ph idx="1"/>
          </p:nvPr>
        </p:nvSpPr>
        <p:spPr>
          <a:xfrm>
            <a:off x="6400798" y="2291969"/>
            <a:ext cx="523926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idx="11" hasCustomPrompt="1"/>
          </p:nvPr>
        </p:nvSpPr>
        <p:spPr>
          <a:xfrm>
            <a:off x="216243" y="5972941"/>
            <a:ext cx="5758248" cy="885059"/>
          </a:xfrm>
          <a:prstGeom prst="rect">
            <a:avLst/>
          </a:prstGeom>
        </p:spPr>
        <p:txBody>
          <a:bodyPr vert="horz" lIns="91440" tIns="45720" rIns="91440" bIns="45720" rtlCol="0">
            <a:normAutofit/>
          </a:bodyPr>
          <a:lstStyle>
            <a:lvl1pPr marL="0" indent="0">
              <a:buNone/>
              <a:defRPr sz="1600" b="0" i="1" baseline="0">
                <a:latin typeface="Raleway" charset="0"/>
                <a:ea typeface="Raleway" charset="0"/>
                <a:cs typeface="Raleway" charset="0"/>
              </a:defRPr>
            </a:lvl1pPr>
          </a:lstStyle>
          <a:p>
            <a:pPr lvl="0"/>
            <a:r>
              <a:rPr lang="en-US" dirty="0"/>
              <a:t>Click to edit caption text</a:t>
            </a:r>
          </a:p>
        </p:txBody>
      </p:sp>
    </p:spTree>
    <p:extLst>
      <p:ext uri="{BB962C8B-B14F-4D97-AF65-F5344CB8AC3E}">
        <p14:creationId xmlns:p14="http://schemas.microsoft.com/office/powerpoint/2010/main" val="19282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1- one column w/chart+ Content 1- one column with 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7"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1"/>
          </p:nvPr>
        </p:nvSpPr>
        <p:spPr>
          <a:xfrm>
            <a:off x="4436533" y="2298081"/>
            <a:ext cx="6652155" cy="3575050"/>
          </a:xfrm>
        </p:spPr>
        <p:txBody>
          <a:bodyPr/>
          <a:lstStyle/>
          <a:p>
            <a:r>
              <a:rPr lang="en-US"/>
              <a:t>Click icon to add chart</a:t>
            </a:r>
          </a:p>
        </p:txBody>
      </p:sp>
    </p:spTree>
    <p:extLst>
      <p:ext uri="{BB962C8B-B14F-4D97-AF65-F5344CB8AC3E}">
        <p14:creationId xmlns:p14="http://schemas.microsoft.com/office/powerpoint/2010/main" val="15810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80122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8" name="Table 7"/>
          <p:cNvGraphicFramePr>
            <a:graphicFrameLocks noGrp="1"/>
          </p:cNvGraphicFramePr>
          <p:nvPr userDrawn="1">
            <p:extLst>
              <p:ext uri="{D42A27DB-BD31-4B8C-83A1-F6EECF244321}">
                <p14:modId xmlns:p14="http://schemas.microsoft.com/office/powerpoint/2010/main" val="1244173784"/>
              </p:ext>
            </p:extLst>
          </p:nvPr>
        </p:nvGraphicFramePr>
        <p:xfrm>
          <a:off x="4384907" y="2298079"/>
          <a:ext cx="6989337" cy="3656990"/>
        </p:xfrm>
        <a:graphic>
          <a:graphicData uri="http://schemas.openxmlformats.org/drawingml/2006/table">
            <a:tbl>
              <a:tblPr firstRow="1" bandRow="1">
                <a:tableStyleId>{5940675A-B579-460E-94D1-54222C63F5DA}</a:tableStyleId>
              </a:tblPr>
              <a:tblGrid>
                <a:gridCol w="2329779">
                  <a:extLst>
                    <a:ext uri="{9D8B030D-6E8A-4147-A177-3AD203B41FA5}">
                      <a16:colId xmlns:a16="http://schemas.microsoft.com/office/drawing/2014/main" val="20000"/>
                    </a:ext>
                  </a:extLst>
                </a:gridCol>
                <a:gridCol w="2329779">
                  <a:extLst>
                    <a:ext uri="{9D8B030D-6E8A-4147-A177-3AD203B41FA5}">
                      <a16:colId xmlns:a16="http://schemas.microsoft.com/office/drawing/2014/main" val="20001"/>
                    </a:ext>
                  </a:extLst>
                </a:gridCol>
                <a:gridCol w="2329779">
                  <a:extLst>
                    <a:ext uri="{9D8B030D-6E8A-4147-A177-3AD203B41FA5}">
                      <a16:colId xmlns:a16="http://schemas.microsoft.com/office/drawing/2014/main" val="20002"/>
                    </a:ext>
                  </a:extLst>
                </a:gridCol>
              </a:tblGrid>
              <a:tr h="731398">
                <a:tc>
                  <a:txBody>
                    <a:bodyPr/>
                    <a:lstStyle/>
                    <a:p>
                      <a:endParaRPr lang="en-US" dirty="0"/>
                    </a:p>
                  </a:txBody>
                  <a:tcPr/>
                </a:tc>
                <a:tc>
                  <a:txBody>
                    <a:bodyPr/>
                    <a:lstStyle/>
                    <a:p>
                      <a:endParaRPr lang="en-US" dirty="0">
                        <a:solidFill>
                          <a:schemeClr val="bg2">
                            <a:lumMod val="25000"/>
                          </a:schemeClr>
                        </a:solidFill>
                      </a:endParaRPr>
                    </a:p>
                  </a:txBody>
                  <a:tcPr/>
                </a:tc>
                <a:tc>
                  <a:txBody>
                    <a:bodyPr/>
                    <a:lstStyle/>
                    <a:p>
                      <a:endParaRPr lang="en-US"/>
                    </a:p>
                  </a:txBody>
                  <a:tcPr/>
                </a:tc>
                <a:extLst>
                  <a:ext uri="{0D108BD9-81ED-4DB2-BD59-A6C34878D82A}">
                    <a16:rowId xmlns:a16="http://schemas.microsoft.com/office/drawing/2014/main" val="10000"/>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13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userDrawn="1"/>
        </p:nvGraphicFramePr>
        <p:xfrm>
          <a:off x="-591015" y="-177304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186439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3" name="Text Placeholder 2"/>
          <p:cNvSpPr>
            <a:spLocks noGrp="1"/>
          </p:cNvSpPr>
          <p:nvPr>
            <p:ph type="body" idx="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20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3" r:id="rId3"/>
    <p:sldLayoutId id="2147483693" r:id="rId4"/>
    <p:sldLayoutId id="2147483694" r:id="rId5"/>
    <p:sldLayoutId id="2147483651" r:id="rId6"/>
    <p:sldLayoutId id="2147483652" r:id="rId7"/>
    <p:sldLayoutId id="2147483653" r:id="rId8"/>
    <p:sldLayoutId id="2147483714" r:id="rId9"/>
    <p:sldLayoutId id="2147483720" r:id="rId10"/>
    <p:sldLayoutId id="2147483654" r:id="rId11"/>
    <p:sldLayoutId id="2147483655" r:id="rId12"/>
    <p:sldLayoutId id="2147483658" r:id="rId13"/>
    <p:sldLayoutId id="2147483715" r:id="rId14"/>
    <p:sldLayoutId id="2147483721" r:id="rId15"/>
    <p:sldLayoutId id="2147483656" r:id="rId16"/>
    <p:sldLayoutId id="2147483657" r:id="rId17"/>
    <p:sldLayoutId id="2147483659" r:id="rId18"/>
    <p:sldLayoutId id="2147483716" r:id="rId19"/>
    <p:sldLayoutId id="2147483722"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708" r:id="rId31"/>
    <p:sldLayoutId id="2147483671" r:id="rId32"/>
    <p:sldLayoutId id="2147483717" r:id="rId33"/>
    <p:sldLayoutId id="2147483723" r:id="rId34"/>
    <p:sldLayoutId id="2147483672" r:id="rId35"/>
    <p:sldLayoutId id="2147483673" r:id="rId36"/>
    <p:sldLayoutId id="2147483674" r:id="rId37"/>
    <p:sldLayoutId id="2147483718" r:id="rId38"/>
    <p:sldLayoutId id="2147483724" r:id="rId39"/>
    <p:sldLayoutId id="2147483676" r:id="rId40"/>
    <p:sldLayoutId id="2147483677" r:id="rId41"/>
    <p:sldLayoutId id="2147483678" r:id="rId42"/>
    <p:sldLayoutId id="2147483719" r:id="rId43"/>
    <p:sldLayoutId id="2147483725" r:id="rId44"/>
    <p:sldLayoutId id="2147483695" r:id="rId45"/>
    <p:sldLayoutId id="2147483696" r:id="rId46"/>
    <p:sldLayoutId id="2147483697" r:id="rId47"/>
    <p:sldLayoutId id="2147483698" r:id="rId48"/>
    <p:sldLayoutId id="2147483702" r:id="rId49"/>
    <p:sldLayoutId id="2147483700" r:id="rId50"/>
    <p:sldLayoutId id="2147483703" r:id="rId51"/>
    <p:sldLayoutId id="2147483699" r:id="rId52"/>
    <p:sldLayoutId id="2147483701" r:id="rId53"/>
    <p:sldLayoutId id="2147483704" r:id="rId54"/>
    <p:sldLayoutId id="2147483705" r:id="rId55"/>
    <p:sldLayoutId id="2147483706" r:id="rId56"/>
    <p:sldLayoutId id="2147483707" r:id="rId57"/>
    <p:sldLayoutId id="2147483670" r:id="rId58"/>
    <p:sldLayoutId id="2147483709" r:id="rId59"/>
    <p:sldLayoutId id="2147483710" r:id="rId60"/>
    <p:sldLayoutId id="2147483711" r:id="rId61"/>
    <p:sldLayoutId id="2147483712" r:id="rId62"/>
    <p:sldLayoutId id="2147483679" r:id="rId63"/>
    <p:sldLayoutId id="2147483680" r:id="rId64"/>
    <p:sldLayoutId id="2147483681" r:id="rId65"/>
    <p:sldLayoutId id="2147483682" r:id="rId66"/>
    <p:sldLayoutId id="2147483683" r:id="rId67"/>
    <p:sldLayoutId id="2147483685" r:id="rId68"/>
    <p:sldLayoutId id="2147483684" r:id="rId69"/>
    <p:sldLayoutId id="2147483686" r:id="rId70"/>
    <p:sldLayoutId id="2147483687" r:id="rId71"/>
    <p:sldLayoutId id="2147483688" r:id="rId72"/>
    <p:sldLayoutId id="2147483689" r:id="rId73"/>
    <p:sldLayoutId id="2147483690" r:id="rId74"/>
  </p:sldLayoutIdLst>
  <p:txStyles>
    <p:titleStyle>
      <a:lvl1pPr algn="l" defTabSz="914400" rtl="0" eaLnBrk="1" latinLnBrk="0" hangingPunct="1">
        <a:lnSpc>
          <a:spcPct val="90000"/>
        </a:lnSpc>
        <a:spcBef>
          <a:spcPct val="0"/>
        </a:spcBef>
        <a:buNone/>
        <a:defRPr sz="3500" b="1" i="0" kern="1200" baseline="0">
          <a:solidFill>
            <a:srgbClr val="007155"/>
          </a:solidFill>
          <a:latin typeface="Times New Roman" charset="0"/>
          <a:ea typeface="+mj-ea"/>
          <a:cs typeface="+mj-cs"/>
        </a:defRPr>
      </a:lvl1pPr>
    </p:titleStyle>
    <p:body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 Id="rId4" Type="http://schemas.openxmlformats.org/officeDocument/2006/relationships/image" Target="cid:part4.5C8FE62B.1DFB0239@uvm.edu"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uvm.edu/oir/degrees-awarded" TargetMode="External"/><Relationship Id="rId2" Type="http://schemas.openxmlformats.org/officeDocument/2006/relationships/hyperlink" Target="https://www.uvm.edu/oir/program-level-enrollment" TargetMode="Externa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www.uvm.edu/oir/program-level-enrollment" TargetMode="External"/><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 Id="rId4" Type="http://schemas.openxmlformats.org/officeDocument/2006/relationships/hyperlink" Target="https://www.uvm.edu/oir/degrees-award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ceweb.org/job-market/graduate-outcomes/first-destination/" TargetMode="External"/><Relationship Id="rId2" Type="http://schemas.openxmlformats.org/officeDocument/2006/relationships/hyperlink" Target="https://www.naceweb.org/" TargetMode="External"/><Relationship Id="rId1" Type="http://schemas.openxmlformats.org/officeDocument/2006/relationships/slideLayout" Target="../slideLayouts/slideLayout21.xml"/><Relationship Id="rId5" Type="http://schemas.openxmlformats.org/officeDocument/2006/relationships/hyperlink" Target="https://www.uvm.edu/oir/career-outcomes" TargetMode="External"/><Relationship Id="rId4" Type="http://schemas.openxmlformats.org/officeDocument/2006/relationships/hyperlink" Target="https://www.uvm.edu/oir/retention/graduation-plan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vm.edu/oir/retention/graduation-planning" TargetMode="External"/><Relationship Id="rId2" Type="http://schemas.openxmlformats.org/officeDocument/2006/relationships/hyperlink" Target="https://curricularanalytics.org/" TargetMode="Externa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hyperlink" Target="https://www.uvm.edu/oir/career-outcom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vm.edu/oir/retention/graduation-planning" TargetMode="External"/><Relationship Id="rId2" Type="http://schemas.openxmlformats.org/officeDocument/2006/relationships/hyperlink" Target="https://www.uvm.edu/sites/default/files/Assessment-of-Student-Learning-Outcomes/assess_series_3_Curriculum_Mapping_01062020.pdf"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Data and its use in assessment and program review: program-level metrics</a:t>
            </a:r>
          </a:p>
        </p:txBody>
      </p:sp>
      <p:sp>
        <p:nvSpPr>
          <p:cNvPr id="3" name="Subtitle 2"/>
          <p:cNvSpPr>
            <a:spLocks noGrp="1"/>
          </p:cNvSpPr>
          <p:nvPr>
            <p:ph type="subTitle" idx="1"/>
          </p:nvPr>
        </p:nvSpPr>
        <p:spPr/>
        <p:txBody>
          <a:bodyPr>
            <a:normAutofit/>
          </a:bodyPr>
          <a:lstStyle/>
          <a:p>
            <a:r>
              <a:rPr lang="en-US" sz="1600" b="1" dirty="0"/>
              <a:t>Alex Yin</a:t>
            </a:r>
            <a:r>
              <a:rPr lang="en-US" sz="1600" dirty="0"/>
              <a:t>, Executive Director, OIR</a:t>
            </a:r>
          </a:p>
          <a:p>
            <a:r>
              <a:rPr lang="en-US" sz="1600" b="1" dirty="0"/>
              <a:t>Emily </a:t>
            </a:r>
            <a:r>
              <a:rPr lang="en-US" sz="1600" b="1" dirty="0" err="1"/>
              <a:t>Manetta</a:t>
            </a:r>
            <a:r>
              <a:rPr lang="en-US" sz="1600" dirty="0"/>
              <a:t>, Provost’s Fellow for APR/Assessment</a:t>
            </a:r>
          </a:p>
        </p:txBody>
      </p:sp>
    </p:spTree>
    <p:extLst>
      <p:ext uri="{BB962C8B-B14F-4D97-AF65-F5344CB8AC3E}">
        <p14:creationId xmlns:p14="http://schemas.microsoft.com/office/powerpoint/2010/main" val="85597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586-AF5E-AF45-8FD8-A7CA3579A1FD}"/>
              </a:ext>
            </a:extLst>
          </p:cNvPr>
          <p:cNvSpPr>
            <a:spLocks noGrp="1"/>
          </p:cNvSpPr>
          <p:nvPr>
            <p:ph type="title"/>
          </p:nvPr>
        </p:nvSpPr>
        <p:spPr/>
        <p:txBody>
          <a:bodyPr/>
          <a:lstStyle/>
          <a:p>
            <a:r>
              <a:rPr lang="en-US" dirty="0"/>
              <a:t>Wrap-up</a:t>
            </a:r>
          </a:p>
        </p:txBody>
      </p:sp>
      <p:sp>
        <p:nvSpPr>
          <p:cNvPr id="3" name="Content Placeholder 2">
            <a:extLst>
              <a:ext uri="{FF2B5EF4-FFF2-40B4-BE49-F238E27FC236}">
                <a16:creationId xmlns:a16="http://schemas.microsoft.com/office/drawing/2014/main" id="{7D8A5718-58CA-B640-BF7F-7A9C0E746E65}"/>
              </a:ext>
            </a:extLst>
          </p:cNvPr>
          <p:cNvSpPr>
            <a:spLocks noGrp="1"/>
          </p:cNvSpPr>
          <p:nvPr>
            <p:ph idx="1"/>
          </p:nvPr>
        </p:nvSpPr>
        <p:spPr>
          <a:xfrm>
            <a:off x="480556" y="1747438"/>
            <a:ext cx="10515600" cy="4458152"/>
          </a:xfrm>
        </p:spPr>
        <p:txBody>
          <a:bodyPr/>
          <a:lstStyle/>
          <a:p>
            <a:pPr marL="285750" indent="-285750">
              <a:buFont typeface="Arial" panose="020B0604020202020204" pitchFamily="34" charset="0"/>
              <a:buChar char="•"/>
            </a:pPr>
            <a:r>
              <a:rPr lang="en-US" dirty="0"/>
              <a:t>Data concerning student pathways through your program, program size, and curricular design work together with what you learn from your assessment to inform a range of decision-making at the program level</a:t>
            </a:r>
          </a:p>
          <a:p>
            <a:pPr marL="285750" indent="-285750">
              <a:buFont typeface="Arial" panose="020B0604020202020204" pitchFamily="34" charset="0"/>
              <a:buChar char="•"/>
            </a:pPr>
            <a:r>
              <a:rPr lang="en-US" dirty="0"/>
              <a:t>Familiarity with this data and how it changes over time can also allow you to actively manage and evaluate the impact of any changes</a:t>
            </a:r>
          </a:p>
          <a:p>
            <a:pPr marL="285750" indent="-285750">
              <a:buFont typeface="Arial" panose="020B0604020202020204" pitchFamily="34" charset="0"/>
              <a:buChar char="•"/>
            </a:pPr>
            <a:r>
              <a:rPr lang="en-US" dirty="0"/>
              <a:t>Ideally integrating this kind of data-based program-level evaluation with assessment as an annual practice will also make program review and/or accreditation simpler</a:t>
            </a:r>
          </a:p>
          <a:p>
            <a:pPr marL="285750" indent="-285750">
              <a:buFont typeface="Arial" panose="020B0604020202020204" pitchFamily="34" charset="0"/>
              <a:buChar char="•"/>
            </a:pPr>
            <a:r>
              <a:rPr lang="en-US" dirty="0"/>
              <a:t>Upcoming assessment workshops: Jan 20 – DEI in Assessment: Designing DEI-focused Learning Outcomes; Jan 27 – Preparing an Annual Assessment Report</a:t>
            </a:r>
          </a:p>
        </p:txBody>
      </p:sp>
    </p:spTree>
    <p:extLst>
      <p:ext uri="{BB962C8B-B14F-4D97-AF65-F5344CB8AC3E}">
        <p14:creationId xmlns:p14="http://schemas.microsoft.com/office/powerpoint/2010/main" val="427793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36F0-7BF7-7445-B4EE-B3F423D1B92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6894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D235-83F1-F744-9D4D-2C30C966BBCB}"/>
              </a:ext>
            </a:extLst>
          </p:cNvPr>
          <p:cNvSpPr>
            <a:spLocks noGrp="1"/>
          </p:cNvSpPr>
          <p:nvPr>
            <p:ph type="title"/>
          </p:nvPr>
        </p:nvSpPr>
        <p:spPr/>
        <p:txBody>
          <a:bodyPr/>
          <a:lstStyle/>
          <a:p>
            <a:r>
              <a:rPr lang="en-US" dirty="0"/>
              <a:t>Familiarizing yourself with available data</a:t>
            </a:r>
          </a:p>
        </p:txBody>
      </p:sp>
      <p:sp>
        <p:nvSpPr>
          <p:cNvPr id="3" name="Content Placeholder 2">
            <a:extLst>
              <a:ext uri="{FF2B5EF4-FFF2-40B4-BE49-F238E27FC236}">
                <a16:creationId xmlns:a16="http://schemas.microsoft.com/office/drawing/2014/main" id="{FB9AC571-E135-C546-B856-DBB37B82CB7B}"/>
              </a:ext>
            </a:extLst>
          </p:cNvPr>
          <p:cNvSpPr>
            <a:spLocks noGrp="1"/>
          </p:cNvSpPr>
          <p:nvPr>
            <p:ph idx="1"/>
          </p:nvPr>
        </p:nvSpPr>
        <p:spPr>
          <a:xfrm>
            <a:off x="573024" y="1809084"/>
            <a:ext cx="10515600" cy="4351338"/>
          </a:xfrm>
        </p:spPr>
        <p:txBody>
          <a:bodyPr>
            <a:normAutofit fontScale="92500" lnSpcReduction="20000"/>
          </a:bodyPr>
          <a:lstStyle/>
          <a:p>
            <a:pPr marL="285750" indent="-285750">
              <a:buFont typeface="Arial" panose="020B0604020202020204" pitchFamily="34" charset="0"/>
              <a:buChar char="•"/>
            </a:pPr>
            <a:r>
              <a:rPr lang="en-US" dirty="0"/>
              <a:t>Chairs and program directors typically seek data in order to conduct periodic program reviews, prepare reports for external accreditors, and to justify staffing proposals </a:t>
            </a:r>
          </a:p>
          <a:p>
            <a:pPr marL="285750" indent="-285750">
              <a:buFont typeface="Arial" panose="020B0604020202020204" pitchFamily="34" charset="0"/>
              <a:buChar char="•"/>
            </a:pPr>
            <a:r>
              <a:rPr lang="en-US" dirty="0"/>
              <a:t>This type of data can also be used to evaluate curricular design, curricular flow, and form the basis for direct and indirect assessment of and best matching assessment to certain outcomes</a:t>
            </a:r>
          </a:p>
          <a:p>
            <a:pPr marL="285750" indent="-285750">
              <a:buFont typeface="Arial" panose="020B0604020202020204" pitchFamily="34" charset="0"/>
              <a:buChar char="•"/>
            </a:pPr>
            <a:r>
              <a:rPr lang="en-US" dirty="0"/>
              <a:t>Many program-level metrics at UVM are made available through dashboards via the Office for Institutional Research (OIR)</a:t>
            </a:r>
          </a:p>
          <a:p>
            <a:pPr marL="285750" indent="-285750">
              <a:buFont typeface="Arial" panose="020B0604020202020204" pitchFamily="34" charset="0"/>
              <a:buChar char="•"/>
            </a:pPr>
            <a:r>
              <a:rPr lang="en-US" dirty="0"/>
              <a:t>This presentation gives you an up-to-date overview of the kinds of data easily available to you through the dashboards, and  ideas for how it can be used</a:t>
            </a:r>
          </a:p>
          <a:p>
            <a:pPr marL="285750" indent="-285750">
              <a:buFont typeface="Arial" panose="020B0604020202020204" pitchFamily="34" charset="0"/>
              <a:buChar char="•"/>
            </a:pPr>
            <a:r>
              <a:rPr lang="en-US" dirty="0"/>
              <a:t>The goal is to encourage frequent and proactive use of this data alongside annual assessment work as a comprehensive review, not only when an APR or accreditation review rolls around</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641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346993" y="356768"/>
            <a:ext cx="10515600" cy="1325563"/>
          </a:xfrm>
        </p:spPr>
        <p:txBody>
          <a:bodyPr/>
          <a:lstStyle/>
          <a:p>
            <a:r>
              <a:rPr lang="en-US" dirty="0"/>
              <a:t>Student retention and graduation</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490831" y="1348899"/>
            <a:ext cx="10515600" cy="2904602"/>
          </a:xfrm>
        </p:spPr>
        <p:txBody>
          <a:bodyPr>
            <a:normAutofit lnSpcReduction="10000"/>
          </a:bodyPr>
          <a:lstStyle/>
          <a:p>
            <a:pPr marL="285750" indent="-285750">
              <a:buFont typeface="Arial" panose="020B0604020202020204" pitchFamily="34" charset="0"/>
              <a:buChar char="•"/>
            </a:pPr>
            <a:r>
              <a:rPr lang="en-US" b="1" dirty="0"/>
              <a:t>How well does your program, department, or major retain students? How long do they take to graduate? </a:t>
            </a:r>
          </a:p>
          <a:p>
            <a:pPr marL="285750" indent="-285750">
              <a:buFont typeface="Arial" panose="020B0604020202020204" pitchFamily="34" charset="0"/>
              <a:buChar char="•"/>
            </a:pPr>
            <a:r>
              <a:rPr lang="en-US" dirty="0"/>
              <a:t>Consider reviewing the </a:t>
            </a:r>
            <a:r>
              <a:rPr lang="en-US" u="sng" dirty="0"/>
              <a:t>adjusted retention and graduation rates</a:t>
            </a:r>
            <a:r>
              <a:rPr lang="en-US" dirty="0"/>
              <a:t>, which look at retention and graduation rates based on a student’s major in their third fall semester </a:t>
            </a:r>
          </a:p>
          <a:p>
            <a:pPr marL="285750" indent="-285750">
              <a:buFont typeface="Arial" panose="020B0604020202020204" pitchFamily="34" charset="0"/>
              <a:buChar char="•"/>
            </a:pPr>
            <a:r>
              <a:rPr lang="en-US" dirty="0"/>
              <a:t>What is happening in the 3</a:t>
            </a:r>
            <a:r>
              <a:rPr lang="en-US" baseline="30000" dirty="0"/>
              <a:t>rd</a:t>
            </a:r>
            <a:r>
              <a:rPr lang="en-US" dirty="0"/>
              <a:t> and 4</a:t>
            </a:r>
            <a:r>
              <a:rPr lang="en-US" baseline="30000" dirty="0"/>
              <a:t>th</a:t>
            </a:r>
            <a:r>
              <a:rPr lang="en-US" dirty="0"/>
              <a:t> year of your curriculum, and how well are students meeting your stated learning goals in those years?</a:t>
            </a: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pic>
        <p:nvPicPr>
          <p:cNvPr id="4" name="Picture 3">
            <a:extLst>
              <a:ext uri="{FF2B5EF4-FFF2-40B4-BE49-F238E27FC236}">
                <a16:creationId xmlns:a16="http://schemas.microsoft.com/office/drawing/2014/main" id="{D1341F12-56A4-C04D-8F50-20FEE8E8C0D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63255" y="4042056"/>
            <a:ext cx="7841751" cy="2194270"/>
          </a:xfrm>
          <a:prstGeom prst="rect">
            <a:avLst/>
          </a:prstGeom>
          <a:noFill/>
          <a:ln>
            <a:noFill/>
          </a:ln>
        </p:spPr>
      </p:pic>
      <p:sp>
        <p:nvSpPr>
          <p:cNvPr id="5" name="TextBox 4">
            <a:extLst>
              <a:ext uri="{FF2B5EF4-FFF2-40B4-BE49-F238E27FC236}">
                <a16:creationId xmlns:a16="http://schemas.microsoft.com/office/drawing/2014/main" id="{2510C6C1-B5D7-784D-B75C-8A98BB2C90CA}"/>
              </a:ext>
            </a:extLst>
          </p:cNvPr>
          <p:cNvSpPr txBox="1"/>
          <p:nvPr/>
        </p:nvSpPr>
        <p:spPr>
          <a:xfrm>
            <a:off x="2157644" y="6308245"/>
            <a:ext cx="9941889" cy="307777"/>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none" rtlCol="0">
            <a:spAutoFit/>
          </a:bodyPr>
          <a:lstStyle/>
          <a:p>
            <a:r>
              <a:rPr lang="en-US" sz="1400" u="sng" dirty="0">
                <a:hlinkClick r:id="rId2"/>
              </a:rPr>
              <a:t>https://www.uvm.edu/oir/retention/graduation-planning</a:t>
            </a:r>
            <a:r>
              <a:rPr lang="en-US" sz="1400" dirty="0"/>
              <a:t>  - go to the section on Retention and Graduation Rates by Adjusted Cohorts </a:t>
            </a:r>
          </a:p>
        </p:txBody>
      </p:sp>
    </p:spTree>
    <p:extLst>
      <p:ext uri="{BB962C8B-B14F-4D97-AF65-F5344CB8AC3E}">
        <p14:creationId xmlns:p14="http://schemas.microsoft.com/office/powerpoint/2010/main" val="122270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501105" y="631557"/>
            <a:ext cx="10515600" cy="1325563"/>
          </a:xfrm>
        </p:spPr>
        <p:txBody>
          <a:bodyPr/>
          <a:lstStyle/>
          <a:p>
            <a:r>
              <a:rPr lang="en-US" dirty="0"/>
              <a:t>Student flow</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700266"/>
            <a:ext cx="10515600" cy="4160202"/>
          </a:xfrm>
        </p:spPr>
        <p:txBody>
          <a:bodyPr>
            <a:normAutofit fontScale="85000" lnSpcReduction="10000"/>
          </a:bodyPr>
          <a:lstStyle/>
          <a:p>
            <a:pPr marL="285750" indent="-285750">
              <a:buFont typeface="Arial" panose="020B0604020202020204" pitchFamily="34" charset="0"/>
              <a:buChar char="•"/>
            </a:pPr>
            <a:r>
              <a:rPr lang="en-US" b="1" dirty="0"/>
              <a:t>How do students flow into or out of your program?</a:t>
            </a:r>
          </a:p>
          <a:p>
            <a:pPr marL="285750" indent="-285750">
              <a:buFont typeface="Arial" panose="020B0604020202020204" pitchFamily="34" charset="0"/>
              <a:buChar char="•"/>
            </a:pPr>
            <a:r>
              <a:rPr lang="en-US" dirty="0"/>
              <a:t>The </a:t>
            </a:r>
            <a:r>
              <a:rPr lang="en-US" u="sng" dirty="0"/>
              <a:t>Student Flow Dashboard</a:t>
            </a:r>
            <a:r>
              <a:rPr lang="en-US" dirty="0"/>
              <a:t> shows you what programs are receiving your students when they leave your program. The </a:t>
            </a:r>
            <a:r>
              <a:rPr lang="en-US" u="sng" dirty="0"/>
              <a:t>Student Flow, Semester-to-Semester </a:t>
            </a:r>
            <a:r>
              <a:rPr lang="en-US" dirty="0"/>
              <a:t>and </a:t>
            </a:r>
            <a:r>
              <a:rPr lang="en-US" u="sng" dirty="0"/>
              <a:t>Student Flow, Fall Term-to-Fall Term</a:t>
            </a:r>
            <a:r>
              <a:rPr lang="en-US" dirty="0"/>
              <a:t> examines student pipeline (what majors your students are coming from) and student pathway (where do your students go). </a:t>
            </a:r>
          </a:p>
          <a:p>
            <a:pPr marL="285750" indent="-285750">
              <a:buFont typeface="Arial" panose="020B0604020202020204" pitchFamily="34" charset="0"/>
              <a:buChar char="•"/>
            </a:pPr>
            <a:r>
              <a:rPr lang="en-US" dirty="0"/>
              <a:t>You can use Retention and Graduation Rates by Adjusted Cohorts alongside this data to build a comprehensive picture of how program and curricular structure and program-internal advising may influence student flow. </a:t>
            </a:r>
          </a:p>
          <a:p>
            <a:pPr marL="285750" indent="-285750">
              <a:buFont typeface="Arial" panose="020B0604020202020204" pitchFamily="34" charset="0"/>
              <a:buChar char="•"/>
            </a:pPr>
            <a:r>
              <a:rPr lang="en-US" dirty="0"/>
              <a:t>Are there targeted changes at key points that could aid in earlier recruitment and greater retention? How does this data interact with your assessment of outcomes at various levels to indicate, for instance, where students may be underprepared for advancement?</a:t>
            </a:r>
          </a:p>
          <a:p>
            <a:pPr marL="285750" indent="-285750">
              <a:buFont typeface="Arial" panose="020B0604020202020204" pitchFamily="34" charset="0"/>
              <a:buChar char="•"/>
            </a:pPr>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
        <p:nvSpPr>
          <p:cNvPr id="5" name="TextBox 4">
            <a:extLst>
              <a:ext uri="{FF2B5EF4-FFF2-40B4-BE49-F238E27FC236}">
                <a16:creationId xmlns:a16="http://schemas.microsoft.com/office/drawing/2014/main" id="{2510C6C1-B5D7-784D-B75C-8A98BB2C90CA}"/>
              </a:ext>
            </a:extLst>
          </p:cNvPr>
          <p:cNvSpPr txBox="1"/>
          <p:nvPr/>
        </p:nvSpPr>
        <p:spPr>
          <a:xfrm>
            <a:off x="2157644" y="6308245"/>
            <a:ext cx="9242915" cy="369332"/>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none" rtlCol="0">
            <a:spAutoFit/>
          </a:bodyPr>
          <a:lstStyle/>
          <a:p>
            <a:r>
              <a:rPr lang="en-US" u="sng" dirty="0">
                <a:hlinkClick r:id="rId2"/>
              </a:rPr>
              <a:t>https://www.uvm.edu/oir/retention/graduation-planning</a:t>
            </a:r>
            <a:r>
              <a:rPr lang="en-US" dirty="0"/>
              <a:t>, go to the Student Flow Dashboard.</a:t>
            </a:r>
            <a:r>
              <a:rPr lang="en-US" sz="1400" dirty="0"/>
              <a:t> </a:t>
            </a:r>
          </a:p>
        </p:txBody>
      </p:sp>
    </p:spTree>
    <p:extLst>
      <p:ext uri="{BB962C8B-B14F-4D97-AF65-F5344CB8AC3E}">
        <p14:creationId xmlns:p14="http://schemas.microsoft.com/office/powerpoint/2010/main" val="195261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501105" y="461183"/>
            <a:ext cx="10515600" cy="1325563"/>
          </a:xfrm>
        </p:spPr>
        <p:txBody>
          <a:bodyPr/>
          <a:lstStyle/>
          <a:p>
            <a:r>
              <a:rPr lang="en-US" dirty="0"/>
              <a:t>Program growth (1 of 2)</a:t>
            </a:r>
          </a:p>
        </p:txBody>
      </p:sp>
      <p:sp>
        <p:nvSpPr>
          <p:cNvPr id="5" name="TextBox 4">
            <a:extLst>
              <a:ext uri="{FF2B5EF4-FFF2-40B4-BE49-F238E27FC236}">
                <a16:creationId xmlns:a16="http://schemas.microsoft.com/office/drawing/2014/main" id="{2510C6C1-B5D7-784D-B75C-8A98BB2C90CA}"/>
              </a:ext>
            </a:extLst>
          </p:cNvPr>
          <p:cNvSpPr txBox="1"/>
          <p:nvPr/>
        </p:nvSpPr>
        <p:spPr>
          <a:xfrm>
            <a:off x="1489823" y="6287696"/>
            <a:ext cx="10212442" cy="369332"/>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square" rtlCol="0">
            <a:spAutoFit/>
          </a:bodyPr>
          <a:lstStyle/>
          <a:p>
            <a:r>
              <a:rPr lang="en-US" u="sng" dirty="0">
                <a:hlinkClick r:id="rId2"/>
              </a:rPr>
              <a:t>https://www.uvm.edu/oir/program-level-enrollment</a:t>
            </a:r>
            <a:r>
              <a:rPr lang="en-US" u="sng" dirty="0"/>
              <a:t> </a:t>
            </a:r>
            <a:r>
              <a:rPr lang="en-US" dirty="0"/>
              <a:t>and</a:t>
            </a:r>
            <a:r>
              <a:rPr lang="en-US" u="sng" dirty="0"/>
              <a:t> </a:t>
            </a:r>
            <a:r>
              <a:rPr lang="en-US" u="sng" dirty="0">
                <a:hlinkClick r:id="rId3"/>
              </a:rPr>
              <a:t>https://www.uvm.edu/oir/degrees-awarded</a:t>
            </a:r>
            <a:r>
              <a:rPr lang="en-US" dirty="0"/>
              <a:t>  </a:t>
            </a:r>
            <a:r>
              <a:rPr lang="en-US" u="sng" dirty="0"/>
              <a:t> </a:t>
            </a:r>
          </a:p>
        </p:txBody>
      </p:sp>
      <p:pic>
        <p:nvPicPr>
          <p:cNvPr id="6" name="Picture 5">
            <a:extLst>
              <a:ext uri="{FF2B5EF4-FFF2-40B4-BE49-F238E27FC236}">
                <a16:creationId xmlns:a16="http://schemas.microsoft.com/office/drawing/2014/main" id="{726138C9-7E5D-DA45-AC32-2B504EF9FBB0}"/>
              </a:ext>
            </a:extLst>
          </p:cNvPr>
          <p:cNvPicPr/>
          <p:nvPr/>
        </p:nvPicPr>
        <p:blipFill>
          <a:blip r:embed="rId4"/>
          <a:stretch>
            <a:fillRect/>
          </a:stretch>
        </p:blipFill>
        <p:spPr>
          <a:xfrm>
            <a:off x="6096000" y="1616918"/>
            <a:ext cx="5739829" cy="4105787"/>
          </a:xfrm>
          <a:prstGeom prst="rect">
            <a:avLst/>
          </a:prstGeom>
        </p:spPr>
      </p:pic>
      <p:pic>
        <p:nvPicPr>
          <p:cNvPr id="7" name="Picture 6">
            <a:extLst>
              <a:ext uri="{FF2B5EF4-FFF2-40B4-BE49-F238E27FC236}">
                <a16:creationId xmlns:a16="http://schemas.microsoft.com/office/drawing/2014/main" id="{6BD2C06E-4132-DB49-866D-321495E78477}"/>
              </a:ext>
            </a:extLst>
          </p:cNvPr>
          <p:cNvPicPr/>
          <p:nvPr/>
        </p:nvPicPr>
        <p:blipFill>
          <a:blip r:embed="rId5"/>
          <a:stretch>
            <a:fillRect/>
          </a:stretch>
        </p:blipFill>
        <p:spPr>
          <a:xfrm>
            <a:off x="501105" y="1514179"/>
            <a:ext cx="5594895" cy="4414010"/>
          </a:xfrm>
          <a:prstGeom prst="rect">
            <a:avLst/>
          </a:prstGeom>
        </p:spPr>
      </p:pic>
    </p:spTree>
    <p:extLst>
      <p:ext uri="{BB962C8B-B14F-4D97-AF65-F5344CB8AC3E}">
        <p14:creationId xmlns:p14="http://schemas.microsoft.com/office/powerpoint/2010/main" val="68927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501105" y="461183"/>
            <a:ext cx="10515600" cy="1325563"/>
          </a:xfrm>
        </p:spPr>
        <p:txBody>
          <a:bodyPr/>
          <a:lstStyle/>
          <a:p>
            <a:r>
              <a:rPr lang="en-US" dirty="0"/>
              <a:t>Program growth (2 of 2)</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408763"/>
            <a:ext cx="10515600" cy="4160202"/>
          </a:xfrm>
        </p:spPr>
        <p:txBody>
          <a:bodyPr>
            <a:normAutofit/>
          </a:bodyPr>
          <a:lstStyle/>
          <a:p>
            <a:pPr marL="285750" indent="-285750">
              <a:buFont typeface="Arial" panose="020B0604020202020204" pitchFamily="34" charset="0"/>
              <a:buChar char="•"/>
            </a:pPr>
            <a:r>
              <a:rPr lang="en-US" b="1" dirty="0"/>
              <a:t>How has our program changed in size over time?</a:t>
            </a:r>
          </a:p>
          <a:p>
            <a:pPr marL="285750" indent="-285750">
              <a:buFont typeface="Arial" panose="020B0604020202020204" pitchFamily="34" charset="0"/>
              <a:buChar char="•"/>
            </a:pPr>
            <a:r>
              <a:rPr lang="en-US" dirty="0"/>
              <a:t>There are two ways you might measure size: Program Enrollment and Degrees Awarded</a:t>
            </a:r>
          </a:p>
          <a:p>
            <a:pPr marL="285750" indent="-285750">
              <a:buFont typeface="Arial" panose="020B0604020202020204" pitchFamily="34" charset="0"/>
              <a:buChar char="•"/>
            </a:pPr>
            <a:r>
              <a:rPr lang="en-US" dirty="0"/>
              <a:t>FYI: The program enrollment dashboard shows students with multiple majors and those studying abroad in a given semester, and can be viewed over 10 years</a:t>
            </a:r>
          </a:p>
          <a:p>
            <a:pPr marL="285750" indent="-285750">
              <a:buFont typeface="Arial" panose="020B0604020202020204" pitchFamily="34" charset="0"/>
              <a:buChar char="•"/>
            </a:pPr>
            <a:r>
              <a:rPr lang="en-US" dirty="0"/>
              <a:t>If your program has changed in important ways (e.g. credits or degrees) have you considered revision to your 3/5-year assessment plan? If you plan to change something, how might that impact outcomes and levels at which you assess student learning?</a:t>
            </a:r>
          </a:p>
          <a:p>
            <a:pPr marL="285750" indent="-285750">
              <a:buFont typeface="Arial" panose="020B0604020202020204" pitchFamily="34" charset="0"/>
              <a:buChar char="•"/>
            </a:pPr>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
        <p:nvSpPr>
          <p:cNvPr id="5" name="TextBox 4">
            <a:extLst>
              <a:ext uri="{FF2B5EF4-FFF2-40B4-BE49-F238E27FC236}">
                <a16:creationId xmlns:a16="http://schemas.microsoft.com/office/drawing/2014/main" id="{2510C6C1-B5D7-784D-B75C-8A98BB2C90CA}"/>
              </a:ext>
            </a:extLst>
          </p:cNvPr>
          <p:cNvSpPr txBox="1"/>
          <p:nvPr/>
        </p:nvSpPr>
        <p:spPr>
          <a:xfrm>
            <a:off x="1489823" y="6287696"/>
            <a:ext cx="10212442" cy="369332"/>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square" rtlCol="0">
            <a:spAutoFit/>
          </a:bodyPr>
          <a:lstStyle/>
          <a:p>
            <a:r>
              <a:rPr lang="en-US" u="sng" dirty="0">
                <a:hlinkClick r:id="rId3"/>
              </a:rPr>
              <a:t>https://www.uvm.edu/oir/program-level-enrollment</a:t>
            </a:r>
            <a:r>
              <a:rPr lang="en-US" u="sng" dirty="0"/>
              <a:t> </a:t>
            </a:r>
            <a:r>
              <a:rPr lang="en-US" dirty="0"/>
              <a:t>and</a:t>
            </a:r>
            <a:r>
              <a:rPr lang="en-US" u="sng" dirty="0"/>
              <a:t> </a:t>
            </a:r>
            <a:r>
              <a:rPr lang="en-US" u="sng" dirty="0">
                <a:hlinkClick r:id="rId4"/>
              </a:rPr>
              <a:t>https://www.uvm.edu/oir/degrees-awarded</a:t>
            </a:r>
            <a:r>
              <a:rPr lang="en-US" dirty="0"/>
              <a:t>  </a:t>
            </a:r>
            <a:r>
              <a:rPr lang="en-US" u="sng" dirty="0"/>
              <a:t> </a:t>
            </a:r>
          </a:p>
        </p:txBody>
      </p:sp>
    </p:spTree>
    <p:extLst>
      <p:ext uri="{BB962C8B-B14F-4D97-AF65-F5344CB8AC3E}">
        <p14:creationId xmlns:p14="http://schemas.microsoft.com/office/powerpoint/2010/main" val="33501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Post-graduation and career outcomes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19"/>
            <a:ext cx="10515600" cy="4340851"/>
          </a:xfrm>
        </p:spPr>
        <p:txBody>
          <a:bodyPr>
            <a:normAutofit fontScale="85000" lnSpcReduction="20000"/>
          </a:bodyPr>
          <a:lstStyle/>
          <a:p>
            <a:pPr marL="285750" indent="-285750">
              <a:buFont typeface="Arial" panose="020B0604020202020204" pitchFamily="34" charset="0"/>
              <a:buChar char="•"/>
            </a:pPr>
            <a:r>
              <a:rPr lang="en-US" b="1" dirty="0"/>
              <a:t>Where do students go when they complete their degree in your program?</a:t>
            </a:r>
          </a:p>
          <a:p>
            <a:pPr marL="285750" indent="-285750">
              <a:buFont typeface="Arial" panose="020B0604020202020204" pitchFamily="34" charset="0"/>
              <a:buChar char="•"/>
            </a:pPr>
            <a:r>
              <a:rPr lang="en-US" dirty="0"/>
              <a:t>The Career Center and OIR produce annual reports on students’ post-graduation outcomes six-months out. Due to small numbers, the reports do not disaggregate by major.  </a:t>
            </a:r>
          </a:p>
          <a:p>
            <a:pPr marL="285750" indent="-285750">
              <a:buFont typeface="Arial" panose="020B0604020202020204" pitchFamily="34" charset="0"/>
              <a:buChar char="•"/>
            </a:pPr>
            <a:r>
              <a:rPr lang="en-US" dirty="0"/>
              <a:t>The methodology in collecting this information aligns with the National Association of Colleges and Employers (</a:t>
            </a:r>
            <a:r>
              <a:rPr lang="en-US" u="sng" dirty="0">
                <a:hlinkClick r:id="rId2"/>
              </a:rPr>
              <a:t>NACE</a:t>
            </a:r>
            <a:r>
              <a:rPr lang="en-US" dirty="0"/>
              <a:t>), which provides national benchmarks by programs (</a:t>
            </a:r>
            <a:r>
              <a:rPr lang="en-US" u="sng" dirty="0">
                <a:hlinkClick r:id="rId3"/>
              </a:rPr>
              <a:t>https://www.naceweb.org/job-market/graduate-outcomes/first-destination/</a:t>
            </a:r>
            <a:r>
              <a:rPr lang="en-US" dirty="0"/>
              <a:t>). </a:t>
            </a:r>
          </a:p>
          <a:p>
            <a:pPr marL="285750" indent="-285750">
              <a:buFont typeface="Arial" panose="020B0604020202020204" pitchFamily="34" charset="0"/>
              <a:buChar char="•"/>
            </a:pPr>
            <a:r>
              <a:rPr lang="en-US" dirty="0"/>
              <a:t>OIR encourages programs to conduct periodic surveys of their alumni and can help you to design an effective survey instrument; we are currently working to set up a resource hub for this purpose with best practices, tools, and templates available for programs</a:t>
            </a:r>
          </a:p>
          <a:p>
            <a:pPr marL="285750" indent="-285750">
              <a:buFont typeface="Arial" panose="020B0604020202020204" pitchFamily="34" charset="0"/>
              <a:buChar char="•"/>
            </a:pPr>
            <a:r>
              <a:rPr lang="en-US" dirty="0"/>
              <a:t>Alumni and major surveys can form a key component of indirect assessment efforts for your program</a:t>
            </a:r>
          </a:p>
          <a:p>
            <a:r>
              <a:rPr lang="en-US" dirty="0"/>
              <a:t> </a:t>
            </a:r>
          </a:p>
          <a:p>
            <a:pPr marL="285750" indent="-285750">
              <a:buFont typeface="Arial" panose="020B0604020202020204" pitchFamily="34" charset="0"/>
              <a:buChar char="•"/>
            </a:pPr>
            <a:endParaRPr lang="en-US" u="sng" dirty="0">
              <a:hlinkClick r:id="rId4"/>
            </a:endParaRPr>
          </a:p>
          <a:p>
            <a:endParaRPr lang="en-US" u="sng" dirty="0">
              <a:hlinkClick r:id="rId4"/>
            </a:endParaRPr>
          </a:p>
          <a:p>
            <a:endParaRPr lang="en-US" u="sng" dirty="0">
              <a:hlinkClick r:id="rId4"/>
            </a:endParaRPr>
          </a:p>
          <a:p>
            <a:endParaRPr lang="en-US" u="sng" dirty="0">
              <a:hlinkClick r:id="rId4"/>
            </a:endParaRPr>
          </a:p>
        </p:txBody>
      </p:sp>
      <p:sp>
        <p:nvSpPr>
          <p:cNvPr id="5" name="TextBox 4">
            <a:extLst>
              <a:ext uri="{FF2B5EF4-FFF2-40B4-BE49-F238E27FC236}">
                <a16:creationId xmlns:a16="http://schemas.microsoft.com/office/drawing/2014/main" id="{2510C6C1-B5D7-784D-B75C-8A98BB2C90CA}"/>
              </a:ext>
            </a:extLst>
          </p:cNvPr>
          <p:cNvSpPr txBox="1"/>
          <p:nvPr/>
        </p:nvSpPr>
        <p:spPr>
          <a:xfrm>
            <a:off x="7233078" y="6297971"/>
            <a:ext cx="4284378" cy="369332"/>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none" rtlCol="0">
            <a:spAutoFit/>
          </a:bodyPr>
          <a:lstStyle/>
          <a:p>
            <a:r>
              <a:rPr lang="en-US" dirty="0">
                <a:hlinkClick r:id="rId5"/>
              </a:rPr>
              <a:t>https://www.uvm.edu/oir/career-outcomes</a:t>
            </a:r>
            <a:endParaRPr lang="en-US" dirty="0"/>
          </a:p>
        </p:txBody>
      </p:sp>
    </p:spTree>
    <p:extLst>
      <p:ext uri="{BB962C8B-B14F-4D97-AF65-F5344CB8AC3E}">
        <p14:creationId xmlns:p14="http://schemas.microsoft.com/office/powerpoint/2010/main" val="398421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Curricular design (1 of 2)</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408637" y="1866329"/>
            <a:ext cx="10515600" cy="4160202"/>
          </a:xfrm>
        </p:spPr>
        <p:txBody>
          <a:bodyPr>
            <a:normAutofit/>
          </a:bodyPr>
          <a:lstStyle/>
          <a:p>
            <a:pPr marL="285750" indent="-285750">
              <a:buFont typeface="Arial" panose="020B0604020202020204" pitchFamily="34" charset="0"/>
              <a:buChar char="•"/>
            </a:pPr>
            <a:r>
              <a:rPr lang="en-US" b="1" dirty="0"/>
              <a:t>What are quantitative approaches to evaluating curricular design?</a:t>
            </a:r>
          </a:p>
          <a:p>
            <a:pPr marL="285750" indent="-285750">
              <a:buFont typeface="Arial" panose="020B0604020202020204" pitchFamily="34" charset="0"/>
              <a:buChar char="•"/>
            </a:pPr>
            <a:r>
              <a:rPr lang="en-US" dirty="0"/>
              <a:t>Curricular Analytics, a free program, allows you to visualize the complexity of your curricula and degrees plans (</a:t>
            </a:r>
            <a:r>
              <a:rPr lang="en-US" u="sng" dirty="0">
                <a:hlinkClick r:id="rId2"/>
              </a:rPr>
              <a:t>https://curricularanalytics.org/</a:t>
            </a:r>
            <a:r>
              <a:rPr lang="en-US" dirty="0"/>
              <a:t>) -- reach out to OIR for support in creating the files for the visualizations.</a:t>
            </a: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p:txBody>
      </p:sp>
      <p:sp>
        <p:nvSpPr>
          <p:cNvPr id="5" name="TextBox 4">
            <a:extLst>
              <a:ext uri="{FF2B5EF4-FFF2-40B4-BE49-F238E27FC236}">
                <a16:creationId xmlns:a16="http://schemas.microsoft.com/office/drawing/2014/main" id="{2510C6C1-B5D7-784D-B75C-8A98BB2C90CA}"/>
              </a:ext>
            </a:extLst>
          </p:cNvPr>
          <p:cNvSpPr txBox="1"/>
          <p:nvPr/>
        </p:nvSpPr>
        <p:spPr>
          <a:xfrm>
            <a:off x="7233078" y="6297971"/>
            <a:ext cx="4284378" cy="369332"/>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none" rtlCol="0">
            <a:spAutoFit/>
          </a:bodyPr>
          <a:lstStyle/>
          <a:p>
            <a:r>
              <a:rPr lang="en-US" dirty="0">
                <a:hlinkClick r:id="rId4"/>
              </a:rPr>
              <a:t>https://www.uvm.edu/oir/career-outcomes</a:t>
            </a:r>
            <a:endParaRPr lang="en-US" dirty="0"/>
          </a:p>
        </p:txBody>
      </p:sp>
      <p:pic>
        <p:nvPicPr>
          <p:cNvPr id="6" name="Picture 5">
            <a:extLst>
              <a:ext uri="{FF2B5EF4-FFF2-40B4-BE49-F238E27FC236}">
                <a16:creationId xmlns:a16="http://schemas.microsoft.com/office/drawing/2014/main" id="{BA06242F-50A3-B441-A7D7-5577FD85367D}"/>
              </a:ext>
            </a:extLst>
          </p:cNvPr>
          <p:cNvPicPr/>
          <p:nvPr/>
        </p:nvPicPr>
        <p:blipFill>
          <a:blip r:embed="rId5"/>
          <a:stretch>
            <a:fillRect/>
          </a:stretch>
        </p:blipFill>
        <p:spPr>
          <a:xfrm>
            <a:off x="5506949" y="3553301"/>
            <a:ext cx="4657618" cy="2295335"/>
          </a:xfrm>
          <a:prstGeom prst="rect">
            <a:avLst/>
          </a:prstGeom>
        </p:spPr>
      </p:pic>
    </p:spTree>
    <p:extLst>
      <p:ext uri="{BB962C8B-B14F-4D97-AF65-F5344CB8AC3E}">
        <p14:creationId xmlns:p14="http://schemas.microsoft.com/office/powerpoint/2010/main" val="258907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Curricular design (2 of 2)</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fontScale="92500" lnSpcReduction="20000"/>
          </a:bodyPr>
          <a:lstStyle/>
          <a:p>
            <a:pPr marL="285750" indent="-285750">
              <a:buFont typeface="Arial" panose="020B0604020202020204" pitchFamily="34" charset="0"/>
              <a:buChar char="•"/>
            </a:pPr>
            <a:r>
              <a:rPr lang="en-US" b="1" dirty="0"/>
              <a:t>What are quantitative approaches to evaluating curricular design?</a:t>
            </a:r>
          </a:p>
          <a:p>
            <a:pPr marL="285750" indent="-285750">
              <a:buFont typeface="Arial" panose="020B0604020202020204" pitchFamily="34" charset="0"/>
              <a:buChar char="•"/>
            </a:pPr>
            <a:r>
              <a:rPr lang="en-US" dirty="0"/>
              <a:t>The Student Curriculum Matrix (</a:t>
            </a:r>
            <a:r>
              <a:rPr lang="en-US" u="sng" dirty="0"/>
              <a:t>https://</a:t>
            </a:r>
            <a:r>
              <a:rPr lang="en-US" u="sng" dirty="0" err="1"/>
              <a:t>www.uvm.edu</a:t>
            </a:r>
            <a:r>
              <a:rPr lang="en-US" u="sng" dirty="0"/>
              <a:t>/</a:t>
            </a:r>
            <a:r>
              <a:rPr lang="en-US" u="sng" dirty="0" err="1"/>
              <a:t>oir</a:t>
            </a:r>
            <a:r>
              <a:rPr lang="en-US" u="sng" dirty="0"/>
              <a:t>/university-department-planning </a:t>
            </a:r>
            <a:r>
              <a:rPr lang="en-US" dirty="0"/>
              <a:t>-&gt; go to the section on Student Credit Hours &amp; Matrix Dashboards) allows you to examine who (e.g., by major and class level) is taking your courses and what courses your students are taking. </a:t>
            </a:r>
          </a:p>
          <a:p>
            <a:pPr marL="285750" indent="-285750">
              <a:buFont typeface="Arial" panose="020B0604020202020204" pitchFamily="34" charset="0"/>
              <a:buChar char="•"/>
            </a:pPr>
            <a:r>
              <a:rPr lang="en-US" dirty="0"/>
              <a:t>This can be helpful in identifying how effectively students progress through your program and whether there are bottlenecks. It can also suggest patterns in the ways in which your program’s students fulfill other requirements throughout the university. </a:t>
            </a:r>
          </a:p>
          <a:p>
            <a:pPr marL="285750" indent="-285750">
              <a:buFont typeface="Arial" panose="020B0604020202020204" pitchFamily="34" charset="0"/>
              <a:buChar char="•"/>
            </a:pPr>
            <a:r>
              <a:rPr lang="en-US" dirty="0"/>
              <a:t>This resource can be used alongside assessment in determining how well the design is meeting program goals and can inform the </a:t>
            </a:r>
            <a:r>
              <a:rPr lang="en-US" dirty="0">
                <a:hlinkClick r:id="rId2"/>
              </a:rPr>
              <a:t>curriculum mapping </a:t>
            </a:r>
            <a:r>
              <a:rPr lang="en-US" dirty="0"/>
              <a:t>portion of your assessment planning or plan revision.</a:t>
            </a: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p:txBody>
      </p:sp>
      <p:sp>
        <p:nvSpPr>
          <p:cNvPr id="5" name="TextBox 4">
            <a:extLst>
              <a:ext uri="{FF2B5EF4-FFF2-40B4-BE49-F238E27FC236}">
                <a16:creationId xmlns:a16="http://schemas.microsoft.com/office/drawing/2014/main" id="{2510C6C1-B5D7-784D-B75C-8A98BB2C90CA}"/>
              </a:ext>
            </a:extLst>
          </p:cNvPr>
          <p:cNvSpPr txBox="1"/>
          <p:nvPr/>
        </p:nvSpPr>
        <p:spPr>
          <a:xfrm>
            <a:off x="6483065" y="6267148"/>
            <a:ext cx="5683864" cy="369332"/>
          </a:xfrm>
          <a:prstGeom prst="rect">
            <a:avLst/>
          </a:prstGeom>
          <a:noFill/>
          <a:ln w="19050" cmpd="tri">
            <a:solidFill>
              <a:schemeClr val="tx1"/>
            </a:solidFill>
            <a:prstDash val="solid"/>
            <a:extLst>
              <a:ext uri="{C807C97D-BFC1-408E-A445-0C87EB9F89A2}">
                <ask:lineSketchStyleProps xmlns:ask="http://schemas.microsoft.com/office/drawing/2018/sketchyshapes" sd="1219033472">
                  <a:custGeom>
                    <a:avLst/>
                    <a:gdLst>
                      <a:gd name="connsiteX0" fmla="*/ 0 w 9941889"/>
                      <a:gd name="connsiteY0" fmla="*/ 0 h 584775"/>
                      <a:gd name="connsiteX1" fmla="*/ 9941889 w 9941889"/>
                      <a:gd name="connsiteY1" fmla="*/ 0 h 584775"/>
                      <a:gd name="connsiteX2" fmla="*/ 9941889 w 9941889"/>
                      <a:gd name="connsiteY2" fmla="*/ 584775 h 584775"/>
                      <a:gd name="connsiteX3" fmla="*/ 0 w 9941889"/>
                      <a:gd name="connsiteY3" fmla="*/ 584775 h 584775"/>
                      <a:gd name="connsiteX4" fmla="*/ 0 w 994188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889" h="584775" extrusionOk="0">
                        <a:moveTo>
                          <a:pt x="0" y="0"/>
                        </a:moveTo>
                        <a:cubicBezTo>
                          <a:pt x="4628385" y="118645"/>
                          <a:pt x="8463433" y="116012"/>
                          <a:pt x="9941889" y="0"/>
                        </a:cubicBezTo>
                        <a:cubicBezTo>
                          <a:pt x="9957691" y="112674"/>
                          <a:pt x="9933746" y="317807"/>
                          <a:pt x="9941889" y="584775"/>
                        </a:cubicBezTo>
                        <a:cubicBezTo>
                          <a:pt x="7949462" y="719375"/>
                          <a:pt x="2183903" y="427579"/>
                          <a:pt x="0" y="584775"/>
                        </a:cubicBezTo>
                        <a:cubicBezTo>
                          <a:pt x="5974" y="355104"/>
                          <a:pt x="-8038" y="181367"/>
                          <a:pt x="0" y="0"/>
                        </a:cubicBezTo>
                        <a:close/>
                      </a:path>
                    </a:pathLst>
                  </a:custGeom>
                  <ask:type>
                    <ask:lineSketchNone/>
                  </ask:type>
                </ask:lineSketchStyleProps>
              </a:ext>
            </a:extLst>
          </a:ln>
        </p:spPr>
        <p:txBody>
          <a:bodyPr wrap="none" rtlCol="0">
            <a:spAutoFit/>
          </a:bodyPr>
          <a:lstStyle/>
          <a:p>
            <a:r>
              <a:rPr lang="en-US" u="sng" dirty="0"/>
              <a:t>https://</a:t>
            </a:r>
            <a:r>
              <a:rPr lang="en-US" u="sng" dirty="0" err="1"/>
              <a:t>www.uvm.edu</a:t>
            </a:r>
            <a:r>
              <a:rPr lang="en-US" u="sng" dirty="0"/>
              <a:t>/</a:t>
            </a:r>
            <a:r>
              <a:rPr lang="en-US" u="sng" dirty="0" err="1"/>
              <a:t>oir</a:t>
            </a:r>
            <a:r>
              <a:rPr lang="en-US" u="sng" dirty="0"/>
              <a:t>/university-department-planning</a:t>
            </a:r>
            <a:endParaRPr lang="en-US" dirty="0"/>
          </a:p>
        </p:txBody>
      </p:sp>
    </p:spTree>
    <p:extLst>
      <p:ext uri="{BB962C8B-B14F-4D97-AF65-F5344CB8AC3E}">
        <p14:creationId xmlns:p14="http://schemas.microsoft.com/office/powerpoint/2010/main" val="164892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M_Presentation-2017" id="{37A02E2A-0C3F-EC45-990E-432985107C0F}" vid="{907C6567-5675-5D49-B4FD-7FE1C701A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3082</TotalTime>
  <Words>1083</Words>
  <Application>Microsoft Macintosh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Impact</vt:lpstr>
      <vt:lpstr>Playfair Display Bold</vt:lpstr>
      <vt:lpstr>Raleway</vt:lpstr>
      <vt:lpstr>Raleway SemiBold</vt:lpstr>
      <vt:lpstr>Times New Roman</vt:lpstr>
      <vt:lpstr>Office Theme</vt:lpstr>
      <vt:lpstr>Data and its use in assessment and program review: program-level metrics</vt:lpstr>
      <vt:lpstr>Familiarizing yourself with available data</vt:lpstr>
      <vt:lpstr>Student retention and graduation</vt:lpstr>
      <vt:lpstr>Student flow</vt:lpstr>
      <vt:lpstr>Program growth (1 of 2)</vt:lpstr>
      <vt:lpstr>Program growth (2 of 2)</vt:lpstr>
      <vt:lpstr>Post-graduation and career outcomes</vt:lpstr>
      <vt:lpstr>Curricular design (1 of 2)</vt:lpstr>
      <vt:lpstr>Curricular design (2 of 2)</vt:lpstr>
      <vt:lpstr>Wrap-up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how to use it: program-level metrics</dc:title>
  <dc:creator>Emily Manetta</dc:creator>
  <cp:lastModifiedBy>Emily Manetta</cp:lastModifiedBy>
  <cp:revision>59</cp:revision>
  <dcterms:created xsi:type="dcterms:W3CDTF">2020-11-23T21:21:46Z</dcterms:created>
  <dcterms:modified xsi:type="dcterms:W3CDTF">2021-01-13T15:09:59Z</dcterms:modified>
</cp:coreProperties>
</file>