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9"/>
  </p:notesMasterIdLst>
  <p:sldIdLst>
    <p:sldId id="343" r:id="rId2"/>
    <p:sldId id="404" r:id="rId3"/>
    <p:sldId id="399" r:id="rId4"/>
    <p:sldId id="403" r:id="rId5"/>
    <p:sldId id="415" r:id="rId6"/>
    <p:sldId id="413" r:id="rId7"/>
    <p:sldId id="422" r:id="rId8"/>
    <p:sldId id="284" r:id="rId9"/>
    <p:sldId id="409" r:id="rId10"/>
    <p:sldId id="408" r:id="rId11"/>
    <p:sldId id="412" r:id="rId12"/>
    <p:sldId id="420" r:id="rId13"/>
    <p:sldId id="417" r:id="rId14"/>
    <p:sldId id="425" r:id="rId15"/>
    <p:sldId id="423" r:id="rId16"/>
    <p:sldId id="424" r:id="rId17"/>
    <p:sldId id="414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54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+mj-lt"/>
              </a:rPr>
              <a:t>Job </a:t>
            </a:r>
            <a:r>
              <a:rPr lang="en-US" sz="2000" b="1" dirty="0" smtClean="0">
                <a:latin typeface="+mj-lt"/>
              </a:rPr>
              <a:t>total</a:t>
            </a:r>
            <a:r>
              <a:rPr lang="en-US" sz="2000" b="1" baseline="0" dirty="0" smtClean="0">
                <a:latin typeface="+mj-lt"/>
              </a:rPr>
              <a:t> employees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and wages </a:t>
            </a:r>
            <a:r>
              <a:rPr lang="en-US" sz="2000" b="1" dirty="0" smtClean="0">
                <a:latin typeface="+mj-lt"/>
              </a:rPr>
              <a:t>in various </a:t>
            </a:r>
            <a:r>
              <a:rPr lang="en-US" sz="2000" b="1" dirty="0">
                <a:latin typeface="+mj-lt"/>
              </a:rPr>
              <a:t>Sectors</a:t>
            </a:r>
          </a:p>
        </c:rich>
      </c:tx>
      <c:layout>
        <c:manualLayout>
          <c:xMode val="edge"/>
          <c:yMode val="edge"/>
          <c:x val="0.14281979904027148"/>
          <c:y val="1.5785319652722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26050531562342"/>
          <c:y val="0.21208790499548211"/>
          <c:w val="0.82279792818450881"/>
          <c:h val="0.6748746811578130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dPt>
            <c:idx val="2"/>
            <c:marker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096-48D1-ADDB-957B5BBE4282}"/>
              </c:ext>
            </c:extLst>
          </c:dPt>
          <c:dPt>
            <c:idx val="9"/>
            <c:marker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96-48D1-ADDB-957B5BBE4282}"/>
              </c:ext>
            </c:extLst>
          </c:dPt>
          <c:dPt>
            <c:idx val="12"/>
            <c:marker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096-48D1-ADDB-957B5BBE4282}"/>
              </c:ext>
            </c:extLst>
          </c:dPt>
          <c:xVal>
            <c:numRef>
              <c:f>'For graphing'!$J$9:$J$21</c:f>
              <c:numCache>
                <c:formatCode>#,##0</c:formatCode>
                <c:ptCount val="13"/>
                <c:pt idx="0">
                  <c:v>3636</c:v>
                </c:pt>
                <c:pt idx="1">
                  <c:v>14777</c:v>
                </c:pt>
                <c:pt idx="2">
                  <c:v>31200</c:v>
                </c:pt>
                <c:pt idx="3">
                  <c:v>9242</c:v>
                </c:pt>
                <c:pt idx="4">
                  <c:v>37931</c:v>
                </c:pt>
                <c:pt idx="5">
                  <c:v>6676</c:v>
                </c:pt>
                <c:pt idx="6">
                  <c:v>1727</c:v>
                </c:pt>
                <c:pt idx="7">
                  <c:v>4758</c:v>
                </c:pt>
                <c:pt idx="8">
                  <c:v>11823</c:v>
                </c:pt>
                <c:pt idx="9">
                  <c:v>26627</c:v>
                </c:pt>
                <c:pt idx="10">
                  <c:v>35172</c:v>
                </c:pt>
                <c:pt idx="11">
                  <c:v>9872</c:v>
                </c:pt>
                <c:pt idx="12">
                  <c:v>49262</c:v>
                </c:pt>
              </c:numCache>
            </c:numRef>
          </c:xVal>
          <c:yVal>
            <c:numRef>
              <c:f>'For graphing'!$L$9:$L$21</c:f>
              <c:numCache>
                <c:formatCode>"$"#,##0</c:formatCode>
                <c:ptCount val="13"/>
                <c:pt idx="0">
                  <c:v>34809</c:v>
                </c:pt>
                <c:pt idx="1">
                  <c:v>46228</c:v>
                </c:pt>
                <c:pt idx="2">
                  <c:v>55290</c:v>
                </c:pt>
                <c:pt idx="3">
                  <c:v>56493</c:v>
                </c:pt>
                <c:pt idx="4">
                  <c:v>28356</c:v>
                </c:pt>
                <c:pt idx="5">
                  <c:v>38970</c:v>
                </c:pt>
                <c:pt idx="6">
                  <c:v>104332</c:v>
                </c:pt>
                <c:pt idx="7">
                  <c:v>53850</c:v>
                </c:pt>
                <c:pt idx="8">
                  <c:v>61575</c:v>
                </c:pt>
                <c:pt idx="9">
                  <c:v>58452</c:v>
                </c:pt>
                <c:pt idx="10">
                  <c:v>20304</c:v>
                </c:pt>
                <c:pt idx="11" formatCode="#,##0">
                  <c:v>42153</c:v>
                </c:pt>
                <c:pt idx="12" formatCode="#,##0">
                  <c:v>42301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96-48D1-ADDB-957B5BBE4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09408"/>
        <c:axId val="34619776"/>
      </c:scatterChart>
      <c:valAx>
        <c:axId val="3460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VT jobs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19776"/>
        <c:crosses val="autoZero"/>
        <c:crossBetween val="midCat"/>
      </c:valAx>
      <c:valAx>
        <c:axId val="346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wage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09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6A318-EF8D-4388-9511-DFAEAC8CC8A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A4A07-12E7-4EE5-B620-8262B7076A51}">
      <dgm:prSet phldrT="[Text]" custT="1"/>
      <dgm:spPr/>
      <dgm:t>
        <a:bodyPr/>
        <a:lstStyle/>
        <a:p>
          <a:r>
            <a:rPr lang="en-US" sz="1200" b="1" dirty="0" smtClean="0"/>
            <a:t>VEPC / VEGI</a:t>
          </a:r>
          <a:r>
            <a:rPr lang="en-US" sz="900" dirty="0" smtClean="0"/>
            <a:t>	</a:t>
          </a:r>
          <a:endParaRPr lang="en-US" sz="900" dirty="0"/>
        </a:p>
      </dgm:t>
    </dgm:pt>
    <dgm:pt modelId="{17DE80DF-D876-4873-B2C9-5C88A9A301C6}" type="parTrans" cxnId="{D40514F4-4EAB-4402-8B4D-E568515B3520}">
      <dgm:prSet/>
      <dgm:spPr/>
      <dgm:t>
        <a:bodyPr/>
        <a:lstStyle/>
        <a:p>
          <a:endParaRPr lang="en-US"/>
        </a:p>
      </dgm:t>
    </dgm:pt>
    <dgm:pt modelId="{7BD20EAF-8D42-4B98-A0BC-13E05C2AB894}" type="sibTrans" cxnId="{D40514F4-4EAB-4402-8B4D-E568515B3520}">
      <dgm:prSet/>
      <dgm:spPr/>
      <dgm:t>
        <a:bodyPr/>
        <a:lstStyle/>
        <a:p>
          <a:endParaRPr lang="en-US"/>
        </a:p>
      </dgm:t>
    </dgm:pt>
    <dgm:pt modelId="{03339266-EF61-4588-9550-A8EC60B5CB80}">
      <dgm:prSet phldrT="[Text]" custT="1"/>
      <dgm:spPr/>
      <dgm:t>
        <a:bodyPr/>
        <a:lstStyle/>
        <a:p>
          <a:r>
            <a:rPr lang="en-US" sz="1200" dirty="0" smtClean="0"/>
            <a:t>Business Revenue Enhancement</a:t>
          </a:r>
          <a:endParaRPr lang="en-US" sz="1200" dirty="0"/>
        </a:p>
      </dgm:t>
    </dgm:pt>
    <dgm:pt modelId="{D30ECBFD-48EB-4F0C-97B5-1D6F8125A02C}" type="parTrans" cxnId="{FFED7AAF-66E5-4D5D-849D-D0B40E797E06}">
      <dgm:prSet/>
      <dgm:spPr/>
      <dgm:t>
        <a:bodyPr/>
        <a:lstStyle/>
        <a:p>
          <a:endParaRPr lang="en-US"/>
        </a:p>
      </dgm:t>
    </dgm:pt>
    <dgm:pt modelId="{94C2669D-87C8-4F4F-AD5E-87A48538FB0D}" type="sibTrans" cxnId="{FFED7AAF-66E5-4D5D-849D-D0B40E797E06}">
      <dgm:prSet/>
      <dgm:spPr/>
      <dgm:t>
        <a:bodyPr/>
        <a:lstStyle/>
        <a:p>
          <a:endParaRPr lang="en-US"/>
        </a:p>
      </dgm:t>
    </dgm:pt>
    <dgm:pt modelId="{5308806F-0989-4A74-AB5E-A67C4F0F4A50}">
      <dgm:prSet phldrT="[Text]" custT="1"/>
      <dgm:spPr/>
      <dgm:t>
        <a:bodyPr/>
        <a:lstStyle/>
        <a:p>
          <a:r>
            <a:rPr lang="en-US" sz="1200" b="1" dirty="0" smtClean="0"/>
            <a:t>Vermont Training Program Funds</a:t>
          </a:r>
          <a:endParaRPr lang="en-US" sz="1200" b="1" dirty="0"/>
        </a:p>
      </dgm:t>
    </dgm:pt>
    <dgm:pt modelId="{4AEA1AB5-7F9B-4E5A-95AF-DD3179FE59FC}" type="parTrans" cxnId="{808A1B4F-8B5C-4BEE-A450-1FDE9C25DF36}">
      <dgm:prSet/>
      <dgm:spPr/>
      <dgm:t>
        <a:bodyPr/>
        <a:lstStyle/>
        <a:p>
          <a:endParaRPr lang="en-US"/>
        </a:p>
      </dgm:t>
    </dgm:pt>
    <dgm:pt modelId="{594FCB24-A467-417C-844B-447F83C3BD1D}" type="sibTrans" cxnId="{808A1B4F-8B5C-4BEE-A450-1FDE9C25DF36}">
      <dgm:prSet/>
      <dgm:spPr/>
      <dgm:t>
        <a:bodyPr/>
        <a:lstStyle/>
        <a:p>
          <a:endParaRPr lang="en-US"/>
        </a:p>
      </dgm:t>
    </dgm:pt>
    <dgm:pt modelId="{E0D47686-754C-4755-A010-653F6ECD2787}">
      <dgm:prSet phldrT="[Text]"/>
      <dgm:spPr/>
      <dgm:t>
        <a:bodyPr/>
        <a:lstStyle/>
        <a:p>
          <a:r>
            <a:rPr lang="en-US" dirty="0" smtClean="0"/>
            <a:t>Workforce development Assistance </a:t>
          </a:r>
          <a:endParaRPr lang="en-US" dirty="0"/>
        </a:p>
      </dgm:t>
    </dgm:pt>
    <dgm:pt modelId="{00488E6B-36D0-4246-B183-D768E94EAA11}" type="parTrans" cxnId="{9F47DC7A-1826-41B2-9B9D-A314D70A8387}">
      <dgm:prSet/>
      <dgm:spPr/>
      <dgm:t>
        <a:bodyPr/>
        <a:lstStyle/>
        <a:p>
          <a:endParaRPr lang="en-US"/>
        </a:p>
      </dgm:t>
    </dgm:pt>
    <dgm:pt modelId="{EEDBA991-A3D5-48F8-AA4A-A9633CF20C72}" type="sibTrans" cxnId="{9F47DC7A-1826-41B2-9B9D-A314D70A8387}">
      <dgm:prSet/>
      <dgm:spPr/>
      <dgm:t>
        <a:bodyPr/>
        <a:lstStyle/>
        <a:p>
          <a:endParaRPr lang="en-US"/>
        </a:p>
      </dgm:t>
    </dgm:pt>
    <dgm:pt modelId="{D124351F-6A21-47FA-8D93-A86A2D34407D}">
      <dgm:prSet phldrT="[Text]" custT="1"/>
      <dgm:spPr/>
      <dgm:t>
        <a:bodyPr/>
        <a:lstStyle/>
        <a:p>
          <a:r>
            <a:rPr lang="en-US" sz="1400" b="1" dirty="0" smtClean="0"/>
            <a:t>EB-5/Captive</a:t>
          </a:r>
          <a:endParaRPr lang="en-US" sz="1400" b="1" dirty="0"/>
        </a:p>
      </dgm:t>
    </dgm:pt>
    <dgm:pt modelId="{00E11FD3-F7F1-4549-A42E-A9BDC7DCA64C}" type="parTrans" cxnId="{E5D45459-2FCC-48FD-BD87-8F02184AF371}">
      <dgm:prSet/>
      <dgm:spPr/>
      <dgm:t>
        <a:bodyPr/>
        <a:lstStyle/>
        <a:p>
          <a:endParaRPr lang="en-US"/>
        </a:p>
      </dgm:t>
    </dgm:pt>
    <dgm:pt modelId="{BB9805D6-39EE-4240-AC06-6B758B17B4C5}" type="sibTrans" cxnId="{E5D45459-2FCC-48FD-BD87-8F02184AF371}">
      <dgm:prSet/>
      <dgm:spPr/>
      <dgm:t>
        <a:bodyPr/>
        <a:lstStyle/>
        <a:p>
          <a:endParaRPr lang="en-US"/>
        </a:p>
      </dgm:t>
    </dgm:pt>
    <dgm:pt modelId="{8A609559-EB84-4F73-9938-F57EEF9020B6}">
      <dgm:prSet phldrT="[Text]"/>
      <dgm:spPr/>
      <dgm:t>
        <a:bodyPr/>
        <a:lstStyle/>
        <a:p>
          <a:pPr algn="ctr"/>
          <a:r>
            <a:rPr lang="en-US" dirty="0" smtClean="0"/>
            <a:t>Financing</a:t>
          </a:r>
          <a:endParaRPr lang="en-US" dirty="0"/>
        </a:p>
      </dgm:t>
    </dgm:pt>
    <dgm:pt modelId="{1D590532-85AD-4F52-A7E6-DB518661D412}" type="parTrans" cxnId="{B1EB6B38-735D-468E-8AAC-89DB3A741751}">
      <dgm:prSet/>
      <dgm:spPr/>
      <dgm:t>
        <a:bodyPr/>
        <a:lstStyle/>
        <a:p>
          <a:endParaRPr lang="en-US"/>
        </a:p>
      </dgm:t>
    </dgm:pt>
    <dgm:pt modelId="{EA45A36C-95BD-44EE-8075-DAD4D3707054}" type="sibTrans" cxnId="{B1EB6B38-735D-468E-8AAC-89DB3A741751}">
      <dgm:prSet/>
      <dgm:spPr/>
      <dgm:t>
        <a:bodyPr/>
        <a:lstStyle/>
        <a:p>
          <a:endParaRPr lang="en-US"/>
        </a:p>
      </dgm:t>
    </dgm:pt>
    <dgm:pt modelId="{757A2BFE-8E72-43D0-8B1F-A32376F101D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dirty="0" smtClean="0"/>
            <a:t>Government </a:t>
          </a:r>
          <a:r>
            <a:rPr lang="en-US" sz="1000" b="1" baseline="0" dirty="0" smtClean="0"/>
            <a:t> Procurement Assistance, Export Assistance </a:t>
          </a:r>
          <a:endParaRPr lang="en-US" sz="1000" b="1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dirty="0"/>
        </a:p>
      </dgm:t>
    </dgm:pt>
    <dgm:pt modelId="{329E9765-3513-4149-8E94-FFE876F0725B}" type="parTrans" cxnId="{39D6E688-D9E9-4B6C-A6A1-0A83F34FA3DD}">
      <dgm:prSet/>
      <dgm:spPr/>
      <dgm:t>
        <a:bodyPr/>
        <a:lstStyle/>
        <a:p>
          <a:endParaRPr lang="en-US"/>
        </a:p>
      </dgm:t>
    </dgm:pt>
    <dgm:pt modelId="{2DD1563F-ABE5-432E-9960-5A7DEF84113F}" type="sibTrans" cxnId="{39D6E688-D9E9-4B6C-A6A1-0A83F34FA3DD}">
      <dgm:prSet/>
      <dgm:spPr/>
      <dgm:t>
        <a:bodyPr/>
        <a:lstStyle/>
        <a:p>
          <a:endParaRPr lang="en-US"/>
        </a:p>
      </dgm:t>
    </dgm:pt>
    <dgm:pt modelId="{1C89AB6F-279C-4179-ABFB-EE72019C4028}">
      <dgm:prSet phldrT="[Text]" custT="1"/>
      <dgm:spPr/>
      <dgm:t>
        <a:bodyPr/>
        <a:lstStyle/>
        <a:p>
          <a:r>
            <a:rPr lang="en-US" sz="1200" dirty="0" smtClean="0"/>
            <a:t>Growth in employment</a:t>
          </a:r>
          <a:endParaRPr lang="en-US" sz="1200" dirty="0"/>
        </a:p>
      </dgm:t>
    </dgm:pt>
    <dgm:pt modelId="{357D7746-5B49-4C1E-9EFC-08E6361FAEF9}" type="parTrans" cxnId="{0D9AF59F-C897-492A-ADA5-850546724C2E}">
      <dgm:prSet/>
      <dgm:spPr/>
      <dgm:t>
        <a:bodyPr/>
        <a:lstStyle/>
        <a:p>
          <a:endParaRPr lang="en-US"/>
        </a:p>
      </dgm:t>
    </dgm:pt>
    <dgm:pt modelId="{AA89A81D-5F54-4A04-B963-CB7C3F6261CE}" type="sibTrans" cxnId="{0D9AF59F-C897-492A-ADA5-850546724C2E}">
      <dgm:prSet/>
      <dgm:spPr/>
      <dgm:t>
        <a:bodyPr/>
        <a:lstStyle/>
        <a:p>
          <a:endParaRPr lang="en-US"/>
        </a:p>
      </dgm:t>
    </dgm:pt>
    <dgm:pt modelId="{5E7C84AA-18B5-4EE9-8FF9-E4939BC1F7BE}" type="pres">
      <dgm:prSet presAssocID="{1ED6A318-EF8D-4388-9511-DFAEAC8CC8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CCD86-388C-4C6D-884A-2EEAF90391D2}" type="pres">
      <dgm:prSet presAssocID="{1ED6A318-EF8D-4388-9511-DFAEAC8CC8A3}" presName="children" presStyleCnt="0"/>
      <dgm:spPr/>
    </dgm:pt>
    <dgm:pt modelId="{DC938A9A-AF57-412E-A23A-8878321CB18E}" type="pres">
      <dgm:prSet presAssocID="{1ED6A318-EF8D-4388-9511-DFAEAC8CC8A3}" presName="child1group" presStyleCnt="0"/>
      <dgm:spPr/>
    </dgm:pt>
    <dgm:pt modelId="{2B7F9D2E-FCDD-416D-9C27-82DE3139335A}" type="pres">
      <dgm:prSet presAssocID="{1ED6A318-EF8D-4388-9511-DFAEAC8CC8A3}" presName="child1" presStyleLbl="bgAcc1" presStyleIdx="0" presStyleCnt="4" custLinFactY="100000" custLinFactNeighborX="-9019" custLinFactNeighborY="111576"/>
      <dgm:spPr/>
      <dgm:t>
        <a:bodyPr/>
        <a:lstStyle/>
        <a:p>
          <a:endParaRPr lang="en-US"/>
        </a:p>
      </dgm:t>
    </dgm:pt>
    <dgm:pt modelId="{F45BCABF-26A6-4A00-8606-56DB9BED8135}" type="pres">
      <dgm:prSet presAssocID="{1ED6A318-EF8D-4388-9511-DFAEAC8CC8A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E52AB-F184-4929-BE2D-69977A4B3C01}" type="pres">
      <dgm:prSet presAssocID="{1ED6A318-EF8D-4388-9511-DFAEAC8CC8A3}" presName="child2group" presStyleCnt="0"/>
      <dgm:spPr/>
    </dgm:pt>
    <dgm:pt modelId="{DF751637-F322-41FF-8D1C-5B42EE518A33}" type="pres">
      <dgm:prSet presAssocID="{1ED6A318-EF8D-4388-9511-DFAEAC8CC8A3}" presName="child2" presStyleLbl="bgAcc1" presStyleIdx="1" presStyleCnt="4"/>
      <dgm:spPr/>
      <dgm:t>
        <a:bodyPr/>
        <a:lstStyle/>
        <a:p>
          <a:endParaRPr lang="en-US"/>
        </a:p>
      </dgm:t>
    </dgm:pt>
    <dgm:pt modelId="{3408AEE7-9B8B-41EF-876D-EFC095036C86}" type="pres">
      <dgm:prSet presAssocID="{1ED6A318-EF8D-4388-9511-DFAEAC8CC8A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D1588-404A-4D36-852C-83D7516C08D7}" type="pres">
      <dgm:prSet presAssocID="{1ED6A318-EF8D-4388-9511-DFAEAC8CC8A3}" presName="child3group" presStyleCnt="0"/>
      <dgm:spPr/>
    </dgm:pt>
    <dgm:pt modelId="{4B3BCE7E-7ECA-4ADE-91E6-7859B76A54F2}" type="pres">
      <dgm:prSet presAssocID="{1ED6A318-EF8D-4388-9511-DFAEAC8CC8A3}" presName="child3" presStyleLbl="bgAcc1" presStyleIdx="2" presStyleCnt="4" custLinFactNeighborX="2689" custLinFactNeighborY="-898"/>
      <dgm:spPr/>
      <dgm:t>
        <a:bodyPr/>
        <a:lstStyle/>
        <a:p>
          <a:endParaRPr lang="en-US"/>
        </a:p>
      </dgm:t>
    </dgm:pt>
    <dgm:pt modelId="{200F285D-BBC9-4CC0-91D4-9E7D993E875E}" type="pres">
      <dgm:prSet presAssocID="{1ED6A318-EF8D-4388-9511-DFAEAC8CC8A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D8B6D-459E-4149-A279-F3B629E6B0DD}" type="pres">
      <dgm:prSet presAssocID="{1ED6A318-EF8D-4388-9511-DFAEAC8CC8A3}" presName="child4group" presStyleCnt="0"/>
      <dgm:spPr/>
    </dgm:pt>
    <dgm:pt modelId="{63F3363E-5EA9-4BDB-8BB7-AED998806AA2}" type="pres">
      <dgm:prSet presAssocID="{1ED6A318-EF8D-4388-9511-DFAEAC8CC8A3}" presName="child4" presStyleLbl="bgAcc1" presStyleIdx="3" presStyleCnt="4" custLinFactY="-100000" custLinFactNeighborX="433" custLinFactNeighborY="-112500"/>
      <dgm:spPr/>
      <dgm:t>
        <a:bodyPr/>
        <a:lstStyle/>
        <a:p>
          <a:endParaRPr lang="en-US"/>
        </a:p>
      </dgm:t>
    </dgm:pt>
    <dgm:pt modelId="{5D93CC7D-CF3A-4A62-8DD9-B91F89C74C7D}" type="pres">
      <dgm:prSet presAssocID="{1ED6A318-EF8D-4388-9511-DFAEAC8CC8A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04C27-33B4-4895-94D1-C26D1A7729DD}" type="pres">
      <dgm:prSet presAssocID="{1ED6A318-EF8D-4388-9511-DFAEAC8CC8A3}" presName="childPlaceholder" presStyleCnt="0"/>
      <dgm:spPr/>
    </dgm:pt>
    <dgm:pt modelId="{D2C0EB89-6936-4DAD-A3D0-D37B14E88BD1}" type="pres">
      <dgm:prSet presAssocID="{1ED6A318-EF8D-4388-9511-DFAEAC8CC8A3}" presName="circle" presStyleCnt="0"/>
      <dgm:spPr/>
    </dgm:pt>
    <dgm:pt modelId="{FDD83740-2B34-4B17-9B9D-B269B7E345BA}" type="pres">
      <dgm:prSet presAssocID="{1ED6A318-EF8D-4388-9511-DFAEAC8CC8A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EAAAF-00BD-4847-915B-648567B91631}" type="pres">
      <dgm:prSet presAssocID="{1ED6A318-EF8D-4388-9511-DFAEAC8CC8A3}" presName="quadrant2" presStyleLbl="node1" presStyleIdx="1" presStyleCnt="4" custLinFactNeighborX="4430" custLinFactNeighborY="3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E17A-C17A-4AF2-B6D6-F1BE51A77047}" type="pres">
      <dgm:prSet presAssocID="{1ED6A318-EF8D-4388-9511-DFAEAC8CC8A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72DE0-5BBA-4D04-AF09-5CD89F66B5CC}" type="pres">
      <dgm:prSet presAssocID="{1ED6A318-EF8D-4388-9511-DFAEAC8CC8A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E890E-9492-4FE2-8C81-E7380A1A96A6}" type="pres">
      <dgm:prSet presAssocID="{1ED6A318-EF8D-4388-9511-DFAEAC8CC8A3}" presName="quadrantPlaceholder" presStyleCnt="0"/>
      <dgm:spPr/>
    </dgm:pt>
    <dgm:pt modelId="{47C4EA05-09F0-4AA2-A522-5D8694AE6E84}" type="pres">
      <dgm:prSet presAssocID="{1ED6A318-EF8D-4388-9511-DFAEAC8CC8A3}" presName="center1" presStyleLbl="fgShp" presStyleIdx="0" presStyleCnt="2"/>
      <dgm:spPr/>
    </dgm:pt>
    <dgm:pt modelId="{BA64FFEC-9865-40AE-8016-DFB427A1D4AD}" type="pres">
      <dgm:prSet presAssocID="{1ED6A318-EF8D-4388-9511-DFAEAC8CC8A3}" presName="center2" presStyleLbl="fgShp" presStyleIdx="1" presStyleCnt="2"/>
      <dgm:spPr/>
    </dgm:pt>
  </dgm:ptLst>
  <dgm:cxnLst>
    <dgm:cxn modelId="{FFED7AAF-66E5-4D5D-849D-D0B40E797E06}" srcId="{524A4A07-12E7-4EE5-B620-8262B7076A51}" destId="{03339266-EF61-4588-9550-A8EC60B5CB80}" srcOrd="0" destOrd="0" parTransId="{D30ECBFD-48EB-4F0C-97B5-1D6F8125A02C}" sibTransId="{94C2669D-87C8-4F4F-AD5E-87A48538FB0D}"/>
    <dgm:cxn modelId="{B450E0C2-9AAE-4C6D-AC63-178DF08FEDF4}" type="presOf" srcId="{757A2BFE-8E72-43D0-8B1F-A32376F101DD}" destId="{7A472DE0-5BBA-4D04-AF09-5CD89F66B5CC}" srcOrd="0" destOrd="0" presId="urn:microsoft.com/office/officeart/2005/8/layout/cycle4"/>
    <dgm:cxn modelId="{54F43971-6FF7-4C61-9036-01925C845182}" type="presOf" srcId="{5308806F-0989-4A74-AB5E-A67C4F0F4A50}" destId="{1CFEAAAF-00BD-4847-915B-648567B91631}" srcOrd="0" destOrd="0" presId="urn:microsoft.com/office/officeart/2005/8/layout/cycle4"/>
    <dgm:cxn modelId="{F1E564E4-2F01-4DD5-8A89-DABBB28FAA2C}" type="presOf" srcId="{524A4A07-12E7-4EE5-B620-8262B7076A51}" destId="{FDD83740-2B34-4B17-9B9D-B269B7E345BA}" srcOrd="0" destOrd="0" presId="urn:microsoft.com/office/officeart/2005/8/layout/cycle4"/>
    <dgm:cxn modelId="{037468CC-CF4D-424F-83E3-528BD793588F}" type="presOf" srcId="{D124351F-6A21-47FA-8D93-A86A2D34407D}" destId="{76A4E17A-C17A-4AF2-B6D6-F1BE51A77047}" srcOrd="0" destOrd="0" presId="urn:microsoft.com/office/officeart/2005/8/layout/cycle4"/>
    <dgm:cxn modelId="{0D9AF59F-C897-492A-ADA5-850546724C2E}" srcId="{757A2BFE-8E72-43D0-8B1F-A32376F101DD}" destId="{1C89AB6F-279C-4179-ABFB-EE72019C4028}" srcOrd="0" destOrd="0" parTransId="{357D7746-5B49-4C1E-9EFC-08E6361FAEF9}" sibTransId="{AA89A81D-5F54-4A04-B963-CB7C3F6261CE}"/>
    <dgm:cxn modelId="{B1EB6B38-735D-468E-8AAC-89DB3A741751}" srcId="{D124351F-6A21-47FA-8D93-A86A2D34407D}" destId="{8A609559-EB84-4F73-9938-F57EEF9020B6}" srcOrd="0" destOrd="0" parTransId="{1D590532-85AD-4F52-A7E6-DB518661D412}" sibTransId="{EA45A36C-95BD-44EE-8075-DAD4D3707054}"/>
    <dgm:cxn modelId="{E5D45459-2FCC-48FD-BD87-8F02184AF371}" srcId="{1ED6A318-EF8D-4388-9511-DFAEAC8CC8A3}" destId="{D124351F-6A21-47FA-8D93-A86A2D34407D}" srcOrd="2" destOrd="0" parTransId="{00E11FD3-F7F1-4549-A42E-A9BDC7DCA64C}" sibTransId="{BB9805D6-39EE-4240-AC06-6B758B17B4C5}"/>
    <dgm:cxn modelId="{BFF4BAD7-9234-4DE5-AEB7-7A0E89F7A49D}" type="presOf" srcId="{1C89AB6F-279C-4179-ABFB-EE72019C4028}" destId="{63F3363E-5EA9-4BDB-8BB7-AED998806AA2}" srcOrd="0" destOrd="0" presId="urn:microsoft.com/office/officeart/2005/8/layout/cycle4"/>
    <dgm:cxn modelId="{4BDF8D8F-C5FD-4E21-B6F6-08C5324E1946}" type="presOf" srcId="{1C89AB6F-279C-4179-ABFB-EE72019C4028}" destId="{5D93CC7D-CF3A-4A62-8DD9-B91F89C74C7D}" srcOrd="1" destOrd="0" presId="urn:microsoft.com/office/officeart/2005/8/layout/cycle4"/>
    <dgm:cxn modelId="{6A478C5F-5B9B-4B78-ABC5-3A91B5EAF71C}" type="presOf" srcId="{03339266-EF61-4588-9550-A8EC60B5CB80}" destId="{F45BCABF-26A6-4A00-8606-56DB9BED8135}" srcOrd="1" destOrd="0" presId="urn:microsoft.com/office/officeart/2005/8/layout/cycle4"/>
    <dgm:cxn modelId="{2DDBDBA2-D4CF-498D-93EA-C3452816E410}" type="presOf" srcId="{03339266-EF61-4588-9550-A8EC60B5CB80}" destId="{2B7F9D2E-FCDD-416D-9C27-82DE3139335A}" srcOrd="0" destOrd="0" presId="urn:microsoft.com/office/officeart/2005/8/layout/cycle4"/>
    <dgm:cxn modelId="{1985F3DE-0CC3-4E72-9EF3-E34B5F2FAA9C}" type="presOf" srcId="{8A609559-EB84-4F73-9938-F57EEF9020B6}" destId="{200F285D-BBC9-4CC0-91D4-9E7D993E875E}" srcOrd="1" destOrd="0" presId="urn:microsoft.com/office/officeart/2005/8/layout/cycle4"/>
    <dgm:cxn modelId="{808A1B4F-8B5C-4BEE-A450-1FDE9C25DF36}" srcId="{1ED6A318-EF8D-4388-9511-DFAEAC8CC8A3}" destId="{5308806F-0989-4A74-AB5E-A67C4F0F4A50}" srcOrd="1" destOrd="0" parTransId="{4AEA1AB5-7F9B-4E5A-95AF-DD3179FE59FC}" sibTransId="{594FCB24-A467-417C-844B-447F83C3BD1D}"/>
    <dgm:cxn modelId="{9F47DC7A-1826-41B2-9B9D-A314D70A8387}" srcId="{5308806F-0989-4A74-AB5E-A67C4F0F4A50}" destId="{E0D47686-754C-4755-A010-653F6ECD2787}" srcOrd="0" destOrd="0" parTransId="{00488E6B-36D0-4246-B183-D768E94EAA11}" sibTransId="{EEDBA991-A3D5-48F8-AA4A-A9633CF20C72}"/>
    <dgm:cxn modelId="{3C66F26F-DA13-4312-A790-80A82EC1ABB1}" type="presOf" srcId="{E0D47686-754C-4755-A010-653F6ECD2787}" destId="{DF751637-F322-41FF-8D1C-5B42EE518A33}" srcOrd="0" destOrd="0" presId="urn:microsoft.com/office/officeart/2005/8/layout/cycle4"/>
    <dgm:cxn modelId="{97E0BFA3-7980-4649-8534-B50E4593E3A0}" type="presOf" srcId="{1ED6A318-EF8D-4388-9511-DFAEAC8CC8A3}" destId="{5E7C84AA-18B5-4EE9-8FF9-E4939BC1F7BE}" srcOrd="0" destOrd="0" presId="urn:microsoft.com/office/officeart/2005/8/layout/cycle4"/>
    <dgm:cxn modelId="{18677C91-DBF2-48FD-8F14-7BC2B1BB334C}" type="presOf" srcId="{8A609559-EB84-4F73-9938-F57EEF9020B6}" destId="{4B3BCE7E-7ECA-4ADE-91E6-7859B76A54F2}" srcOrd="0" destOrd="0" presId="urn:microsoft.com/office/officeart/2005/8/layout/cycle4"/>
    <dgm:cxn modelId="{39D6E688-D9E9-4B6C-A6A1-0A83F34FA3DD}" srcId="{1ED6A318-EF8D-4388-9511-DFAEAC8CC8A3}" destId="{757A2BFE-8E72-43D0-8B1F-A32376F101DD}" srcOrd="3" destOrd="0" parTransId="{329E9765-3513-4149-8E94-FFE876F0725B}" sibTransId="{2DD1563F-ABE5-432E-9960-5A7DEF84113F}"/>
    <dgm:cxn modelId="{D40514F4-4EAB-4402-8B4D-E568515B3520}" srcId="{1ED6A318-EF8D-4388-9511-DFAEAC8CC8A3}" destId="{524A4A07-12E7-4EE5-B620-8262B7076A51}" srcOrd="0" destOrd="0" parTransId="{17DE80DF-D876-4873-B2C9-5C88A9A301C6}" sibTransId="{7BD20EAF-8D42-4B98-A0BC-13E05C2AB894}"/>
    <dgm:cxn modelId="{9962C840-C5D6-4A57-AEB6-FCA457162CB8}" type="presOf" srcId="{E0D47686-754C-4755-A010-653F6ECD2787}" destId="{3408AEE7-9B8B-41EF-876D-EFC095036C86}" srcOrd="1" destOrd="0" presId="urn:microsoft.com/office/officeart/2005/8/layout/cycle4"/>
    <dgm:cxn modelId="{37BEF861-237D-4D13-B048-91C4454BE350}" type="presParOf" srcId="{5E7C84AA-18B5-4EE9-8FF9-E4939BC1F7BE}" destId="{C6CCCD86-388C-4C6D-884A-2EEAF90391D2}" srcOrd="0" destOrd="0" presId="urn:microsoft.com/office/officeart/2005/8/layout/cycle4"/>
    <dgm:cxn modelId="{D06B3CB9-2724-4E80-8DB2-92277F3777B8}" type="presParOf" srcId="{C6CCCD86-388C-4C6D-884A-2EEAF90391D2}" destId="{DC938A9A-AF57-412E-A23A-8878321CB18E}" srcOrd="0" destOrd="0" presId="urn:microsoft.com/office/officeart/2005/8/layout/cycle4"/>
    <dgm:cxn modelId="{0F13B367-83B3-4A26-BF10-59F61498A80E}" type="presParOf" srcId="{DC938A9A-AF57-412E-A23A-8878321CB18E}" destId="{2B7F9D2E-FCDD-416D-9C27-82DE3139335A}" srcOrd="0" destOrd="0" presId="urn:microsoft.com/office/officeart/2005/8/layout/cycle4"/>
    <dgm:cxn modelId="{43265A6A-AB6B-4186-ADB2-5F4AF9006940}" type="presParOf" srcId="{DC938A9A-AF57-412E-A23A-8878321CB18E}" destId="{F45BCABF-26A6-4A00-8606-56DB9BED8135}" srcOrd="1" destOrd="0" presId="urn:microsoft.com/office/officeart/2005/8/layout/cycle4"/>
    <dgm:cxn modelId="{6964B776-7BE3-4163-AF6E-03F265143638}" type="presParOf" srcId="{C6CCCD86-388C-4C6D-884A-2EEAF90391D2}" destId="{D3FE52AB-F184-4929-BE2D-69977A4B3C01}" srcOrd="1" destOrd="0" presId="urn:microsoft.com/office/officeart/2005/8/layout/cycle4"/>
    <dgm:cxn modelId="{1CDC12C9-DB5C-4F47-943F-BA74B5231231}" type="presParOf" srcId="{D3FE52AB-F184-4929-BE2D-69977A4B3C01}" destId="{DF751637-F322-41FF-8D1C-5B42EE518A33}" srcOrd="0" destOrd="0" presId="urn:microsoft.com/office/officeart/2005/8/layout/cycle4"/>
    <dgm:cxn modelId="{46905197-E2E1-45B3-A8C8-23835EC932C0}" type="presParOf" srcId="{D3FE52AB-F184-4929-BE2D-69977A4B3C01}" destId="{3408AEE7-9B8B-41EF-876D-EFC095036C86}" srcOrd="1" destOrd="0" presId="urn:microsoft.com/office/officeart/2005/8/layout/cycle4"/>
    <dgm:cxn modelId="{50FDAD7A-A303-474C-BBE0-C1FAADD6DD35}" type="presParOf" srcId="{C6CCCD86-388C-4C6D-884A-2EEAF90391D2}" destId="{A88D1588-404A-4D36-852C-83D7516C08D7}" srcOrd="2" destOrd="0" presId="urn:microsoft.com/office/officeart/2005/8/layout/cycle4"/>
    <dgm:cxn modelId="{6788A96F-62F2-485E-99B9-98010332AD8D}" type="presParOf" srcId="{A88D1588-404A-4D36-852C-83D7516C08D7}" destId="{4B3BCE7E-7ECA-4ADE-91E6-7859B76A54F2}" srcOrd="0" destOrd="0" presId="urn:microsoft.com/office/officeart/2005/8/layout/cycle4"/>
    <dgm:cxn modelId="{F8D903B1-B6DF-4617-A13B-3CB6ED055D4B}" type="presParOf" srcId="{A88D1588-404A-4D36-852C-83D7516C08D7}" destId="{200F285D-BBC9-4CC0-91D4-9E7D993E875E}" srcOrd="1" destOrd="0" presId="urn:microsoft.com/office/officeart/2005/8/layout/cycle4"/>
    <dgm:cxn modelId="{7000683F-0B6D-45D0-851B-F582F77545E0}" type="presParOf" srcId="{C6CCCD86-388C-4C6D-884A-2EEAF90391D2}" destId="{453D8B6D-459E-4149-A279-F3B629E6B0DD}" srcOrd="3" destOrd="0" presId="urn:microsoft.com/office/officeart/2005/8/layout/cycle4"/>
    <dgm:cxn modelId="{1B2A07A3-441E-425E-B20D-AD188A4F94E6}" type="presParOf" srcId="{453D8B6D-459E-4149-A279-F3B629E6B0DD}" destId="{63F3363E-5EA9-4BDB-8BB7-AED998806AA2}" srcOrd="0" destOrd="0" presId="urn:microsoft.com/office/officeart/2005/8/layout/cycle4"/>
    <dgm:cxn modelId="{F4C07E87-C295-46C5-9985-FD590D5162B2}" type="presParOf" srcId="{453D8B6D-459E-4149-A279-F3B629E6B0DD}" destId="{5D93CC7D-CF3A-4A62-8DD9-B91F89C74C7D}" srcOrd="1" destOrd="0" presId="urn:microsoft.com/office/officeart/2005/8/layout/cycle4"/>
    <dgm:cxn modelId="{8B8745D7-F63D-48A0-8112-66FE37C2FD6C}" type="presParOf" srcId="{C6CCCD86-388C-4C6D-884A-2EEAF90391D2}" destId="{49204C27-33B4-4895-94D1-C26D1A7729DD}" srcOrd="4" destOrd="0" presId="urn:microsoft.com/office/officeart/2005/8/layout/cycle4"/>
    <dgm:cxn modelId="{AC0BEB80-0F25-4F9D-9693-09709D521A95}" type="presParOf" srcId="{5E7C84AA-18B5-4EE9-8FF9-E4939BC1F7BE}" destId="{D2C0EB89-6936-4DAD-A3D0-D37B14E88BD1}" srcOrd="1" destOrd="0" presId="urn:microsoft.com/office/officeart/2005/8/layout/cycle4"/>
    <dgm:cxn modelId="{68F9AD66-446D-4450-AB72-96C8E0494DF8}" type="presParOf" srcId="{D2C0EB89-6936-4DAD-A3D0-D37B14E88BD1}" destId="{FDD83740-2B34-4B17-9B9D-B269B7E345BA}" srcOrd="0" destOrd="0" presId="urn:microsoft.com/office/officeart/2005/8/layout/cycle4"/>
    <dgm:cxn modelId="{C72AE57E-A230-4220-A165-725AA8832911}" type="presParOf" srcId="{D2C0EB89-6936-4DAD-A3D0-D37B14E88BD1}" destId="{1CFEAAAF-00BD-4847-915B-648567B91631}" srcOrd="1" destOrd="0" presId="urn:microsoft.com/office/officeart/2005/8/layout/cycle4"/>
    <dgm:cxn modelId="{771F94BD-C2A3-4367-BD30-556B6FE748AD}" type="presParOf" srcId="{D2C0EB89-6936-4DAD-A3D0-D37B14E88BD1}" destId="{76A4E17A-C17A-4AF2-B6D6-F1BE51A77047}" srcOrd="2" destOrd="0" presId="urn:microsoft.com/office/officeart/2005/8/layout/cycle4"/>
    <dgm:cxn modelId="{3EA4EA31-A50C-4650-B196-6D16F2D8219E}" type="presParOf" srcId="{D2C0EB89-6936-4DAD-A3D0-D37B14E88BD1}" destId="{7A472DE0-5BBA-4D04-AF09-5CD89F66B5CC}" srcOrd="3" destOrd="0" presId="urn:microsoft.com/office/officeart/2005/8/layout/cycle4"/>
    <dgm:cxn modelId="{9B746B13-B7C9-4829-8243-DA3598CE960B}" type="presParOf" srcId="{D2C0EB89-6936-4DAD-A3D0-D37B14E88BD1}" destId="{FC2E890E-9492-4FE2-8C81-E7380A1A96A6}" srcOrd="4" destOrd="0" presId="urn:microsoft.com/office/officeart/2005/8/layout/cycle4"/>
    <dgm:cxn modelId="{E3BD1682-7037-4287-B33B-0CB15891E583}" type="presParOf" srcId="{5E7C84AA-18B5-4EE9-8FF9-E4939BC1F7BE}" destId="{47C4EA05-09F0-4AA2-A522-5D8694AE6E84}" srcOrd="2" destOrd="0" presId="urn:microsoft.com/office/officeart/2005/8/layout/cycle4"/>
    <dgm:cxn modelId="{3E1472FD-6703-488B-99E4-1F96B4BCBFD6}" type="presParOf" srcId="{5E7C84AA-18B5-4EE9-8FF9-E4939BC1F7BE}" destId="{BA64FFEC-9865-40AE-8016-DFB427A1D4A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3540F-371F-4847-A346-3D20A67DB5C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0DD89-3ECD-4B84-8244-51E9065D7DC5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B9D050FC-9B96-44BA-ACEE-17FC56D912FA}" type="parTrans" cxnId="{957919E7-4DFE-4515-8989-D94E57E72CB1}">
      <dgm:prSet/>
      <dgm:spPr/>
      <dgm:t>
        <a:bodyPr/>
        <a:lstStyle/>
        <a:p>
          <a:endParaRPr lang="en-US"/>
        </a:p>
      </dgm:t>
    </dgm:pt>
    <dgm:pt modelId="{D489E839-C9EB-4B62-A76F-E1BDD1D53EFC}" type="sibTrans" cxnId="{957919E7-4DFE-4515-8989-D94E57E72CB1}">
      <dgm:prSet/>
      <dgm:spPr/>
      <dgm:t>
        <a:bodyPr/>
        <a:lstStyle/>
        <a:p>
          <a:endParaRPr lang="en-US"/>
        </a:p>
      </dgm:t>
    </dgm:pt>
    <dgm:pt modelId="{DAD64F3F-4423-470A-A50A-D9E853867BCF}">
      <dgm:prSet phldrT="[Text]"/>
      <dgm:spPr/>
      <dgm:t>
        <a:bodyPr/>
        <a:lstStyle/>
        <a:p>
          <a:r>
            <a:rPr lang="en-US" dirty="0" smtClean="0"/>
            <a:t>Preparedness</a:t>
          </a:r>
          <a:endParaRPr lang="en-US" dirty="0"/>
        </a:p>
      </dgm:t>
    </dgm:pt>
    <dgm:pt modelId="{11AFA348-42E9-41C3-9AD8-D6E5B6BED6A6}" type="parTrans" cxnId="{4FB790A9-39B2-44CA-A33D-C16B1C955A15}">
      <dgm:prSet/>
      <dgm:spPr/>
      <dgm:t>
        <a:bodyPr/>
        <a:lstStyle/>
        <a:p>
          <a:endParaRPr lang="en-US"/>
        </a:p>
      </dgm:t>
    </dgm:pt>
    <dgm:pt modelId="{1809F467-1BA4-4931-929F-2DB8A7159192}" type="sibTrans" cxnId="{4FB790A9-39B2-44CA-A33D-C16B1C955A15}">
      <dgm:prSet/>
      <dgm:spPr/>
      <dgm:t>
        <a:bodyPr/>
        <a:lstStyle/>
        <a:p>
          <a:endParaRPr lang="en-US"/>
        </a:p>
      </dgm:t>
    </dgm:pt>
    <dgm:pt modelId="{6B5F08B5-8EE8-4EEB-9D8B-3C3B916CDC6D}">
      <dgm:prSet phldrT="[Text]"/>
      <dgm:spPr/>
      <dgm:t>
        <a:bodyPr/>
        <a:lstStyle/>
        <a:p>
          <a:r>
            <a:rPr lang="en-US" dirty="0" smtClean="0"/>
            <a:t>Hope: within the realm of the possible</a:t>
          </a:r>
          <a:endParaRPr lang="en-US" dirty="0"/>
        </a:p>
      </dgm:t>
    </dgm:pt>
    <dgm:pt modelId="{2E339270-31E9-43DD-A940-6535C481FADB}" type="parTrans" cxnId="{3ACA5F95-04B7-4641-9F21-BBA66B76C70B}">
      <dgm:prSet/>
      <dgm:spPr/>
      <dgm:t>
        <a:bodyPr/>
        <a:lstStyle/>
        <a:p>
          <a:endParaRPr lang="en-US"/>
        </a:p>
      </dgm:t>
    </dgm:pt>
    <dgm:pt modelId="{4A8CCCA5-5478-498F-B57E-F6D50FEDB852}" type="sibTrans" cxnId="{3ACA5F95-04B7-4641-9F21-BBA66B76C70B}">
      <dgm:prSet/>
      <dgm:spPr/>
      <dgm:t>
        <a:bodyPr/>
        <a:lstStyle/>
        <a:p>
          <a:endParaRPr lang="en-US"/>
        </a:p>
      </dgm:t>
    </dgm:pt>
    <dgm:pt modelId="{BBA1E5D6-3E7D-4541-8297-8818C41930CD}">
      <dgm:prSet phldrT="[Text]"/>
      <dgm:spPr/>
      <dgm:t>
        <a:bodyPr/>
        <a:lstStyle/>
        <a:p>
          <a:r>
            <a:rPr lang="en-US" dirty="0" smtClean="0"/>
            <a:t>Achievement of Competency</a:t>
          </a:r>
          <a:endParaRPr lang="en-US" dirty="0"/>
        </a:p>
      </dgm:t>
    </dgm:pt>
    <dgm:pt modelId="{54ABA40A-5073-421A-B56F-425B5B05DE8C}" type="parTrans" cxnId="{10D7F356-5EC6-4ADC-95D2-48695BE613AF}">
      <dgm:prSet/>
      <dgm:spPr/>
      <dgm:t>
        <a:bodyPr/>
        <a:lstStyle/>
        <a:p>
          <a:endParaRPr lang="en-US"/>
        </a:p>
      </dgm:t>
    </dgm:pt>
    <dgm:pt modelId="{BEBEBA5C-525D-492D-9259-20135D1BDD0E}" type="sibTrans" cxnId="{10D7F356-5EC6-4ADC-95D2-48695BE613AF}">
      <dgm:prSet/>
      <dgm:spPr/>
      <dgm:t>
        <a:bodyPr/>
        <a:lstStyle/>
        <a:p>
          <a:endParaRPr lang="en-US"/>
        </a:p>
      </dgm:t>
    </dgm:pt>
    <dgm:pt modelId="{5BBE80F7-0DF5-4336-8F58-31682CCB9D18}">
      <dgm:prSet phldrT="[Text]"/>
      <dgm:spPr/>
      <dgm:t>
        <a:bodyPr/>
        <a:lstStyle/>
        <a:p>
          <a:r>
            <a:rPr lang="en-US" dirty="0" smtClean="0"/>
            <a:t>Hard Work</a:t>
          </a:r>
          <a:endParaRPr lang="en-US" dirty="0"/>
        </a:p>
      </dgm:t>
    </dgm:pt>
    <dgm:pt modelId="{1A920DC3-BBBA-4944-A21E-B3640E755FAC}" type="parTrans" cxnId="{2FFD4526-9D08-49D3-9F8E-DA491A11B2B9}">
      <dgm:prSet/>
      <dgm:spPr/>
      <dgm:t>
        <a:bodyPr/>
        <a:lstStyle/>
        <a:p>
          <a:endParaRPr lang="en-US"/>
        </a:p>
      </dgm:t>
    </dgm:pt>
    <dgm:pt modelId="{E2AA8653-FD1E-4940-AC2A-11DF6E099EDC}" type="sibTrans" cxnId="{2FFD4526-9D08-49D3-9F8E-DA491A11B2B9}">
      <dgm:prSet/>
      <dgm:spPr/>
      <dgm:t>
        <a:bodyPr/>
        <a:lstStyle/>
        <a:p>
          <a:endParaRPr lang="en-US"/>
        </a:p>
      </dgm:t>
    </dgm:pt>
    <dgm:pt modelId="{AD29B404-22FB-4246-92D3-E0A1EB6D7E0E}">
      <dgm:prSet phldrT="[Text]"/>
      <dgm:spPr/>
      <dgm:t>
        <a:bodyPr/>
        <a:lstStyle/>
        <a:p>
          <a:r>
            <a:rPr lang="en-US" dirty="0" smtClean="0"/>
            <a:t>Job opportunity with capability to fill</a:t>
          </a:r>
          <a:endParaRPr lang="en-US" dirty="0"/>
        </a:p>
      </dgm:t>
    </dgm:pt>
    <dgm:pt modelId="{BE6048FD-7E74-49D0-BF2C-0C71FF84CA02}" type="parTrans" cxnId="{C51D7775-B752-4062-9FEF-245CD8BE5D7D}">
      <dgm:prSet/>
      <dgm:spPr/>
      <dgm:t>
        <a:bodyPr/>
        <a:lstStyle/>
        <a:p>
          <a:endParaRPr lang="en-US"/>
        </a:p>
      </dgm:t>
    </dgm:pt>
    <dgm:pt modelId="{FCF1F176-A42B-4C02-9D73-21DDE431C327}" type="sibTrans" cxnId="{C51D7775-B752-4062-9FEF-245CD8BE5D7D}">
      <dgm:prSet/>
      <dgm:spPr/>
      <dgm:t>
        <a:bodyPr/>
        <a:lstStyle/>
        <a:p>
          <a:endParaRPr lang="en-US"/>
        </a:p>
      </dgm:t>
    </dgm:pt>
    <dgm:pt modelId="{EBB7ED5E-6E35-482C-A5F1-3D58F202DF11}" type="pres">
      <dgm:prSet presAssocID="{5173540F-371F-4847-A346-3D20A67DB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A98FF-D9AF-4223-80E3-84AC59E175ED}" type="pres">
      <dgm:prSet presAssocID="{5173540F-371F-4847-A346-3D20A67DB5C9}" presName="cycle" presStyleCnt="0"/>
      <dgm:spPr/>
    </dgm:pt>
    <dgm:pt modelId="{4C52F1F7-BDAC-43BC-86E5-F26746639142}" type="pres">
      <dgm:prSet presAssocID="{3D10DD89-3ECD-4B84-8244-51E9065D7DC5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88B29-761A-4C34-94E8-7EECB7B04518}" type="pres">
      <dgm:prSet presAssocID="{D489E839-C9EB-4B62-A76F-E1BDD1D53E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AF08DBD-02C9-4A81-9A1E-0D7065A7EF7B}" type="pres">
      <dgm:prSet presAssocID="{DAD64F3F-4423-470A-A50A-D9E853867BC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F4271-0B99-4AD7-99D0-3D9B3DDB24D3}" type="pres">
      <dgm:prSet presAssocID="{6B5F08B5-8EE8-4EEB-9D8B-3C3B916CDC6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D1063-776B-40CD-9C81-842735482CF4}" type="pres">
      <dgm:prSet presAssocID="{5BBE80F7-0DF5-4336-8F58-31682CCB9D1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9F4D1-D4CB-41EF-9693-EBBAEC62915C}" type="pres">
      <dgm:prSet presAssocID="{BBA1E5D6-3E7D-4541-8297-8818C41930C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6626E-C3CC-4054-8878-6628F6EE221D}" type="pres">
      <dgm:prSet presAssocID="{AD29B404-22FB-4246-92D3-E0A1EB6D7E0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C6791-73E7-497B-8633-6D62C6ECCFE2}" type="presOf" srcId="{AD29B404-22FB-4246-92D3-E0A1EB6D7E0E}" destId="{97D6626E-C3CC-4054-8878-6628F6EE221D}" srcOrd="0" destOrd="0" presId="urn:microsoft.com/office/officeart/2005/8/layout/cycle3"/>
    <dgm:cxn modelId="{3ACA5F95-04B7-4641-9F21-BBA66B76C70B}" srcId="{5173540F-371F-4847-A346-3D20A67DB5C9}" destId="{6B5F08B5-8EE8-4EEB-9D8B-3C3B916CDC6D}" srcOrd="2" destOrd="0" parTransId="{2E339270-31E9-43DD-A940-6535C481FADB}" sibTransId="{4A8CCCA5-5478-498F-B57E-F6D50FEDB852}"/>
    <dgm:cxn modelId="{5E8A1B01-3452-4BB9-A121-79444C6FACC1}" type="presOf" srcId="{BBA1E5D6-3E7D-4541-8297-8818C41930CD}" destId="{73B9F4D1-D4CB-41EF-9693-EBBAEC62915C}" srcOrd="0" destOrd="0" presId="urn:microsoft.com/office/officeart/2005/8/layout/cycle3"/>
    <dgm:cxn modelId="{6CAF1453-DA2F-4FD3-9ABB-A69EC6869D5C}" type="presOf" srcId="{DAD64F3F-4423-470A-A50A-D9E853867BCF}" destId="{BAF08DBD-02C9-4A81-9A1E-0D7065A7EF7B}" srcOrd="0" destOrd="0" presId="urn:microsoft.com/office/officeart/2005/8/layout/cycle3"/>
    <dgm:cxn modelId="{72DA4E4C-1762-429D-B553-997EFF6B3132}" type="presOf" srcId="{D489E839-C9EB-4B62-A76F-E1BDD1D53EFC}" destId="{6D888B29-761A-4C34-94E8-7EECB7B04518}" srcOrd="0" destOrd="0" presId="urn:microsoft.com/office/officeart/2005/8/layout/cycle3"/>
    <dgm:cxn modelId="{C51D7775-B752-4062-9FEF-245CD8BE5D7D}" srcId="{5173540F-371F-4847-A346-3D20A67DB5C9}" destId="{AD29B404-22FB-4246-92D3-E0A1EB6D7E0E}" srcOrd="5" destOrd="0" parTransId="{BE6048FD-7E74-49D0-BF2C-0C71FF84CA02}" sibTransId="{FCF1F176-A42B-4C02-9D73-21DDE431C327}"/>
    <dgm:cxn modelId="{A7A97BE6-4772-4704-AEEE-E7FED90E1CAA}" type="presOf" srcId="{5173540F-371F-4847-A346-3D20A67DB5C9}" destId="{EBB7ED5E-6E35-482C-A5F1-3D58F202DF11}" srcOrd="0" destOrd="0" presId="urn:microsoft.com/office/officeart/2005/8/layout/cycle3"/>
    <dgm:cxn modelId="{F8C4D12C-8394-4D7C-ABA9-7BC78DD6502B}" type="presOf" srcId="{5BBE80F7-0DF5-4336-8F58-31682CCB9D18}" destId="{8BCD1063-776B-40CD-9C81-842735482CF4}" srcOrd="0" destOrd="0" presId="urn:microsoft.com/office/officeart/2005/8/layout/cycle3"/>
    <dgm:cxn modelId="{2FFD4526-9D08-49D3-9F8E-DA491A11B2B9}" srcId="{5173540F-371F-4847-A346-3D20A67DB5C9}" destId="{5BBE80F7-0DF5-4336-8F58-31682CCB9D18}" srcOrd="3" destOrd="0" parTransId="{1A920DC3-BBBA-4944-A21E-B3640E755FAC}" sibTransId="{E2AA8653-FD1E-4940-AC2A-11DF6E099EDC}"/>
    <dgm:cxn modelId="{4FB790A9-39B2-44CA-A33D-C16B1C955A15}" srcId="{5173540F-371F-4847-A346-3D20A67DB5C9}" destId="{DAD64F3F-4423-470A-A50A-D9E853867BCF}" srcOrd="1" destOrd="0" parTransId="{11AFA348-42E9-41C3-9AD8-D6E5B6BED6A6}" sibTransId="{1809F467-1BA4-4931-929F-2DB8A7159192}"/>
    <dgm:cxn modelId="{CBB949C2-292E-4A71-A957-05A8C01D7DDF}" type="presOf" srcId="{3D10DD89-3ECD-4B84-8244-51E9065D7DC5}" destId="{4C52F1F7-BDAC-43BC-86E5-F26746639142}" srcOrd="0" destOrd="0" presId="urn:microsoft.com/office/officeart/2005/8/layout/cycle3"/>
    <dgm:cxn modelId="{10D7F356-5EC6-4ADC-95D2-48695BE613AF}" srcId="{5173540F-371F-4847-A346-3D20A67DB5C9}" destId="{BBA1E5D6-3E7D-4541-8297-8818C41930CD}" srcOrd="4" destOrd="0" parTransId="{54ABA40A-5073-421A-B56F-425B5B05DE8C}" sibTransId="{BEBEBA5C-525D-492D-9259-20135D1BDD0E}"/>
    <dgm:cxn modelId="{957919E7-4DFE-4515-8989-D94E57E72CB1}" srcId="{5173540F-371F-4847-A346-3D20A67DB5C9}" destId="{3D10DD89-3ECD-4B84-8244-51E9065D7DC5}" srcOrd="0" destOrd="0" parTransId="{B9D050FC-9B96-44BA-ACEE-17FC56D912FA}" sibTransId="{D489E839-C9EB-4B62-A76F-E1BDD1D53EFC}"/>
    <dgm:cxn modelId="{DD29FA27-51D7-4D84-93E2-A9A7A3DA7DFA}" type="presOf" srcId="{6B5F08B5-8EE8-4EEB-9D8B-3C3B916CDC6D}" destId="{B8BF4271-0B99-4AD7-99D0-3D9B3DDB24D3}" srcOrd="0" destOrd="0" presId="urn:microsoft.com/office/officeart/2005/8/layout/cycle3"/>
    <dgm:cxn modelId="{F51EDA32-9E7A-4EA2-B4C1-21E3710273A7}" type="presParOf" srcId="{EBB7ED5E-6E35-482C-A5F1-3D58F202DF11}" destId="{85AA98FF-D9AF-4223-80E3-84AC59E175ED}" srcOrd="0" destOrd="0" presId="urn:microsoft.com/office/officeart/2005/8/layout/cycle3"/>
    <dgm:cxn modelId="{034AE2FB-29A5-48CA-B4EA-CA9B0AF6130D}" type="presParOf" srcId="{85AA98FF-D9AF-4223-80E3-84AC59E175ED}" destId="{4C52F1F7-BDAC-43BC-86E5-F26746639142}" srcOrd="0" destOrd="0" presId="urn:microsoft.com/office/officeart/2005/8/layout/cycle3"/>
    <dgm:cxn modelId="{5D224EB4-9654-4B26-87BA-1A64BCEC0846}" type="presParOf" srcId="{85AA98FF-D9AF-4223-80E3-84AC59E175ED}" destId="{6D888B29-761A-4C34-94E8-7EECB7B04518}" srcOrd="1" destOrd="0" presId="urn:microsoft.com/office/officeart/2005/8/layout/cycle3"/>
    <dgm:cxn modelId="{6E27B3AB-A55D-4E90-AA9D-A19B6D6DCFEA}" type="presParOf" srcId="{85AA98FF-D9AF-4223-80E3-84AC59E175ED}" destId="{BAF08DBD-02C9-4A81-9A1E-0D7065A7EF7B}" srcOrd="2" destOrd="0" presId="urn:microsoft.com/office/officeart/2005/8/layout/cycle3"/>
    <dgm:cxn modelId="{787F1EE2-5652-405F-B6DB-7ABE5E3C2DCC}" type="presParOf" srcId="{85AA98FF-D9AF-4223-80E3-84AC59E175ED}" destId="{B8BF4271-0B99-4AD7-99D0-3D9B3DDB24D3}" srcOrd="3" destOrd="0" presId="urn:microsoft.com/office/officeart/2005/8/layout/cycle3"/>
    <dgm:cxn modelId="{B98DCD6A-746B-485C-B9C5-24ADBEFFDC81}" type="presParOf" srcId="{85AA98FF-D9AF-4223-80E3-84AC59E175ED}" destId="{8BCD1063-776B-40CD-9C81-842735482CF4}" srcOrd="4" destOrd="0" presId="urn:microsoft.com/office/officeart/2005/8/layout/cycle3"/>
    <dgm:cxn modelId="{65E8C49B-2648-478D-B851-3540496C49F0}" type="presParOf" srcId="{85AA98FF-D9AF-4223-80E3-84AC59E175ED}" destId="{73B9F4D1-D4CB-41EF-9693-EBBAEC62915C}" srcOrd="5" destOrd="0" presId="urn:microsoft.com/office/officeart/2005/8/layout/cycle3"/>
    <dgm:cxn modelId="{D4E4D27C-3B94-4FE3-B7DA-C0D58CD50800}" type="presParOf" srcId="{85AA98FF-D9AF-4223-80E3-84AC59E175ED}" destId="{97D6626E-C3CC-4054-8878-6628F6EE221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CE7E-7ECA-4ADE-91E6-7859B76A54F2}">
      <dsp:nvSpPr>
        <dsp:cNvPr id="0" name=""/>
        <dsp:cNvSpPr/>
      </dsp:nvSpPr>
      <dsp:spPr>
        <a:xfrm>
          <a:off x="4495874" y="2210072"/>
          <a:ext cx="1612366" cy="1044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Financing</a:t>
          </a:r>
          <a:endParaRPr lang="en-US" sz="1200" kern="1200" dirty="0"/>
        </a:p>
      </dsp:txBody>
      <dsp:txXfrm>
        <a:off x="5002527" y="2494127"/>
        <a:ext cx="1082770" cy="737450"/>
      </dsp:txXfrm>
    </dsp:sp>
    <dsp:sp modelId="{63F3363E-5EA9-4BDB-8BB7-AED998806AA2}">
      <dsp:nvSpPr>
        <dsp:cNvPr id="0" name=""/>
        <dsp:cNvSpPr/>
      </dsp:nvSpPr>
      <dsp:spPr>
        <a:xfrm>
          <a:off x="1828796" y="0"/>
          <a:ext cx="1612366" cy="1044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Growth in employment</a:t>
          </a:r>
          <a:endParaRPr lang="en-US" sz="1200" kern="1200" dirty="0"/>
        </a:p>
      </dsp:txBody>
      <dsp:txXfrm>
        <a:off x="1851739" y="284054"/>
        <a:ext cx="1082770" cy="737450"/>
      </dsp:txXfrm>
    </dsp:sp>
    <dsp:sp modelId="{DF751637-F322-41FF-8D1C-5B42EE518A33}">
      <dsp:nvSpPr>
        <dsp:cNvPr id="0" name=""/>
        <dsp:cNvSpPr/>
      </dsp:nvSpPr>
      <dsp:spPr>
        <a:xfrm>
          <a:off x="4452518" y="0"/>
          <a:ext cx="1612366" cy="1044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Workforce development Assistance </a:t>
          </a:r>
          <a:endParaRPr lang="en-US" sz="1200" kern="1200" dirty="0"/>
        </a:p>
      </dsp:txBody>
      <dsp:txXfrm>
        <a:off x="4959171" y="22943"/>
        <a:ext cx="1082770" cy="737450"/>
      </dsp:txXfrm>
    </dsp:sp>
    <dsp:sp modelId="{2B7F9D2E-FCDD-416D-9C27-82DE3139335A}">
      <dsp:nvSpPr>
        <dsp:cNvPr id="0" name=""/>
        <dsp:cNvSpPr/>
      </dsp:nvSpPr>
      <dsp:spPr>
        <a:xfrm>
          <a:off x="1676395" y="2209801"/>
          <a:ext cx="1612366" cy="1044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Business Revenue Enhancement</a:t>
          </a:r>
          <a:endParaRPr lang="en-US" sz="1200" kern="1200" dirty="0"/>
        </a:p>
      </dsp:txBody>
      <dsp:txXfrm>
        <a:off x="1699338" y="2232744"/>
        <a:ext cx="1082770" cy="737450"/>
      </dsp:txXfrm>
    </dsp:sp>
    <dsp:sp modelId="{FDD83740-2B34-4B17-9B9D-B269B7E345BA}">
      <dsp:nvSpPr>
        <dsp:cNvPr id="0" name=""/>
        <dsp:cNvSpPr/>
      </dsp:nvSpPr>
      <dsp:spPr>
        <a:xfrm>
          <a:off x="2497442" y="186042"/>
          <a:ext cx="1413268" cy="14132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VEPC / VEGI</a:t>
          </a:r>
          <a:r>
            <a:rPr lang="en-US" sz="900" kern="1200" dirty="0" smtClean="0"/>
            <a:t>	</a:t>
          </a:r>
          <a:endParaRPr lang="en-US" sz="900" kern="1200" dirty="0"/>
        </a:p>
      </dsp:txBody>
      <dsp:txXfrm>
        <a:off x="2911379" y="599979"/>
        <a:ext cx="999331" cy="999331"/>
      </dsp:txXfrm>
    </dsp:sp>
    <dsp:sp modelId="{1CFEAAAF-00BD-4847-915B-648567B91631}">
      <dsp:nvSpPr>
        <dsp:cNvPr id="0" name=""/>
        <dsp:cNvSpPr/>
      </dsp:nvSpPr>
      <dsp:spPr>
        <a:xfrm rot="5400000">
          <a:off x="4038596" y="228595"/>
          <a:ext cx="1413268" cy="14132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Vermont Training Program Funds</a:t>
          </a:r>
          <a:endParaRPr lang="en-US" sz="1200" b="1" kern="1200" dirty="0"/>
        </a:p>
      </dsp:txBody>
      <dsp:txXfrm rot="-5400000">
        <a:off x="4038596" y="642532"/>
        <a:ext cx="999331" cy="999331"/>
      </dsp:txXfrm>
    </dsp:sp>
    <dsp:sp modelId="{76A4E17A-C17A-4AF2-B6D6-F1BE51A77047}">
      <dsp:nvSpPr>
        <dsp:cNvPr id="0" name=""/>
        <dsp:cNvSpPr/>
      </dsp:nvSpPr>
      <dsp:spPr>
        <a:xfrm rot="10800000">
          <a:off x="3975988" y="1664589"/>
          <a:ext cx="1413268" cy="14132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EB-5/Captive</a:t>
          </a:r>
          <a:endParaRPr lang="en-US" sz="1400" b="1" kern="1200" dirty="0"/>
        </a:p>
      </dsp:txBody>
      <dsp:txXfrm rot="10800000">
        <a:off x="3975988" y="1664589"/>
        <a:ext cx="999331" cy="999331"/>
      </dsp:txXfrm>
    </dsp:sp>
    <dsp:sp modelId="{7A472DE0-5BBA-4D04-AF09-5CD89F66B5CC}">
      <dsp:nvSpPr>
        <dsp:cNvPr id="0" name=""/>
        <dsp:cNvSpPr/>
      </dsp:nvSpPr>
      <dsp:spPr>
        <a:xfrm rot="16200000">
          <a:off x="2497442" y="1664589"/>
          <a:ext cx="1413268" cy="14132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kern="1200" dirty="0" smtClean="0"/>
            <a:t>Government </a:t>
          </a:r>
          <a:r>
            <a:rPr lang="en-US" sz="1000" b="1" kern="1200" baseline="0" dirty="0" smtClean="0"/>
            <a:t> Procurement Assistance, Export Assistance </a:t>
          </a:r>
          <a:endParaRPr lang="en-US" sz="10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5400000">
        <a:off x="2911379" y="1664589"/>
        <a:ext cx="999331" cy="999331"/>
      </dsp:txXfrm>
    </dsp:sp>
    <dsp:sp modelId="{47C4EA05-09F0-4AA2-A522-5D8694AE6E84}">
      <dsp:nvSpPr>
        <dsp:cNvPr id="0" name=""/>
        <dsp:cNvSpPr/>
      </dsp:nvSpPr>
      <dsp:spPr>
        <a:xfrm>
          <a:off x="3699373" y="1338199"/>
          <a:ext cx="487953" cy="4243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4FFEC-9865-40AE-8016-DFB427A1D4AD}">
      <dsp:nvSpPr>
        <dsp:cNvPr id="0" name=""/>
        <dsp:cNvSpPr/>
      </dsp:nvSpPr>
      <dsp:spPr>
        <a:xfrm rot="10800000">
          <a:off x="3699373" y="1501394"/>
          <a:ext cx="487953" cy="4243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0.15957</cdr:x>
      <cdr:y>0.29577</cdr:y>
    </cdr:from>
    <cdr:to>
      <cdr:x>0.24242</cdr:x>
      <cdr:y>0.34426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764" y="1374798"/>
          <a:ext cx="625036" cy="225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/>
            <a:t>Utilities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0.81915</cdr:x>
      <cdr:y>0.61972</cdr:y>
    </cdr:from>
    <cdr:to>
      <cdr:x>0.93617</cdr:x>
      <cdr:y>0.71831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3352800"/>
          <a:ext cx="838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/>
            <a:t>Health care and social services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0.46465</cdr:x>
      <cdr:y>0.45838</cdr:y>
    </cdr:from>
    <cdr:to>
      <cdr:x>0.58167</cdr:x>
      <cdr:y>0.54162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05200" y="2130645"/>
          <a:ext cx="882776" cy="386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Business &amp; Professional</a:t>
          </a:r>
        </a:p>
        <a:p xmlns:a="http://schemas.openxmlformats.org/drawingml/2006/main">
          <a:r>
            <a:rPr lang="en-US" sz="800" dirty="0" smtClean="0"/>
            <a:t>Services 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0.55319</cdr:x>
      <cdr:y>0.56338</cdr:y>
    </cdr:from>
    <cdr:to>
      <cdr:x>0.68085</cdr:x>
      <cdr:y>0.60563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962400" y="30480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i="1" dirty="0" smtClean="0"/>
            <a:t>Manufacturing</a:t>
          </a:r>
          <a:endParaRPr lang="en-US" sz="800" b="1" i="1" dirty="0"/>
        </a:p>
      </cdr:txBody>
    </cdr:sp>
  </cdr:relSizeAnchor>
  <cdr:relSizeAnchor xmlns:cdr="http://schemas.openxmlformats.org/drawingml/2006/chartDrawing">
    <cdr:from>
      <cdr:x>0.20202</cdr:x>
      <cdr:y>0.59016</cdr:y>
    </cdr:from>
    <cdr:to>
      <cdr:x>0.32323</cdr:x>
      <cdr:y>0.78689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24000" y="2743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0.30303</cdr:x>
      <cdr:y>0.5</cdr:y>
    </cdr:from>
    <cdr:to>
      <cdr:x>0.42424</cdr:x>
      <cdr:y>0.51639</cdr:y>
    </cdr:to>
    <cdr:sp macro="" textlink="">
      <cdr:nvSpPr>
        <cdr:cNvPr id="7" name="TextBox 6"/>
        <cdr:cNvSpPr txBox="1"/>
      </cdr:nvSpPr>
      <cdr:spPr>
        <a:xfrm xmlns:a="http://schemas.openxmlformats.org/drawingml/2006/main" flipV="1">
          <a:off x="2286000" y="2324100"/>
          <a:ext cx="9144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Finance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0.27273</cdr:x>
      <cdr:y>0.45774</cdr:y>
    </cdr:from>
    <cdr:to>
      <cdr:x>0.38975</cdr:x>
      <cdr:y>0.54225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057400" y="2127690"/>
          <a:ext cx="882776" cy="392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 dirty="0"/>
        </a:p>
      </cdr:txBody>
    </cdr:sp>
  </cdr:relSizeAnchor>
  <cdr:relSizeAnchor xmlns:cdr="http://schemas.openxmlformats.org/drawingml/2006/chartDrawing">
    <cdr:from>
      <cdr:x>0.27273</cdr:x>
      <cdr:y>0.4918</cdr:y>
    </cdr:from>
    <cdr:to>
      <cdr:x>0.35354</cdr:x>
      <cdr:y>0.52713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57400" y="2286000"/>
          <a:ext cx="609600" cy="164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Finance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0.33333</cdr:x>
      <cdr:y>0.60656</cdr:y>
    </cdr:from>
    <cdr:to>
      <cdr:x>0.45035</cdr:x>
      <cdr:y>0.65828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514600" y="2819400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Construction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0.25253</cdr:x>
      <cdr:y>0.63934</cdr:y>
    </cdr:from>
    <cdr:to>
      <cdr:x>0.36955</cdr:x>
      <cdr:y>0.69107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905000" y="2971800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Education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0.23232</cdr:x>
      <cdr:y>0.55738</cdr:y>
    </cdr:from>
    <cdr:to>
      <cdr:x>0.34934</cdr:x>
      <cdr:y>0.6091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752600" y="2590800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Wholesale Trade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0.1955</cdr:x>
      <cdr:y>0.66266</cdr:y>
    </cdr:from>
    <cdr:to>
      <cdr:x>0.31252</cdr:x>
      <cdr:y>0.71439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474811" y="3080190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Transport + Warehousing	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0.15152</cdr:x>
      <cdr:y>0.57502</cdr:y>
    </cdr:from>
    <cdr:to>
      <cdr:x>0.24242</cdr:x>
      <cdr:y>0.60656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143000" y="2672803"/>
          <a:ext cx="685800" cy="146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Information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0.57576</cdr:x>
      <cdr:y>0.77049</cdr:y>
    </cdr:from>
    <cdr:to>
      <cdr:x>0.69278</cdr:x>
      <cdr:y>0.82221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343400" y="3581400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Leisure &amp; Hospitality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0.64646</cdr:x>
      <cdr:y>0.71439</cdr:y>
    </cdr:from>
    <cdr:to>
      <cdr:x>0.76348</cdr:x>
      <cdr:y>0.76611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876800" y="3320609"/>
          <a:ext cx="882776" cy="24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/>
            <a:t>Retail Trade</a:t>
          </a:r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1D41D97-2E14-594F-B1A0-C4162A2B493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E96479F-3029-B140-A33D-B14006962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479F-3029-B140-A33D-B14006962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479F-3029-B140-A33D-B14006962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479F-3029-B140-A33D-B14006962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3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3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1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1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7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511507-0F62-4CCB-9AB1-59C7A7457C6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EA148D-E1B0-47B6-BBC0-1CA246DDCB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8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i_15111da3f05d2c7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685800"/>
            <a:ext cx="7924800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UVM Legislative Policy Summit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Building Vermont’s Advanced Manufacturing </a:t>
            </a:r>
            <a:r>
              <a:rPr lang="en-US" sz="2400" dirty="0" smtClean="0"/>
              <a:t>Infrastructure: Opportunities </a:t>
            </a:r>
            <a:r>
              <a:rPr lang="en-US" sz="2400" dirty="0"/>
              <a:t>and Best Practices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71500" y="3200400"/>
            <a:ext cx="7848600" cy="152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1" dirty="0" smtClean="0"/>
              <a:t>Christopher </a:t>
            </a:r>
            <a:r>
              <a:rPr lang="en-US" sz="1100" b="1" dirty="0" err="1" smtClean="0"/>
              <a:t>Koliba</a:t>
            </a:r>
            <a:r>
              <a:rPr lang="en-US" sz="1100" b="1" dirty="0"/>
              <a:t> </a:t>
            </a:r>
            <a:r>
              <a:rPr lang="en-US" sz="1100" b="1" dirty="0" smtClean="0"/>
              <a:t> </a:t>
            </a:r>
            <a:r>
              <a:rPr lang="en-US" sz="1100" dirty="0" smtClean="0"/>
              <a:t>Ph.D. Professor, Community Development &amp; Applied Economics, University of Vermont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100" dirty="0"/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1" dirty="0" smtClean="0"/>
              <a:t>Janette Bombardier</a:t>
            </a:r>
            <a:r>
              <a:rPr lang="en-US" sz="1100" dirty="0" smtClean="0"/>
              <a:t>  Senior Location Executive, Global Foundries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100" dirty="0"/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1" dirty="0" smtClean="0"/>
              <a:t>Brenan </a:t>
            </a:r>
            <a:r>
              <a:rPr lang="en-US" sz="1100" b="1" dirty="0" err="1" smtClean="0"/>
              <a:t>Riehl</a:t>
            </a:r>
            <a:r>
              <a:rPr lang="en-US" sz="1100" dirty="0" smtClean="0"/>
              <a:t> President , GW Plastics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100" dirty="0"/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1" dirty="0" smtClean="0"/>
              <a:t>Joan Goldstein</a:t>
            </a:r>
            <a:r>
              <a:rPr lang="en-US" sz="1100" dirty="0" smtClean="0"/>
              <a:t> Commissioner, Department of  Economic  Development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1600200" y="4953000"/>
            <a:ext cx="5638800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UVM – Legislative Research Summit on Economic Development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November 17, 2015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University of Vermont</a:t>
            </a:r>
          </a:p>
        </p:txBody>
      </p:sp>
    </p:spTree>
    <p:extLst>
      <p:ext uri="{BB962C8B-B14F-4D97-AF65-F5344CB8AC3E}">
        <p14:creationId xmlns:p14="http://schemas.microsoft.com/office/powerpoint/2010/main" val="5244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/>
          <a:lstStyle/>
          <a:p>
            <a:r>
              <a:rPr lang="en-US" dirty="0" smtClean="0"/>
              <a:t>Workforce Needs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651827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1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GW Plastics: examples of best practices in action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6781800" cy="44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7543800" cy="6873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Best Practice examples in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47800"/>
            <a:ext cx="7391400" cy="3886200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</a:t>
            </a:r>
            <a:r>
              <a:rPr lang="en-US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VAST program:  Senior year in HS is the first year of College paid for.  Then one more year for an associates degree.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VTC apprenticeship program:  GW Plastics,  GE Aviation, GS Precision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School of Tech:  Randolph HS students attend class at GW for credit.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CCV:  Program with Global Foundries</a:t>
            </a:r>
          </a:p>
          <a:p>
            <a:r>
              <a:rPr lang="en-US" b="1" dirty="0" smtClean="0"/>
              <a:t>Future</a:t>
            </a:r>
            <a:r>
              <a:rPr lang="en-US" dirty="0" smtClean="0"/>
              <a:t>: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Required PLPs: Personalized </a:t>
            </a:r>
            <a:r>
              <a:rPr lang="en-US" dirty="0"/>
              <a:t>learning program for each HS </a:t>
            </a:r>
            <a:r>
              <a:rPr lang="en-US" dirty="0" smtClean="0"/>
              <a:t>student: an </a:t>
            </a:r>
            <a:r>
              <a:rPr lang="en-US" dirty="0"/>
              <a:t>opportunity to team up with secondary schools and  employers for programming that will make students notice what it takes to be employed in 21</a:t>
            </a:r>
            <a:r>
              <a:rPr lang="en-US" baseline="30000" dirty="0"/>
              <a:t>st</a:t>
            </a:r>
            <a:r>
              <a:rPr lang="en-US" dirty="0"/>
              <a:t> century.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Pre-pipeline </a:t>
            </a:r>
            <a:r>
              <a:rPr lang="en-US" dirty="0"/>
              <a:t>development:  8</a:t>
            </a:r>
            <a:r>
              <a:rPr lang="en-US" baseline="30000" dirty="0"/>
              <a:t>th</a:t>
            </a:r>
            <a:r>
              <a:rPr lang="en-US" dirty="0"/>
              <a:t> grade math </a:t>
            </a:r>
            <a:r>
              <a:rPr lang="en-US" dirty="0" smtClean="0"/>
              <a:t>mastery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4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87339"/>
            <a:ext cx="8763000" cy="1084262"/>
          </a:xfrm>
        </p:spPr>
        <p:txBody>
          <a:bodyPr/>
          <a:lstStyle/>
          <a:p>
            <a:r>
              <a:rPr lang="en-US" sz="2800" dirty="0" smtClean="0"/>
              <a:t>Career Literacy Cycle: Start early to influence outcomes and achieve competency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136098"/>
              </p:ext>
            </p:extLst>
          </p:nvPr>
        </p:nvGraphicFramePr>
        <p:xfrm>
          <a:off x="838200" y="1600200"/>
          <a:ext cx="6781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62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Foundries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nline image 1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2" y="2819400"/>
            <a:ext cx="43243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line imag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72" y="2479947"/>
            <a:ext cx="4324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9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543800" cy="14493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Gaps and Challenges</a:t>
            </a:r>
            <a:r>
              <a:rPr lang="en-US" sz="2325" dirty="0"/>
              <a:t/>
            </a:r>
            <a:br>
              <a:rPr lang="en-US" sz="2325" dirty="0"/>
            </a:br>
            <a:r>
              <a:rPr lang="en-US" sz="2025" dirty="0"/>
              <a:t>Differences in Vermont in regards to support of the Manufacturing Sector 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" y="2133600"/>
            <a:ext cx="7886700" cy="3614737"/>
          </a:xfrm>
        </p:spPr>
        <p:txBody>
          <a:bodyPr rtlCol="0">
            <a:normAutofit/>
          </a:bodyPr>
          <a:lstStyle/>
          <a:p>
            <a:pPr marL="342900" lvl="1" indent="0">
              <a:spcAft>
                <a:spcPts val="0"/>
              </a:spcAft>
              <a:buNone/>
              <a:defRPr/>
            </a:pPr>
            <a:r>
              <a:rPr lang="en-US" dirty="0" smtClean="0"/>
              <a:t>Advanced Manufacturing Competes Globally </a:t>
            </a:r>
          </a:p>
          <a:p>
            <a:pPr lvl="1">
              <a:spcAft>
                <a:spcPts val="0"/>
              </a:spcAft>
              <a:defRPr/>
            </a:pPr>
            <a:endParaRPr lang="en-US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Transportation  Network   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Needs improvement – Roadway construction and improvement based on the needs of moving raw materials and finished goods for economic sustainment and growth. Truck safety needs to be considered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At risk – Increasing the cost for employees to get to and from work.  </a:t>
            </a:r>
          </a:p>
          <a:p>
            <a:pPr marL="685800" lvl="2" indent="0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Energy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An asset – The power quality and reliability in Vermont and responsiveness of our energy utilities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 negative – Prescribed spending for energy efficiency via power bill or other programs which competes with spending for operation growth 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At risk – Increasing those costs with additional fees and with policy that increases costs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Compared to others – No subsidy or power grants of any form</a:t>
            </a:r>
          </a:p>
          <a:p>
            <a:pPr lvl="2">
              <a:spcAft>
                <a:spcPts val="0"/>
              </a:spcAft>
              <a:defRPr/>
            </a:pPr>
            <a:endParaRPr lang="en-US" dirty="0" smtClean="0"/>
          </a:p>
          <a:p>
            <a:pPr lvl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75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543800" cy="1449387"/>
          </a:xfrm>
        </p:spPr>
        <p:txBody>
          <a:bodyPr/>
          <a:lstStyle/>
          <a:p>
            <a:r>
              <a:rPr lang="en-US" altLang="en-US" dirty="0" smtClean="0"/>
              <a:t>Gaps and Challenges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025" dirty="0"/>
              <a:t>Differences in Vermont in regards to support of the Manufacturing Sector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7543800" cy="3124200"/>
          </a:xfrm>
        </p:spPr>
        <p:txBody>
          <a:bodyPr/>
          <a:lstStyle/>
          <a:p>
            <a:r>
              <a:rPr lang="en-US" altLang="en-US" sz="1800" dirty="0"/>
              <a:t>Economic Development Policy and Practice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500" dirty="0"/>
              <a:t>Compared to others</a:t>
            </a:r>
            <a:r>
              <a:rPr lang="en-US" altLang="en-US" dirty="0" smtClean="0"/>
              <a:t>: </a:t>
            </a:r>
            <a:r>
              <a:rPr lang="en-US" altLang="en-US" sz="1500" dirty="0"/>
              <a:t>No programs to support state “ anchor tenants”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Enterprise Fund is not sustained at this time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No programs/policies to support the R&amp;D at manufacturing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500" dirty="0" smtClean="0"/>
              <a:t>Taxes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Compared to others – No subsidy or tax elimination programs for Property Tax</a:t>
            </a:r>
          </a:p>
          <a:p>
            <a:r>
              <a:rPr lang="en-US" altLang="en-US" sz="1800" dirty="0"/>
              <a:t>Government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 smtClean="0"/>
              <a:t>An asset – Vermont State government is approachable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 smtClean="0"/>
              <a:t>A negative – Vermont regulation that is duplicative of Federal issues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 smtClean="0"/>
              <a:t>At risk – Regulation on material content that drives manufacturing cost and compliance cost 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59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we need?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400800" cy="2650066"/>
          </a:xfrm>
        </p:spPr>
        <p:txBody>
          <a:bodyPr/>
          <a:lstStyle/>
          <a:p>
            <a:r>
              <a:rPr lang="en-US" dirty="0" smtClean="0"/>
              <a:t>How to best move forward to plant the seeds for growth?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Legislation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Policy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Practice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Public/ Private Partnerships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2788350" cy="8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7620000" cy="762000"/>
          </a:xfrm>
        </p:spPr>
        <p:txBody>
          <a:bodyPr/>
          <a:lstStyle/>
          <a:p>
            <a:r>
              <a:rPr lang="en-US" dirty="0" smtClean="0"/>
              <a:t>Manufacturing of the Past:  </a:t>
            </a:r>
            <a:endParaRPr lang="en-US" dirty="0"/>
          </a:p>
        </p:txBody>
      </p:sp>
      <p:pic>
        <p:nvPicPr>
          <p:cNvPr id="1026" name="Picture 2" descr="http://www.dormansclub.co.uk/images/old_steelworks_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858000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87339"/>
            <a:ext cx="8763000" cy="6270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Manufacturing: Now and Future?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46263"/>
            <a:ext cx="3703638" cy="4022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2" descr="http://www.intelitek.com/wp-content/uploads/A_O_644x350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2" y="1023782"/>
            <a:ext cx="3814864" cy="25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gwplastics.com\VT\Users\benr\My Pictures\GW Plastics\GW Moldi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70" y="1057691"/>
            <a:ext cx="3364865" cy="168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gwplastics.com\VT\Users\benr\My Pictures\GW Plastics\GW Tool Division\GW Tool Divis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8" y="3716601"/>
            <a:ext cx="3810048" cy="25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\\gwplastics.com\VT\Users\benr\My Pictures\GW Plastics\GW Silico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69" y="2821476"/>
            <a:ext cx="3364865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\\gwplastics.com\VT\Users\benr\My Pictures\GW Plastics\GW Medical Device Contract Assembly 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24" y="4646002"/>
            <a:ext cx="3396615" cy="160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305800" cy="1084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Manufacturing to Vermont: Labor statistics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5734"/>
            <a:ext cx="7467600" cy="4326466"/>
          </a:xfrm>
        </p:spPr>
        <p:txBody>
          <a:bodyPr>
            <a:normAutofit fontScale="8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Statewide employs: 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30,000 persons as of September 2015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At year end 2014:  31,000</a:t>
            </a:r>
            <a:r>
              <a:rPr lang="en-US" sz="1600" dirty="0"/>
              <a:t> </a:t>
            </a:r>
            <a:r>
              <a:rPr lang="en-US" sz="1600" dirty="0" smtClean="0"/>
              <a:t> contracting slightly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In US: 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12,317,000 September 2015 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12,301,000 December 2014  </a:t>
            </a:r>
            <a:r>
              <a:rPr lang="en-US" sz="1400" i="1" dirty="0" smtClean="0"/>
              <a:t>nationwide slight increase</a:t>
            </a:r>
            <a:endParaRPr lang="en-US" sz="16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Manufacturing Employment:  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During </a:t>
            </a:r>
            <a:r>
              <a:rPr lang="en-US" sz="1600" dirty="0" smtClean="0"/>
              <a:t>the last </a:t>
            </a:r>
            <a:r>
              <a:rPr lang="en-US" sz="1600" dirty="0"/>
              <a:t>5 years has grown in the US from 10mm to 12.3mm</a:t>
            </a:r>
          </a:p>
          <a:p>
            <a:pPr marL="37719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During the last 5 years has </a:t>
            </a:r>
            <a:r>
              <a:rPr lang="en-US" sz="1600" dirty="0" smtClean="0"/>
              <a:t>slightly contracted </a:t>
            </a:r>
            <a:r>
              <a:rPr lang="en-US" sz="1600" dirty="0"/>
              <a:t>in </a:t>
            </a:r>
            <a:r>
              <a:rPr lang="en-US" sz="1600" dirty="0" smtClean="0"/>
              <a:t>VT:  30,747 to 30,200. </a:t>
            </a:r>
            <a:endParaRPr lang="en-US" sz="16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As of first quarter 2015: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1,049  establishments in the manufacturing: super sector:  includes durable and non durable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13.9 per hour average wage and &gt; 14 per hour  for durable sub sector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$427mm total payroll for first quarter 2015 Annualized :  $1.6 billion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W</a:t>
            </a:r>
            <a:r>
              <a:rPr lang="en-US" sz="1600" dirty="0" smtClean="0"/>
              <a:t>e do not want this sector to contract: we want to retain and grow it!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/>
              <a:t>Source:  BLS and VTDOL.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7794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Relative Importance of Manufacturing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7881388"/>
              </p:ext>
            </p:extLst>
          </p:nvPr>
        </p:nvGraphicFramePr>
        <p:xfrm>
          <a:off x="609600" y="13716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676400" y="4572000"/>
            <a:ext cx="882776" cy="2404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Natural Resources + Mining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252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50949" y="523088"/>
            <a:ext cx="7543800" cy="245838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Impediments to retention and growth</a:t>
            </a:r>
            <a:r>
              <a:rPr lang="en-US" sz="4400" dirty="0" smtClean="0"/>
              <a:t>:  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1004664"/>
            <a:ext cx="5585166" cy="5015136"/>
            <a:chOff x="3303416" y="720051"/>
            <a:chExt cx="5585166" cy="5416218"/>
          </a:xfrm>
        </p:grpSpPr>
        <p:sp>
          <p:nvSpPr>
            <p:cNvPr id="5" name="Freeform 4"/>
            <p:cNvSpPr/>
            <p:nvPr/>
          </p:nvSpPr>
          <p:spPr>
            <a:xfrm>
              <a:off x="6736665" y="758806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Developable Land</a:t>
              </a:r>
              <a:endParaRPr lang="en-US" sz="1800" kern="1200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581560" y="720051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547145" y="325320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Adequate Infrastructure</a:t>
              </a:r>
              <a:endParaRPr lang="en-US" sz="1800" kern="1200" dirty="0"/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3581560" y="720051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425281" y="4794832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Capex Investment: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Equip and C</a:t>
              </a:r>
              <a:r>
                <a:rPr lang="en-US" sz="1800" kern="1200" dirty="0" smtClean="0"/>
                <a:t> &amp; I Facilities</a:t>
              </a:r>
              <a:endParaRPr lang="en-US" sz="1800" kern="1200" dirty="0"/>
            </a:p>
          </p:txBody>
        </p:sp>
        <p:sp>
          <p:nvSpPr>
            <p:cNvPr id="10" name="Circular Arrow 9"/>
            <p:cNvSpPr/>
            <p:nvPr/>
          </p:nvSpPr>
          <p:spPr>
            <a:xfrm>
              <a:off x="3581560" y="720051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303416" y="325320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Skilled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Workforce</a:t>
              </a:r>
              <a:endParaRPr lang="en-US" sz="1800" kern="1200" dirty="0"/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3581560" y="720051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113896" y="758806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Availability of Suitable Housing</a:t>
              </a:r>
              <a:endParaRPr lang="en-US" sz="1800" kern="1200" dirty="0"/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3581560" y="720051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9892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67715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Department of Economic Development </a:t>
            </a:r>
            <a:r>
              <a:rPr lang="en-US" sz="2800" dirty="0"/>
              <a:t>Programs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2458924"/>
              </p:ext>
            </p:extLst>
          </p:nvPr>
        </p:nvGraphicFramePr>
        <p:xfrm>
          <a:off x="609600" y="1600200"/>
          <a:ext cx="78867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4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4FFEC-9865-40AE-8016-DFB427A1D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A64FFEC-9865-40AE-8016-DFB427A1D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4EA05-09F0-4AA2-A522-5D8694AE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C4EA05-09F0-4AA2-A522-5D8694AE6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83740-2B34-4B17-9B9D-B269B7E3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DD83740-2B34-4B17-9B9D-B269B7E34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F9D2E-FCDD-416D-9C27-82DE31393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B7F9D2E-FCDD-416D-9C27-82DE31393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FEAAAF-00BD-4847-915B-648567B91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CFEAAAF-00BD-4847-915B-648567B91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51637-F322-41FF-8D1C-5B42EE518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F751637-F322-41FF-8D1C-5B42EE518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4E17A-C17A-4AF2-B6D6-F1BE51A77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6A4E17A-C17A-4AF2-B6D6-F1BE51A77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BCE7E-7ECA-4ADE-91E6-7859B76A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B3BCE7E-7ECA-4ADE-91E6-7859B76A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72DE0-5BBA-4D04-AF09-5CD89F66B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A472DE0-5BBA-4D04-AF09-5CD89F66B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3363E-5EA9-4BDB-8BB7-AED99880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3F3363E-5EA9-4BDB-8BB7-AED998806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87339"/>
            <a:ext cx="5943600" cy="779461"/>
          </a:xfrm>
        </p:spPr>
        <p:txBody>
          <a:bodyPr/>
          <a:lstStyle/>
          <a:p>
            <a:r>
              <a:rPr lang="en-US" sz="3200" b="1" dirty="0" smtClean="0"/>
              <a:t>Learning and Skills Competencies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620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Competency is a </a:t>
            </a:r>
            <a:r>
              <a:rPr lang="en-US" sz="1600" dirty="0"/>
              <a:t>cluster of related knowledge, skills, and abilities that affects a major part of one’s job (a role or responsibility), that correlates with performance on the job, that can be measured against well-accepted standards, and that can be improved via training and development.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892" y="1989509"/>
            <a:ext cx="5568308" cy="418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0" y="304800"/>
            <a:ext cx="4267200" cy="1084262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447800" y="1676400"/>
            <a:ext cx="6246813" cy="4191000"/>
            <a:chOff x="912" y="1056"/>
            <a:chExt cx="3935" cy="264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1056"/>
              <a:ext cx="3935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056"/>
              <a:ext cx="3941" cy="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66533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8647</TotalTime>
  <Words>707</Words>
  <Application>Microsoft Office PowerPoint</Application>
  <PresentationFormat>On-screen Show (4:3)</PresentationFormat>
  <Paragraphs>136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UVM Legislative Policy Summit Building Vermont’s Advanced Manufacturing Infrastructure: Opportunities and Best Practices</vt:lpstr>
      <vt:lpstr>Manufacturing of the Past:  </vt:lpstr>
      <vt:lpstr>Manufacturing: Now and Future? </vt:lpstr>
      <vt:lpstr>Importance of Manufacturing to Vermont: Labor statistics</vt:lpstr>
      <vt:lpstr>Relative Importance of Manufacturing</vt:lpstr>
      <vt:lpstr>Impediments to retention and growth:  </vt:lpstr>
      <vt:lpstr>Department of Economic Development Programs </vt:lpstr>
      <vt:lpstr>Learning and Skills Competencies</vt:lpstr>
      <vt:lpstr>Solutions</vt:lpstr>
      <vt:lpstr>Workforce Needs</vt:lpstr>
      <vt:lpstr>GW Plastics: examples of best practices in action </vt:lpstr>
      <vt:lpstr>Best Practice examples in VT</vt:lpstr>
      <vt:lpstr>Career Literacy Cycle: Start early to influence outcomes and achieve competency.</vt:lpstr>
      <vt:lpstr>Global Foundries </vt:lpstr>
      <vt:lpstr>Gaps and Challenges Differences in Vermont in regards to support of the Manufacturing Sector  </vt:lpstr>
      <vt:lpstr>Gaps and Challenges Differences in Vermont in regards to support of the Manufacturing Sector</vt:lpstr>
      <vt:lpstr>What else do we need?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</dc:title>
  <dc:creator>Anera</dc:creator>
  <cp:lastModifiedBy>Laura Smith</cp:lastModifiedBy>
  <cp:revision>187</cp:revision>
  <cp:lastPrinted>2015-11-16T19:44:15Z</cp:lastPrinted>
  <dcterms:created xsi:type="dcterms:W3CDTF">2013-11-07T15:32:10Z</dcterms:created>
  <dcterms:modified xsi:type="dcterms:W3CDTF">2015-11-17T12:42:54Z</dcterms:modified>
</cp:coreProperties>
</file>