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15" r:id="rId1"/>
  </p:sldMasterIdLst>
  <p:notesMasterIdLst>
    <p:notesMasterId r:id="rId26"/>
  </p:notesMasterIdLst>
  <p:sldIdLst>
    <p:sldId id="256" r:id="rId2"/>
    <p:sldId id="281" r:id="rId3"/>
    <p:sldId id="292" r:id="rId4"/>
    <p:sldId id="289" r:id="rId5"/>
    <p:sldId id="290" r:id="rId6"/>
    <p:sldId id="291" r:id="rId7"/>
    <p:sldId id="282" r:id="rId8"/>
    <p:sldId id="294" r:id="rId9"/>
    <p:sldId id="265" r:id="rId10"/>
    <p:sldId id="293" r:id="rId11"/>
    <p:sldId id="283" r:id="rId12"/>
    <p:sldId id="296" r:id="rId13"/>
    <p:sldId id="308" r:id="rId14"/>
    <p:sldId id="297" r:id="rId15"/>
    <p:sldId id="309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421" autoAdjust="0"/>
  </p:normalViewPr>
  <p:slideViewPr>
    <p:cSldViewPr snapToGrid="0">
      <p:cViewPr varScale="1">
        <p:scale>
          <a:sx n="67" d="100"/>
          <a:sy n="67" d="100"/>
        </p:scale>
        <p:origin x="3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0CD1-8B20-4CBC-9F23-7136ED072590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9C3FD-940E-42CB-B690-6FB8A3D7E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9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9C3FD-940E-42CB-B690-6FB8A3D7ED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39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33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FAA5D92D-62B6-4F84-B828-31600B01038D}" type="slidenum">
              <a:rPr lang="en-US"/>
              <a:pPr eaLnBrk="1" hangingPunct="1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92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58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53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51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69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0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40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0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Before – could be more inviting…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92273-4E1A-4C93-89F2-681D4A8A921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34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– creating new</a:t>
            </a:r>
            <a:r>
              <a:rPr lang="en-US" baseline="0" dirty="0" smtClean="0"/>
              <a:t> </a:t>
            </a:r>
            <a:r>
              <a:rPr lang="en-US" dirty="0" smtClean="0"/>
              <a:t>activity and opportunities for the streets to support more users and local business 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92273-4E1A-4C93-89F2-681D4A8A921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7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9C3FD-940E-42CB-B690-6FB8A3D7ED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54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9C3FD-940E-42CB-B690-6FB8A3D7ED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7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2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7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7A1C-FD2F-41FC-B71E-60A94629FB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43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spc="-39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71323" rIns="71323">
            <a:normAutofit/>
          </a:bodyPr>
          <a:lstStyle>
            <a:lvl1pPr marL="0" indent="0" algn="l">
              <a:buNone/>
              <a:defRPr sz="1900" cap="all" spc="156" baseline="0">
                <a:solidFill>
                  <a:schemeClr val="tx2"/>
                </a:solidFill>
                <a:latin typeface="+mj-lt"/>
              </a:defRPr>
            </a:lvl1pPr>
            <a:lvl2pPr marL="356616" indent="0" algn="ctr">
              <a:buNone/>
              <a:defRPr sz="1900"/>
            </a:lvl2pPr>
            <a:lvl3pPr marL="713232" indent="0" algn="ctr">
              <a:buNone/>
              <a:defRPr sz="1900"/>
            </a:lvl3pPr>
            <a:lvl4pPr marL="1069848" indent="0" algn="ctr">
              <a:buNone/>
              <a:defRPr sz="1600"/>
            </a:lvl4pPr>
            <a:lvl5pPr marL="1426464" indent="0" algn="ctr">
              <a:buNone/>
              <a:defRPr sz="1600"/>
            </a:lvl5pPr>
            <a:lvl6pPr marL="1783080" indent="0" algn="ctr">
              <a:buNone/>
              <a:defRPr sz="1600"/>
            </a:lvl6pPr>
            <a:lvl7pPr marL="2139696" indent="0" algn="ctr">
              <a:buNone/>
              <a:defRPr sz="1600"/>
            </a:lvl7pPr>
            <a:lvl8pPr marL="2496312" indent="0" algn="ctr">
              <a:buNone/>
              <a:defRPr sz="1600"/>
            </a:lvl8pPr>
            <a:lvl9pPr marL="2852928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34" y="5570432"/>
            <a:ext cx="2357438" cy="119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4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35662" tIns="0" rIns="35662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4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0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4778"/>
            <a:ext cx="5800725" cy="5757422"/>
          </a:xfrm>
        </p:spPr>
        <p:txBody>
          <a:bodyPr vert="eaVert" lIns="35662" tIns="0" rIns="35662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4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686"/>
            <a:ext cx="8229600" cy="9695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reeform 7"/>
          <p:cNvSpPr>
            <a:spLocks/>
          </p:cNvSpPr>
          <p:nvPr userDrawn="1"/>
        </p:nvSpPr>
        <p:spPr bwMode="auto">
          <a:xfrm>
            <a:off x="0" y="0"/>
            <a:ext cx="9144000" cy="621986"/>
          </a:xfrm>
          <a:custGeom>
            <a:avLst/>
            <a:gdLst>
              <a:gd name="T0" fmla="*/ 0 w 5748"/>
              <a:gd name="T1" fmla="*/ 0 h 486"/>
              <a:gd name="T2" fmla="*/ 0 w 5748"/>
              <a:gd name="T3" fmla="*/ 486 h 486"/>
              <a:gd name="T4" fmla="*/ 5748 w 5748"/>
              <a:gd name="T5" fmla="*/ 486 h 486"/>
              <a:gd name="T6" fmla="*/ 5748 w 5748"/>
              <a:gd name="T7" fmla="*/ 0 h 486"/>
              <a:gd name="T8" fmla="*/ 0 w 5748"/>
              <a:gd name="T9" fmla="*/ 0 h 486"/>
              <a:gd name="T10" fmla="*/ 0 w 5748"/>
              <a:gd name="T11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486">
                <a:moveTo>
                  <a:pt x="0" y="0"/>
                </a:moveTo>
                <a:lnTo>
                  <a:pt x="0" y="486"/>
                </a:lnTo>
                <a:lnTo>
                  <a:pt x="5748" y="486"/>
                </a:lnTo>
                <a:lnTo>
                  <a:pt x="574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14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06" y="30196"/>
            <a:ext cx="1953326" cy="50984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8093" y="120121"/>
            <a:ext cx="685800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2000" smtClean="0">
                <a:solidFill>
                  <a:schemeClr val="bg1"/>
                </a:solidFill>
              </a:rPr>
              <a:t>2015 UVM Legislative Summit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9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10/9/2015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34" y="5585517"/>
            <a:ext cx="2357438" cy="119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2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71323" rIns="71323" anchor="t" anchorCtr="0">
            <a:normAutofit/>
          </a:bodyPr>
          <a:lstStyle>
            <a:lvl1pPr marL="0" indent="0">
              <a:buNone/>
              <a:defRPr sz="1900" cap="all" spc="156" baseline="0">
                <a:solidFill>
                  <a:schemeClr val="tx2"/>
                </a:solidFill>
                <a:latin typeface="+mj-lt"/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75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3" y="5989322"/>
            <a:ext cx="1504244" cy="75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7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71323" rIns="71323" anchor="ctr">
            <a:normAutofit/>
          </a:bodyPr>
          <a:lstStyle>
            <a:lvl1pPr marL="0" indent="0">
              <a:buNone/>
              <a:defRPr sz="1600" b="0" cap="all" baseline="0">
                <a:solidFill>
                  <a:schemeClr val="tx2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71323" rIns="71323" anchor="ctr">
            <a:normAutofit/>
          </a:bodyPr>
          <a:lstStyle>
            <a:lvl1pPr marL="0" indent="0">
              <a:buNone/>
              <a:defRPr sz="1600" b="0" cap="all" baseline="0">
                <a:solidFill>
                  <a:schemeClr val="tx2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6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3" y="5989322"/>
            <a:ext cx="1504244" cy="75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1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9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1"/>
            <a:ext cx="2400300" cy="3379124"/>
          </a:xfrm>
        </p:spPr>
        <p:txBody>
          <a:bodyPr lIns="71323" rIns="71323">
            <a:norm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7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7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3" y="5989322"/>
            <a:ext cx="1504244" cy="75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1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71323" tIns="0" rIns="71323" bIns="0" anchor="b">
            <a:no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1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356616" tIns="356616" anchor="t"/>
          <a:lstStyle>
            <a:lvl1pPr marL="0" indent="0">
              <a:buNone/>
              <a:defRPr sz="2500">
                <a:solidFill>
                  <a:schemeClr val="bg1"/>
                </a:solidFill>
              </a:defRPr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71323" tIns="0" rIns="71323" bIns="0">
            <a:normAutofit/>
          </a:bodyPr>
          <a:lstStyle>
            <a:lvl1pPr marL="0" indent="0">
              <a:spcBef>
                <a:spcPts val="0"/>
              </a:spcBef>
              <a:spcAft>
                <a:spcPts val="468"/>
              </a:spcAft>
              <a:buNone/>
              <a:defRPr sz="1200">
                <a:solidFill>
                  <a:srgbClr val="FFFFFF"/>
                </a:solidFill>
              </a:defRPr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3" y="5989322"/>
            <a:ext cx="1504244" cy="75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1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  <a:prstGeom prst="rect">
            <a:avLst/>
          </a:prstGeom>
        </p:spPr>
        <p:txBody>
          <a:bodyPr vert="horz" lIns="71323" tIns="35662" rIns="71323" bIns="35662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35662" rIns="0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7"/>
            <a:ext cx="1854203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7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7"/>
            <a:ext cx="3617103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7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7"/>
            <a:ext cx="984019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14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8" r:id="rId12"/>
  </p:sldLayoutIdLst>
  <p:hf sldNum="0" hdr="0"/>
  <p:txStyles>
    <p:titleStyle>
      <a:lvl1pPr algn="l" defTabSz="713232" rtl="0" eaLnBrk="1" latinLnBrk="0" hangingPunct="1">
        <a:lnSpc>
          <a:spcPct val="85000"/>
        </a:lnSpc>
        <a:spcBef>
          <a:spcPct val="0"/>
        </a:spcBef>
        <a:buNone/>
        <a:defRPr sz="3700" kern="1200" spc="-39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71323" indent="-71323" algn="l" defTabSz="713232" rtl="0" eaLnBrk="1" latinLnBrk="0" hangingPunct="1">
        <a:lnSpc>
          <a:spcPct val="90000"/>
        </a:lnSpc>
        <a:spcBef>
          <a:spcPts val="936"/>
        </a:spcBef>
        <a:spcAft>
          <a:spcPts val="156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99557" indent="-142646" algn="l" defTabSz="713232" rtl="0" eaLnBrk="1" latinLnBrk="0" hangingPunct="1">
        <a:lnSpc>
          <a:spcPct val="90000"/>
        </a:lnSpc>
        <a:spcBef>
          <a:spcPts val="156"/>
        </a:spcBef>
        <a:spcAft>
          <a:spcPts val="312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42204" indent="-142646" algn="l" defTabSz="713232" rtl="0" eaLnBrk="1" latinLnBrk="0" hangingPunct="1">
        <a:lnSpc>
          <a:spcPct val="90000"/>
        </a:lnSpc>
        <a:spcBef>
          <a:spcPts val="156"/>
        </a:spcBef>
        <a:spcAft>
          <a:spcPts val="312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84850" indent="-142646" algn="l" defTabSz="713232" rtl="0" eaLnBrk="1" latinLnBrk="0" hangingPunct="1">
        <a:lnSpc>
          <a:spcPct val="90000"/>
        </a:lnSpc>
        <a:spcBef>
          <a:spcPts val="156"/>
        </a:spcBef>
        <a:spcAft>
          <a:spcPts val="312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27497" indent="-142646" algn="l" defTabSz="713232" rtl="0" eaLnBrk="1" latinLnBrk="0" hangingPunct="1">
        <a:lnSpc>
          <a:spcPct val="90000"/>
        </a:lnSpc>
        <a:spcBef>
          <a:spcPts val="156"/>
        </a:spcBef>
        <a:spcAft>
          <a:spcPts val="312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58000" indent="-178308" algn="l" defTabSz="713232" rtl="0" eaLnBrk="1" latinLnBrk="0" hangingPunct="1">
        <a:lnSpc>
          <a:spcPct val="90000"/>
        </a:lnSpc>
        <a:spcBef>
          <a:spcPts val="156"/>
        </a:spcBef>
        <a:spcAft>
          <a:spcPts val="312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14000" indent="-178308" algn="l" defTabSz="713232" rtl="0" eaLnBrk="1" latinLnBrk="0" hangingPunct="1">
        <a:lnSpc>
          <a:spcPct val="90000"/>
        </a:lnSpc>
        <a:spcBef>
          <a:spcPts val="156"/>
        </a:spcBef>
        <a:spcAft>
          <a:spcPts val="312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70000" indent="-178308" algn="l" defTabSz="713232" rtl="0" eaLnBrk="1" latinLnBrk="0" hangingPunct="1">
        <a:lnSpc>
          <a:spcPct val="90000"/>
        </a:lnSpc>
        <a:spcBef>
          <a:spcPts val="156"/>
        </a:spcBef>
        <a:spcAft>
          <a:spcPts val="312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26000" indent="-178308" algn="l" defTabSz="713232" rtl="0" eaLnBrk="1" latinLnBrk="0" hangingPunct="1">
        <a:lnSpc>
          <a:spcPct val="90000"/>
        </a:lnSpc>
        <a:spcBef>
          <a:spcPts val="156"/>
        </a:spcBef>
        <a:spcAft>
          <a:spcPts val="312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uact=8&amp;ved=0CAcQjRw&amp;url=http://vtdigger.org/2012/01/22/barre-gets-a-look-at-city-place-design/&amp;ei=FGdSVd-nJYGxggSQrIHYAw&amp;bvm=bv.92885102,d.eXY&amp;psig=AFQjCNH50ndOZf5eYfvsUgK7o7NeJ-Jopg&amp;ust=143155002259603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vtransplanning.vermont.gov/reports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/>
              <a:t>The Intersection of Transportation Resilience and Economic </a:t>
            </a:r>
            <a:r>
              <a:rPr lang="en-US" sz="6700" dirty="0" smtClean="0"/>
              <a:t>Opportunity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19"/>
            <a:ext cx="7543800" cy="1459405"/>
          </a:xfrm>
        </p:spPr>
        <p:txBody>
          <a:bodyPr>
            <a:noAutofit/>
          </a:bodyPr>
          <a:lstStyle/>
          <a:p>
            <a:r>
              <a:rPr lang="en-US" sz="2000" dirty="0" smtClean="0"/>
              <a:t>University of Vermont Legislative summit </a:t>
            </a:r>
          </a:p>
          <a:p>
            <a:r>
              <a:rPr lang="en-US" sz="2000" dirty="0" smtClean="0"/>
              <a:t>Nov 17, 2015</a:t>
            </a:r>
          </a:p>
          <a:p>
            <a:r>
              <a:rPr lang="en-US" sz="2000" dirty="0" smtClean="0"/>
              <a:t>Secretary Chris Cole </a:t>
            </a:r>
          </a:p>
          <a:p>
            <a:r>
              <a:rPr lang="en-US" sz="2000" dirty="0" smtClean="0"/>
              <a:t>Vermont Agency of Transportation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77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Vermont Gasoline Revenues and Vehicle Miles Traveled Trends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2214564"/>
            <a:ext cx="8070850" cy="32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7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4663440" cy="4023360"/>
          </a:xfrm>
        </p:spPr>
        <p:txBody>
          <a:bodyPr>
            <a:noAutofit/>
          </a:bodyPr>
          <a:lstStyle/>
          <a:p>
            <a:pPr marL="213970" indent="-213970">
              <a:buFont typeface="Wingdings" panose="05000000000000000000" pitchFamily="2" charset="2"/>
              <a:buChar char="q"/>
            </a:pPr>
            <a:r>
              <a:rPr lang="en-US" sz="2200" dirty="0" smtClean="0"/>
              <a:t>Reduce risk to floods and support the economy</a:t>
            </a:r>
          </a:p>
          <a:p>
            <a:pPr marL="213970" indent="-213970">
              <a:buFont typeface="Wingdings" panose="05000000000000000000" pitchFamily="2" charset="2"/>
              <a:buChar char="q"/>
            </a:pPr>
            <a:r>
              <a:rPr lang="en-US" sz="2200" dirty="0" smtClean="0"/>
              <a:t>Focus state resources in downtowns that:</a:t>
            </a:r>
          </a:p>
          <a:p>
            <a:pPr marL="571134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Are at an economic renaissance tipping point</a:t>
            </a:r>
          </a:p>
          <a:p>
            <a:pPr marL="571134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Have critical infrastructure that is vulnerable to flood damage</a:t>
            </a:r>
          </a:p>
          <a:p>
            <a:pPr marL="213970" indent="-213970">
              <a:buFont typeface="Wingdings" panose="05000000000000000000" pitchFamily="2" charset="2"/>
              <a:buChar char="q"/>
            </a:pPr>
            <a:r>
              <a:rPr lang="en-US" sz="2200" dirty="0" smtClean="0"/>
              <a:t>Incorporate flood resilience and economic development in transportation project priorities</a:t>
            </a:r>
          </a:p>
          <a:p>
            <a:pPr marL="213970" indent="-213970">
              <a:buFont typeface="Wingdings" panose="05000000000000000000" pitchFamily="2" charset="2"/>
              <a:buChar char="q"/>
            </a:pPr>
            <a:r>
              <a:rPr lang="en-US" sz="2200" dirty="0" smtClean="0"/>
              <a:t>Create synergy with other state agency funding programs for downtowns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UVM 2015 Legislative summit </a:t>
            </a:r>
            <a:endParaRPr lang="en-US" dirty="0"/>
          </a:p>
        </p:txBody>
      </p:sp>
      <p:pic>
        <p:nvPicPr>
          <p:cNvPr id="13" name="Content Placeholder 6" descr="Vulnerable Roads and Structures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14782" t="8418" r="4104" b="5571"/>
          <a:stretch/>
        </p:blipFill>
        <p:spPr>
          <a:xfrm>
            <a:off x="5486403" y="890587"/>
            <a:ext cx="3491458" cy="4791075"/>
          </a:xfrm>
        </p:spPr>
      </p:pic>
    </p:spTree>
    <p:extLst>
      <p:ext uri="{BB962C8B-B14F-4D97-AF65-F5344CB8AC3E}">
        <p14:creationId xmlns:p14="http://schemas.microsoft.com/office/powerpoint/2010/main" val="34648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099560" y="1302648"/>
            <a:ext cx="4572000" cy="5029200"/>
          </a:xfrm>
        </p:spPr>
        <p:txBody>
          <a:bodyPr>
            <a:normAutofit/>
          </a:bodyPr>
          <a:lstStyle/>
          <a:p>
            <a:pPr marL="60325" indent="0">
              <a:buNone/>
            </a:pPr>
            <a:r>
              <a:rPr lang="en-US" sz="2400" dirty="0"/>
              <a:t>2015 UVM Legislative Summit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Objective Measurement of Resilience &amp; </a:t>
            </a:r>
            <a:r>
              <a:rPr lang="en-US" sz="3200" dirty="0" smtClean="0"/>
              <a:t>Economic Development</a:t>
            </a:r>
          </a:p>
          <a:p>
            <a:pPr marL="69850" indent="-9525">
              <a:buNone/>
            </a:pPr>
            <a:r>
              <a:rPr lang="en-US" sz="1800" dirty="0" smtClean="0"/>
              <a:t>Jim </a:t>
            </a:r>
            <a:r>
              <a:rPr lang="en-US" sz="1800" dirty="0"/>
              <a:t>Sullivan, UVM CEMS-TRC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69850" indent="-9525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Other Principal Investigators: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Jarlath</a:t>
            </a:r>
            <a:r>
              <a:rPr lang="en-US" dirty="0"/>
              <a:t> O’Neill-Dunne, UVM RSENR-SAL</a:t>
            </a:r>
            <a:br>
              <a:rPr lang="en-US" dirty="0"/>
            </a:br>
            <a:r>
              <a:rPr lang="en-US" dirty="0"/>
              <a:t>David Novak, UVM BSAD</a:t>
            </a:r>
            <a:br>
              <a:rPr lang="en-US" dirty="0"/>
            </a:br>
            <a:r>
              <a:rPr lang="en-US" dirty="0"/>
              <a:t>Lisa </a:t>
            </a:r>
            <a:r>
              <a:rPr lang="en-US" dirty="0" err="1"/>
              <a:t>Aultman</a:t>
            </a:r>
            <a:r>
              <a:rPr lang="en-US" dirty="0"/>
              <a:t>-Hall, UVM CEMS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b="1" dirty="0"/>
              <a:t>With: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Chris Cole, Vermont Secretary of Transportation</a:t>
            </a:r>
            <a:br>
              <a:rPr lang="en-US" dirty="0"/>
            </a:br>
            <a:r>
              <a:rPr lang="en-US" dirty="0"/>
              <a:t>Joe </a:t>
            </a:r>
            <a:r>
              <a:rPr lang="en-US" dirty="0" err="1"/>
              <a:t>Segale</a:t>
            </a:r>
            <a:r>
              <a:rPr lang="en-US" dirty="0"/>
              <a:t>, Director of </a:t>
            </a:r>
            <a:r>
              <a:rPr lang="en-US" dirty="0" err="1"/>
              <a:t>VTrans</a:t>
            </a:r>
            <a:r>
              <a:rPr lang="en-US" dirty="0"/>
              <a:t> Policy, Planning and Research Bureau</a:t>
            </a:r>
            <a:br>
              <a:rPr lang="en-US" dirty="0"/>
            </a:br>
            <a:r>
              <a:rPr lang="en-US" dirty="0"/>
              <a:t>Glenn McRae, UVM CEMS-TRC</a:t>
            </a:r>
            <a:endParaRPr lang="en-US" dirty="0" smtClean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4" y="1341411"/>
            <a:ext cx="3657600" cy="2112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4" y="3695328"/>
            <a:ext cx="3657600" cy="2426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60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 Measurement of Resilience &amp; Economic Development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5488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UVM Research for </a:t>
            </a:r>
            <a:r>
              <a:rPr lang="en-US" sz="3000" dirty="0" err="1" smtClean="0"/>
              <a:t>VTrans</a:t>
            </a:r>
            <a:endParaRPr lang="en-US" sz="3000" dirty="0" smtClean="0"/>
          </a:p>
          <a:p>
            <a:pPr lvl="1"/>
            <a:r>
              <a:rPr lang="en-US" sz="2600" dirty="0" smtClean="0"/>
              <a:t>The</a:t>
            </a:r>
            <a:r>
              <a:rPr lang="en-US" sz="2600" i="1" dirty="0" smtClean="0"/>
              <a:t> </a:t>
            </a:r>
            <a:r>
              <a:rPr lang="en-US" sz="2600" i="1" dirty="0"/>
              <a:t>Vermont Travel Model</a:t>
            </a:r>
            <a:r>
              <a:rPr lang="en-US" sz="2600" dirty="0" smtClean="0"/>
              <a:t> and the </a:t>
            </a:r>
            <a:r>
              <a:rPr lang="en-US" sz="2600" i="1" dirty="0"/>
              <a:t>Network Robustness Index </a:t>
            </a:r>
            <a:r>
              <a:rPr lang="en-US" sz="2600" dirty="0" smtClean="0"/>
              <a:t>(Sullivan, Novak, </a:t>
            </a:r>
            <a:r>
              <a:rPr lang="en-US" sz="2600" dirty="0" err="1" smtClean="0"/>
              <a:t>Aultman</a:t>
            </a:r>
            <a:r>
              <a:rPr lang="en-US" sz="2600" dirty="0" smtClean="0"/>
              <a:t>-Hall)</a:t>
            </a:r>
          </a:p>
          <a:p>
            <a:pPr lvl="1"/>
            <a:r>
              <a:rPr lang="en-US" sz="2600" i="1" dirty="0"/>
              <a:t>Using Remote Data Collection to Identify </a:t>
            </a:r>
            <a:r>
              <a:rPr lang="en-US" sz="2600" i="1" dirty="0" smtClean="0"/>
              <a:t>Bridges and Culverts Susceptible </a:t>
            </a:r>
            <a:r>
              <a:rPr lang="en-US" sz="2600" i="1" dirty="0"/>
              <a:t>to </a:t>
            </a:r>
            <a:r>
              <a:rPr lang="en-US" sz="2600" i="1" dirty="0" smtClean="0"/>
              <a:t>Blockage During Flooding </a:t>
            </a:r>
            <a:r>
              <a:rPr lang="en-US" sz="2600" i="1" dirty="0"/>
              <a:t>Events </a:t>
            </a:r>
            <a:r>
              <a:rPr lang="en-US" sz="2600" dirty="0"/>
              <a:t>(Sullivan, O’Neil-Dunne)</a:t>
            </a:r>
          </a:p>
          <a:p>
            <a:pPr lvl="1"/>
            <a:r>
              <a:rPr lang="en-US" sz="2600" i="1" dirty="0"/>
              <a:t>Incorporating Economic Impact and Benefit Criteria in Project </a:t>
            </a:r>
            <a:r>
              <a:rPr lang="en-US" sz="2600" i="1" dirty="0" smtClean="0"/>
              <a:t>Prioritization </a:t>
            </a:r>
            <a:r>
              <a:rPr lang="en-US" sz="2600" dirty="0" smtClean="0"/>
              <a:t>(Dowds, Novak, Sullivan)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101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Vermont </a:t>
            </a:r>
            <a:r>
              <a:rPr lang="en-US" dirty="0"/>
              <a:t>Travel Model 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4023360" cy="475488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Simulates a typical day of travel within, into, out of, and through Vermont</a:t>
            </a:r>
          </a:p>
          <a:p>
            <a:r>
              <a:rPr lang="en-US" sz="3000" dirty="0" smtClean="0"/>
              <a:t>Resiliency assessments using the Model include</a:t>
            </a:r>
          </a:p>
          <a:p>
            <a:pPr lvl="1"/>
            <a:r>
              <a:rPr lang="en-US" sz="2600" dirty="0" smtClean="0"/>
              <a:t>Select-link analysis</a:t>
            </a:r>
          </a:p>
          <a:p>
            <a:pPr lvl="1"/>
            <a:r>
              <a:rPr lang="en-US" sz="2600" dirty="0" smtClean="0"/>
              <a:t>Immediate effects of capacity disruption or closure of a highway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114800" cy="47535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8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Vermont </a:t>
            </a:r>
            <a:r>
              <a:rPr lang="en-US" dirty="0"/>
              <a:t>Travel Model 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4023360" cy="475488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Simulates a typical day of travel within, into, out of, and through Vermont</a:t>
            </a:r>
          </a:p>
          <a:p>
            <a:r>
              <a:rPr lang="en-US" sz="3000" dirty="0" smtClean="0"/>
              <a:t>Resiliency assessments using the Model include</a:t>
            </a:r>
          </a:p>
          <a:p>
            <a:pPr lvl="1"/>
            <a:r>
              <a:rPr lang="en-US" sz="2600" dirty="0" smtClean="0"/>
              <a:t>Select-link analysis</a:t>
            </a:r>
          </a:p>
          <a:p>
            <a:pPr lvl="1"/>
            <a:r>
              <a:rPr lang="en-US" sz="2600" dirty="0" smtClean="0"/>
              <a:t>Immediate effects of capacity disruption or closure of a highway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b="809"/>
          <a:stretch/>
        </p:blipFill>
        <p:spPr>
          <a:xfrm>
            <a:off x="4542816" y="2011680"/>
            <a:ext cx="4143983" cy="4535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43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Autofit/>
          </a:bodyPr>
          <a:lstStyle/>
          <a:p>
            <a:r>
              <a:rPr lang="en-US" dirty="0"/>
              <a:t>The Network Robustness </a:t>
            </a:r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5488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Network Robustness Index </a:t>
            </a:r>
          </a:p>
          <a:p>
            <a:pPr lvl="1"/>
            <a:r>
              <a:rPr lang="en-US" sz="2600" dirty="0"/>
              <a:t>Evaluating and </a:t>
            </a:r>
            <a:r>
              <a:rPr lang="en-US" sz="2600" dirty="0" smtClean="0"/>
              <a:t>ranking links in a road network using connectivity-based performance measures:</a:t>
            </a:r>
            <a:endParaRPr lang="en-US" sz="2600" dirty="0"/>
          </a:p>
          <a:p>
            <a:pPr lvl="2"/>
            <a:r>
              <a:rPr lang="en-US" sz="2000" dirty="0" smtClean="0"/>
              <a:t>Link criticality</a:t>
            </a:r>
          </a:p>
          <a:p>
            <a:pPr lvl="2"/>
            <a:r>
              <a:rPr lang="en-US" sz="2000" dirty="0" smtClean="0"/>
              <a:t>Trip importance</a:t>
            </a:r>
          </a:p>
          <a:p>
            <a:pPr lvl="2"/>
            <a:r>
              <a:rPr lang="en-US" sz="2000" dirty="0" smtClean="0"/>
              <a:t>Critical closeness</a:t>
            </a:r>
          </a:p>
          <a:p>
            <a:pPr lvl="1"/>
            <a:r>
              <a:rPr lang="en-US" sz="2600" dirty="0" smtClean="0"/>
              <a:t>Useful for:</a:t>
            </a:r>
          </a:p>
          <a:p>
            <a:pPr lvl="2"/>
            <a:r>
              <a:rPr lang="en-US" sz="2000" dirty="0" smtClean="0"/>
              <a:t>Project prioritization</a:t>
            </a:r>
          </a:p>
          <a:p>
            <a:pPr lvl="2"/>
            <a:r>
              <a:rPr lang="en-US" sz="2000" dirty="0" smtClean="0"/>
              <a:t>Project selection</a:t>
            </a:r>
          </a:p>
          <a:p>
            <a:pPr lvl="2"/>
            <a:r>
              <a:rPr lang="en-US" sz="2000" dirty="0" smtClean="0"/>
              <a:t>Asset management</a:t>
            </a:r>
          </a:p>
          <a:p>
            <a:pPr lvl="2"/>
            <a:r>
              <a:rPr lang="en-US" sz="2000" dirty="0"/>
              <a:t>Strategic </a:t>
            </a:r>
            <a:r>
              <a:rPr lang="en-US" sz="2000" dirty="0" smtClean="0"/>
              <a:t>re-investment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86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06886"/>
            <a:ext cx="8229600" cy="969514"/>
          </a:xfrm>
        </p:spPr>
        <p:txBody>
          <a:bodyPr>
            <a:normAutofit/>
          </a:bodyPr>
          <a:lstStyle/>
          <a:p>
            <a:r>
              <a:rPr lang="en-US" dirty="0">
                <a:cs typeface="Futura" charset="0"/>
              </a:rPr>
              <a:t>The Network Robustness </a:t>
            </a:r>
            <a:r>
              <a:rPr lang="en-US" dirty="0" smtClean="0">
                <a:cs typeface="Futura" charset="0"/>
              </a:rPr>
              <a:t>Index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25603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Link criticality (NRI)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Trip importance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Critical </a:t>
            </a:r>
            <a:r>
              <a:rPr lang="en-US" sz="3000" dirty="0" smtClean="0"/>
              <a:t>closeness</a:t>
            </a:r>
            <a:endParaRPr lang="en-US" sz="30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715000" y="2209800"/>
            <a:ext cx="1981200" cy="30480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15000" y="2514600"/>
            <a:ext cx="228600" cy="10668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96200" y="2209800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962400" y="2438400"/>
            <a:ext cx="228600" cy="1905000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962400" y="3581400"/>
            <a:ext cx="1981200" cy="76200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971800" y="2438400"/>
            <a:ext cx="1219200" cy="11430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943600" y="2209800"/>
            <a:ext cx="1752600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0" y="3581400"/>
            <a:ext cx="175260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96200" y="2209800"/>
            <a:ext cx="0" cy="30480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696200" y="3124200"/>
            <a:ext cx="914400" cy="213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43600" y="3581400"/>
            <a:ext cx="304800" cy="1676400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48400" y="5257800"/>
            <a:ext cx="1447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62400" y="4343400"/>
            <a:ext cx="2286000" cy="91440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971800" y="3581400"/>
            <a:ext cx="990600" cy="7620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191000" y="1752600"/>
            <a:ext cx="609600" cy="6858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00600" y="1752600"/>
            <a:ext cx="1524000" cy="3048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736757" y="1685667"/>
            <a:ext cx="216243" cy="2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82878" y="2361170"/>
            <a:ext cx="216243" cy="2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14136" y="3476367"/>
            <a:ext cx="216243" cy="2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74254" y="4238368"/>
            <a:ext cx="216243" cy="2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40277" y="5152767"/>
            <a:ext cx="216243" cy="2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52984" y="3481516"/>
            <a:ext cx="216243" cy="2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636741" y="2438400"/>
            <a:ext cx="216243" cy="2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582929" y="2123302"/>
            <a:ext cx="216243" cy="2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588078" y="5100251"/>
            <a:ext cx="216243" cy="2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467467" y="3040277"/>
            <a:ext cx="216243" cy="21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000"/>
                            </p:stCondLst>
                            <p:childTnLst>
                              <p:par>
                                <p:cTn id="78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82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2000"/>
                            </p:stCondLst>
                            <p:childTnLst>
                              <p:par>
                                <p:cTn id="90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0"/>
                            </p:stCondLst>
                            <p:childTnLst>
                              <p:par>
                                <p:cTn id="94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8000"/>
                            </p:stCondLst>
                            <p:childTnLst>
                              <p:par>
                                <p:cTn id="98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0"/>
                            </p:stCondLst>
                            <p:childTnLst>
                              <p:par>
                                <p:cTn id="102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6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10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4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8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rmAutofit/>
          </a:bodyPr>
          <a:lstStyle/>
          <a:p>
            <a:r>
              <a:rPr lang="en-US" sz="2800" dirty="0"/>
              <a:t>Using Remote Data Collection to Identify Bridges and Culverts Susceptible to Blockage During Flooding Events</a:t>
            </a:r>
          </a:p>
        </p:txBody>
      </p:sp>
      <p:pic>
        <p:nvPicPr>
          <p:cNvPr id="1026" name="Picture 2" descr="http://spatialtechnologies.ca/wp-content/uploads/2013/06/high-mapp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3971" r="13167" b="6234"/>
          <a:stretch/>
        </p:blipFill>
        <p:spPr bwMode="auto">
          <a:xfrm>
            <a:off x="4572000" y="1674495"/>
            <a:ext cx="4114800" cy="49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5"/>
          <p:cNvSpPr txBox="1">
            <a:spLocks/>
          </p:cNvSpPr>
          <p:nvPr/>
        </p:nvSpPr>
        <p:spPr>
          <a:xfrm>
            <a:off x="457200" y="1828800"/>
            <a:ext cx="42976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/>
              <a:t>Best Uses of the UAV:</a:t>
            </a:r>
          </a:p>
          <a:p>
            <a:pPr marL="0" indent="0">
              <a:buNone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Rapid</a:t>
            </a:r>
            <a:r>
              <a:rPr lang="en-US" sz="2600" dirty="0" smtClean="0"/>
              <a:t>, high-quality 3D imagery acquisition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Imagery acquisition for places that </a:t>
            </a:r>
            <a:r>
              <a:rPr lang="en-US" sz="2600" b="1" dirty="0" smtClean="0"/>
              <a:t>can’t be accessed on the ground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9224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rmAutofit/>
          </a:bodyPr>
          <a:lstStyle/>
          <a:p>
            <a:r>
              <a:rPr lang="en-US" sz="2800"/>
              <a:t>Using Remote Data Collection to Identify Bridges and Culverts Susceptible to Blockage During Flooding Events</a:t>
            </a:r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t="2629" r="2076" b="2300"/>
          <a:stretch/>
        </p:blipFill>
        <p:spPr>
          <a:xfrm>
            <a:off x="2953265" y="1980471"/>
            <a:ext cx="5733535" cy="437429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457200" y="1828800"/>
            <a:ext cx="2377440" cy="4815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dirty="0" smtClean="0"/>
              <a:t>Inaccessible Test </a:t>
            </a:r>
            <a:r>
              <a:rPr lang="en-US" sz="3800" dirty="0"/>
              <a:t>Sites Selected for Imagery </a:t>
            </a:r>
            <a:r>
              <a:rPr lang="en-US" sz="3800" dirty="0" smtClean="0"/>
              <a:t>Acquisition: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514350" indent="-514350">
              <a:buAutoNum type="alphaUcParenBoth"/>
            </a:pPr>
            <a:r>
              <a:rPr lang="en-US" dirty="0" smtClean="0"/>
              <a:t>Gunners </a:t>
            </a:r>
            <a:r>
              <a:rPr lang="en-US" dirty="0"/>
              <a:t>Brook in </a:t>
            </a:r>
            <a:r>
              <a:rPr lang="en-US" dirty="0" smtClean="0"/>
              <a:t>Barre</a:t>
            </a:r>
          </a:p>
          <a:p>
            <a:pPr marL="514350" indent="-514350">
              <a:buAutoNum type="alphaUcParenBoth"/>
            </a:pPr>
            <a:r>
              <a:rPr lang="en-US" dirty="0" smtClean="0"/>
              <a:t>Money </a:t>
            </a:r>
            <a:r>
              <a:rPr lang="en-US" dirty="0"/>
              <a:t>Brook in </a:t>
            </a:r>
            <a:r>
              <a:rPr lang="en-US" dirty="0" smtClean="0"/>
              <a:t>Plymouth</a:t>
            </a:r>
            <a:endParaRPr lang="en-US" dirty="0"/>
          </a:p>
          <a:p>
            <a:pPr marL="514350" indent="-514350">
              <a:buAutoNum type="alphaUcParenBoth"/>
            </a:pPr>
            <a:r>
              <a:rPr lang="en-US" dirty="0" smtClean="0"/>
              <a:t>West </a:t>
            </a:r>
            <a:r>
              <a:rPr lang="en-US" dirty="0"/>
              <a:t>Branch Deerfield River in </a:t>
            </a:r>
            <a:r>
              <a:rPr lang="en-US" dirty="0" err="1" smtClean="0"/>
              <a:t>Readsboro</a:t>
            </a:r>
            <a:endParaRPr lang="en-US" dirty="0"/>
          </a:p>
          <a:p>
            <a:pPr marL="514350" indent="-514350">
              <a:buAutoNum type="alphaUcParenBoth"/>
            </a:pPr>
            <a:r>
              <a:rPr lang="en-US" dirty="0" smtClean="0"/>
              <a:t>Honey </a:t>
            </a:r>
            <a:r>
              <a:rPr lang="en-US" dirty="0"/>
              <a:t>Brook in </a:t>
            </a:r>
            <a:r>
              <a:rPr lang="en-US" dirty="0" smtClean="0"/>
              <a:t>Barre</a:t>
            </a:r>
            <a:endParaRPr lang="en-US" dirty="0"/>
          </a:p>
          <a:p>
            <a:pPr marL="514350" indent="-514350">
              <a:buAutoNum type="alphaUcParenBoth"/>
            </a:pPr>
            <a:r>
              <a:rPr lang="en-US" dirty="0" smtClean="0"/>
              <a:t>Great </a:t>
            </a:r>
            <a:r>
              <a:rPr lang="en-US" dirty="0"/>
              <a:t>Brook in Plainfield</a:t>
            </a:r>
          </a:p>
        </p:txBody>
      </p:sp>
    </p:spTree>
    <p:extLst>
      <p:ext uri="{BB962C8B-B14F-4D97-AF65-F5344CB8AC3E}">
        <p14:creationId xmlns:p14="http://schemas.microsoft.com/office/powerpoint/2010/main" val="376602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13970" indent="-21397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90% of VT employees work for small businesses</a:t>
            </a:r>
          </a:p>
          <a:p>
            <a:pPr marL="213970" indent="-21397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Downtowns consist mostly of small businesses</a:t>
            </a:r>
          </a:p>
          <a:p>
            <a:pPr marL="213970" indent="-21397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Downtowns grew-up around rivers and are vulnerable to flood damage</a:t>
            </a:r>
          </a:p>
          <a:p>
            <a:pPr marL="213970" indent="-21397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Improving infrastructure resilience to flooding will improve economic resilience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RE2015 Transportation Opportunities: Integrating Infrastructure</a:t>
            </a:r>
            <a:endParaRPr lang="en-US" dirty="0"/>
          </a:p>
        </p:txBody>
      </p:sp>
      <p:pic>
        <p:nvPicPr>
          <p:cNvPr id="10" name="Picture 9"/>
          <p:cNvPicPr preferRelativeResize="0">
            <a:picLocks noChangeAspect="1"/>
          </p:cNvPicPr>
          <p:nvPr/>
        </p:nvPicPr>
        <p:blipFill rotWithShape="1">
          <a:blip r:embed="rId3"/>
          <a:srcRect t="3985" r="1468" b="1928"/>
          <a:stretch/>
        </p:blipFill>
        <p:spPr>
          <a:xfrm>
            <a:off x="4643436" y="2438401"/>
            <a:ext cx="4082931" cy="2619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97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rmAutofit/>
          </a:bodyPr>
          <a:lstStyle/>
          <a:p>
            <a:r>
              <a:rPr lang="en-US" sz="2800"/>
              <a:t>Using Remote Data Collection to Identify Bridges and Culverts Susceptible to Blockage During Flooding Events</a:t>
            </a:r>
          </a:p>
        </p:txBody>
      </p:sp>
      <p:pic>
        <p:nvPicPr>
          <p:cNvPr id="8" name="Picture 7" descr="S:\utc\Pictures\20150721_Great_Brook_UAV_Op\DSC091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160" y="2743200"/>
            <a:ext cx="5141061" cy="3855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457199" y="1828800"/>
            <a:ext cx="2834640" cy="4863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900" b="1" dirty="0"/>
              <a:t>Rapid response: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400" dirty="0"/>
              <a:t>UAS imagery helped the Town of Plainfield respond to the July 2015 storm, providing detailed imagery within 24 hours</a:t>
            </a:r>
          </a:p>
        </p:txBody>
      </p:sp>
    </p:spTree>
    <p:extLst>
      <p:ext uri="{BB962C8B-B14F-4D97-AF65-F5344CB8AC3E}">
        <p14:creationId xmlns:p14="http://schemas.microsoft.com/office/powerpoint/2010/main" val="137851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rmAutofit/>
          </a:bodyPr>
          <a:lstStyle/>
          <a:p>
            <a:r>
              <a:rPr lang="en-US" sz="2800"/>
              <a:t>Using Remote Data Collection to Identify Bridges and Culverts Susceptible to Blockage During Flooding Events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199" y="1828800"/>
            <a:ext cx="2834640" cy="4863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900" b="1" dirty="0"/>
              <a:t>Rapid response: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400" dirty="0"/>
              <a:t>UAS imagery helped the Town of Plainfield respond to the July 2015 storm, providing detailed imagery within 24 hours</a:t>
            </a:r>
          </a:p>
        </p:txBody>
      </p:sp>
      <p:pic>
        <p:nvPicPr>
          <p:cNvPr id="8" name="Picture 7" descr="S:\utc\Pictures\20150721_Great_Brook_UAV_Op\DSC091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160" y="2743200"/>
            <a:ext cx="5141061" cy="3855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:\utc\Pictures\20150721_Great_Brook_UAV_Op\Presentation JPGs\Woody_Debris_Analysis\Slide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42" t="11930" b="5965"/>
          <a:stretch/>
        </p:blipFill>
        <p:spPr bwMode="auto">
          <a:xfrm>
            <a:off x="4293133" y="1948151"/>
            <a:ext cx="3715547" cy="3563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8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rmAutofit/>
          </a:bodyPr>
          <a:lstStyle/>
          <a:p>
            <a:r>
              <a:rPr lang="en-US" sz="2800"/>
              <a:t>Using Remote Data Collection to Identify Bridges and Culverts Susceptible to Blockage During Flooding Events</a:t>
            </a:r>
          </a:p>
        </p:txBody>
      </p:sp>
      <p:pic>
        <p:nvPicPr>
          <p:cNvPr id="6" name="Picture 5" descr="http://1.bp.blogspot.com/-OThUhY2P0YE/VhMKI9auMVI/AAAAAAAAIlI/lKOg-PfzTGA/s1600/IMG_719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871" y="2012094"/>
            <a:ext cx="5938758" cy="44540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457200" y="1828800"/>
            <a:ext cx="2468880" cy="4863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2000" b="1" dirty="0" smtClean="0"/>
              <a:t>Rapid Response: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6400" dirty="0" smtClean="0"/>
              <a:t>Amtrak derailment </a:t>
            </a:r>
            <a:r>
              <a:rPr lang="en-US" sz="6400" dirty="0"/>
              <a:t>on Oct </a:t>
            </a:r>
            <a:r>
              <a:rPr lang="en-US" sz="6400" dirty="0" smtClean="0"/>
              <a:t>5</a:t>
            </a:r>
            <a:r>
              <a:rPr lang="en-US" sz="6400" baseline="30000" dirty="0" smtClean="0"/>
              <a:t>th</a:t>
            </a:r>
            <a:r>
              <a:rPr lang="en-US" sz="6400" dirty="0" smtClean="0"/>
              <a:t> in Northfield:</a:t>
            </a:r>
            <a:endParaRPr lang="en-US" sz="64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6400" dirty="0" smtClean="0"/>
              <a:t>11:50am </a:t>
            </a:r>
            <a:r>
              <a:rPr lang="en-US" sz="6400" dirty="0"/>
              <a:t>- </a:t>
            </a:r>
            <a:r>
              <a:rPr lang="en-US" sz="6400" dirty="0" smtClean="0"/>
              <a:t>Assistance </a:t>
            </a:r>
            <a:r>
              <a:rPr lang="en-US" sz="6400" dirty="0"/>
              <a:t>request </a:t>
            </a:r>
            <a:r>
              <a:rPr lang="en-US" sz="6400" dirty="0" smtClean="0"/>
              <a:t>received</a:t>
            </a:r>
            <a:endParaRPr lang="en-US" sz="64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6400" dirty="0"/>
              <a:t>12:15 - </a:t>
            </a:r>
            <a:r>
              <a:rPr lang="en-US" sz="6400" dirty="0" smtClean="0"/>
              <a:t>Airspace </a:t>
            </a:r>
            <a:r>
              <a:rPr lang="en-US" sz="6400" dirty="0"/>
              <a:t>coordination </a:t>
            </a:r>
            <a:endParaRPr lang="en-US" sz="64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6400" dirty="0" smtClean="0"/>
              <a:t>13:30 </a:t>
            </a:r>
            <a:r>
              <a:rPr lang="en-US" sz="6400" dirty="0"/>
              <a:t>- </a:t>
            </a:r>
            <a:r>
              <a:rPr lang="en-US" sz="6400" dirty="0" smtClean="0"/>
              <a:t>Arrival </a:t>
            </a:r>
            <a:r>
              <a:rPr lang="en-US" sz="6400" dirty="0"/>
              <a:t>in </a:t>
            </a:r>
            <a:r>
              <a:rPr lang="en-US" sz="6400" dirty="0" smtClean="0"/>
              <a:t>Northfield</a:t>
            </a:r>
            <a:endParaRPr lang="en-US" sz="64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6400" dirty="0" smtClean="0"/>
              <a:t>13:50 – UAS flight commences</a:t>
            </a:r>
            <a:endParaRPr lang="en-US" sz="64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6400" dirty="0"/>
              <a:t>14:15 </a:t>
            </a:r>
            <a:r>
              <a:rPr lang="en-US" sz="6400" dirty="0" smtClean="0"/>
              <a:t>– UAS flight completed</a:t>
            </a:r>
            <a:endParaRPr lang="en-US" sz="64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6400" dirty="0" smtClean="0"/>
              <a:t>14:35 </a:t>
            </a:r>
            <a:r>
              <a:rPr lang="en-US" sz="6400" dirty="0"/>
              <a:t>- </a:t>
            </a:r>
            <a:r>
              <a:rPr lang="en-US" sz="6400" dirty="0" smtClean="0"/>
              <a:t>KML </a:t>
            </a:r>
            <a:r>
              <a:rPr lang="en-US" sz="6400" dirty="0"/>
              <a:t>delivered to incident </a:t>
            </a:r>
            <a:r>
              <a:rPr lang="en-US" sz="6400" dirty="0" smtClean="0"/>
              <a:t>commanders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6400" dirty="0" smtClean="0"/>
              <a:t>19:35 </a:t>
            </a:r>
            <a:r>
              <a:rPr lang="en-US" sz="6400" dirty="0"/>
              <a:t>- </a:t>
            </a:r>
            <a:r>
              <a:rPr lang="en-US" sz="6400" dirty="0" err="1"/>
              <a:t>O</a:t>
            </a:r>
            <a:r>
              <a:rPr lang="en-US" sz="6400" dirty="0" err="1" smtClean="0"/>
              <a:t>rthophoto</a:t>
            </a:r>
            <a:r>
              <a:rPr lang="en-US" sz="6400" dirty="0" smtClean="0"/>
              <a:t> </a:t>
            </a:r>
            <a:r>
              <a:rPr lang="en-US" sz="6400" dirty="0"/>
              <a:t>mosaic </a:t>
            </a:r>
            <a:r>
              <a:rPr lang="en-US" sz="6400" dirty="0" smtClean="0"/>
              <a:t>completed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62527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Incorporating Economic Impact and Benefit Criteria in Project Prioritization</a:t>
            </a:r>
            <a:endParaRPr lang="en-US" sz="32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2840477"/>
            <a:ext cx="8229600" cy="3514286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3400" dirty="0" smtClean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1815833"/>
            <a:ext cx="8229600" cy="96628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endParaRPr lang="en-US" sz="3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081651"/>
              </p:ext>
            </p:extLst>
          </p:nvPr>
        </p:nvGraphicFramePr>
        <p:xfrm>
          <a:off x="457200" y="1961206"/>
          <a:ext cx="8229600" cy="448056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114800"/>
                <a:gridCol w="4114800"/>
              </a:tblGrid>
              <a:tr h="10972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Framework for measuring travel “benefits” and economic “impacts”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8328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Travel </a:t>
                      </a:r>
                      <a:r>
                        <a:rPr lang="en-US" sz="2600" i="1" dirty="0" smtClean="0"/>
                        <a:t>benefits</a:t>
                      </a:r>
                      <a:r>
                        <a:rPr lang="en-US" sz="2600" dirty="0" smtClean="0"/>
                        <a:t> from transportation investment: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600" dirty="0" smtClean="0"/>
                        <a:t>Decreased travel times 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600" dirty="0" smtClean="0"/>
                        <a:t>More route and mode options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600" dirty="0" smtClean="0"/>
                        <a:t>Reduced congestion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600" dirty="0" smtClean="0"/>
                        <a:t>Improved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Economic </a:t>
                      </a:r>
                      <a:r>
                        <a:rPr lang="en-US" sz="2600" i="1" dirty="0" smtClean="0"/>
                        <a:t>impacts</a:t>
                      </a:r>
                      <a:r>
                        <a:rPr lang="en-US" sz="2600" dirty="0" smtClean="0"/>
                        <a:t> from transportation investment: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600" dirty="0" smtClean="0"/>
                        <a:t>Better business access to markets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600" dirty="0" smtClean="0"/>
                        <a:t>Better employee access to  employment centers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600" dirty="0" smtClean="0"/>
                        <a:t>Better consumer access to goods and services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1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8655"/>
            <a:ext cx="8229600" cy="100584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Incorporating Economic Impact and Benefit Criteria in Project Prioritization</a:t>
            </a:r>
            <a:endParaRPr lang="en-US" sz="32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18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Review existing evaluation criteria in the Project Prioritization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Revise or generate additional new </a:t>
            </a:r>
            <a:r>
              <a:rPr lang="en-US" sz="3000" dirty="0"/>
              <a:t>evaluation </a:t>
            </a:r>
            <a:r>
              <a:rPr lang="en-US" sz="3000" dirty="0" smtClean="0"/>
              <a:t>criteria in consultation with </a:t>
            </a:r>
            <a:r>
              <a:rPr lang="en-US" sz="3000" dirty="0" err="1" smtClean="0"/>
              <a:t>VTrans</a:t>
            </a:r>
            <a:r>
              <a:rPr lang="en-US" sz="3000" dirty="0" smtClean="0"/>
              <a:t>, ACCD, the RPCs, and non-government organizations with an interest in economic development in Vermont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Generate guidance on possible supplements to the existing Project </a:t>
            </a:r>
            <a:r>
              <a:rPr lang="en-US" sz="3000" dirty="0"/>
              <a:t>Prioritization </a:t>
            </a:r>
            <a:r>
              <a:rPr lang="en-US" sz="3000" dirty="0" smtClean="0"/>
              <a:t>criteria</a:t>
            </a:r>
          </a:p>
        </p:txBody>
      </p:sp>
    </p:spTree>
    <p:extLst>
      <p:ext uri="{BB962C8B-B14F-4D97-AF65-F5344CB8AC3E}">
        <p14:creationId xmlns:p14="http://schemas.microsoft.com/office/powerpoint/2010/main" val="231468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6579" y="677512"/>
            <a:ext cx="8839200" cy="1036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Investing for the Future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Growing Our Downtown Economies </a:t>
            </a: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8516815" y="6215917"/>
            <a:ext cx="457200" cy="476250"/>
          </a:xfrm>
          <a:prstGeom prst="rect">
            <a:avLst/>
          </a:prstGeom>
        </p:spPr>
        <p:txBody>
          <a:bodyPr/>
          <a:lstStyle>
            <a:defPPr>
              <a:defRPr lang="en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6E57E58-EC3A-4BD1-964E-BACD86F8859B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48130" name="Picture 2" descr="http://vtdigger.org/vtdNewsMachine/wp-content/uploads/2012/01/20120120_BarreCityPl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23" y="2345462"/>
            <a:ext cx="4165375" cy="294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ea-vt.com/images/winooski_downtow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3" y="4004323"/>
            <a:ext cx="3716215" cy="228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708" y="590814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Winooski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7600" y="2380786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Barre</a:t>
            </a:r>
            <a:endParaRPr lang="en-US" sz="2000" dirty="0"/>
          </a:p>
        </p:txBody>
      </p:sp>
      <p:pic>
        <p:nvPicPr>
          <p:cNvPr id="10" name="Picture 2" descr="http://www.samessenger.com/wp-content/uploads/2014/10/showcase-news-10-31-678x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8" y="1795175"/>
            <a:ext cx="3738805" cy="215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7600" y="1752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St. Albans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9637" y="1171853"/>
            <a:ext cx="8839200" cy="5570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Downtown Investments Pay-Off</a:t>
            </a: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8616459" y="6315563"/>
            <a:ext cx="457200" cy="476250"/>
          </a:xfrm>
          <a:prstGeom prst="rect">
            <a:avLst/>
          </a:prstGeom>
        </p:spPr>
        <p:txBody>
          <a:bodyPr/>
          <a:lstStyle>
            <a:defPPr>
              <a:defRPr lang="en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6E57E58-EC3A-4BD1-964E-BACD86F8859B}" type="slidenum">
              <a:rPr lang="en-US" altLang="en-US" sz="1050" smtClean="0"/>
              <a:pPr>
                <a:defRPr/>
              </a:pPr>
              <a:t>4</a:t>
            </a:fld>
            <a:endParaRPr lang="en-US" altLang="en-US" sz="105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2286000"/>
            <a:ext cx="4572000" cy="308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Barre</a:t>
            </a:r>
            <a:endParaRPr lang="en-US" sz="36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2011-2014</a:t>
            </a:r>
          </a:p>
          <a:p>
            <a:endParaRPr lang="en-US" sz="2200" dirty="0"/>
          </a:p>
          <a:p>
            <a:pPr marL="71323" indent="-71323" defTabSz="713232">
              <a:lnSpc>
                <a:spcPct val="90000"/>
              </a:lnSpc>
              <a:spcBef>
                <a:spcPts val="936"/>
              </a:spcBef>
              <a:spcAft>
                <a:spcPts val="156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$$ = $19,936,230</a:t>
            </a:r>
          </a:p>
          <a:p>
            <a:pPr marL="71323" indent="-71323" defTabSz="713232">
              <a:lnSpc>
                <a:spcPct val="90000"/>
              </a:lnSpc>
              <a:spcBef>
                <a:spcPts val="936"/>
              </a:spcBef>
              <a:spcAft>
                <a:spcPts val="156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Private $$ =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$45,122,000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1323" indent="-71323" defTabSz="713232">
              <a:lnSpc>
                <a:spcPct val="90000"/>
              </a:lnSpc>
              <a:spcBef>
                <a:spcPts val="936"/>
              </a:spcBef>
              <a:spcAft>
                <a:spcPts val="156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 Change in Businesses = +24 </a:t>
            </a:r>
          </a:p>
          <a:p>
            <a:pPr marL="71323" indent="-71323" defTabSz="713232">
              <a:lnSpc>
                <a:spcPct val="90000"/>
              </a:lnSpc>
              <a:spcBef>
                <a:spcPts val="936"/>
              </a:spcBef>
              <a:spcAft>
                <a:spcPts val="156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 Jobs Added Since 2011 =  +263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199" y="2292927"/>
            <a:ext cx="4481945" cy="308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St. Albans</a:t>
            </a: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2011-2014</a:t>
            </a:r>
          </a:p>
          <a:p>
            <a:endParaRPr lang="en-US" sz="2200" dirty="0"/>
          </a:p>
          <a:p>
            <a:pPr marL="71323" indent="-71323" defTabSz="713232">
              <a:lnSpc>
                <a:spcPct val="90000"/>
              </a:lnSpc>
              <a:spcBef>
                <a:spcPts val="936"/>
              </a:spcBef>
              <a:spcAft>
                <a:spcPts val="156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$$ = $12,848,171</a:t>
            </a:r>
          </a:p>
          <a:p>
            <a:pPr marL="71323" indent="-71323" defTabSz="713232">
              <a:lnSpc>
                <a:spcPct val="90000"/>
              </a:lnSpc>
              <a:spcBef>
                <a:spcPts val="936"/>
              </a:spcBef>
              <a:spcAft>
                <a:spcPts val="156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Private $$ =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$33,783,030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1323" indent="-71323" defTabSz="713232">
              <a:lnSpc>
                <a:spcPct val="90000"/>
              </a:lnSpc>
              <a:spcBef>
                <a:spcPts val="936"/>
              </a:spcBef>
              <a:spcAft>
                <a:spcPts val="156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 Change in Businesses = +37 </a:t>
            </a:r>
          </a:p>
          <a:p>
            <a:pPr marL="71323" indent="-71323" defTabSz="713232">
              <a:lnSpc>
                <a:spcPct val="90000"/>
              </a:lnSpc>
              <a:spcBef>
                <a:spcPts val="936"/>
              </a:spcBef>
              <a:spcAft>
                <a:spcPts val="156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 Jobs Added Since 2011 = +288</a:t>
            </a:r>
          </a:p>
        </p:txBody>
      </p:sp>
    </p:spTree>
    <p:extLst>
      <p:ext uri="{BB962C8B-B14F-4D97-AF65-F5344CB8AC3E}">
        <p14:creationId xmlns:p14="http://schemas.microsoft.com/office/powerpoint/2010/main" val="30754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68579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72173"/>
            <a:ext cx="9144000" cy="8858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0" y="6172200"/>
            <a:ext cx="4377267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/>
              <a:t>St. Albans BEFORE			</a:t>
            </a:r>
            <a:endParaRPr lang="en-US" altLang="en-US" sz="31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3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972174"/>
            <a:ext cx="9144000" cy="8858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-33868" y="6324600"/>
            <a:ext cx="4453467" cy="84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/>
              <a:t>St. </a:t>
            </a:r>
            <a:r>
              <a:rPr lang="en-US" altLang="en-US" sz="3900" b="1" dirty="0" smtClean="0"/>
              <a:t>Albans</a:t>
            </a:r>
            <a:r>
              <a:rPr lang="en-US" altLang="en-US" sz="4000" b="1" dirty="0" smtClean="0"/>
              <a:t> AFTER			</a:t>
            </a:r>
            <a:endParaRPr lang="en-US" altLang="en-US" sz="31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677604" cy="4440766"/>
          </a:xfrm>
        </p:spPr>
        <p:txBody>
          <a:bodyPr>
            <a:normAutofit fontScale="70000" lnSpcReduction="20000"/>
          </a:bodyPr>
          <a:lstStyle/>
          <a:p>
            <a:pPr marL="213970" indent="-213970">
              <a:buFont typeface="Wingdings" panose="05000000000000000000" pitchFamily="2" charset="2"/>
              <a:buChar char="q"/>
            </a:pPr>
            <a:r>
              <a:rPr lang="en-US" sz="3100" dirty="0" smtClean="0"/>
              <a:t>Huge needs and constrained resources</a:t>
            </a:r>
          </a:p>
          <a:p>
            <a:pPr marL="213970" indent="-213970">
              <a:buFont typeface="Wingdings" panose="05000000000000000000" pitchFamily="2" charset="2"/>
              <a:buChar char="q"/>
            </a:pPr>
            <a:r>
              <a:rPr lang="en-US" sz="3100" dirty="0" smtClean="0"/>
              <a:t>Public expects a </a:t>
            </a:r>
            <a:r>
              <a:rPr lang="en-US" sz="3100" dirty="0"/>
              <a:t>State of Good </a:t>
            </a:r>
            <a:r>
              <a:rPr lang="en-US" sz="3100" dirty="0" smtClean="0"/>
              <a:t>Repair for all roads and bridges</a:t>
            </a:r>
          </a:p>
          <a:p>
            <a:pPr marL="213970" indent="-213970">
              <a:buFont typeface="Wingdings" panose="05000000000000000000" pitchFamily="2" charset="2"/>
              <a:buChar char="q"/>
            </a:pPr>
            <a:r>
              <a:rPr lang="en-US" sz="3100" dirty="0" smtClean="0"/>
              <a:t>Cost to fix infrastructure damaged by floods results in Lost Opportunity</a:t>
            </a:r>
          </a:p>
          <a:p>
            <a:pPr marL="213970" indent="-213970">
              <a:buFont typeface="Wingdings" panose="05000000000000000000" pitchFamily="2" charset="2"/>
              <a:buChar char="q"/>
            </a:pPr>
            <a:r>
              <a:rPr lang="en-US" sz="3100" dirty="0" smtClean="0"/>
              <a:t>Limited resources remaining to address economic development – must be coordinated and strategic</a:t>
            </a:r>
          </a:p>
          <a:p>
            <a:pPr marL="213970" indent="-213970">
              <a:buFont typeface="Wingdings" panose="05000000000000000000" pitchFamily="2" charset="2"/>
              <a:buChar char="q"/>
            </a:pPr>
            <a:r>
              <a:rPr lang="en-US" sz="3100" dirty="0" smtClean="0"/>
              <a:t>Impact of current funding programs is minimized because it is dispersed</a:t>
            </a:r>
          </a:p>
          <a:p>
            <a:pPr marL="213970" indent="-21397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9"/>
          <a:stretch/>
        </p:blipFill>
        <p:spPr bwMode="auto">
          <a:xfrm>
            <a:off x="4693444" y="1815347"/>
            <a:ext cx="4252788" cy="1980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44" y="4002337"/>
            <a:ext cx="2118910" cy="1589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8"/>
          <a:stretch/>
        </p:blipFill>
        <p:spPr bwMode="auto">
          <a:xfrm>
            <a:off x="6712905" y="4002337"/>
            <a:ext cx="2159431" cy="1589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6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VTrans Funding Gap 2014 - 2018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Source: Section 40 Funding Study - </a:t>
            </a:r>
            <a:r>
              <a:rPr lang="en-US" dirty="0">
                <a:hlinkClick r:id="rId2"/>
              </a:rPr>
              <a:t>http://vtransplanning.vermont.gov/reports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48075" y="6492875"/>
            <a:ext cx="3486150" cy="365125"/>
          </a:xfrm>
        </p:spPr>
        <p:txBody>
          <a:bodyPr/>
          <a:lstStyle/>
          <a:p>
            <a:r>
              <a:rPr lang="en-US" dirty="0" smtClean="0"/>
              <a:t>RE2015 Transportation Opportunities: Integrating Infrastructure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3" t="7196" r="16975"/>
          <a:stretch/>
        </p:blipFill>
        <p:spPr bwMode="auto">
          <a:xfrm>
            <a:off x="3714750" y="1233876"/>
            <a:ext cx="4657725" cy="412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3323" y="5391150"/>
            <a:ext cx="234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Funding Needs versus Review</a:t>
            </a:r>
          </a:p>
          <a:p>
            <a:r>
              <a:rPr lang="en-US" dirty="0" smtClean="0"/>
              <a:t>5-Year Average 2014-2018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Rise in alternate modes of transit = Decline in gas tax revenue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7" b="19647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RE2015 Transportation Opportunities: Integrating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5XQ8HZCIIAVWNVP7QDECURD1YGCAHB" val="True"/>
  <p:tag name="5XQ8HZCIIAVWNVP7QDECURD1YGCAHB_5XQ8HZCIIAVWNVP7QDECURD1YGCAHB" val="{&#10;  &quot;$type&quot;: &quot;ProgressBar.Tag.TagContainer, Progress Bar for Microsoft PowerPoint&quot;,&#10;  &quot;ActiveColor&quot;: &quot;1, 75, 43&quot;,&#10;  &quot;DisableFirstSlideChecked&quot;: true,&#10;  &quot;Bar&quot;: {&#10;    &quot;$type&quot;: &quot;ProgressBar.BuiltInPresentation.StripedBar, Progress Bar for Microsoft PowerPoint&quot;&#10;  },&#10;  &quot;InactiveColor&quot;: &quot;LightGray&quot;,&#10;  &quot;PositionOptions&quot;: {&#10;    &quot;$type&quot;: &quot;ProgressBar.Bar.PositionOptions, Progress Bar for Microsoft PowerPoint&quot;,&#10;    &quot;Bottom&quot;: {&#10;      &quot;$type&quot;: &quot;ProgressBar.Bar.Location, Progress Bar for Microsoft PowerPoint&quot;,&#10;      &quot;Available&quot;: true,&#10;      &quot;Selected&quot;: true&#10;    },&#10;    &quot;Left&quot;: {&#10;      &quot;$type&quot;: &quot;ProgressBar.Bar.Location, Progress Bar for Microsoft PowerPoint&quot;,&#10;      &quot;Available&quot;: false,&#10;      &quot;Selected&quot;: false&#10;    },&#10;    &quot;Right&quot;: {&#10;      &quot;$type&quot;: &quot;ProgressBar.Bar.Location, Progress Bar for Microsoft PowerPoint&quot;,&#10;      &quot;Available&quot;: false,&#10;      &quot;Selected&quot;: false&#10;    },&#10;    &quot;Top&quot;: {&#10;      &quot;$type&quot;: &quot;ProgressBar.Bar.Location, Progress Bar for Microsoft PowerPoint&quot;,&#10;      &quot;Available&quot;: true,&#10;      &quot;Selected&quot;: false&#10;    }&#10;  },&#10;  &quot;SizeSelectedItemIndex&quot;: 11,&#10;  &quot;ThemeSelectedItemIndex&quot;: 1&#10;}"/>
</p:tagLst>
</file>

<file path=ppt/theme/theme1.xml><?xml version="1.0" encoding="utf-8"?>
<a:theme xmlns:a="http://schemas.openxmlformats.org/drawingml/2006/main" name="Retrospect">
  <a:themeElements>
    <a:clrScheme name="Accent 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A100"/>
      </a:accent1>
      <a:accent2>
        <a:srgbClr val="D2492A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929</TotalTime>
  <Words>904</Words>
  <Application>Microsoft Office PowerPoint</Application>
  <PresentationFormat>On-screen Show (4:3)</PresentationFormat>
  <Paragraphs>165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MS PGothic</vt:lpstr>
      <vt:lpstr>Arial</vt:lpstr>
      <vt:lpstr>Calibri</vt:lpstr>
      <vt:lpstr>Calibri Light</vt:lpstr>
      <vt:lpstr>Futura</vt:lpstr>
      <vt:lpstr>Wingdings</vt:lpstr>
      <vt:lpstr>Retrospect</vt:lpstr>
      <vt:lpstr>The Intersection of Transportation Resilience and Economic Opportunity</vt:lpstr>
      <vt:lpstr>Premise</vt:lpstr>
      <vt:lpstr>Investing for the Future Growing Our Downtown Economies </vt:lpstr>
      <vt:lpstr>Downtown Investments Pay-Off</vt:lpstr>
      <vt:lpstr>PowerPoint Presentation</vt:lpstr>
      <vt:lpstr>PowerPoint Presentation</vt:lpstr>
      <vt:lpstr>Challenges</vt:lpstr>
      <vt:lpstr>VTrans Funding Gap 2014 - 2018</vt:lpstr>
      <vt:lpstr>Rise in alternate modes of transit = Decline in gas tax revenue</vt:lpstr>
      <vt:lpstr>Vermont Gasoline Revenues and Vehicle Miles Traveled Trends</vt:lpstr>
      <vt:lpstr>The Opportunity</vt:lpstr>
      <vt:lpstr>PowerPoint Presentation</vt:lpstr>
      <vt:lpstr>Objective Measurement of Resilience &amp; Economic Development</vt:lpstr>
      <vt:lpstr>The Vermont Travel Model </vt:lpstr>
      <vt:lpstr>The Vermont Travel Model </vt:lpstr>
      <vt:lpstr>The Network Robustness Index</vt:lpstr>
      <vt:lpstr>The Network Robustness Index</vt:lpstr>
      <vt:lpstr>Using Remote Data Collection to Identify Bridges and Culverts Susceptible to Blockage During Flooding Events</vt:lpstr>
      <vt:lpstr>Using Remote Data Collection to Identify Bridges and Culverts Susceptible to Blockage During Flooding Events</vt:lpstr>
      <vt:lpstr>Using Remote Data Collection to Identify Bridges and Culverts Susceptible to Blockage During Flooding Events</vt:lpstr>
      <vt:lpstr>Using Remote Data Collection to Identify Bridges and Culverts Susceptible to Blockage During Flooding Events</vt:lpstr>
      <vt:lpstr>Using Remote Data Collection to Identify Bridges and Culverts Susceptible to Blockage During Flooding Events</vt:lpstr>
      <vt:lpstr>Incorporating Economic Impact and Benefit Criteria in Project Prioritization</vt:lpstr>
      <vt:lpstr>Incorporating Economic Impact and Benefit Criteria in Project Prioritization</vt:lpstr>
    </vt:vector>
  </TitlesOfParts>
  <Company>Vermont Agency of Transportation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LeBlanc</dc:creator>
  <cp:lastModifiedBy>Laura Smith</cp:lastModifiedBy>
  <cp:revision>77</cp:revision>
  <dcterms:created xsi:type="dcterms:W3CDTF">2015-10-07T13:29:53Z</dcterms:created>
  <dcterms:modified xsi:type="dcterms:W3CDTF">2016-11-22T13:46:59Z</dcterms:modified>
</cp:coreProperties>
</file>