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3"/>
  </p:notesMasterIdLst>
  <p:sldIdLst>
    <p:sldId id="256" r:id="rId2"/>
    <p:sldId id="272" r:id="rId3"/>
    <p:sldId id="286" r:id="rId4"/>
    <p:sldId id="269" r:id="rId5"/>
    <p:sldId id="271" r:id="rId6"/>
    <p:sldId id="289" r:id="rId7"/>
    <p:sldId id="273" r:id="rId8"/>
    <p:sldId id="283" r:id="rId9"/>
    <p:sldId id="274" r:id="rId10"/>
    <p:sldId id="284" r:id="rId11"/>
    <p:sldId id="270" r:id="rId12"/>
    <p:sldId id="262" r:id="rId13"/>
    <p:sldId id="277" r:id="rId14"/>
    <p:sldId id="278" r:id="rId15"/>
    <p:sldId id="268" r:id="rId16"/>
    <p:sldId id="281" r:id="rId17"/>
    <p:sldId id="264" r:id="rId18"/>
    <p:sldId id="265" r:id="rId19"/>
    <p:sldId id="279" r:id="rId20"/>
    <p:sldId id="287"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74" d="100"/>
          <a:sy n="74" d="100"/>
        </p:scale>
        <p:origin x="858" y="60"/>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0F3E9-DE92-4169-9B45-D94A7AC7E624}" type="datetimeFigureOut">
              <a:rPr lang="en-US" smtClean="0"/>
              <a:t>11/22/2016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4B4E1-8C70-4929-ADF5-00CEB1AA029D}" type="slidenum">
              <a:rPr lang="en-US" smtClean="0"/>
              <a:t>‹#›</a:t>
            </a:fld>
            <a:endParaRPr lang="en-US" dirty="0"/>
          </a:p>
        </p:txBody>
      </p:sp>
    </p:spTree>
    <p:extLst>
      <p:ext uri="{BB962C8B-B14F-4D97-AF65-F5344CB8AC3E}">
        <p14:creationId xmlns:p14="http://schemas.microsoft.com/office/powerpoint/2010/main" val="84160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DDD879-EB3E-450F-B16E-B2E45C6F248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DDD879-EB3E-450F-B16E-B2E45C6F248E}"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253680C-594F-4E86-94F3-D789ACEEA30C}" type="datetimeFigureOut">
              <a:rPr lang="en-US" smtClean="0"/>
              <a:t>11/22/2016</a:t>
            </a:fld>
            <a:endParaRPr lang="en-US" dirty="0"/>
          </a:p>
        </p:txBody>
      </p:sp>
      <p:sp>
        <p:nvSpPr>
          <p:cNvPr id="9" name="Slide Number Placeholder 8"/>
          <p:cNvSpPr>
            <a:spLocks noGrp="1"/>
          </p:cNvSpPr>
          <p:nvPr>
            <p:ph type="sldNum" sz="quarter" idx="11"/>
          </p:nvPr>
        </p:nvSpPr>
        <p:spPr/>
        <p:txBody>
          <a:bodyPr/>
          <a:lstStyle/>
          <a:p>
            <a:fld id="{46DDD879-EB3E-450F-B16E-B2E45C6F248E}"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DDD879-EB3E-450F-B16E-B2E45C6F248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253680C-594F-4E86-94F3-D789ACEEA30C}" type="datetimeFigureOut">
              <a:rPr lang="en-US" smtClean="0"/>
              <a:t>11/22/2016</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drive.google.com/folderview?id=0B8IhraBeb8NNfnFQVHBRY19GT2pfR2w4c1hFQlkwZEljQmNuNUJFNEUyTFkzcjBROU55U1E&amp;usp=drive_web"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vtsbdc.org/" TargetMode="External"/><Relationship Id="rId2" Type="http://schemas.openxmlformats.org/officeDocument/2006/relationships/hyperlink" Target="mailto:Chyi-Lyi.Liang@uvm.edu" TargetMode="External"/><Relationship Id="rId1" Type="http://schemas.openxmlformats.org/officeDocument/2006/relationships/slideLayout" Target="../slideLayouts/slideLayout2.xml"/><Relationship Id="rId4" Type="http://schemas.openxmlformats.org/officeDocument/2006/relationships/hyperlink" Target="mailto:lbutler@vtsbd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hyperlink" Target="https://vimeo.com/11174745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4365559"/>
              </p:ext>
            </p:extLst>
          </p:nvPr>
        </p:nvGraphicFramePr>
        <p:xfrm>
          <a:off x="914400" y="1143000"/>
          <a:ext cx="6324599" cy="4358640"/>
        </p:xfrm>
        <a:graphic>
          <a:graphicData uri="http://schemas.openxmlformats.org/drawingml/2006/table">
            <a:tbl>
              <a:tblPr firstRow="1" firstCol="1" bandRow="1">
                <a:tableStyleId>{5C22544A-7EE6-4342-B048-85BDC9FD1C3A}</a:tableStyleId>
              </a:tblPr>
              <a:tblGrid>
                <a:gridCol w="6324599"/>
              </a:tblGrid>
              <a:tr h="4358640">
                <a:tc>
                  <a:txBody>
                    <a:bodyPr/>
                    <a:lstStyle/>
                    <a:p>
                      <a:pPr marL="0" marR="0">
                        <a:spcBef>
                          <a:spcPts val="0"/>
                        </a:spcBef>
                        <a:spcAft>
                          <a:spcPts val="0"/>
                        </a:spcAft>
                      </a:pPr>
                      <a:r>
                        <a:rPr lang="en-US" sz="3600" dirty="0">
                          <a:effectLst/>
                        </a:rPr>
                        <a:t>Setting Up a Business for Success: </a:t>
                      </a:r>
                      <a:r>
                        <a:rPr lang="en-US" sz="3600" dirty="0" smtClean="0">
                          <a:effectLst/>
                        </a:rPr>
                        <a:t>Entrepreneurial </a:t>
                      </a:r>
                      <a:r>
                        <a:rPr lang="en-US" sz="3600" dirty="0">
                          <a:effectLst/>
                        </a:rPr>
                        <a:t>Teaching </a:t>
                      </a:r>
                      <a:r>
                        <a:rPr lang="en-US" sz="3600" dirty="0" smtClean="0">
                          <a:effectLst/>
                        </a:rPr>
                        <a:t>- Education</a:t>
                      </a:r>
                    </a:p>
                    <a:p>
                      <a:pPr marL="0" marR="0">
                        <a:spcBef>
                          <a:spcPts val="0"/>
                        </a:spcBef>
                        <a:spcAft>
                          <a:spcPts val="0"/>
                        </a:spcAft>
                      </a:pPr>
                      <a:endParaRPr lang="en-US" sz="4400" dirty="0" smtClean="0">
                        <a:effectLst/>
                      </a:endParaRPr>
                    </a:p>
                    <a:p>
                      <a:pPr marL="0" marR="0">
                        <a:spcBef>
                          <a:spcPts val="0"/>
                        </a:spcBef>
                        <a:spcAft>
                          <a:spcPts val="0"/>
                        </a:spcAft>
                      </a:pPr>
                      <a:r>
                        <a:rPr lang="en-US" sz="3200" dirty="0" smtClean="0">
                          <a:effectLst/>
                        </a:rPr>
                        <a:t>Presenters</a:t>
                      </a:r>
                      <a:r>
                        <a:rPr lang="en-US" sz="3200" dirty="0">
                          <a:effectLst/>
                        </a:rPr>
                        <a:t>: </a:t>
                      </a:r>
                      <a:r>
                        <a:rPr lang="en-US" sz="3200" dirty="0" smtClean="0">
                          <a:effectLst/>
                        </a:rPr>
                        <a:t>  Dr</a:t>
                      </a:r>
                      <a:r>
                        <a:rPr lang="en-US" sz="3200" dirty="0">
                          <a:effectLst/>
                        </a:rPr>
                        <a:t>. Kathleen Liang </a:t>
                      </a:r>
                      <a:endParaRPr lang="en-US" sz="3200" dirty="0" smtClean="0">
                        <a:effectLst/>
                      </a:endParaRPr>
                    </a:p>
                    <a:p>
                      <a:pPr marL="0" marR="0">
                        <a:spcBef>
                          <a:spcPts val="0"/>
                        </a:spcBef>
                        <a:spcAft>
                          <a:spcPts val="0"/>
                        </a:spcAft>
                      </a:pPr>
                      <a:r>
                        <a:rPr lang="en-US" sz="3200" dirty="0" smtClean="0">
                          <a:effectLst/>
                        </a:rPr>
                        <a:t>                        Laurel </a:t>
                      </a:r>
                      <a:r>
                        <a:rPr lang="en-US" sz="3200" dirty="0">
                          <a:effectLst/>
                        </a:rPr>
                        <a:t>Butler</a:t>
                      </a:r>
                      <a:endParaRPr lang="en-US" sz="3200" dirty="0">
                        <a:solidFill>
                          <a:srgbClr val="000000"/>
                        </a:solidFill>
                        <a:effectLst/>
                        <a:latin typeface="Cambria"/>
                        <a:ea typeface="Calibri"/>
                        <a:cs typeface="Times New Roman"/>
                      </a:endParaRPr>
                    </a:p>
                  </a:txBody>
                  <a:tcPr marL="36307" marR="36307" marT="0" marB="0" anchor="ctr"/>
                </a:tc>
              </a:tr>
            </a:tbl>
          </a:graphicData>
        </a:graphic>
      </p:graphicFrame>
    </p:spTree>
    <p:extLst>
      <p:ext uri="{BB962C8B-B14F-4D97-AF65-F5344CB8AC3E}">
        <p14:creationId xmlns:p14="http://schemas.microsoft.com/office/powerpoint/2010/main" val="431332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this mean?</a:t>
            </a:r>
            <a:endParaRPr lang="en-US" dirty="0"/>
          </a:p>
        </p:txBody>
      </p:sp>
      <p:sp>
        <p:nvSpPr>
          <p:cNvPr id="5" name="Content Placeholder 4"/>
          <p:cNvSpPr>
            <a:spLocks noGrp="1"/>
          </p:cNvSpPr>
          <p:nvPr>
            <p:ph idx="1"/>
          </p:nvPr>
        </p:nvSpPr>
        <p:spPr>
          <a:xfrm>
            <a:off x="381000" y="1371600"/>
            <a:ext cx="7696200" cy="5029200"/>
          </a:xfrm>
        </p:spPr>
        <p:txBody>
          <a:bodyPr>
            <a:normAutofit lnSpcReduction="10000"/>
          </a:bodyPr>
          <a:lstStyle/>
          <a:p>
            <a:pPr marL="114300" lvl="0" indent="0">
              <a:buNone/>
            </a:pPr>
            <a:r>
              <a:rPr lang="en-US" dirty="0"/>
              <a:t>“We want to encourage young people to adopt an entrepreneurial mindset, to view problems as opportunities, to explore the creative process of new venture creation…It is our hope that these skills will lay the foundation to help the students academically, personally and professionally long after they matriculate from secondary </a:t>
            </a:r>
            <a:r>
              <a:rPr lang="en-US" dirty="0" smtClean="0"/>
              <a:t>education.” </a:t>
            </a:r>
          </a:p>
          <a:p>
            <a:r>
              <a:rPr lang="en-US" sz="2100" dirty="0" smtClean="0"/>
              <a:t>Laurel Butler, </a:t>
            </a:r>
            <a:r>
              <a:rPr lang="en-US" sz="1700" dirty="0" smtClean="0"/>
              <a:t>VtSBDC Business Advisor | Young Entrepreneurship Specialist</a:t>
            </a:r>
          </a:p>
          <a:p>
            <a:pPr marL="114300" lvl="0" indent="0">
              <a:buNone/>
            </a:pPr>
            <a:endParaRPr lang="en-US" sz="2400" dirty="0"/>
          </a:p>
          <a:p>
            <a:pPr marL="114300" indent="0">
              <a:buNone/>
            </a:pPr>
            <a:r>
              <a:rPr lang="en-US" dirty="0" smtClean="0"/>
              <a:t>“</a:t>
            </a:r>
            <a:r>
              <a:rPr lang="en-US" dirty="0"/>
              <a:t>This is a unique opportunity for young people to practice business planning, critical thinking and financial management skills in a real-life setting. Our workforce depends on the entrepreneurial mindset of Vermont’s future small business owners and it’s amazing to see the creativity and hard work these students have demonstrated</a:t>
            </a:r>
            <a:r>
              <a:rPr lang="en-US" dirty="0" smtClean="0"/>
              <a:t>.”</a:t>
            </a:r>
          </a:p>
          <a:p>
            <a:r>
              <a:rPr lang="en-US" sz="2100" dirty="0" smtClean="0"/>
              <a:t>Linda Rossi, </a:t>
            </a:r>
            <a:r>
              <a:rPr lang="en-US" sz="1600" dirty="0" smtClean="0"/>
              <a:t>VtSBDC State Director</a:t>
            </a:r>
            <a:endParaRPr lang="en-US" sz="1600" dirty="0"/>
          </a:p>
          <a:p>
            <a:pPr lvl="0"/>
            <a:endParaRPr lang="en-US" dirty="0"/>
          </a:p>
          <a:p>
            <a:endParaRPr lang="en-US" dirty="0"/>
          </a:p>
        </p:txBody>
      </p:sp>
    </p:spTree>
    <p:extLst>
      <p:ext uri="{BB962C8B-B14F-4D97-AF65-F5344CB8AC3E}">
        <p14:creationId xmlns:p14="http://schemas.microsoft.com/office/powerpoint/2010/main" val="109269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Vermont Career/Technical Center Student Organizations/Clubs </a:t>
            </a:r>
            <a:r>
              <a:rPr lang="en-US" sz="2800" dirty="0" smtClean="0"/>
              <a:t>(VtCTSO)</a:t>
            </a:r>
            <a:endParaRPr lang="en-US" sz="2800" dirty="0"/>
          </a:p>
        </p:txBody>
      </p:sp>
      <p:sp>
        <p:nvSpPr>
          <p:cNvPr id="3" name="Content Placeholder 2"/>
          <p:cNvSpPr>
            <a:spLocks noGrp="1"/>
          </p:cNvSpPr>
          <p:nvPr>
            <p:ph idx="1"/>
          </p:nvPr>
        </p:nvSpPr>
        <p:spPr>
          <a:xfrm>
            <a:off x="381000" y="1828800"/>
            <a:ext cx="7315200" cy="4572000"/>
          </a:xfrm>
        </p:spPr>
        <p:txBody>
          <a:bodyPr>
            <a:normAutofit/>
          </a:bodyPr>
          <a:lstStyle/>
          <a:p>
            <a:endParaRPr lang="en-US" dirty="0"/>
          </a:p>
          <a:p>
            <a:endParaRPr lang="en-US" sz="3200" b="1" dirty="0" smtClean="0"/>
          </a:p>
          <a:p>
            <a:pPr marL="114300" indent="0">
              <a:buNone/>
            </a:pPr>
            <a:r>
              <a:rPr lang="en-US" sz="3200" b="1" dirty="0" smtClean="0"/>
              <a:t>FBLA </a:t>
            </a:r>
            <a:r>
              <a:rPr lang="en-US" sz="3200" b="1" dirty="0"/>
              <a:t>&amp; DECA</a:t>
            </a:r>
          </a:p>
          <a:p>
            <a:pPr lvl="1"/>
            <a:r>
              <a:rPr lang="en-US" sz="2400" b="1" i="1" dirty="0"/>
              <a:t>FBLA </a:t>
            </a:r>
            <a:r>
              <a:rPr lang="en-US" sz="2400" i="1" dirty="0"/>
              <a:t>to bring business and education together in a positive working relationship through innovative leadership and career development programs.</a:t>
            </a:r>
            <a:endParaRPr lang="en-US" sz="2400" dirty="0"/>
          </a:p>
          <a:p>
            <a:pPr lvl="1"/>
            <a:r>
              <a:rPr lang="en-US" sz="2400" b="1" i="1" dirty="0"/>
              <a:t>DECA</a:t>
            </a:r>
            <a:r>
              <a:rPr lang="en-US" sz="2400" dirty="0"/>
              <a:t> to prepare emerging leaders and entrepreneurs for careers in marketing, finance, hospitality and management </a:t>
            </a:r>
          </a:p>
          <a:p>
            <a:pPr lvl="1"/>
            <a:r>
              <a:rPr lang="en-US" sz="2400" dirty="0"/>
              <a:t>Also- </a:t>
            </a:r>
            <a:r>
              <a:rPr lang="en-US" sz="2400" b="1" i="1" dirty="0"/>
              <a:t>Skills USA</a:t>
            </a:r>
            <a:r>
              <a:rPr lang="en-US" sz="2400" dirty="0"/>
              <a:t> &amp; </a:t>
            </a:r>
            <a:r>
              <a:rPr lang="en-US" sz="2400" b="1" i="1" dirty="0"/>
              <a:t>FFA</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95400"/>
            <a:ext cx="140208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564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620000" cy="1143000"/>
          </a:xfrm>
        </p:spPr>
        <p:txBody>
          <a:bodyPr>
            <a:normAutofit fontScale="90000"/>
          </a:bodyPr>
          <a:lstStyle/>
          <a:p>
            <a:r>
              <a:rPr lang="en-US" b="1" dirty="0" smtClean="0"/>
              <a:t>Schools Participating </a:t>
            </a:r>
            <a:br>
              <a:rPr lang="en-US" b="1" dirty="0" smtClean="0"/>
            </a:br>
            <a:r>
              <a:rPr lang="en-US" sz="1800" dirty="0" smtClean="0"/>
              <a:t>(over past 8 years – Career &amp; Tech Centers have students from sending schools  participating)</a:t>
            </a:r>
            <a:endParaRPr lang="en-US" sz="1800" dirty="0"/>
          </a:p>
        </p:txBody>
      </p:sp>
      <p:sp>
        <p:nvSpPr>
          <p:cNvPr id="5" name="Content Placeholder 4"/>
          <p:cNvSpPr>
            <a:spLocks noGrp="1"/>
          </p:cNvSpPr>
          <p:nvPr>
            <p:ph sz="half" idx="1"/>
          </p:nvPr>
        </p:nvSpPr>
        <p:spPr>
          <a:xfrm>
            <a:off x="304800" y="1676400"/>
            <a:ext cx="4191000" cy="4267200"/>
          </a:xfrm>
        </p:spPr>
        <p:txBody>
          <a:bodyPr>
            <a:normAutofit lnSpcReduction="10000"/>
          </a:bodyPr>
          <a:lstStyle/>
          <a:p>
            <a:r>
              <a:rPr lang="en-US" sz="2000" dirty="0" smtClean="0"/>
              <a:t>Bellows Free Academy – St. Albans</a:t>
            </a:r>
          </a:p>
          <a:p>
            <a:r>
              <a:rPr lang="en-US" sz="2000" dirty="0" smtClean="0">
                <a:effectLst>
                  <a:outerShdw blurRad="38100" dist="38100" dir="2700000" algn="tl">
                    <a:srgbClr val="000000">
                      <a:alpha val="43137"/>
                    </a:srgbClr>
                  </a:outerShdw>
                </a:effectLst>
              </a:rPr>
              <a:t>Central VT Career/Tech-Spaulding</a:t>
            </a:r>
          </a:p>
          <a:p>
            <a:r>
              <a:rPr lang="en-US" sz="2000" dirty="0" smtClean="0"/>
              <a:t>Champlain Valley UHS</a:t>
            </a:r>
          </a:p>
          <a:p>
            <a:r>
              <a:rPr lang="en-US" sz="2000" dirty="0" smtClean="0">
                <a:effectLst>
                  <a:outerShdw blurRad="38100" dist="38100" dir="2700000" algn="tl">
                    <a:srgbClr val="000000">
                      <a:alpha val="43137"/>
                    </a:srgbClr>
                  </a:outerShdw>
                </a:effectLst>
              </a:rPr>
              <a:t>Cold Hollow Career/Tech </a:t>
            </a:r>
          </a:p>
          <a:p>
            <a:r>
              <a:rPr lang="en-US" sz="2000" dirty="0" smtClean="0">
                <a:effectLst>
                  <a:outerShdw blurRad="38100" dist="38100" dir="2700000" algn="tl">
                    <a:srgbClr val="000000">
                      <a:alpha val="43137"/>
                    </a:srgbClr>
                  </a:outerShdw>
                </a:effectLst>
              </a:rPr>
              <a:t>Essex Technical Center</a:t>
            </a:r>
          </a:p>
          <a:p>
            <a:r>
              <a:rPr lang="en-US" sz="2000" dirty="0" smtClean="0">
                <a:effectLst>
                  <a:outerShdw blurRad="38100" dist="38100" dir="2700000" algn="tl">
                    <a:srgbClr val="000000">
                      <a:alpha val="43137"/>
                    </a:srgbClr>
                  </a:outerShdw>
                </a:effectLst>
              </a:rPr>
              <a:t>Green Mountain Career/Tech</a:t>
            </a:r>
          </a:p>
          <a:p>
            <a:r>
              <a:rPr lang="en-US" sz="2000" dirty="0" smtClean="0">
                <a:effectLst>
                  <a:outerShdw blurRad="38100" dist="38100" dir="2700000" algn="tl">
                    <a:srgbClr val="000000">
                      <a:alpha val="43137"/>
                    </a:srgbClr>
                  </a:outerShdw>
                </a:effectLst>
              </a:rPr>
              <a:t>Hannaford Career/Tech </a:t>
            </a:r>
          </a:p>
          <a:p>
            <a:r>
              <a:rPr lang="en-US" sz="2000" dirty="0" smtClean="0">
                <a:effectLst>
                  <a:outerShdw blurRad="38100" dist="38100" dir="2700000" algn="tl">
                    <a:srgbClr val="000000">
                      <a:alpha val="43137"/>
                    </a:srgbClr>
                  </a:outerShdw>
                </a:effectLst>
              </a:rPr>
              <a:t>Hartford Career/Tech </a:t>
            </a:r>
          </a:p>
          <a:p>
            <a:r>
              <a:rPr lang="en-US" sz="2000" dirty="0" smtClean="0"/>
              <a:t>Lakes Region – Orleans</a:t>
            </a:r>
          </a:p>
          <a:p>
            <a:r>
              <a:rPr lang="en-US" sz="2000" dirty="0" smtClean="0">
                <a:effectLst>
                  <a:outerShdw blurRad="38100" dist="38100" dir="2700000" algn="tl">
                    <a:srgbClr val="000000">
                      <a:alpha val="43137"/>
                    </a:srgbClr>
                  </a:outerShdw>
                </a:effectLst>
              </a:rPr>
              <a:t>Lyndon Institute</a:t>
            </a:r>
          </a:p>
          <a:p>
            <a:r>
              <a:rPr lang="en-US" sz="2000" dirty="0" smtClean="0"/>
              <a:t>Mt. Mansfield Union HS</a:t>
            </a:r>
          </a:p>
          <a:p>
            <a:r>
              <a:rPr lang="en-US" sz="2000" dirty="0" smtClean="0">
                <a:effectLst>
                  <a:outerShdw blurRad="38100" dist="38100" dir="2700000" algn="tl">
                    <a:srgbClr val="000000">
                      <a:alpha val="43137"/>
                    </a:srgbClr>
                  </a:outerShdw>
                </a:effectLst>
              </a:rPr>
              <a:t>Missisquoi Valley Union HS/Career</a:t>
            </a:r>
          </a:p>
          <a:p>
            <a:pPr marL="114300" indent="0">
              <a:buNone/>
            </a:pPr>
            <a:endParaRPr lang="en-US" dirty="0" smtClean="0"/>
          </a:p>
          <a:p>
            <a:endParaRPr lang="en-US" dirty="0" smtClean="0"/>
          </a:p>
          <a:p>
            <a:endParaRPr lang="en-US" dirty="0" smtClean="0"/>
          </a:p>
          <a:p>
            <a:endParaRPr lang="en-US" dirty="0" smtClean="0"/>
          </a:p>
          <a:p>
            <a:endParaRPr lang="en-US" dirty="0"/>
          </a:p>
        </p:txBody>
      </p:sp>
      <p:sp>
        <p:nvSpPr>
          <p:cNvPr id="6" name="Content Placeholder 5"/>
          <p:cNvSpPr>
            <a:spLocks noGrp="1"/>
          </p:cNvSpPr>
          <p:nvPr>
            <p:ph sz="half" idx="2"/>
          </p:nvPr>
        </p:nvSpPr>
        <p:spPr>
          <a:xfrm>
            <a:off x="4419600" y="1676400"/>
            <a:ext cx="3733800" cy="4514088"/>
          </a:xfrm>
        </p:spPr>
        <p:txBody>
          <a:bodyPr>
            <a:normAutofit lnSpcReduction="10000"/>
          </a:bodyPr>
          <a:lstStyle/>
          <a:p>
            <a:r>
              <a:rPr lang="en-US" sz="2000" dirty="0" smtClean="0">
                <a:effectLst>
                  <a:outerShdw blurRad="38100" dist="38100" dir="2700000" algn="tl">
                    <a:srgbClr val="000000">
                      <a:alpha val="43137"/>
                    </a:srgbClr>
                  </a:outerShdw>
                </a:effectLst>
              </a:rPr>
              <a:t>North </a:t>
            </a:r>
            <a:r>
              <a:rPr lang="en-US" sz="2000" dirty="0">
                <a:effectLst>
                  <a:outerShdw blurRad="38100" dist="38100" dir="2700000" algn="tl">
                    <a:srgbClr val="000000">
                      <a:alpha val="43137"/>
                    </a:srgbClr>
                  </a:outerShdw>
                </a:effectLst>
              </a:rPr>
              <a:t>Country Career/Tech</a:t>
            </a:r>
          </a:p>
          <a:p>
            <a:r>
              <a:rPr lang="en-US" sz="2000" dirty="0" smtClean="0">
                <a:effectLst>
                  <a:outerShdw blurRad="38100" dist="38100" dir="2700000" algn="tl">
                    <a:srgbClr val="000000">
                      <a:alpha val="43137"/>
                    </a:srgbClr>
                  </a:outerShdw>
                </a:effectLst>
              </a:rPr>
              <a:t>Northwest Career/Tech</a:t>
            </a:r>
          </a:p>
          <a:p>
            <a:r>
              <a:rPr lang="en-US" sz="2000" dirty="0" smtClean="0">
                <a:effectLst>
                  <a:outerShdw blurRad="38100" dist="38100" dir="2700000" algn="tl">
                    <a:srgbClr val="000000">
                      <a:alpha val="43137"/>
                    </a:srgbClr>
                  </a:outerShdw>
                </a:effectLst>
              </a:rPr>
              <a:t>Randolph Career/Tech </a:t>
            </a:r>
          </a:p>
          <a:p>
            <a:r>
              <a:rPr lang="en-US" sz="2000" dirty="0" smtClean="0">
                <a:effectLst>
                  <a:outerShdw blurRad="38100" dist="38100" dir="2700000" algn="tl">
                    <a:srgbClr val="000000">
                      <a:alpha val="43137"/>
                    </a:srgbClr>
                  </a:outerShdw>
                </a:effectLst>
              </a:rPr>
              <a:t>River Bend Career/Tech </a:t>
            </a:r>
          </a:p>
          <a:p>
            <a:r>
              <a:rPr lang="en-US" sz="2000" dirty="0" smtClean="0">
                <a:effectLst>
                  <a:outerShdw blurRad="38100" dist="38100" dir="2700000" algn="tl">
                    <a:srgbClr val="000000">
                      <a:alpha val="43137"/>
                    </a:srgbClr>
                  </a:outerShdw>
                </a:effectLst>
              </a:rPr>
              <a:t>River Valley Career/Tech </a:t>
            </a:r>
          </a:p>
          <a:p>
            <a:r>
              <a:rPr lang="en-US" sz="2000" dirty="0" smtClean="0"/>
              <a:t>South Burlington HS</a:t>
            </a:r>
          </a:p>
          <a:p>
            <a:r>
              <a:rPr lang="en-US" sz="2000" dirty="0" smtClean="0">
                <a:effectLst>
                  <a:outerShdw blurRad="38100" dist="38100" dir="2700000" algn="tl">
                    <a:srgbClr val="000000">
                      <a:alpha val="43137"/>
                    </a:srgbClr>
                  </a:outerShdw>
                </a:effectLst>
              </a:rPr>
              <a:t>Southwest Career/Tech </a:t>
            </a:r>
          </a:p>
          <a:p>
            <a:r>
              <a:rPr lang="en-US" sz="2000" dirty="0" smtClean="0">
                <a:effectLst>
                  <a:outerShdw blurRad="38100" dist="38100" dir="2700000" algn="tl">
                    <a:srgbClr val="000000">
                      <a:alpha val="43137"/>
                    </a:srgbClr>
                  </a:outerShdw>
                </a:effectLst>
              </a:rPr>
              <a:t>St. Johnsbury Academy</a:t>
            </a:r>
          </a:p>
          <a:p>
            <a:r>
              <a:rPr lang="en-US" sz="2000" dirty="0" smtClean="0">
                <a:effectLst>
                  <a:outerShdw blurRad="38100" dist="38100" dir="2700000" algn="tl">
                    <a:srgbClr val="000000">
                      <a:alpha val="43137"/>
                    </a:srgbClr>
                  </a:outerShdw>
                </a:effectLst>
              </a:rPr>
              <a:t>Stafford Career/Tech </a:t>
            </a:r>
          </a:p>
          <a:p>
            <a:r>
              <a:rPr lang="en-US" sz="2000" dirty="0" smtClean="0">
                <a:effectLst>
                  <a:outerShdw blurRad="38100" dist="38100" dir="2700000" algn="tl">
                    <a:srgbClr val="000000">
                      <a:alpha val="43137"/>
                    </a:srgbClr>
                  </a:outerShdw>
                </a:effectLst>
              </a:rPr>
              <a:t>Windham Career/Tech </a:t>
            </a:r>
          </a:p>
          <a:p>
            <a:r>
              <a:rPr lang="en-US" sz="2000" dirty="0" smtClean="0"/>
              <a:t>Winooski HS</a:t>
            </a:r>
          </a:p>
          <a:p>
            <a:endParaRPr lang="en-US" sz="1800" dirty="0" smtClean="0"/>
          </a:p>
          <a:p>
            <a:endParaRPr lang="en-US" dirty="0"/>
          </a:p>
        </p:txBody>
      </p:sp>
    </p:spTree>
    <p:extLst>
      <p:ext uri="{BB962C8B-B14F-4D97-AF65-F5344CB8AC3E}">
        <p14:creationId xmlns:p14="http://schemas.microsoft.com/office/powerpoint/2010/main" val="233112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620000" cy="1143000"/>
          </a:xfrm>
        </p:spPr>
        <p:txBody>
          <a:bodyPr>
            <a:normAutofit/>
          </a:bodyPr>
          <a:lstStyle/>
          <a:p>
            <a:r>
              <a:rPr lang="en-US" sz="4400" b="1" dirty="0" smtClean="0"/>
              <a:t>GIV – Entrepreneurship </a:t>
            </a:r>
            <a:r>
              <a:rPr lang="en-US" sz="3200" dirty="0" smtClean="0"/>
              <a:t>(GIV-</a:t>
            </a:r>
            <a:r>
              <a:rPr lang="en-US" sz="3200" i="1" dirty="0" smtClean="0"/>
              <a:t>E</a:t>
            </a:r>
            <a:r>
              <a:rPr lang="en-US" sz="3200" dirty="0" smtClean="0"/>
              <a:t>)  </a:t>
            </a:r>
            <a:r>
              <a:rPr lang="en-US" dirty="0" smtClean="0"/>
              <a:t>            </a:t>
            </a:r>
            <a:r>
              <a:rPr lang="en-US" sz="1800" dirty="0"/>
              <a:t>Governor’s Institutes of Vermont </a:t>
            </a:r>
          </a:p>
        </p:txBody>
      </p:sp>
      <p:sp>
        <p:nvSpPr>
          <p:cNvPr id="6" name="Content Placeholder 5"/>
          <p:cNvSpPr>
            <a:spLocks noGrp="1"/>
          </p:cNvSpPr>
          <p:nvPr>
            <p:ph idx="1"/>
          </p:nvPr>
        </p:nvSpPr>
        <p:spPr/>
        <p:txBody>
          <a:bodyPr>
            <a:normAutofit fontScale="92500" lnSpcReduction="10000"/>
          </a:bodyPr>
          <a:lstStyle/>
          <a:p>
            <a:r>
              <a:rPr lang="en-US" dirty="0" smtClean="0"/>
              <a:t>A “hands-on</a:t>
            </a:r>
            <a:r>
              <a:rPr lang="en-US" dirty="0"/>
              <a:t>” </a:t>
            </a:r>
            <a:r>
              <a:rPr lang="en-US" dirty="0" smtClean="0"/>
              <a:t>week long summer crash </a:t>
            </a:r>
            <a:r>
              <a:rPr lang="en-US" dirty="0"/>
              <a:t>course on all things entrepreneurial;  students immersed in every aspect of launching a business, from idea creation (ideation)  and market research through product development, promotion, finance, </a:t>
            </a:r>
            <a:r>
              <a:rPr lang="en-US" dirty="0" smtClean="0"/>
              <a:t>operations  to a 7-minute “pitch-deck” presentation of a viable business  created by  each team – up to 28 students yearly.</a:t>
            </a:r>
            <a:endParaRPr lang="en-US" dirty="0"/>
          </a:p>
          <a:p>
            <a:endParaRPr lang="en-US" dirty="0" smtClean="0"/>
          </a:p>
          <a:p>
            <a:r>
              <a:rPr lang="en-US" dirty="0" smtClean="0"/>
              <a:t>Led by experienced, professional </a:t>
            </a:r>
            <a:r>
              <a:rPr lang="en-US" dirty="0"/>
              <a:t>business leaders and educators passionate about </a:t>
            </a:r>
            <a:r>
              <a:rPr lang="en-US" dirty="0" smtClean="0"/>
              <a:t>entrepreneurship </a:t>
            </a:r>
            <a:r>
              <a:rPr lang="en-US" dirty="0"/>
              <a:t>who </a:t>
            </a:r>
            <a:r>
              <a:rPr lang="en-US" dirty="0" smtClean="0"/>
              <a:t>genuinely </a:t>
            </a:r>
            <a:r>
              <a:rPr lang="en-US" dirty="0"/>
              <a:t>believe that developing an </a:t>
            </a:r>
            <a:r>
              <a:rPr lang="en-US" b="1" dirty="0" smtClean="0"/>
              <a:t>“Entrepreneurial Mindset</a:t>
            </a:r>
            <a:r>
              <a:rPr lang="en-US" b="1" dirty="0"/>
              <a:t>” </a:t>
            </a:r>
            <a:r>
              <a:rPr lang="en-US" dirty="0"/>
              <a:t>has the power to transform lives, communities and the world. </a:t>
            </a:r>
            <a:endParaRPr lang="en-US" dirty="0" smtClean="0"/>
          </a:p>
          <a:p>
            <a:endParaRPr lang="en-US" dirty="0"/>
          </a:p>
          <a:p>
            <a:r>
              <a:rPr lang="en-US" dirty="0" smtClean="0"/>
              <a:t>Students interact with visiting entrepreneurs, VtSBDC Advisors, VTC faculty </a:t>
            </a:r>
            <a:r>
              <a:rPr lang="en-US" dirty="0"/>
              <a:t>and </a:t>
            </a:r>
            <a:r>
              <a:rPr lang="en-US" dirty="0" smtClean="0"/>
              <a:t>insider </a:t>
            </a:r>
            <a:r>
              <a:rPr lang="en-US" dirty="0"/>
              <a:t>tours </a:t>
            </a:r>
            <a:r>
              <a:rPr lang="en-US" dirty="0" smtClean="0"/>
              <a:t>of businesses which showcase </a:t>
            </a:r>
            <a:r>
              <a:rPr lang="en-US" dirty="0"/>
              <a:t>principles in action and </a:t>
            </a:r>
            <a:r>
              <a:rPr lang="en-US" dirty="0" smtClean="0"/>
              <a:t>allow </a:t>
            </a:r>
            <a:r>
              <a:rPr lang="en-US" dirty="0"/>
              <a:t>students to network </a:t>
            </a:r>
            <a:r>
              <a:rPr lang="en-US" dirty="0" smtClean="0"/>
              <a:t> and learn about </a:t>
            </a:r>
            <a:r>
              <a:rPr lang="en-US" dirty="0"/>
              <a:t>career choices and business decisions. </a:t>
            </a:r>
            <a:endParaRPr lang="en-US" dirty="0" smtClean="0"/>
          </a:p>
          <a:p>
            <a:endParaRPr lang="en-US" dirty="0"/>
          </a:p>
        </p:txBody>
      </p:sp>
    </p:spTree>
    <p:extLst>
      <p:ext uri="{BB962C8B-B14F-4D97-AF65-F5344CB8AC3E}">
        <p14:creationId xmlns:p14="http://schemas.microsoft.com/office/powerpoint/2010/main" val="68577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533400"/>
            <a:ext cx="7543800" cy="5867400"/>
          </a:xfrm>
        </p:spPr>
        <p:txBody>
          <a:bodyPr>
            <a:normAutofit/>
          </a:bodyPr>
          <a:lstStyle/>
          <a:p>
            <a:endParaRPr lang="en-US" dirty="0" smtClean="0"/>
          </a:p>
          <a:p>
            <a:pPr marL="114300" indent="0">
              <a:buNone/>
            </a:pPr>
            <a:r>
              <a:rPr lang="en-US" sz="2000" dirty="0" smtClean="0"/>
              <a:t>Said </a:t>
            </a:r>
            <a:r>
              <a:rPr lang="en-US" sz="2000" dirty="0"/>
              <a:t>one student: </a:t>
            </a:r>
            <a:endParaRPr lang="en-US" sz="2000" dirty="0" smtClean="0"/>
          </a:p>
          <a:p>
            <a:pPr marL="114300" indent="0">
              <a:buNone/>
            </a:pPr>
            <a:r>
              <a:rPr lang="en-US" sz="2000" i="1" dirty="0" smtClean="0"/>
              <a:t>“</a:t>
            </a:r>
            <a:r>
              <a:rPr lang="en-US" sz="2000" i="1" dirty="0"/>
              <a:t>I loved getting a chance to be around kids just like me, who share the same passion for business and entrepreneurship. Everyone was able to bring their individual skills and intelligence to the table and it was amazing to see a vision turn into a product.”  </a:t>
            </a:r>
            <a:endParaRPr lang="en-US" sz="20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049" y="2545080"/>
            <a:ext cx="2878112" cy="192024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992755"/>
            <a:ext cx="3978612" cy="26517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641011"/>
            <a:ext cx="3778315" cy="1828800"/>
          </a:xfrm>
          <a:prstGeom prst="rect">
            <a:avLst/>
          </a:prstGeom>
        </p:spPr>
      </p:pic>
    </p:spTree>
    <p:extLst>
      <p:ext uri="{BB962C8B-B14F-4D97-AF65-F5344CB8AC3E}">
        <p14:creationId xmlns:p14="http://schemas.microsoft.com/office/powerpoint/2010/main" val="747210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620000" cy="1143000"/>
          </a:xfrm>
        </p:spPr>
        <p:txBody>
          <a:bodyPr/>
          <a:lstStyle/>
          <a:p>
            <a:r>
              <a:rPr lang="en-US" dirty="0" smtClean="0"/>
              <a:t>GIV – Entrepreneurship </a:t>
            </a:r>
            <a:r>
              <a:rPr lang="en-US" sz="1800" dirty="0" smtClean="0"/>
              <a:t>(36  secondary)</a:t>
            </a:r>
            <a:endParaRPr lang="en-US" sz="1800" dirty="0"/>
          </a:p>
        </p:txBody>
      </p:sp>
      <p:sp>
        <p:nvSpPr>
          <p:cNvPr id="5" name="Text Placeholder 4"/>
          <p:cNvSpPr>
            <a:spLocks noGrp="1"/>
          </p:cNvSpPr>
          <p:nvPr>
            <p:ph type="body" idx="1"/>
          </p:nvPr>
        </p:nvSpPr>
        <p:spPr>
          <a:xfrm>
            <a:off x="533400" y="1219200"/>
            <a:ext cx="3657600" cy="228600"/>
          </a:xfrm>
        </p:spPr>
        <p:txBody>
          <a:bodyPr>
            <a:normAutofit fontScale="55000" lnSpcReduction="20000"/>
          </a:bodyPr>
          <a:lstStyle/>
          <a:p>
            <a:endParaRPr lang="en-US" dirty="0"/>
          </a:p>
        </p:txBody>
      </p:sp>
      <p:sp>
        <p:nvSpPr>
          <p:cNvPr id="6" name="Content Placeholder 5"/>
          <p:cNvSpPr>
            <a:spLocks noGrp="1"/>
          </p:cNvSpPr>
          <p:nvPr>
            <p:ph sz="half" idx="2"/>
          </p:nvPr>
        </p:nvSpPr>
        <p:spPr>
          <a:xfrm>
            <a:off x="381000" y="1981200"/>
            <a:ext cx="3657600" cy="4495800"/>
          </a:xfrm>
        </p:spPr>
        <p:txBody>
          <a:bodyPr>
            <a:normAutofit fontScale="47500" lnSpcReduction="20000"/>
          </a:bodyPr>
          <a:lstStyle/>
          <a:p>
            <a:pPr fontAlgn="b"/>
            <a:r>
              <a:rPr lang="en-US" sz="2900" b="1" dirty="0"/>
              <a:t>Bellows Free Academy - St. Albans</a:t>
            </a:r>
            <a:endParaRPr lang="en-US" sz="2900" dirty="0"/>
          </a:p>
          <a:p>
            <a:pPr fontAlgn="b"/>
            <a:r>
              <a:rPr lang="en-US" sz="2900" b="1" dirty="0"/>
              <a:t>Berkshire School</a:t>
            </a:r>
            <a:endParaRPr lang="en-US" sz="2900" dirty="0"/>
          </a:p>
          <a:p>
            <a:pPr fontAlgn="b"/>
            <a:r>
              <a:rPr lang="en-US" sz="2900" b="1" dirty="0"/>
              <a:t>Brattleboro Union High School</a:t>
            </a:r>
            <a:endParaRPr lang="en-US" sz="2900" dirty="0"/>
          </a:p>
          <a:p>
            <a:pPr fontAlgn="b"/>
            <a:r>
              <a:rPr lang="en-US" sz="2900" b="1" dirty="0"/>
              <a:t>Burr and Burton Academy</a:t>
            </a:r>
            <a:endParaRPr lang="en-US" sz="2900" dirty="0"/>
          </a:p>
          <a:p>
            <a:pPr fontAlgn="b"/>
            <a:r>
              <a:rPr lang="en-US" sz="2900" b="1" dirty="0"/>
              <a:t>Cabot School</a:t>
            </a:r>
            <a:endParaRPr lang="en-US" sz="2900" dirty="0"/>
          </a:p>
          <a:p>
            <a:pPr fontAlgn="b"/>
            <a:r>
              <a:rPr lang="en-US" sz="2900" b="1" dirty="0"/>
              <a:t>Champlain Valley Union HS</a:t>
            </a:r>
            <a:endParaRPr lang="en-US" sz="2900" dirty="0"/>
          </a:p>
          <a:p>
            <a:pPr fontAlgn="b"/>
            <a:r>
              <a:rPr lang="en-US" sz="2900" b="1" dirty="0">
                <a:effectLst>
                  <a:outerShdw blurRad="38100" dist="38100" dir="2700000" algn="tl">
                    <a:srgbClr val="000000">
                      <a:alpha val="43137"/>
                    </a:srgbClr>
                  </a:outerShdw>
                </a:effectLst>
              </a:rPr>
              <a:t>Cold Hollow Career Center - Enosburg</a:t>
            </a:r>
            <a:endParaRPr lang="en-US" sz="2900" dirty="0">
              <a:effectLst>
                <a:outerShdw blurRad="38100" dist="38100" dir="2700000" algn="tl">
                  <a:srgbClr val="000000">
                    <a:alpha val="43137"/>
                  </a:srgbClr>
                </a:outerShdw>
              </a:effectLst>
            </a:endParaRPr>
          </a:p>
          <a:p>
            <a:pPr fontAlgn="b"/>
            <a:r>
              <a:rPr lang="en-US" sz="2900" b="1" dirty="0"/>
              <a:t>Compass School</a:t>
            </a:r>
            <a:endParaRPr lang="en-US" sz="2900" dirty="0"/>
          </a:p>
          <a:p>
            <a:pPr fontAlgn="b"/>
            <a:r>
              <a:rPr lang="en-US" sz="2900" b="1" dirty="0">
                <a:effectLst>
                  <a:outerShdw blurRad="38100" dist="38100" dir="2700000" algn="tl">
                    <a:srgbClr val="000000">
                      <a:alpha val="43137"/>
                    </a:srgbClr>
                  </a:outerShdw>
                </a:effectLst>
              </a:rPr>
              <a:t>Essex Ctr. For Technology</a:t>
            </a:r>
            <a:endParaRPr lang="en-US" sz="2900" dirty="0">
              <a:effectLst>
                <a:outerShdw blurRad="38100" dist="38100" dir="2700000" algn="tl">
                  <a:srgbClr val="000000">
                    <a:alpha val="43137"/>
                  </a:srgbClr>
                </a:outerShdw>
              </a:effectLst>
            </a:endParaRPr>
          </a:p>
          <a:p>
            <a:pPr fontAlgn="b"/>
            <a:r>
              <a:rPr lang="en-US" sz="2900" b="1" dirty="0">
                <a:effectLst>
                  <a:outerShdw blurRad="38100" dist="38100" dir="2700000" algn="tl">
                    <a:srgbClr val="000000">
                      <a:alpha val="43137"/>
                    </a:srgbClr>
                  </a:outerShdw>
                </a:effectLst>
              </a:rPr>
              <a:t>Green Mountain Technical Center</a:t>
            </a:r>
            <a:endParaRPr lang="en-US" sz="2900" dirty="0">
              <a:effectLst>
                <a:outerShdw blurRad="38100" dist="38100" dir="2700000" algn="tl">
                  <a:srgbClr val="000000">
                    <a:alpha val="43137"/>
                  </a:srgbClr>
                </a:outerShdw>
              </a:effectLst>
            </a:endParaRPr>
          </a:p>
          <a:p>
            <a:pPr fontAlgn="b"/>
            <a:r>
              <a:rPr lang="en-US" sz="2900" b="1" dirty="0">
                <a:effectLst>
                  <a:outerShdw blurRad="38100" dist="38100" dir="2700000" algn="tl">
                    <a:srgbClr val="000000">
                      <a:alpha val="43137"/>
                    </a:srgbClr>
                  </a:outerShdw>
                </a:effectLst>
              </a:rPr>
              <a:t>Hannaford Career Tech</a:t>
            </a:r>
            <a:endParaRPr lang="en-US" sz="2900" dirty="0">
              <a:effectLst>
                <a:outerShdw blurRad="38100" dist="38100" dir="2700000" algn="tl">
                  <a:srgbClr val="000000">
                    <a:alpha val="43137"/>
                  </a:srgbClr>
                </a:outerShdw>
              </a:effectLst>
            </a:endParaRPr>
          </a:p>
          <a:p>
            <a:pPr fontAlgn="b"/>
            <a:r>
              <a:rPr lang="en-US" sz="2900" b="1" dirty="0">
                <a:effectLst>
                  <a:outerShdw blurRad="38100" dist="38100" dir="2700000" algn="tl">
                    <a:srgbClr val="000000">
                      <a:alpha val="43137"/>
                    </a:srgbClr>
                  </a:outerShdw>
                </a:effectLst>
              </a:rPr>
              <a:t>Hartford Area Career &amp; Tech Center</a:t>
            </a:r>
            <a:endParaRPr lang="en-US" sz="2900" dirty="0">
              <a:effectLst>
                <a:outerShdw blurRad="38100" dist="38100" dir="2700000" algn="tl">
                  <a:srgbClr val="000000">
                    <a:alpha val="43137"/>
                  </a:srgbClr>
                </a:outerShdw>
              </a:effectLst>
            </a:endParaRPr>
          </a:p>
          <a:p>
            <a:pPr fontAlgn="b"/>
            <a:r>
              <a:rPr lang="en-US" sz="2900" b="1" dirty="0"/>
              <a:t>Lake Region - Orleans</a:t>
            </a:r>
            <a:endParaRPr lang="en-US" sz="2900" dirty="0"/>
          </a:p>
          <a:p>
            <a:pPr fontAlgn="b"/>
            <a:r>
              <a:rPr lang="en-US" sz="2900" b="1" dirty="0">
                <a:effectLst>
                  <a:outerShdw blurRad="38100" dist="38100" dir="2700000" algn="tl">
                    <a:srgbClr val="000000">
                      <a:alpha val="43137"/>
                    </a:srgbClr>
                  </a:outerShdw>
                </a:effectLst>
              </a:rPr>
              <a:t>Lyndon Institute</a:t>
            </a:r>
            <a:endParaRPr lang="en-US" sz="2900" dirty="0">
              <a:effectLst>
                <a:outerShdw blurRad="38100" dist="38100" dir="2700000" algn="tl">
                  <a:srgbClr val="000000">
                    <a:alpha val="43137"/>
                  </a:srgbClr>
                </a:outerShdw>
              </a:effectLst>
            </a:endParaRPr>
          </a:p>
          <a:p>
            <a:pPr fontAlgn="b"/>
            <a:r>
              <a:rPr lang="en-US" sz="2900" b="1" dirty="0"/>
              <a:t>Middlebury Union High School</a:t>
            </a:r>
            <a:endParaRPr lang="en-US" sz="2900" dirty="0"/>
          </a:p>
          <a:p>
            <a:pPr fontAlgn="b"/>
            <a:r>
              <a:rPr lang="en-US" sz="2900" b="1" dirty="0">
                <a:effectLst>
                  <a:outerShdw blurRad="38100" dist="38100" dir="2700000" algn="tl">
                    <a:srgbClr val="000000">
                      <a:alpha val="43137"/>
                    </a:srgbClr>
                  </a:outerShdw>
                </a:effectLst>
              </a:rPr>
              <a:t>Missisquoi Union </a:t>
            </a:r>
            <a:r>
              <a:rPr lang="en-US" sz="2900" b="1" dirty="0" smtClean="0">
                <a:effectLst>
                  <a:outerShdw blurRad="38100" dist="38100" dir="2700000" algn="tl">
                    <a:srgbClr val="000000">
                      <a:alpha val="43137"/>
                    </a:srgbClr>
                  </a:outerShdw>
                </a:effectLst>
              </a:rPr>
              <a:t>HS/Career Center</a:t>
            </a:r>
          </a:p>
          <a:p>
            <a:pPr fontAlgn="b"/>
            <a:r>
              <a:rPr lang="en-US" sz="2900" b="1" dirty="0" smtClean="0"/>
              <a:t>Mt. St. Joseph Academy</a:t>
            </a:r>
          </a:p>
          <a:p>
            <a:pPr fontAlgn="b"/>
            <a:r>
              <a:rPr lang="en-US" sz="2900" b="1" dirty="0" smtClean="0">
                <a:effectLst>
                  <a:outerShdw blurRad="38100" dist="38100" dir="2700000" algn="tl">
                    <a:srgbClr val="000000">
                      <a:alpha val="43137"/>
                    </a:srgbClr>
                  </a:outerShdw>
                </a:effectLst>
              </a:rPr>
              <a:t>North Country Career &amp; Tech</a:t>
            </a:r>
          </a:p>
          <a:p>
            <a:pPr fontAlgn="b"/>
            <a:r>
              <a:rPr lang="en-US" sz="2900" b="1" dirty="0" smtClean="0">
                <a:effectLst>
                  <a:outerShdw blurRad="38100" dist="38100" dir="2700000" algn="tl">
                    <a:srgbClr val="000000">
                      <a:alpha val="43137"/>
                    </a:srgbClr>
                  </a:outerShdw>
                </a:effectLst>
              </a:rPr>
              <a:t>Northwest Technical Center</a:t>
            </a:r>
          </a:p>
          <a:p>
            <a:pPr fontAlgn="b"/>
            <a:r>
              <a:rPr lang="en-US" sz="2900" b="1" dirty="0" smtClean="0"/>
              <a:t>Oxbow High School</a:t>
            </a:r>
          </a:p>
          <a:p>
            <a:pPr fontAlgn="b"/>
            <a:endParaRPr lang="en-US" dirty="0"/>
          </a:p>
          <a:p>
            <a:endParaRPr lang="en-US" dirty="0"/>
          </a:p>
        </p:txBody>
      </p:sp>
      <p:sp>
        <p:nvSpPr>
          <p:cNvPr id="7" name="Text Placeholder 6"/>
          <p:cNvSpPr>
            <a:spLocks noGrp="1"/>
          </p:cNvSpPr>
          <p:nvPr>
            <p:ph type="body" sz="quarter" idx="3"/>
          </p:nvPr>
        </p:nvSpPr>
        <p:spPr>
          <a:xfrm>
            <a:off x="1676400" y="6218238"/>
            <a:ext cx="6629400" cy="563562"/>
          </a:xfrm>
        </p:spPr>
        <p:txBody>
          <a:bodyPr>
            <a:normAutofit/>
          </a:bodyPr>
          <a:lstStyle/>
          <a:p>
            <a:r>
              <a:rPr lang="en-US" dirty="0" smtClean="0"/>
              <a:t>Note: highlighted schools represent Career/Tech Centers</a:t>
            </a:r>
            <a:endParaRPr lang="en-US" dirty="0"/>
          </a:p>
        </p:txBody>
      </p:sp>
      <p:sp>
        <p:nvSpPr>
          <p:cNvPr id="12" name="Content Placeholder 11"/>
          <p:cNvSpPr>
            <a:spLocks noGrp="1"/>
          </p:cNvSpPr>
          <p:nvPr>
            <p:ph sz="quarter" idx="4"/>
          </p:nvPr>
        </p:nvSpPr>
        <p:spPr>
          <a:xfrm>
            <a:off x="4343400" y="1981200"/>
            <a:ext cx="3733800" cy="4103688"/>
          </a:xfrm>
        </p:spPr>
        <p:txBody>
          <a:bodyPr>
            <a:noAutofit/>
          </a:bodyPr>
          <a:lstStyle/>
          <a:p>
            <a:pPr fontAlgn="b"/>
            <a:r>
              <a:rPr lang="en-US" sz="1400" b="1" dirty="0" smtClean="0"/>
              <a:t>Peoples </a:t>
            </a:r>
            <a:r>
              <a:rPr lang="en-US" sz="1400" b="1" dirty="0"/>
              <a:t>Academy</a:t>
            </a:r>
            <a:endParaRPr lang="en-US" sz="1400" dirty="0"/>
          </a:p>
          <a:p>
            <a:pPr fontAlgn="b"/>
            <a:r>
              <a:rPr lang="en-US" sz="1400" b="1" dirty="0">
                <a:effectLst>
                  <a:outerShdw blurRad="38100" dist="38100" dir="2700000" algn="tl">
                    <a:srgbClr val="000000">
                      <a:alpha val="43137"/>
                    </a:srgbClr>
                  </a:outerShdw>
                </a:effectLst>
              </a:rPr>
              <a:t>Randolph Technical Career Center</a:t>
            </a:r>
            <a:endParaRPr lang="en-US" sz="1400" dirty="0">
              <a:effectLst>
                <a:outerShdw blurRad="38100" dist="38100" dir="2700000" algn="tl">
                  <a:srgbClr val="000000">
                    <a:alpha val="43137"/>
                  </a:srgbClr>
                </a:outerShdw>
              </a:effectLst>
            </a:endParaRPr>
          </a:p>
          <a:p>
            <a:pPr fontAlgn="b"/>
            <a:r>
              <a:rPr lang="en-US" sz="1400" b="1" dirty="0"/>
              <a:t>Rice Memorial High School</a:t>
            </a:r>
            <a:endParaRPr lang="en-US" sz="1400" dirty="0"/>
          </a:p>
          <a:p>
            <a:pPr fontAlgn="b"/>
            <a:r>
              <a:rPr lang="en-US" sz="1400" b="1" dirty="0"/>
              <a:t>Rivendell Academy</a:t>
            </a:r>
            <a:endParaRPr lang="en-US" sz="1400" dirty="0"/>
          </a:p>
          <a:p>
            <a:pPr fontAlgn="b"/>
            <a:r>
              <a:rPr lang="en-US" sz="1400" b="1" dirty="0">
                <a:effectLst>
                  <a:outerShdw blurRad="38100" dist="38100" dir="2700000" algn="tl">
                    <a:srgbClr val="000000">
                      <a:alpha val="43137"/>
                    </a:srgbClr>
                  </a:outerShdw>
                </a:effectLst>
              </a:rPr>
              <a:t>River </a:t>
            </a:r>
            <a:r>
              <a:rPr lang="en-US" sz="1400" b="1" dirty="0" smtClean="0">
                <a:effectLst>
                  <a:outerShdw blurRad="38100" dist="38100" dir="2700000" algn="tl">
                    <a:srgbClr val="000000">
                      <a:alpha val="43137"/>
                    </a:srgbClr>
                  </a:outerShdw>
                </a:effectLst>
              </a:rPr>
              <a:t>Bend </a:t>
            </a:r>
            <a:r>
              <a:rPr lang="en-US" sz="1400" b="1" dirty="0">
                <a:effectLst>
                  <a:outerShdw blurRad="38100" dist="38100" dir="2700000" algn="tl">
                    <a:srgbClr val="000000">
                      <a:alpha val="43137"/>
                    </a:srgbClr>
                  </a:outerShdw>
                </a:effectLst>
              </a:rPr>
              <a:t>Technical Center</a:t>
            </a:r>
            <a:endParaRPr lang="en-US" sz="1400" dirty="0">
              <a:effectLst>
                <a:outerShdw blurRad="38100" dist="38100" dir="2700000" algn="tl">
                  <a:srgbClr val="000000">
                    <a:alpha val="43137"/>
                  </a:srgbClr>
                </a:outerShdw>
              </a:effectLst>
            </a:endParaRPr>
          </a:p>
          <a:p>
            <a:pPr fontAlgn="b"/>
            <a:r>
              <a:rPr lang="en-US" sz="1400" b="1" dirty="0" smtClean="0">
                <a:effectLst>
                  <a:outerShdw blurRad="38100" dist="38100" dir="2700000" algn="tl">
                    <a:srgbClr val="000000">
                      <a:alpha val="43137"/>
                    </a:srgbClr>
                  </a:outerShdw>
                </a:effectLst>
              </a:rPr>
              <a:t>River Valley Technical </a:t>
            </a:r>
            <a:r>
              <a:rPr lang="en-US" sz="1400" b="1" dirty="0">
                <a:effectLst>
                  <a:outerShdw blurRad="38100" dist="38100" dir="2700000" algn="tl">
                    <a:srgbClr val="000000">
                      <a:alpha val="43137"/>
                    </a:srgbClr>
                  </a:outerShdw>
                </a:effectLst>
              </a:rPr>
              <a:t>Center</a:t>
            </a:r>
            <a:endParaRPr lang="en-US" sz="1400" dirty="0">
              <a:effectLst>
                <a:outerShdw blurRad="38100" dist="38100" dir="2700000" algn="tl">
                  <a:srgbClr val="000000">
                    <a:alpha val="43137"/>
                  </a:srgbClr>
                </a:outerShdw>
              </a:effectLst>
            </a:endParaRPr>
          </a:p>
          <a:p>
            <a:pPr fontAlgn="b"/>
            <a:r>
              <a:rPr lang="en-US" sz="1400" b="1" dirty="0"/>
              <a:t>South Burlington High School</a:t>
            </a:r>
            <a:endParaRPr lang="en-US" sz="1400" dirty="0"/>
          </a:p>
          <a:p>
            <a:pPr fontAlgn="b"/>
            <a:r>
              <a:rPr lang="en-US" sz="1400" b="1" dirty="0">
                <a:effectLst>
                  <a:outerShdw blurRad="38100" dist="38100" dir="2700000" algn="tl">
                    <a:srgbClr val="000000">
                      <a:alpha val="43137"/>
                    </a:srgbClr>
                  </a:outerShdw>
                </a:effectLst>
              </a:rPr>
              <a:t>South West Career Center</a:t>
            </a:r>
            <a:endParaRPr lang="en-US" sz="1400" dirty="0">
              <a:effectLst>
                <a:outerShdw blurRad="38100" dist="38100" dir="2700000" algn="tl">
                  <a:srgbClr val="000000">
                    <a:alpha val="43137"/>
                  </a:srgbClr>
                </a:outerShdw>
              </a:effectLst>
            </a:endParaRPr>
          </a:p>
          <a:p>
            <a:pPr fontAlgn="b"/>
            <a:r>
              <a:rPr lang="en-US" sz="1400" b="1" dirty="0"/>
              <a:t>Spaulding High School</a:t>
            </a:r>
            <a:endParaRPr lang="en-US" sz="1400" dirty="0"/>
          </a:p>
          <a:p>
            <a:pPr fontAlgn="b"/>
            <a:r>
              <a:rPr lang="en-US" sz="1400" b="1" dirty="0">
                <a:effectLst>
                  <a:outerShdw blurRad="38100" dist="38100" dir="2700000" algn="tl">
                    <a:srgbClr val="000000">
                      <a:alpha val="43137"/>
                    </a:srgbClr>
                  </a:outerShdw>
                </a:effectLst>
              </a:rPr>
              <a:t>St. Johnsbury Academy</a:t>
            </a:r>
            <a:endParaRPr lang="en-US" sz="1400" dirty="0">
              <a:effectLst>
                <a:outerShdw blurRad="38100" dist="38100" dir="2700000" algn="tl">
                  <a:srgbClr val="000000">
                    <a:alpha val="43137"/>
                  </a:srgbClr>
                </a:outerShdw>
              </a:effectLst>
            </a:endParaRPr>
          </a:p>
          <a:p>
            <a:pPr fontAlgn="b"/>
            <a:r>
              <a:rPr lang="en-US" sz="1400" b="1" dirty="0">
                <a:effectLst>
                  <a:outerShdw blurRad="38100" dist="38100" dir="2700000" algn="tl">
                    <a:srgbClr val="000000">
                      <a:alpha val="43137"/>
                    </a:srgbClr>
                  </a:outerShdw>
                </a:effectLst>
              </a:rPr>
              <a:t>Stafford Technical Center</a:t>
            </a:r>
            <a:endParaRPr lang="en-US" sz="1400" dirty="0">
              <a:effectLst>
                <a:outerShdw blurRad="38100" dist="38100" dir="2700000" algn="tl">
                  <a:srgbClr val="000000">
                    <a:alpha val="43137"/>
                  </a:srgbClr>
                </a:outerShdw>
              </a:effectLst>
            </a:endParaRPr>
          </a:p>
          <a:p>
            <a:pPr fontAlgn="b"/>
            <a:r>
              <a:rPr lang="en-US" sz="1400" b="1" dirty="0"/>
              <a:t>Stowe High School</a:t>
            </a:r>
            <a:endParaRPr lang="en-US" sz="1400" dirty="0"/>
          </a:p>
          <a:p>
            <a:pPr fontAlgn="b"/>
            <a:r>
              <a:rPr lang="en-US" sz="1400" b="1" dirty="0"/>
              <a:t>Thetford Academy</a:t>
            </a:r>
            <a:endParaRPr lang="en-US" sz="1400" dirty="0"/>
          </a:p>
          <a:p>
            <a:pPr fontAlgn="b"/>
            <a:r>
              <a:rPr lang="en-US" sz="1400" b="1" dirty="0"/>
              <a:t>U-32 High School</a:t>
            </a:r>
            <a:endParaRPr lang="en-US" sz="1400" dirty="0"/>
          </a:p>
          <a:p>
            <a:pPr fontAlgn="b"/>
            <a:r>
              <a:rPr lang="en-US" sz="1400" b="1" dirty="0">
                <a:effectLst>
                  <a:outerShdw blurRad="38100" dist="38100" dir="2700000" algn="tl">
                    <a:srgbClr val="000000">
                      <a:alpha val="43137"/>
                    </a:srgbClr>
                  </a:outerShdw>
                </a:effectLst>
              </a:rPr>
              <a:t>Windham Regional Tech/Career </a:t>
            </a:r>
            <a:r>
              <a:rPr lang="en-US" sz="1400" b="1" dirty="0" smtClean="0">
                <a:effectLst>
                  <a:outerShdw blurRad="38100" dist="38100" dir="2700000" algn="tl">
                    <a:srgbClr val="000000">
                      <a:alpha val="43137"/>
                    </a:srgbClr>
                  </a:outerShdw>
                </a:effectLst>
              </a:rPr>
              <a:t>Center</a:t>
            </a:r>
            <a:endParaRPr lang="en-US" sz="1400" dirty="0">
              <a:effectLst>
                <a:outerShdw blurRad="38100" dist="38100" dir="2700000" algn="tl">
                  <a:srgbClr val="000000">
                    <a:alpha val="43137"/>
                  </a:srgbClr>
                </a:outerShdw>
              </a:effectLst>
            </a:endParaRPr>
          </a:p>
          <a:p>
            <a:pPr fontAlgn="b"/>
            <a:r>
              <a:rPr lang="en-US" sz="1400" b="1" dirty="0"/>
              <a:t>Winooski HS </a:t>
            </a:r>
            <a:endParaRPr lang="en-US" sz="1400" dirty="0"/>
          </a:p>
          <a:p>
            <a:endParaRPr lang="en-US" sz="1400" dirty="0"/>
          </a:p>
        </p:txBody>
      </p:sp>
    </p:spTree>
    <p:extLst>
      <p:ext uri="{BB962C8B-B14F-4D97-AF65-F5344CB8AC3E}">
        <p14:creationId xmlns:p14="http://schemas.microsoft.com/office/powerpoint/2010/main" val="153489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7000" y="3682221"/>
            <a:ext cx="162687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quarter" idx="3"/>
          </p:nvPr>
        </p:nvSpPr>
        <p:spPr/>
        <p:txBody>
          <a:bodyPr/>
          <a:lstStyle/>
          <a:p>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792480" y="462915"/>
            <a:ext cx="2127274" cy="16459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473" y="400999"/>
            <a:ext cx="2438400" cy="16268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2957" y="2251854"/>
            <a:ext cx="1871432" cy="20116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93" y="4505253"/>
            <a:ext cx="2834807"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2526030"/>
            <a:ext cx="2438400" cy="16268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917" y="4493751"/>
            <a:ext cx="2438400" cy="16268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2200" y="878342"/>
            <a:ext cx="1944156" cy="23220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13308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Experiential Learning</a:t>
            </a:r>
            <a:endParaRPr lang="en-US" dirty="0"/>
          </a:p>
        </p:txBody>
      </p:sp>
      <p:sp>
        <p:nvSpPr>
          <p:cNvPr id="3" name="Content Placeholder 2"/>
          <p:cNvSpPr>
            <a:spLocks noGrp="1"/>
          </p:cNvSpPr>
          <p:nvPr>
            <p:ph idx="1"/>
          </p:nvPr>
        </p:nvSpPr>
        <p:spPr/>
        <p:txBody>
          <a:bodyPr>
            <a:normAutofit/>
          </a:bodyPr>
          <a:lstStyle/>
          <a:p>
            <a:r>
              <a:rPr lang="en-US" dirty="0" smtClean="0"/>
              <a:t>Students </a:t>
            </a:r>
            <a:r>
              <a:rPr lang="en-US" dirty="0"/>
              <a:t>actively participate in exercises, reflect, and apply it to real life</a:t>
            </a:r>
          </a:p>
          <a:p>
            <a:r>
              <a:rPr lang="en-US" dirty="0"/>
              <a:t>Project Based Learning is accomplished by "doing" while having fun</a:t>
            </a:r>
          </a:p>
          <a:p>
            <a:r>
              <a:rPr lang="en-US" dirty="0"/>
              <a:t>Students learn to plan, set goals</a:t>
            </a:r>
            <a:r>
              <a:rPr lang="en-US" dirty="0" smtClean="0"/>
              <a:t>, and manage their time</a:t>
            </a:r>
            <a:endParaRPr lang="en-US" dirty="0"/>
          </a:p>
          <a:p>
            <a:r>
              <a:rPr lang="en-US" dirty="0"/>
              <a:t>Students address ethical issues as they build their plans and model ethical behavior in their teams</a:t>
            </a:r>
          </a:p>
          <a:p>
            <a:r>
              <a:rPr lang="en-US" dirty="0"/>
              <a:t>Students connect with communities and work with people outside the classroom</a:t>
            </a:r>
          </a:p>
          <a:p>
            <a:r>
              <a:rPr lang="en-US" dirty="0"/>
              <a:t>Enhanced opportunities for service learning &amp; social </a:t>
            </a:r>
            <a:r>
              <a:rPr lang="en-US" dirty="0" smtClean="0"/>
              <a:t>responsibility</a:t>
            </a:r>
          </a:p>
          <a:p>
            <a:pPr marL="114300" indent="0">
              <a:buNone/>
            </a:pPr>
            <a:r>
              <a:rPr lang="en-US" sz="1800" i="1" dirty="0" smtClean="0"/>
              <a:t>Note: Aligned </a:t>
            </a:r>
            <a:r>
              <a:rPr lang="en-US" sz="1800" i="1" dirty="0"/>
              <a:t>with Vermont and National </a:t>
            </a:r>
            <a:r>
              <a:rPr lang="en-US" sz="1800" i="1" dirty="0" smtClean="0"/>
              <a:t>Standards: </a:t>
            </a:r>
            <a:r>
              <a:rPr lang="en-US" sz="1800" dirty="0" smtClean="0"/>
              <a:t>Math | Economics |English </a:t>
            </a:r>
            <a:r>
              <a:rPr lang="en-US" sz="1800" dirty="0"/>
              <a:t>Language </a:t>
            </a:r>
            <a:r>
              <a:rPr lang="en-US" sz="1800" dirty="0" smtClean="0"/>
              <a:t>Arts |Science |Entrepreneurship </a:t>
            </a:r>
            <a:r>
              <a:rPr lang="en-US" sz="1800" dirty="0"/>
              <a:t>Education </a:t>
            </a:r>
          </a:p>
          <a:p>
            <a:endParaRPr lang="en-US" i="1" dirty="0" smtClean="0"/>
          </a:p>
          <a:p>
            <a:endParaRPr lang="en-US" dirty="0"/>
          </a:p>
          <a:p>
            <a:endParaRPr lang="en-US" dirty="0"/>
          </a:p>
        </p:txBody>
      </p:sp>
    </p:spTree>
    <p:extLst>
      <p:ext uri="{BB962C8B-B14F-4D97-AF65-F5344CB8AC3E}">
        <p14:creationId xmlns:p14="http://schemas.microsoft.com/office/powerpoint/2010/main" val="99560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848600" cy="1143000"/>
          </a:xfrm>
        </p:spPr>
        <p:txBody>
          <a:bodyPr>
            <a:normAutofit/>
          </a:bodyPr>
          <a:lstStyle/>
          <a:p>
            <a:r>
              <a:rPr lang="en-US" sz="3600" b="1" dirty="0"/>
              <a:t>Transformation &amp; </a:t>
            </a:r>
            <a:r>
              <a:rPr lang="en-US" sz="3600" b="1" dirty="0" smtClean="0"/>
              <a:t>21</a:t>
            </a:r>
            <a:r>
              <a:rPr lang="en-US" sz="3600" b="1" baseline="30000" dirty="0" smtClean="0"/>
              <a:t>st</a:t>
            </a:r>
            <a:r>
              <a:rPr lang="en-US" sz="3600" b="1" dirty="0"/>
              <a:t> Century Skills    </a:t>
            </a:r>
            <a:endParaRPr lang="en-US" sz="3600" dirty="0"/>
          </a:p>
        </p:txBody>
      </p:sp>
      <p:sp>
        <p:nvSpPr>
          <p:cNvPr id="3" name="Content Placeholder 2"/>
          <p:cNvSpPr>
            <a:spLocks noGrp="1"/>
          </p:cNvSpPr>
          <p:nvPr>
            <p:ph idx="1"/>
          </p:nvPr>
        </p:nvSpPr>
        <p:spPr>
          <a:xfrm>
            <a:off x="381000" y="1219200"/>
            <a:ext cx="7696200" cy="5181600"/>
          </a:xfrm>
        </p:spPr>
        <p:txBody>
          <a:bodyPr>
            <a:normAutofit fontScale="92500"/>
          </a:bodyPr>
          <a:lstStyle/>
          <a:p>
            <a:r>
              <a:rPr lang="en-US" dirty="0" smtClean="0"/>
              <a:t>Financial literacy | Life skills | Civic engagement</a:t>
            </a:r>
            <a:endParaRPr lang="en-US" dirty="0"/>
          </a:p>
          <a:p>
            <a:r>
              <a:rPr lang="en-US" dirty="0"/>
              <a:t>Problem </a:t>
            </a:r>
            <a:r>
              <a:rPr lang="en-US" dirty="0" smtClean="0"/>
              <a:t>solving | Critical </a:t>
            </a:r>
            <a:r>
              <a:rPr lang="en-US" dirty="0"/>
              <a:t>thinking</a:t>
            </a:r>
          </a:p>
          <a:p>
            <a:r>
              <a:rPr lang="en-US" dirty="0" smtClean="0"/>
              <a:t>Communication |Teamwork and Collaboration</a:t>
            </a:r>
          </a:p>
          <a:p>
            <a:r>
              <a:rPr lang="en-US" dirty="0" smtClean="0"/>
              <a:t>Flexible </a:t>
            </a:r>
            <a:r>
              <a:rPr lang="en-US" dirty="0"/>
              <a:t>learning </a:t>
            </a:r>
            <a:r>
              <a:rPr lang="en-US" dirty="0" smtClean="0"/>
              <a:t>environment</a:t>
            </a:r>
          </a:p>
          <a:p>
            <a:r>
              <a:rPr lang="en-US" dirty="0" smtClean="0"/>
              <a:t>Etiquette – Integrity and Ethics</a:t>
            </a:r>
          </a:p>
          <a:p>
            <a:r>
              <a:rPr lang="en-US" dirty="0" smtClean="0"/>
              <a:t>Innovation – Creativity – Ideation - Engagement</a:t>
            </a:r>
            <a:endParaRPr lang="en-US" dirty="0"/>
          </a:p>
          <a:p>
            <a:pPr marL="114300" indent="0">
              <a:buNone/>
            </a:pPr>
            <a:r>
              <a:rPr lang="en-US" b="1" dirty="0"/>
              <a:t> </a:t>
            </a:r>
            <a:r>
              <a:rPr lang="en-US" sz="3200" b="1" dirty="0"/>
              <a:t>Next Generation &amp; Workforce Readiness</a:t>
            </a:r>
            <a:r>
              <a:rPr lang="en-US" sz="3200" dirty="0"/>
              <a:t> </a:t>
            </a:r>
          </a:p>
          <a:p>
            <a:r>
              <a:rPr lang="en-US" dirty="0"/>
              <a:t>Feeds pipeline of future entrepreneurs</a:t>
            </a:r>
          </a:p>
          <a:p>
            <a:r>
              <a:rPr lang="en-US" dirty="0"/>
              <a:t>Helps keep youth in </a:t>
            </a:r>
            <a:r>
              <a:rPr lang="en-US" dirty="0" smtClean="0"/>
              <a:t>Vermont</a:t>
            </a:r>
          </a:p>
          <a:p>
            <a:r>
              <a:rPr lang="en-US" dirty="0" smtClean="0"/>
              <a:t>Increases </a:t>
            </a:r>
            <a:r>
              <a:rPr lang="en-US" dirty="0"/>
              <a:t>student interaction with local </a:t>
            </a:r>
            <a:r>
              <a:rPr lang="en-US" dirty="0" smtClean="0"/>
              <a:t>community</a:t>
            </a:r>
          </a:p>
          <a:p>
            <a:r>
              <a:rPr lang="en-US" dirty="0" smtClean="0"/>
              <a:t>Helps with adapting new learning ands skills in other settings</a:t>
            </a:r>
            <a:endParaRPr lang="en-US" dirty="0"/>
          </a:p>
          <a:p>
            <a:r>
              <a:rPr lang="en-US" dirty="0"/>
              <a:t>Increases readiness for successful </a:t>
            </a:r>
            <a:r>
              <a:rPr lang="en-US" dirty="0" smtClean="0"/>
              <a:t>self or workforce employment</a:t>
            </a:r>
            <a:endParaRPr lang="en-US" dirty="0"/>
          </a:p>
          <a:p>
            <a:r>
              <a:rPr lang="en-US" dirty="0"/>
              <a:t>Motivates and prepares students for post secondary </a:t>
            </a:r>
            <a:r>
              <a:rPr lang="en-US" dirty="0" smtClean="0"/>
              <a:t>study </a:t>
            </a:r>
            <a:endParaRPr lang="en-US" dirty="0"/>
          </a:p>
          <a:p>
            <a:endParaRPr lang="en-US" dirty="0"/>
          </a:p>
        </p:txBody>
      </p:sp>
    </p:spTree>
    <p:extLst>
      <p:ext uri="{BB962C8B-B14F-4D97-AF65-F5344CB8AC3E}">
        <p14:creationId xmlns:p14="http://schemas.microsoft.com/office/powerpoint/2010/main" val="2715465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b="1" dirty="0" smtClean="0"/>
              <a:t>LaunchVT Collegiate</a:t>
            </a:r>
            <a:endParaRPr lang="en-US" b="1" dirty="0"/>
          </a:p>
        </p:txBody>
      </p:sp>
      <p:sp>
        <p:nvSpPr>
          <p:cNvPr id="3" name="Content Placeholder 2"/>
          <p:cNvSpPr>
            <a:spLocks noGrp="1"/>
          </p:cNvSpPr>
          <p:nvPr>
            <p:ph idx="1"/>
          </p:nvPr>
        </p:nvSpPr>
        <p:spPr>
          <a:xfrm>
            <a:off x="228600" y="1143000"/>
            <a:ext cx="8001000" cy="5486400"/>
          </a:xfrm>
        </p:spPr>
        <p:txBody>
          <a:bodyPr>
            <a:normAutofit fontScale="55000" lnSpcReduction="20000"/>
          </a:bodyPr>
          <a:lstStyle/>
          <a:p>
            <a:pPr marL="114300" indent="0">
              <a:buNone/>
            </a:pPr>
            <a:r>
              <a:rPr lang="en-US" sz="3300" dirty="0" smtClean="0"/>
              <a:t>Inaugural competition to bring the </a:t>
            </a:r>
            <a:r>
              <a:rPr lang="en-US" sz="3300" dirty="0"/>
              <a:t>spirit of excellence and innovation to campuses across the state. </a:t>
            </a:r>
            <a:r>
              <a:rPr lang="en-US" sz="3300" dirty="0" smtClean="0"/>
              <a:t>Participating </a:t>
            </a:r>
            <a:r>
              <a:rPr lang="en-US" sz="3300" dirty="0"/>
              <a:t>institutions </a:t>
            </a:r>
            <a:r>
              <a:rPr lang="en-US" sz="3300" dirty="0" smtClean="0"/>
              <a:t> </a:t>
            </a:r>
            <a:r>
              <a:rPr lang="en-US" sz="3300" dirty="0"/>
              <a:t>seek out the best startup team </a:t>
            </a:r>
            <a:r>
              <a:rPr lang="en-US" sz="3300" dirty="0" smtClean="0"/>
              <a:t>to </a:t>
            </a:r>
            <a:r>
              <a:rPr lang="en-US" sz="3300" dirty="0"/>
              <a:t>head in a pitch competition on February 19, </a:t>
            </a:r>
            <a:r>
              <a:rPr lang="en-US" sz="3300" dirty="0" smtClean="0"/>
              <a:t>2016; team </a:t>
            </a:r>
            <a:r>
              <a:rPr lang="en-US" sz="3300" dirty="0"/>
              <a:t>with the winning pitch will be awarded at least $</a:t>
            </a:r>
            <a:r>
              <a:rPr lang="en-US" sz="3300" dirty="0" smtClean="0"/>
              <a:t>6,000.  </a:t>
            </a:r>
          </a:p>
          <a:p>
            <a:pPr marL="777240" lvl="2" indent="0">
              <a:buNone/>
            </a:pPr>
            <a:endParaRPr lang="en-US" sz="2900" b="1" dirty="0" smtClean="0"/>
          </a:p>
          <a:p>
            <a:pPr marL="777240" lvl="2" indent="0">
              <a:buNone/>
            </a:pPr>
            <a:r>
              <a:rPr lang="en-US" sz="2900" b="1" dirty="0" smtClean="0"/>
              <a:t>University of Vermont  | Middlebury College |Lyndon Institute</a:t>
            </a:r>
          </a:p>
          <a:p>
            <a:pPr marL="777240" lvl="2" indent="0">
              <a:buNone/>
            </a:pPr>
            <a:r>
              <a:rPr lang="en-US" sz="2900" b="1" dirty="0" smtClean="0"/>
              <a:t>Johnson State College |Champlain College |Vermont Tech</a:t>
            </a:r>
          </a:p>
          <a:p>
            <a:pPr marL="777240" lvl="2" indent="0">
              <a:buNone/>
            </a:pPr>
            <a:r>
              <a:rPr lang="en-US" sz="2900" b="1" dirty="0" smtClean="0"/>
              <a:t>Castleton College | St. Michael’s College |Norwich</a:t>
            </a:r>
          </a:p>
          <a:p>
            <a:endParaRPr lang="en-US" sz="2900" dirty="0" smtClean="0"/>
          </a:p>
          <a:p>
            <a:pPr marL="114300" indent="0">
              <a:buNone/>
            </a:pPr>
            <a:r>
              <a:rPr lang="en-US" sz="2900" dirty="0" smtClean="0"/>
              <a:t>Teams have 10  minutes  to </a:t>
            </a:r>
            <a:r>
              <a:rPr lang="en-US" sz="2900" dirty="0"/>
              <a:t>present </a:t>
            </a:r>
            <a:r>
              <a:rPr lang="en-US" sz="2900" dirty="0" smtClean="0"/>
              <a:t>pitch w/  </a:t>
            </a:r>
            <a:r>
              <a:rPr lang="en-US" sz="2900" dirty="0"/>
              <a:t>Q&amp;A. </a:t>
            </a:r>
            <a:r>
              <a:rPr lang="en-US" sz="2900" dirty="0" smtClean="0"/>
              <a:t>Judges  determine if  plan </a:t>
            </a:r>
            <a:r>
              <a:rPr lang="en-US" sz="2900" dirty="0"/>
              <a:t>is viable and offers a likelihood of meaningful growth and successful business using the following criteria:</a:t>
            </a:r>
          </a:p>
          <a:p>
            <a:pPr lvl="1"/>
            <a:r>
              <a:rPr lang="en-US" sz="2900" b="1" dirty="0"/>
              <a:t>Industry </a:t>
            </a:r>
            <a:r>
              <a:rPr lang="en-US" sz="2900" b="1" dirty="0" smtClean="0"/>
              <a:t>&amp; </a:t>
            </a:r>
            <a:r>
              <a:rPr lang="en-US" sz="2900" b="1" dirty="0"/>
              <a:t>Target Market</a:t>
            </a:r>
            <a:r>
              <a:rPr lang="en-US" sz="2900" dirty="0"/>
              <a:t> (What problem/need is the business solving/addressing? </a:t>
            </a:r>
            <a:r>
              <a:rPr lang="en-US" sz="2900" dirty="0" smtClean="0"/>
              <a:t>)</a:t>
            </a:r>
          </a:p>
          <a:p>
            <a:pPr lvl="1"/>
            <a:r>
              <a:rPr lang="en-US" sz="2900" b="1" dirty="0" smtClean="0"/>
              <a:t>Product/Service </a:t>
            </a:r>
            <a:r>
              <a:rPr lang="en-US" sz="2900" b="1" dirty="0"/>
              <a:t>Design</a:t>
            </a:r>
            <a:r>
              <a:rPr lang="en-US" sz="2900" dirty="0"/>
              <a:t> (What is the product/service? </a:t>
            </a:r>
            <a:r>
              <a:rPr lang="en-US" sz="2900" dirty="0" smtClean="0"/>
              <a:t>What’s the unique value?)</a:t>
            </a:r>
            <a:endParaRPr lang="en-US" sz="2900" dirty="0"/>
          </a:p>
          <a:p>
            <a:pPr lvl="1"/>
            <a:r>
              <a:rPr lang="en-US" sz="2900" b="1" dirty="0"/>
              <a:t>Business Model and Operations</a:t>
            </a:r>
            <a:r>
              <a:rPr lang="en-US" sz="2900" dirty="0"/>
              <a:t> (Who is on the team </a:t>
            </a:r>
            <a:r>
              <a:rPr lang="en-US" sz="2900" dirty="0" smtClean="0"/>
              <a:t>&amp; </a:t>
            </a:r>
            <a:r>
              <a:rPr lang="en-US" sz="2900" dirty="0"/>
              <a:t>value </a:t>
            </a:r>
            <a:r>
              <a:rPr lang="en-US" sz="2900" dirty="0" smtClean="0"/>
              <a:t> </a:t>
            </a:r>
            <a:r>
              <a:rPr lang="en-US" sz="2900" dirty="0"/>
              <a:t>they provide? Does the business have a likelihood for success?)</a:t>
            </a:r>
          </a:p>
          <a:p>
            <a:pPr lvl="1"/>
            <a:r>
              <a:rPr lang="en-US" sz="2900" b="1" dirty="0"/>
              <a:t>Presentation </a:t>
            </a:r>
            <a:r>
              <a:rPr lang="en-US" sz="2900" dirty="0"/>
              <a:t>(Was effective storytelling used? Were there adequate answers for Q&amp;A?)  </a:t>
            </a:r>
          </a:p>
          <a:p>
            <a:pPr lvl="1"/>
            <a:r>
              <a:rPr lang="en-US" sz="2900" b="1" dirty="0"/>
              <a:t>Use of funds</a:t>
            </a:r>
            <a:r>
              <a:rPr lang="en-US" sz="2900" dirty="0"/>
              <a:t> (What are the team's financial resources </a:t>
            </a:r>
            <a:r>
              <a:rPr lang="en-US" sz="2900" dirty="0" smtClean="0"/>
              <a:t> &amp; how </a:t>
            </a:r>
            <a:r>
              <a:rPr lang="en-US" sz="2900" dirty="0"/>
              <a:t>would </a:t>
            </a:r>
            <a:r>
              <a:rPr lang="en-US" sz="2900" dirty="0" smtClean="0"/>
              <a:t> </a:t>
            </a:r>
            <a:r>
              <a:rPr lang="en-US" sz="2900" dirty="0"/>
              <a:t>prize money be used</a:t>
            </a:r>
            <a:r>
              <a:rPr lang="en-US" sz="2900" dirty="0" smtClean="0"/>
              <a:t>?)</a:t>
            </a:r>
          </a:p>
          <a:p>
            <a:pPr lvl="1"/>
            <a:endParaRPr lang="en-US" sz="2900" i="1" dirty="0"/>
          </a:p>
          <a:p>
            <a:pPr marL="114300" indent="0">
              <a:buNone/>
            </a:pPr>
            <a:r>
              <a:rPr lang="en-US" sz="2900" b="1" i="1" dirty="0" smtClean="0"/>
              <a:t>Sponsors: VCET | VtSBDC |Lake Champlain Chamber of Commerce</a:t>
            </a:r>
            <a:endParaRPr lang="en-US" sz="2900" b="1" dirty="0"/>
          </a:p>
        </p:txBody>
      </p:sp>
    </p:spTree>
    <p:extLst>
      <p:ext uri="{BB962C8B-B14F-4D97-AF65-F5344CB8AC3E}">
        <p14:creationId xmlns:p14="http://schemas.microsoft.com/office/powerpoint/2010/main" val="3720638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6019800"/>
            <a:ext cx="8001001" cy="635000"/>
          </a:xfrm>
        </p:spPr>
        <p:txBody>
          <a:bodyPr/>
          <a:lstStyle/>
          <a:p>
            <a:endParaRPr lang="en-US" dirty="0"/>
          </a:p>
        </p:txBody>
      </p:sp>
      <p:sp>
        <p:nvSpPr>
          <p:cNvPr id="5" name="Text Placeholder 4"/>
          <p:cNvSpPr>
            <a:spLocks noGrp="1"/>
          </p:cNvSpPr>
          <p:nvPr>
            <p:ph type="body" idx="1"/>
          </p:nvPr>
        </p:nvSpPr>
        <p:spPr>
          <a:xfrm>
            <a:off x="228600" y="990600"/>
            <a:ext cx="6629401" cy="4876800"/>
          </a:xfrm>
        </p:spPr>
        <p:txBody>
          <a:bodyPr>
            <a:normAutofit fontScale="77500" lnSpcReduction="20000"/>
          </a:bodyPr>
          <a:lstStyle/>
          <a:p>
            <a:r>
              <a:rPr lang="en-US" sz="5600" b="1" dirty="0"/>
              <a:t>Other </a:t>
            </a:r>
            <a:r>
              <a:rPr lang="en-US" sz="5600" b="1" dirty="0" smtClean="0"/>
              <a:t>State-wide Entrepreneurial </a:t>
            </a:r>
            <a:r>
              <a:rPr lang="en-US" sz="5600" b="1" dirty="0"/>
              <a:t>Initiatives </a:t>
            </a:r>
            <a:endParaRPr lang="en-US" sz="5600" b="1" dirty="0" smtClean="0"/>
          </a:p>
          <a:p>
            <a:pPr algn="ctr"/>
            <a:r>
              <a:rPr lang="en-US" sz="4100" b="1" dirty="0" smtClean="0"/>
              <a:t>Secondary – Post Secondary</a:t>
            </a:r>
          </a:p>
          <a:p>
            <a:pPr algn="ctr"/>
            <a:endParaRPr lang="en-US" sz="5600" b="1" dirty="0"/>
          </a:p>
          <a:p>
            <a:r>
              <a:rPr lang="en-US" sz="4200" b="1" dirty="0" smtClean="0"/>
              <a:t>Programs – Competitions – Events</a:t>
            </a:r>
          </a:p>
          <a:p>
            <a:endParaRPr lang="en-US" sz="4200" b="1" dirty="0"/>
          </a:p>
          <a:p>
            <a:endParaRPr lang="en-US" sz="4200" b="1" dirty="0" smtClean="0"/>
          </a:p>
          <a:p>
            <a:r>
              <a:rPr lang="en-US" sz="4200" b="1" dirty="0" smtClean="0"/>
              <a:t>Laurel Butler </a:t>
            </a:r>
          </a:p>
          <a:p>
            <a:r>
              <a:rPr lang="en-US" sz="2300" b="1" dirty="0" smtClean="0"/>
              <a:t>VtSBDC Business Advisor | Young Entrepreneurship Specialist </a:t>
            </a:r>
            <a:endParaRPr lang="en-US" sz="2300" b="1" dirty="0"/>
          </a:p>
        </p:txBody>
      </p:sp>
    </p:spTree>
    <p:extLst>
      <p:ext uri="{BB962C8B-B14F-4D97-AF65-F5344CB8AC3E}">
        <p14:creationId xmlns:p14="http://schemas.microsoft.com/office/powerpoint/2010/main" val="769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1905001"/>
            <a:ext cx="7620000" cy="2209800"/>
          </a:xfrm>
        </p:spPr>
        <p:txBody>
          <a:bodyPr/>
          <a:lstStyle/>
          <a:p>
            <a:pPr algn="ctr"/>
            <a:r>
              <a:rPr lang="en-US" b="1" dirty="0" smtClean="0"/>
              <a:t/>
            </a:r>
            <a:br>
              <a:rPr lang="en-US" b="1" dirty="0" smtClean="0"/>
            </a:br>
            <a:r>
              <a:rPr lang="en-US" b="1" dirty="0"/>
              <a:t/>
            </a:r>
            <a:br>
              <a:rPr lang="en-US" b="1" dirty="0"/>
            </a:br>
            <a:r>
              <a:rPr lang="en-US" sz="4800" b="1" dirty="0" smtClean="0"/>
              <a:t>Tomorrow’s Entrepreneurs are in our </a:t>
            </a:r>
            <a:br>
              <a:rPr lang="en-US" sz="4800" b="1" dirty="0" smtClean="0"/>
            </a:br>
            <a:r>
              <a:rPr lang="en-US" sz="4800" b="1" dirty="0" smtClean="0"/>
              <a:t>Vermont Schools Today!</a:t>
            </a:r>
            <a:endParaRPr lang="en-US" sz="4800" b="1" dirty="0"/>
          </a:p>
        </p:txBody>
      </p:sp>
      <p:sp>
        <p:nvSpPr>
          <p:cNvPr id="8" name="Subtitle 7"/>
          <p:cNvSpPr>
            <a:spLocks noGrp="1"/>
          </p:cNvSpPr>
          <p:nvPr>
            <p:ph type="subTitle" idx="1"/>
          </p:nvPr>
        </p:nvSpPr>
        <p:spPr>
          <a:xfrm>
            <a:off x="457200" y="5181600"/>
            <a:ext cx="7848600" cy="457200"/>
          </a:xfrm>
        </p:spPr>
        <p:txBody>
          <a:bodyPr>
            <a:noAutofit/>
          </a:bodyPr>
          <a:lstStyle/>
          <a:p>
            <a:r>
              <a:rPr lang="en-US" sz="2400" dirty="0">
                <a:hlinkClick r:id="rId2"/>
              </a:rPr>
              <a:t>https://drive.google.com/folderview?id=0B8IhraBeb8NNfnFQVHBRY19GT2pfR2w4c1hFQlkwZEljQmNuNUJFNEUyTFkzcjBROU55U1E&amp;usp=drive_web</a:t>
            </a:r>
            <a:endParaRPr lang="en-US" sz="2400"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26146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227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620000" cy="1143000"/>
          </a:xfrm>
        </p:spPr>
        <p:txBody>
          <a:bodyPr/>
          <a:lstStyle/>
          <a:p>
            <a:r>
              <a:rPr lang="en-US" sz="4800" b="1" dirty="0" smtClean="0"/>
              <a:t>Thank You</a:t>
            </a:r>
            <a:r>
              <a:rPr lang="en-US" sz="4800" b="1" dirty="0"/>
              <a:t/>
            </a:r>
            <a:br>
              <a:rPr lang="en-US" sz="4800" b="1" dirty="0"/>
            </a:br>
            <a:r>
              <a:rPr lang="en-US" sz="2400" dirty="0" smtClean="0"/>
              <a:t>We welcome your comments and questions</a:t>
            </a:r>
            <a:endParaRPr lang="en-US" sz="2400" dirty="0"/>
          </a:p>
        </p:txBody>
      </p:sp>
      <p:sp>
        <p:nvSpPr>
          <p:cNvPr id="3" name="Content Placeholder 2"/>
          <p:cNvSpPr>
            <a:spLocks noGrp="1"/>
          </p:cNvSpPr>
          <p:nvPr>
            <p:ph idx="1"/>
          </p:nvPr>
        </p:nvSpPr>
        <p:spPr>
          <a:xfrm>
            <a:off x="304800" y="2362200"/>
            <a:ext cx="7620000" cy="3276600"/>
          </a:xfrm>
        </p:spPr>
        <p:txBody>
          <a:bodyPr>
            <a:normAutofit fontScale="32500" lnSpcReduction="20000"/>
            <a:scene3d>
              <a:camera prst="orthographicFront"/>
              <a:lightRig rig="threePt" dir="t"/>
            </a:scene3d>
            <a:sp3d extrusionH="57150">
              <a:bevelT w="38100" h="38100"/>
            </a:sp3d>
          </a:bodyPr>
          <a:lstStyle/>
          <a:p>
            <a:pPr marL="2103120" lvl="8" indent="0">
              <a:buNone/>
            </a:pPr>
            <a:endParaRPr lang="en-US" sz="3200" dirty="0" smtClean="0"/>
          </a:p>
          <a:p>
            <a:pPr marL="2103120" lvl="8" indent="0">
              <a:buNone/>
            </a:pPr>
            <a:endParaRPr lang="en-US" sz="3200" dirty="0"/>
          </a:p>
          <a:p>
            <a:pPr marL="114300" indent="0">
              <a:buNone/>
            </a:pPr>
            <a:r>
              <a:rPr lang="en-US" sz="6200" b="1" dirty="0" smtClean="0"/>
              <a:t>Chyi-Lyi </a:t>
            </a:r>
            <a:r>
              <a:rPr lang="en-US" sz="6200" b="1" dirty="0"/>
              <a:t>(Kathleen) Liang, </a:t>
            </a:r>
            <a:r>
              <a:rPr lang="en-US" sz="6200" b="1" dirty="0" smtClean="0"/>
              <a:t>PhD Professor</a:t>
            </a:r>
          </a:p>
          <a:p>
            <a:pPr marL="114300" indent="0">
              <a:buNone/>
            </a:pPr>
            <a:r>
              <a:rPr lang="en-US" sz="6200" b="1" dirty="0" smtClean="0"/>
              <a:t>	University of Vermont</a:t>
            </a:r>
            <a:endParaRPr lang="en-US" sz="6200" b="1" dirty="0"/>
          </a:p>
          <a:p>
            <a:pPr marL="114300" indent="0">
              <a:buNone/>
            </a:pPr>
            <a:r>
              <a:rPr lang="en-US" sz="6200" b="1" i="1" dirty="0" smtClean="0"/>
              <a:t>	</a:t>
            </a:r>
            <a:r>
              <a:rPr lang="en-US" sz="6200" b="1" dirty="0" smtClean="0"/>
              <a:t>Email</a:t>
            </a:r>
            <a:r>
              <a:rPr lang="en-US" sz="6200" b="1" dirty="0"/>
              <a:t>:</a:t>
            </a:r>
            <a:r>
              <a:rPr lang="en-US" sz="6200" dirty="0"/>
              <a:t> </a:t>
            </a:r>
            <a:r>
              <a:rPr lang="en-US" sz="6200" dirty="0">
                <a:hlinkClick r:id="rId2"/>
              </a:rPr>
              <a:t>Chyi-Lyi.Liang@uvm.edu</a:t>
            </a:r>
            <a:endParaRPr lang="en-US" sz="6200" dirty="0"/>
          </a:p>
          <a:p>
            <a:pPr marL="160020" indent="0">
              <a:buNone/>
            </a:pPr>
            <a:endParaRPr lang="en-US" sz="6200" b="1" dirty="0" smtClean="0"/>
          </a:p>
          <a:p>
            <a:pPr marL="160020" indent="0">
              <a:buNone/>
            </a:pPr>
            <a:r>
              <a:rPr lang="en-US" sz="6200" b="1" dirty="0" smtClean="0"/>
              <a:t>Laurel Butler, Business Advisor |Young  Entrepreneurship 				                                Specialist</a:t>
            </a:r>
          </a:p>
          <a:p>
            <a:pPr marL="160020" indent="0">
              <a:buNone/>
            </a:pPr>
            <a:r>
              <a:rPr lang="en-US" sz="6200" b="1" dirty="0"/>
              <a:t>	</a:t>
            </a:r>
            <a:r>
              <a:rPr lang="en-US" sz="6200" b="1" dirty="0" smtClean="0"/>
              <a:t>Vermont Small Business Development Center (VtSBDC)</a:t>
            </a:r>
          </a:p>
          <a:p>
            <a:pPr marL="160020" indent="0">
              <a:buNone/>
            </a:pPr>
            <a:r>
              <a:rPr lang="en-US" sz="6200" b="1" dirty="0"/>
              <a:t>	</a:t>
            </a:r>
            <a:r>
              <a:rPr lang="en-US" sz="6200" b="1" dirty="0" smtClean="0">
                <a:hlinkClick r:id="rId3"/>
              </a:rPr>
              <a:t>www.vtsbdc.org</a:t>
            </a:r>
            <a:r>
              <a:rPr lang="en-US" sz="6200" b="1" dirty="0" smtClean="0"/>
              <a:t>  | Email:</a:t>
            </a:r>
            <a:r>
              <a:rPr lang="en-US" sz="6200" dirty="0" smtClean="0"/>
              <a:t> </a:t>
            </a:r>
            <a:r>
              <a:rPr lang="en-US" sz="6200" dirty="0" smtClean="0">
                <a:hlinkClick r:id="rId4"/>
              </a:rPr>
              <a:t>lbutler@vtsbdc.org</a:t>
            </a:r>
            <a:endParaRPr lang="en-US" sz="6200" dirty="0" smtClean="0"/>
          </a:p>
          <a:p>
            <a:pPr marL="160020" indent="0">
              <a:buNone/>
            </a:pPr>
            <a:endParaRPr lang="en-US" sz="6200" dirty="0"/>
          </a:p>
          <a:p>
            <a:pPr marL="160020" indent="0">
              <a:buNone/>
            </a:pPr>
            <a:endParaRPr lang="en-US" sz="6200" i="1" dirty="0" smtClean="0"/>
          </a:p>
          <a:p>
            <a:pPr marL="160020" indent="0">
              <a:buNone/>
            </a:pPr>
            <a:endParaRPr lang="en-US" sz="9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1642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a:t>
            </a:r>
            <a:br>
              <a:rPr lang="en-US" b="1" dirty="0" smtClean="0"/>
            </a:br>
            <a:r>
              <a:rPr lang="en-US" sz="2400" dirty="0" smtClean="0"/>
              <a:t>The </a:t>
            </a:r>
            <a:r>
              <a:rPr lang="en-US" sz="2400" dirty="0"/>
              <a:t>Purpose </a:t>
            </a:r>
            <a:r>
              <a:rPr lang="en-US" sz="2400" dirty="0" smtClean="0"/>
              <a:t>– </a:t>
            </a:r>
            <a:r>
              <a:rPr lang="en-US" sz="2400" dirty="0"/>
              <a:t>the Passion and </a:t>
            </a:r>
            <a:r>
              <a:rPr lang="en-US" sz="2400" dirty="0" smtClean="0"/>
              <a:t> the Motivation</a:t>
            </a:r>
            <a:r>
              <a:rPr lang="en-US" sz="2400" dirty="0"/>
              <a:t/>
            </a:r>
            <a:br>
              <a:rPr lang="en-US" sz="2400" dirty="0"/>
            </a:br>
            <a:endParaRPr lang="en-US" sz="2400" b="1" dirty="0"/>
          </a:p>
        </p:txBody>
      </p:sp>
      <p:sp>
        <p:nvSpPr>
          <p:cNvPr id="3" name="Content Placeholder 2"/>
          <p:cNvSpPr>
            <a:spLocks noGrp="1"/>
          </p:cNvSpPr>
          <p:nvPr>
            <p:ph idx="1"/>
          </p:nvPr>
        </p:nvSpPr>
        <p:spPr/>
        <p:txBody>
          <a:bodyPr>
            <a:normAutofit fontScale="85000" lnSpcReduction="20000"/>
          </a:bodyPr>
          <a:lstStyle/>
          <a:p>
            <a:pPr marL="0" indent="0">
              <a:buFont typeface="Wingdings" pitchFamily="2" charset="2"/>
              <a:buNone/>
              <a:defRPr/>
            </a:pPr>
            <a:r>
              <a:rPr lang="en-US" sz="4400" dirty="0"/>
              <a:t>It just doesn’t happen in most schools today!</a:t>
            </a:r>
          </a:p>
          <a:p>
            <a:pPr>
              <a:defRPr/>
            </a:pPr>
            <a:r>
              <a:rPr lang="en-US" sz="3200" b="1" dirty="0"/>
              <a:t>Relevance </a:t>
            </a:r>
            <a:r>
              <a:rPr lang="en-US" sz="2400" dirty="0"/>
              <a:t>of math, reading, writing, communication, the arts, collaboration, problem solving within the motivating context of starting and operating a small </a:t>
            </a:r>
            <a:r>
              <a:rPr lang="en-US" sz="2400" dirty="0" smtClean="0"/>
              <a:t>business</a:t>
            </a:r>
          </a:p>
          <a:p>
            <a:pPr>
              <a:defRPr/>
            </a:pPr>
            <a:endParaRPr lang="en-US" sz="2400" dirty="0"/>
          </a:p>
          <a:p>
            <a:pPr>
              <a:defRPr/>
            </a:pPr>
            <a:r>
              <a:rPr lang="en-US" sz="2400" dirty="0"/>
              <a:t> </a:t>
            </a:r>
            <a:r>
              <a:rPr lang="en-US" sz="3200" b="1" dirty="0" smtClean="0"/>
              <a:t>Encouragement  </a:t>
            </a:r>
            <a:r>
              <a:rPr lang="en-US" sz="3200" b="1" dirty="0"/>
              <a:t>of an Entrepreneurial Mindset</a:t>
            </a:r>
            <a:r>
              <a:rPr lang="en-US" sz="3200" dirty="0"/>
              <a:t> </a:t>
            </a:r>
            <a:r>
              <a:rPr lang="en-US" sz="2400" dirty="0"/>
              <a:t>–  to succeed whether pursuing higher education,  becoming an entrepreneur  or entering the workforce–  understand how/why  companies/organizations make some  decisions </a:t>
            </a:r>
          </a:p>
          <a:p>
            <a:pPr>
              <a:defRPr/>
            </a:pPr>
            <a:endParaRPr lang="en-US" sz="3200" b="1" dirty="0"/>
          </a:p>
          <a:p>
            <a:pPr>
              <a:defRPr/>
            </a:pPr>
            <a:r>
              <a:rPr lang="en-US" sz="3200" b="1" dirty="0"/>
              <a:t>Financial  Literacy!</a:t>
            </a:r>
            <a:r>
              <a:rPr lang="en-US" sz="2400" dirty="0"/>
              <a:t> – learn to save and invest to achieve goals like home ownership and retirement – or quite frankly just read a paycheck!</a:t>
            </a:r>
          </a:p>
          <a:p>
            <a:endParaRPr lang="en-US" dirty="0"/>
          </a:p>
        </p:txBody>
      </p:sp>
    </p:spTree>
    <p:extLst>
      <p:ext uri="{BB962C8B-B14F-4D97-AF65-F5344CB8AC3E}">
        <p14:creationId xmlns:p14="http://schemas.microsoft.com/office/powerpoint/2010/main" val="3664926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sz="4000" b="1" u="sng" dirty="0" smtClean="0"/>
              <a:t>REAL </a:t>
            </a:r>
            <a:r>
              <a:rPr lang="en-US" sz="3600" b="1" dirty="0" smtClean="0"/>
              <a:t/>
            </a:r>
            <a:br>
              <a:rPr lang="en-US" sz="3600" b="1" dirty="0" smtClean="0"/>
            </a:br>
            <a:r>
              <a:rPr lang="en-US" sz="2400" b="1" dirty="0" smtClean="0"/>
              <a:t> </a:t>
            </a:r>
            <a:r>
              <a:rPr lang="en-US" sz="2400" b="1" i="1" dirty="0" smtClean="0"/>
              <a:t>experiential learning curriculum</a:t>
            </a:r>
            <a:endParaRPr lang="en-US" sz="2400" i="1" dirty="0"/>
          </a:p>
        </p:txBody>
      </p:sp>
      <p:sp>
        <p:nvSpPr>
          <p:cNvPr id="3" name="Content Placeholder 2"/>
          <p:cNvSpPr>
            <a:spLocks noGrp="1"/>
          </p:cNvSpPr>
          <p:nvPr>
            <p:ph idx="1"/>
          </p:nvPr>
        </p:nvSpPr>
        <p:spPr>
          <a:xfrm>
            <a:off x="304800" y="1295400"/>
            <a:ext cx="7772400" cy="5105400"/>
          </a:xfrm>
        </p:spPr>
        <p:txBody>
          <a:bodyPr>
            <a:normAutofit fontScale="92500"/>
          </a:bodyPr>
          <a:lstStyle/>
          <a:p>
            <a:pPr marL="114300" indent="0">
              <a:buNone/>
            </a:pPr>
            <a:endParaRPr lang="en-US" b="1" dirty="0" smtClean="0"/>
          </a:p>
          <a:p>
            <a:pPr marL="114300" indent="0">
              <a:buNone/>
            </a:pPr>
            <a:r>
              <a:rPr lang="en-US" b="1" dirty="0" smtClean="0"/>
              <a:t>VtSBDC </a:t>
            </a:r>
            <a:r>
              <a:rPr lang="en-US" dirty="0" smtClean="0"/>
              <a:t>(Vermont Small Business Development Center) In </a:t>
            </a:r>
            <a:r>
              <a:rPr lang="en-US" dirty="0"/>
              <a:t>partnership with Vermont Business Education </a:t>
            </a:r>
            <a:r>
              <a:rPr lang="en-US" dirty="0" smtClean="0"/>
              <a:t>Corporation (VBEC), </a:t>
            </a:r>
            <a:r>
              <a:rPr lang="en-US" dirty="0"/>
              <a:t>is committed to the students of Vermont becoming entrepreneurs invested in the growth of our </a:t>
            </a:r>
            <a:r>
              <a:rPr lang="en-US" dirty="0" smtClean="0"/>
              <a:t>state; has worked with many teachers  (over  150) in Vermont to train them/certify them to facilitate the use of:</a:t>
            </a:r>
          </a:p>
          <a:p>
            <a:r>
              <a:rPr lang="en-US" b="1" dirty="0" smtClean="0"/>
              <a:t>REAL</a:t>
            </a:r>
            <a:r>
              <a:rPr lang="en-US" dirty="0" smtClean="0"/>
              <a:t> – </a:t>
            </a:r>
            <a:r>
              <a:rPr lang="en-US" i="1" dirty="0" smtClean="0"/>
              <a:t>(Rural </a:t>
            </a:r>
            <a:r>
              <a:rPr lang="en-US" i="1" dirty="0"/>
              <a:t>Entrepreneurship Through Action </a:t>
            </a:r>
            <a:r>
              <a:rPr lang="en-US" i="1" dirty="0" smtClean="0"/>
              <a:t>Learning)- </a:t>
            </a:r>
            <a:r>
              <a:rPr lang="en-US" dirty="0" smtClean="0"/>
              <a:t>an </a:t>
            </a:r>
            <a:r>
              <a:rPr lang="en-US" dirty="0"/>
              <a:t>experiential learning curriculum that develops </a:t>
            </a:r>
            <a:r>
              <a:rPr lang="en-US" dirty="0" smtClean="0"/>
              <a:t>entrepreneurial </a:t>
            </a:r>
            <a:r>
              <a:rPr lang="en-US" dirty="0"/>
              <a:t>knowledge and skills, and guides participants through the process of planning, creating, and operating small businesses of their </a:t>
            </a:r>
            <a:r>
              <a:rPr lang="en-US" dirty="0" smtClean="0"/>
              <a:t>own design; develops </a:t>
            </a:r>
            <a:r>
              <a:rPr lang="en-US" dirty="0"/>
              <a:t>Knowledge, skills, and abilities in three recognized 21</a:t>
            </a:r>
            <a:r>
              <a:rPr lang="en-US" baseline="30000" dirty="0"/>
              <a:t>st</a:t>
            </a:r>
            <a:r>
              <a:rPr lang="en-US" dirty="0"/>
              <a:t> </a:t>
            </a:r>
            <a:r>
              <a:rPr lang="en-US" dirty="0" smtClean="0"/>
              <a:t>century disciplines:</a:t>
            </a:r>
            <a:endParaRPr lang="en-US" dirty="0"/>
          </a:p>
          <a:p>
            <a:pPr lvl="1"/>
            <a:r>
              <a:rPr lang="en-US" dirty="0"/>
              <a:t>Entrepreneurship</a:t>
            </a:r>
          </a:p>
          <a:p>
            <a:pPr lvl="1"/>
            <a:r>
              <a:rPr lang="en-US" dirty="0"/>
              <a:t>Personal finance</a:t>
            </a:r>
          </a:p>
          <a:p>
            <a:pPr lvl="1"/>
            <a:r>
              <a:rPr lang="en-US" dirty="0"/>
              <a:t>Economics</a:t>
            </a:r>
          </a:p>
          <a:p>
            <a:pPr lvl="1"/>
            <a:endParaRPr lang="en-US" dirty="0" smtClean="0"/>
          </a:p>
          <a:p>
            <a:pPr lvl="1"/>
            <a:endParaRPr lang="en-US" dirty="0" smtClean="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841" y="4985591"/>
            <a:ext cx="167163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091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u="sng" dirty="0"/>
              <a:t>Statewide Entrepreneurship </a:t>
            </a:r>
            <a:r>
              <a:rPr lang="en-US" sz="3200" b="1" u="sng" dirty="0" smtClean="0"/>
              <a:t/>
            </a:r>
            <a:br>
              <a:rPr lang="en-US" sz="3200" b="1" u="sng" dirty="0" smtClean="0"/>
            </a:br>
            <a:r>
              <a:rPr lang="en-US" sz="3200" b="1" u="sng" dirty="0" smtClean="0"/>
              <a:t>Visual </a:t>
            </a:r>
            <a:r>
              <a:rPr lang="en-US" sz="3200" b="1" u="sng" dirty="0"/>
              <a:t>Media </a:t>
            </a:r>
            <a:r>
              <a:rPr lang="en-US" sz="3200" b="1" u="sng" dirty="0" smtClean="0"/>
              <a:t>Competition </a:t>
            </a:r>
            <a:br>
              <a:rPr lang="en-US" sz="3200" b="1" u="sng" dirty="0" smtClean="0"/>
            </a:br>
            <a:endParaRPr lang="en-US" sz="3200" dirty="0"/>
          </a:p>
        </p:txBody>
      </p:sp>
      <p:sp>
        <p:nvSpPr>
          <p:cNvPr id="3" name="Content Placeholder 2"/>
          <p:cNvSpPr>
            <a:spLocks noGrp="1"/>
          </p:cNvSpPr>
          <p:nvPr>
            <p:ph idx="1"/>
          </p:nvPr>
        </p:nvSpPr>
        <p:spPr>
          <a:xfrm>
            <a:off x="152400" y="1600200"/>
            <a:ext cx="7924800" cy="4800600"/>
          </a:xfrm>
        </p:spPr>
        <p:txBody>
          <a:bodyPr>
            <a:normAutofit fontScale="92500" lnSpcReduction="10000"/>
          </a:bodyPr>
          <a:lstStyle/>
          <a:p>
            <a:pPr lvl="1"/>
            <a:r>
              <a:rPr lang="en-US" dirty="0" smtClean="0"/>
              <a:t>During </a:t>
            </a:r>
            <a:r>
              <a:rPr lang="en-US" dirty="0"/>
              <a:t>the fall semester </a:t>
            </a:r>
            <a:r>
              <a:rPr lang="en-US" dirty="0" smtClean="0"/>
              <a:t>VT </a:t>
            </a:r>
            <a:r>
              <a:rPr lang="en-US" dirty="0"/>
              <a:t>secondary students are invited to create posters </a:t>
            </a:r>
            <a:r>
              <a:rPr lang="en-US" dirty="0" smtClean="0"/>
              <a:t>and/or </a:t>
            </a:r>
            <a:r>
              <a:rPr lang="en-US" dirty="0"/>
              <a:t>short videos depicting the many possibilities that Vermont Entrepreneurship has to share.  </a:t>
            </a:r>
            <a:endParaRPr lang="en-US" dirty="0" smtClean="0"/>
          </a:p>
          <a:p>
            <a:pPr marL="411480" lvl="1" indent="0">
              <a:buNone/>
            </a:pPr>
            <a:endParaRPr lang="en-US" dirty="0" smtClean="0"/>
          </a:p>
          <a:p>
            <a:pPr lvl="1"/>
            <a:r>
              <a:rPr lang="en-US" dirty="0" smtClean="0"/>
              <a:t>Students work in teams and /or as part of class project (50 – 85 entries)</a:t>
            </a:r>
          </a:p>
          <a:p>
            <a:pPr marL="411480" lvl="1" indent="0">
              <a:buNone/>
            </a:pPr>
            <a:endParaRPr lang="en-US" dirty="0" smtClean="0"/>
          </a:p>
          <a:p>
            <a:pPr lvl="1"/>
            <a:r>
              <a:rPr lang="en-US" dirty="0" smtClean="0"/>
              <a:t>Student </a:t>
            </a:r>
            <a:r>
              <a:rPr lang="en-US" dirty="0"/>
              <a:t>winners are recognized and awarded cash prizes at the February Vermont Entrepreneurship Day Celebration in Montpelier</a:t>
            </a:r>
            <a:r>
              <a:rPr lang="en-US" dirty="0" smtClean="0"/>
              <a:t>. </a:t>
            </a:r>
          </a:p>
          <a:p>
            <a:pPr lvl="1"/>
            <a:endParaRPr lang="en-US" dirty="0"/>
          </a:p>
          <a:p>
            <a:pPr lvl="1"/>
            <a:r>
              <a:rPr lang="en-US" dirty="0" smtClean="0"/>
              <a:t>This year’s competition will feature </a:t>
            </a:r>
            <a:r>
              <a:rPr lang="en-US" b="1" dirty="0" smtClean="0"/>
              <a:t>short video clips </a:t>
            </a:r>
            <a:r>
              <a:rPr lang="en-US" dirty="0" smtClean="0"/>
              <a:t>and/or </a:t>
            </a:r>
            <a:r>
              <a:rPr lang="en-US" b="1" dirty="0" smtClean="0"/>
              <a:t>bumper stickers </a:t>
            </a:r>
            <a:r>
              <a:rPr lang="en-US" dirty="0" smtClean="0"/>
              <a:t>with theme:</a:t>
            </a:r>
          </a:p>
          <a:p>
            <a:pPr marL="777240" lvl="2" indent="0" algn="ctr">
              <a:buNone/>
            </a:pPr>
            <a:endParaRPr lang="en-US" sz="3200" b="1" dirty="0" smtClean="0"/>
          </a:p>
          <a:p>
            <a:pPr marL="777240" lvl="2" indent="0" algn="ctr">
              <a:buNone/>
            </a:pPr>
            <a:r>
              <a:rPr lang="en-US" sz="3200" b="1" dirty="0" smtClean="0"/>
              <a:t>“ Vermont Entrepreneurship…. Find it Everywhere!”</a:t>
            </a:r>
            <a:endParaRPr lang="en-US" sz="3200" b="1" dirty="0"/>
          </a:p>
        </p:txBody>
      </p:sp>
    </p:spTree>
    <p:extLst>
      <p:ext uri="{BB962C8B-B14F-4D97-AF65-F5344CB8AC3E}">
        <p14:creationId xmlns:p14="http://schemas.microsoft.com/office/powerpoint/2010/main" val="213886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02771"/>
            <a:ext cx="4093258"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8400" y="6096000"/>
            <a:ext cx="4811125" cy="523220"/>
          </a:xfrm>
          <a:prstGeom prst="rect">
            <a:avLst/>
          </a:prstGeom>
        </p:spPr>
        <p:txBody>
          <a:bodyPr wrap="none">
            <a:spAutoFit/>
          </a:bodyPr>
          <a:lstStyle/>
          <a:p>
            <a:r>
              <a:rPr lang="en-US" sz="2800" b="1" dirty="0">
                <a:hlinkClick r:id="rId4"/>
              </a:rPr>
              <a:t>https://vimeo.com/111747456</a:t>
            </a:r>
            <a:endParaRPr lang="en-US" sz="2800" b="1" dirty="0"/>
          </a:p>
        </p:txBody>
      </p:sp>
    </p:spTree>
    <p:extLst>
      <p:ext uri="{BB962C8B-B14F-4D97-AF65-F5344CB8AC3E}">
        <p14:creationId xmlns:p14="http://schemas.microsoft.com/office/powerpoint/2010/main" val="241335024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Vermont Entrepreneurship Day Celebration </a:t>
            </a:r>
            <a:r>
              <a:rPr lang="en-US" sz="3200" b="1" u="sng" dirty="0" smtClean="0"/>
              <a:t>at the Statehouse – 225+ </a:t>
            </a:r>
            <a:endParaRPr lang="en-US" sz="3200" dirty="0"/>
          </a:p>
        </p:txBody>
      </p:sp>
      <p:sp>
        <p:nvSpPr>
          <p:cNvPr id="3" name="Content Placeholder 2"/>
          <p:cNvSpPr>
            <a:spLocks noGrp="1"/>
          </p:cNvSpPr>
          <p:nvPr>
            <p:ph idx="1"/>
          </p:nvPr>
        </p:nvSpPr>
        <p:spPr/>
        <p:txBody>
          <a:bodyPr>
            <a:normAutofit/>
          </a:bodyPr>
          <a:lstStyle/>
          <a:p>
            <a:r>
              <a:rPr lang="en-US" sz="2000" b="1" dirty="0" smtClean="0"/>
              <a:t>7</a:t>
            </a:r>
            <a:r>
              <a:rPr lang="en-US" sz="2000" b="1" baseline="30000" dirty="0" smtClean="0"/>
              <a:t>th</a:t>
            </a:r>
            <a:r>
              <a:rPr lang="en-US" sz="2000" b="1" dirty="0" smtClean="0"/>
              <a:t> Annual – February 4</a:t>
            </a:r>
            <a:r>
              <a:rPr lang="en-US" sz="2000" b="1" baseline="30000" dirty="0" smtClean="0"/>
              <a:t>,</a:t>
            </a:r>
            <a:r>
              <a:rPr lang="en-US" sz="2000" b="1" dirty="0" smtClean="0"/>
              <a:t> 2016 </a:t>
            </a:r>
            <a:r>
              <a:rPr lang="en-US" sz="2000" dirty="0" smtClean="0"/>
              <a:t>– in </a:t>
            </a:r>
            <a:r>
              <a:rPr lang="en-US" sz="2000" dirty="0"/>
              <a:t>recognition of the heritage of entrepreneurial leadership in America, and encourages support for the growth of entrepreneurship education as a lifelong learning process, reminding everyone that our economy GROWS because of our entrepreneurs and their creative thinking. </a:t>
            </a:r>
            <a:endParaRPr lang="en-US" sz="2000" dirty="0" smtClean="0"/>
          </a:p>
          <a:p>
            <a:pPr marL="114300" indent="0">
              <a:buNone/>
            </a:pPr>
            <a:endParaRPr lang="en-US" sz="2000" dirty="0" smtClean="0"/>
          </a:p>
          <a:p>
            <a:r>
              <a:rPr lang="en-US" sz="2000" dirty="0" smtClean="0"/>
              <a:t>Sponsored and supported </a:t>
            </a:r>
            <a:r>
              <a:rPr lang="en-US" sz="2000" dirty="0"/>
              <a:t>by the </a:t>
            </a:r>
            <a:r>
              <a:rPr lang="en-US" sz="2000" dirty="0" smtClean="0"/>
              <a:t>SBA, VtSBDC, </a:t>
            </a:r>
            <a:r>
              <a:rPr lang="en-US" sz="2000" dirty="0"/>
              <a:t>VTREAL &amp; VBEC, </a:t>
            </a:r>
            <a:r>
              <a:rPr lang="en-US" sz="2000" dirty="0" smtClean="0"/>
              <a:t>Career/Tech Center School Clubs, VT Economic Development, post secondary institutions and </a:t>
            </a:r>
            <a:r>
              <a:rPr lang="en-US" sz="2000" dirty="0"/>
              <a:t>many organizations</a:t>
            </a:r>
            <a:r>
              <a:rPr lang="en-US" sz="2000" dirty="0" smtClean="0"/>
              <a:t>.</a:t>
            </a:r>
          </a:p>
          <a:p>
            <a:pPr marL="114300" indent="0">
              <a:buNone/>
            </a:pPr>
            <a:endParaRPr lang="en-US" sz="2000" dirty="0" smtClean="0"/>
          </a:p>
          <a:p>
            <a:r>
              <a:rPr lang="en-US" sz="2000" dirty="0" smtClean="0"/>
              <a:t>Legislature’s Breakfast - Mini-workshops (Rooms 10 &amp; 11) – Award presentations – Governor’s Proclamation </a:t>
            </a:r>
          </a:p>
          <a:p>
            <a:pPr marL="114300" indent="0">
              <a:buNone/>
            </a:pPr>
            <a:endParaRPr lang="en-US" dirty="0"/>
          </a:p>
          <a:p>
            <a:endParaRPr lang="en-US" dirty="0"/>
          </a:p>
        </p:txBody>
      </p:sp>
    </p:spTree>
    <p:extLst>
      <p:ext uri="{BB962C8B-B14F-4D97-AF65-F5344CB8AC3E}">
        <p14:creationId xmlns:p14="http://schemas.microsoft.com/office/powerpoint/2010/main" val="2091659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028" y="5419271"/>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3691" y="5715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21" y="2286000"/>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191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691" y="5419271"/>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9163" y="2005874"/>
            <a:ext cx="219456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1820" y="3749735"/>
            <a:ext cx="23317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4662" y="3737035"/>
            <a:ext cx="23317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7730" y="3749735"/>
            <a:ext cx="219456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1600" y="53340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7958" y="2042160"/>
            <a:ext cx="2198162"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330" y="510540"/>
            <a:ext cx="1920241"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414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1265238"/>
          </a:xfrm>
        </p:spPr>
        <p:txBody>
          <a:bodyPr/>
          <a:lstStyle/>
          <a:p>
            <a:r>
              <a:rPr lang="en-US" b="1" u="sng" dirty="0" smtClean="0"/>
              <a:t>Business Plan Competition</a:t>
            </a:r>
            <a:br>
              <a:rPr lang="en-US" b="1" u="sng" dirty="0" smtClean="0"/>
            </a:br>
            <a:r>
              <a:rPr lang="en-US" sz="2800" b="1" u="sng" dirty="0" smtClean="0"/>
              <a:t>VT REAL – annual </a:t>
            </a:r>
            <a:endParaRPr lang="en-US" sz="2800" b="1" u="sng" dirty="0"/>
          </a:p>
        </p:txBody>
      </p:sp>
      <p:sp>
        <p:nvSpPr>
          <p:cNvPr id="3" name="Content Placeholder 2"/>
          <p:cNvSpPr>
            <a:spLocks noGrp="1"/>
          </p:cNvSpPr>
          <p:nvPr>
            <p:ph idx="1"/>
          </p:nvPr>
        </p:nvSpPr>
        <p:spPr>
          <a:xfrm>
            <a:off x="152400" y="1600200"/>
            <a:ext cx="7086600" cy="4800600"/>
          </a:xfrm>
        </p:spPr>
        <p:txBody>
          <a:bodyPr>
            <a:normAutofit fontScale="92500" lnSpcReduction="20000"/>
          </a:bodyPr>
          <a:lstStyle/>
          <a:p>
            <a:r>
              <a:rPr lang="en-US" sz="2000" dirty="0" smtClean="0"/>
              <a:t>A </a:t>
            </a:r>
            <a:r>
              <a:rPr lang="en-US" sz="2000" dirty="0"/>
              <a:t>teaching tool for business, marketing, financial literacy, problem solving, creativity and citizenship </a:t>
            </a:r>
            <a:r>
              <a:rPr lang="en-US" sz="2000" dirty="0" smtClean="0"/>
              <a:t>topics; designed </a:t>
            </a:r>
            <a:r>
              <a:rPr lang="en-US" sz="2000" dirty="0"/>
              <a:t>to give students a real life experience within an educational setting</a:t>
            </a:r>
            <a:r>
              <a:rPr lang="en-US" sz="2000" dirty="0" smtClean="0"/>
              <a:t>.</a:t>
            </a:r>
          </a:p>
          <a:p>
            <a:pPr marL="114300" indent="0">
              <a:buNone/>
            </a:pPr>
            <a:endParaRPr lang="en-US" sz="2000" dirty="0" smtClean="0"/>
          </a:p>
          <a:p>
            <a:r>
              <a:rPr lang="en-US" sz="2000" dirty="0" smtClean="0"/>
              <a:t>VT </a:t>
            </a:r>
            <a:r>
              <a:rPr lang="en-US" sz="2000" dirty="0"/>
              <a:t>REAL advocates that educating our youth about entrepreneurship is vital to the success of Vermont and its overall </a:t>
            </a:r>
            <a:r>
              <a:rPr lang="en-US" sz="2000" dirty="0" smtClean="0"/>
              <a:t>economy</a:t>
            </a:r>
            <a:r>
              <a:rPr lang="en-US" sz="2000" dirty="0"/>
              <a:t>	</a:t>
            </a:r>
            <a:endParaRPr lang="en-US" sz="2000" dirty="0" smtClean="0"/>
          </a:p>
          <a:p>
            <a:pPr marL="114300" indent="0">
              <a:buNone/>
            </a:pPr>
            <a:r>
              <a:rPr lang="en-US" sz="2000" dirty="0" smtClean="0"/>
              <a:t> </a:t>
            </a:r>
            <a:endParaRPr lang="en-US" sz="2000" dirty="0"/>
          </a:p>
          <a:p>
            <a:r>
              <a:rPr lang="en-US" sz="2000" dirty="0" smtClean="0"/>
              <a:t>Over </a:t>
            </a:r>
            <a:r>
              <a:rPr lang="en-US" sz="2000" dirty="0"/>
              <a:t>40 plans </a:t>
            </a:r>
            <a:r>
              <a:rPr lang="en-US" sz="2000" dirty="0" smtClean="0"/>
              <a:t>submitted annually from </a:t>
            </a:r>
            <a:r>
              <a:rPr lang="en-US" sz="2000" dirty="0"/>
              <a:t>several </a:t>
            </a:r>
            <a:r>
              <a:rPr lang="en-US" sz="2000" dirty="0" smtClean="0"/>
              <a:t>VT </a:t>
            </a:r>
            <a:r>
              <a:rPr lang="en-US" sz="2000" dirty="0"/>
              <a:t>secondary </a:t>
            </a:r>
            <a:r>
              <a:rPr lang="en-US" sz="2000" dirty="0" smtClean="0"/>
              <a:t>schools</a:t>
            </a:r>
          </a:p>
          <a:p>
            <a:endParaRPr lang="en-US" sz="2000" dirty="0" smtClean="0"/>
          </a:p>
          <a:p>
            <a:r>
              <a:rPr lang="en-US" sz="2000" dirty="0" smtClean="0"/>
              <a:t>Plans  reviewed by </a:t>
            </a:r>
            <a:r>
              <a:rPr lang="en-US" sz="2000" dirty="0"/>
              <a:t>VtSBDC </a:t>
            </a:r>
            <a:r>
              <a:rPr lang="en-US" sz="2000" dirty="0" smtClean="0"/>
              <a:t>advisors and business leaders</a:t>
            </a:r>
          </a:p>
          <a:p>
            <a:pPr marL="114300" indent="0">
              <a:buNone/>
            </a:pPr>
            <a:endParaRPr lang="en-US" sz="2000" dirty="0" smtClean="0"/>
          </a:p>
          <a:p>
            <a:r>
              <a:rPr lang="en-US" sz="2000" dirty="0" smtClean="0"/>
              <a:t>Winners awarded </a:t>
            </a:r>
            <a:r>
              <a:rPr lang="en-US" sz="2000" dirty="0"/>
              <a:t>cash prizes </a:t>
            </a:r>
            <a:r>
              <a:rPr lang="en-US" sz="2000" dirty="0" smtClean="0"/>
              <a:t> - either recognized at a special  award’s reception or personally </a:t>
            </a:r>
            <a:r>
              <a:rPr lang="en-US" sz="2000" dirty="0"/>
              <a:t>visited at their schools by </a:t>
            </a:r>
            <a:r>
              <a:rPr lang="en-US" sz="2000" dirty="0" smtClean="0"/>
              <a:t>VtSBDC State Director and presented at their school </a:t>
            </a:r>
            <a:r>
              <a:rPr lang="en-US" sz="2000" dirty="0"/>
              <a:t>award’s ceremonies. 	</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276600"/>
            <a:ext cx="1795463"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578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482</TotalTime>
  <Words>1329</Words>
  <Application>Microsoft Office PowerPoint</Application>
  <PresentationFormat>On-screen Show (4:3)</PresentationFormat>
  <Paragraphs>192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Wingdings</vt:lpstr>
      <vt:lpstr>Adjacency</vt:lpstr>
      <vt:lpstr> </vt:lpstr>
      <vt:lpstr>PowerPoint Presentation</vt:lpstr>
      <vt:lpstr>Why  The Purpose – the Passion and  the Motivation </vt:lpstr>
      <vt:lpstr>REAL   experiential learning curriculum</vt:lpstr>
      <vt:lpstr>Statewide Entrepreneurship  Visual Media Competition  </vt:lpstr>
      <vt:lpstr>PowerPoint Presentation</vt:lpstr>
      <vt:lpstr>Vermont Entrepreneurship Day Celebration at the Statehouse – 225+ </vt:lpstr>
      <vt:lpstr>PowerPoint Presentation</vt:lpstr>
      <vt:lpstr>Business Plan Competition VT REAL – annual </vt:lpstr>
      <vt:lpstr>What does this mean?</vt:lpstr>
      <vt:lpstr>Vermont Career/Technical Center Student Organizations/Clubs (VtCTSO)</vt:lpstr>
      <vt:lpstr>Schools Participating  (over past 8 years – Career &amp; Tech Centers have students from sending schools  participating)</vt:lpstr>
      <vt:lpstr>GIV – Entrepreneurship (GIV-E)              Governor’s Institutes of Vermont </vt:lpstr>
      <vt:lpstr>PowerPoint Presentation</vt:lpstr>
      <vt:lpstr>GIV – Entrepreneurship (36  secondary)</vt:lpstr>
      <vt:lpstr>PowerPoint Presentation</vt:lpstr>
      <vt:lpstr>Experiential Learning</vt:lpstr>
      <vt:lpstr>Transformation &amp; 21st Century Skills    </vt:lpstr>
      <vt:lpstr>LaunchVT Collegiate</vt:lpstr>
      <vt:lpstr>  Tomorrow’s Entrepreneurs are in our  Vermont Schools Today!</vt:lpstr>
      <vt:lpstr>Thank You We welcome your comments and questions</vt:lpstr>
    </vt:vector>
  </TitlesOfParts>
  <Company>Vermont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Butler, Laurel A @ VTC</dc:creator>
  <cp:lastModifiedBy>Laura Smith</cp:lastModifiedBy>
  <cp:revision>42</cp:revision>
  <dcterms:created xsi:type="dcterms:W3CDTF">2015-11-16T12:40:08Z</dcterms:created>
  <dcterms:modified xsi:type="dcterms:W3CDTF">2016-11-22T13:45:54Z</dcterms:modified>
</cp:coreProperties>
</file>