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15" r:id="rId2"/>
    <p:sldId id="316" r:id="rId3"/>
    <p:sldId id="317" r:id="rId4"/>
    <p:sldId id="318" r:id="rId5"/>
    <p:sldId id="319" r:id="rId6"/>
    <p:sldId id="256" r:id="rId7"/>
    <p:sldId id="257" r:id="rId8"/>
    <p:sldId id="259" r:id="rId9"/>
    <p:sldId id="258" r:id="rId10"/>
    <p:sldId id="287" r:id="rId11"/>
    <p:sldId id="260" r:id="rId12"/>
    <p:sldId id="311" r:id="rId13"/>
    <p:sldId id="292" r:id="rId14"/>
    <p:sldId id="295" r:id="rId15"/>
    <p:sldId id="261" r:id="rId16"/>
    <p:sldId id="262" r:id="rId17"/>
    <p:sldId id="293" r:id="rId18"/>
    <p:sldId id="301" r:id="rId19"/>
    <p:sldId id="302" r:id="rId20"/>
    <p:sldId id="307" r:id="rId21"/>
    <p:sldId id="308" r:id="rId22"/>
    <p:sldId id="299" r:id="rId23"/>
    <p:sldId id="264" r:id="rId24"/>
    <p:sldId id="263" r:id="rId25"/>
    <p:sldId id="265" r:id="rId26"/>
    <p:sldId id="280" r:id="rId27"/>
    <p:sldId id="266" r:id="rId28"/>
    <p:sldId id="267" r:id="rId29"/>
    <p:sldId id="269" r:id="rId30"/>
    <p:sldId id="270" r:id="rId31"/>
    <p:sldId id="271" r:id="rId32"/>
    <p:sldId id="277" r:id="rId33"/>
    <p:sldId id="272" r:id="rId34"/>
    <p:sldId id="273" r:id="rId35"/>
    <p:sldId id="310" r:id="rId36"/>
    <p:sldId id="312" r:id="rId37"/>
    <p:sldId id="313" r:id="rId38"/>
    <p:sldId id="274" r:id="rId39"/>
    <p:sldId id="314" r:id="rId40"/>
    <p:sldId id="303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6DC42-5D4F-46B2-8EDE-39277EA44C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07440-01EC-4250-A496-9859A6EB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65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D6F22-C01E-194E-ADC2-95266428DCE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63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21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47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33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44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61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56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AC16E-6ADD-47DC-B381-53DB1A936A17}" type="slidenum">
              <a:rPr lang="en-US"/>
              <a:pPr/>
              <a:t>2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2471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AC16E-6ADD-47DC-B381-53DB1A936A17}" type="slidenum">
              <a:rPr lang="en-US"/>
              <a:pPr/>
              <a:t>3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00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AC16E-6ADD-47DC-B381-53DB1A936A17}" type="slidenum">
              <a:rPr lang="en-US"/>
              <a:pPr/>
              <a:t>4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3927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92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89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02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20712-9A9B-48DC-9138-6CA9A16E74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7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80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2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6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38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8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4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0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0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A9A2F-AA5F-4822-AD6C-1BE57D3C0622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CEBEB-9211-4C0E-A1B1-3AE7B38F9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8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pieciak@state.vt.u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ull_logo_for_doc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567" y="571501"/>
            <a:ext cx="6959600" cy="164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637709" y="5587473"/>
            <a:ext cx="8895316" cy="58477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 spc="150" dirty="0">
                <a:ln w="11430"/>
                <a:solidFill>
                  <a:srgbClr val="FFFFFF"/>
                </a:solidFill>
                <a:latin typeface="+mj-lt"/>
                <a:cs typeface="Arial" pitchFamily="34" charset="0"/>
              </a:rPr>
              <a:t>Vermont’s Economic &amp; Workforce Incentives</a:t>
            </a:r>
            <a:r>
              <a:rPr lang="en-US" sz="3200" b="1" spc="150" dirty="0">
                <a:ln w="11430"/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117" y="2220359"/>
            <a:ext cx="50165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88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St. Albans House</a:t>
            </a:r>
            <a:br>
              <a:rPr lang="en-US" dirty="0"/>
            </a:br>
            <a:r>
              <a:rPr lang="en-US" dirty="0"/>
              <a:t>2010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791494"/>
            <a:ext cx="6366048" cy="4754880"/>
          </a:xfrm>
        </p:spPr>
      </p:pic>
    </p:spTree>
    <p:extLst>
      <p:ext uri="{BB962C8B-B14F-4D97-AF65-F5344CB8AC3E}">
        <p14:creationId xmlns:p14="http://schemas.microsoft.com/office/powerpoint/2010/main" val="2268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St. Albans House </a:t>
            </a:r>
            <a:br>
              <a:rPr lang="en-US" dirty="0" smtClean="0"/>
            </a:br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62" y="1825625"/>
            <a:ext cx="5831876" cy="4351338"/>
          </a:xfrm>
        </p:spPr>
      </p:pic>
    </p:spTree>
    <p:extLst>
      <p:ext uri="{BB962C8B-B14F-4D97-AF65-F5344CB8AC3E}">
        <p14:creationId xmlns:p14="http://schemas.microsoft.com/office/powerpoint/2010/main" val="27602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St. Albans House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$50,000 Grant; $100,000 Loan</a:t>
            </a:r>
          </a:p>
          <a:p>
            <a:r>
              <a:rPr lang="en-US" dirty="0" smtClean="0"/>
              <a:t>State and Federal Historic Tax Credits</a:t>
            </a:r>
          </a:p>
          <a:p>
            <a:r>
              <a:rPr lang="en-US" dirty="0" smtClean="0"/>
              <a:t>Two community banks</a:t>
            </a:r>
          </a:p>
          <a:p>
            <a:r>
              <a:rPr lang="en-US" dirty="0" smtClean="0"/>
              <a:t>City backstop loan until fully leased</a:t>
            </a:r>
          </a:p>
          <a:p>
            <a:r>
              <a:rPr lang="en-US" dirty="0" smtClean="0"/>
              <a:t>Since 2013 fully leased</a:t>
            </a:r>
          </a:p>
          <a:p>
            <a:pPr lvl="1"/>
            <a:r>
              <a:rPr lang="en-US" dirty="0" smtClean="0"/>
              <a:t>Two floors office, two floors market rate residential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1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c.sawyer.STALBANSVT\Desktop\Pages from St  Albans Streetscape Inventory and Analysis 11x17-_Pag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78" y="0"/>
            <a:ext cx="10602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4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C:\Users\c.sawyer.STALBANSVT\Desktop\Streetscape Concept Plan 36x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5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$3 Million Main Street Makeover</a:t>
            </a:r>
            <a:br>
              <a:rPr lang="en-US" dirty="0" smtClean="0"/>
            </a:br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9" y="1825625"/>
            <a:ext cx="6523821" cy="4351338"/>
          </a:xfrm>
        </p:spPr>
      </p:pic>
    </p:spTree>
    <p:extLst>
      <p:ext uri="{BB962C8B-B14F-4D97-AF65-F5344CB8AC3E}">
        <p14:creationId xmlns:p14="http://schemas.microsoft.com/office/powerpoint/2010/main" val="2128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$3 Million Main Street Makeover</a:t>
            </a:r>
            <a:br>
              <a:rPr lang="en-US" dirty="0" smtClean="0"/>
            </a:br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32" y="1825625"/>
            <a:ext cx="5824536" cy="4351338"/>
          </a:xfrm>
        </p:spPr>
      </p:pic>
    </p:spTree>
    <p:extLst>
      <p:ext uri="{BB962C8B-B14F-4D97-AF65-F5344CB8AC3E}">
        <p14:creationId xmlns:p14="http://schemas.microsoft.com/office/powerpoint/2010/main" val="276895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Street  Makeover (Streetscape)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$3 million project – federal, state, and local</a:t>
            </a:r>
          </a:p>
          <a:p>
            <a:r>
              <a:rPr lang="en-US" dirty="0" smtClean="0"/>
              <a:t>$500,000 water and wastewater portion serves as local match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Ace Brownfield Redevelopment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01" y="1854679"/>
            <a:ext cx="6915150" cy="5003396"/>
          </a:xfrm>
        </p:spPr>
      </p:pic>
    </p:spTree>
    <p:extLst>
      <p:ext uri="{BB962C8B-B14F-4D97-AF65-F5344CB8AC3E}">
        <p14:creationId xmlns:p14="http://schemas.microsoft.com/office/powerpoint/2010/main" val="42471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Ace Brownfield Redevelopment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93" y="1337094"/>
            <a:ext cx="8552038" cy="5819380"/>
          </a:xfrm>
        </p:spPr>
      </p:pic>
    </p:spTree>
    <p:extLst>
      <p:ext uri="{BB962C8B-B14F-4D97-AF65-F5344CB8AC3E}">
        <p14:creationId xmlns:p14="http://schemas.microsoft.com/office/powerpoint/2010/main" val="28745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39197" y="5689602"/>
            <a:ext cx="3848100" cy="365125"/>
          </a:xfrm>
        </p:spPr>
        <p:txBody>
          <a:bodyPr/>
          <a:lstStyle/>
          <a:p>
            <a:pPr algn="l"/>
            <a:r>
              <a:rPr lang="en-US" sz="1350" b="1" dirty="0">
                <a:solidFill>
                  <a:schemeClr val="tx1"/>
                </a:solidFill>
              </a:rPr>
              <a:t>Vermont Department of Economic Development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158" y="300569"/>
            <a:ext cx="11142920" cy="1129771"/>
          </a:xfrm>
          <a:solidFill>
            <a:srgbClr val="008000"/>
          </a:solidFill>
        </p:spPr>
        <p:txBody>
          <a:bodyPr anchor="b" anchorCtr="0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Vermont Training Program (VTP)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84" y="1430340"/>
            <a:ext cx="10362314" cy="2482441"/>
          </a:xfrm>
        </p:spPr>
        <p:txBody>
          <a:bodyPr>
            <a:normAutofit fontScale="92500" lnSpcReduction="20000"/>
          </a:bodyPr>
          <a:lstStyle/>
          <a:p>
            <a:pPr lvl="2">
              <a:buNone/>
            </a:pPr>
            <a:endParaRPr lang="en-US" sz="1200" u="sng" dirty="0"/>
          </a:p>
          <a:p>
            <a:pPr marL="457200" lvl="1" indent="0">
              <a:buNone/>
            </a:pPr>
            <a:r>
              <a:rPr lang="en-US" sz="2600" b="1" dirty="0"/>
              <a:t>Background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Starting over 30 years ago, VTP has been partnering with employers and training providers to train Vermont’s employees for the jobs of tomorrow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 VTP provides performance based workforce grants for: </a:t>
            </a:r>
          </a:p>
          <a:p>
            <a:pPr lvl="2">
              <a:buFont typeface="Wingdings" charset="2"/>
              <a:buChar char="§"/>
            </a:pPr>
            <a:r>
              <a:rPr lang="en-US" sz="2200" dirty="0"/>
              <a:t>Pre-employment training </a:t>
            </a:r>
          </a:p>
          <a:p>
            <a:pPr lvl="2">
              <a:buFont typeface="Wingdings" charset="2"/>
              <a:buChar char="§"/>
            </a:pPr>
            <a:r>
              <a:rPr lang="en-US" sz="2200" dirty="0"/>
              <a:t>Training for new hires and incumbent workers  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On-site training or through a training provider/vendor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Grants may cover up to 50% of the training cost </a:t>
            </a:r>
          </a:p>
          <a:p>
            <a:pPr marL="457200" lvl="1" indent="0">
              <a:buNone/>
            </a:pPr>
            <a:endParaRPr lang="en-US" sz="1900" dirty="0"/>
          </a:p>
          <a:p>
            <a:pPr lvl="1">
              <a:buNone/>
            </a:pPr>
            <a:endParaRPr lang="en-US" sz="1600" dirty="0"/>
          </a:p>
          <a:p>
            <a:pPr lvl="1">
              <a:buNone/>
            </a:pPr>
            <a:endParaRPr lang="en-US" sz="1600" dirty="0"/>
          </a:p>
          <a:p>
            <a:pPr lvl="1">
              <a:buNone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197" y="3987801"/>
            <a:ext cx="3403600" cy="170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4158" y="3987801"/>
            <a:ext cx="5979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/>
              <a:t>Recent Data</a:t>
            </a:r>
          </a:p>
          <a:p>
            <a:pPr lvl="1"/>
            <a:r>
              <a:rPr lang="en-US" sz="2000" u="sng" dirty="0"/>
              <a:t>FY 2014:</a:t>
            </a:r>
            <a:r>
              <a:rPr lang="en-US" sz="2000" dirty="0"/>
              <a:t> Served over 2,000 Vermonters </a:t>
            </a:r>
          </a:p>
          <a:p>
            <a:pPr lvl="2">
              <a:buFont typeface="Wingdings" charset="2"/>
              <a:buChar char="§"/>
            </a:pPr>
            <a:r>
              <a:rPr lang="en-US" sz="2000" dirty="0"/>
              <a:t>  Median quarterly wage increase of </a:t>
            </a:r>
            <a:r>
              <a:rPr lang="en-US" sz="2000" b="1" i="1" dirty="0"/>
              <a:t>11.2%</a:t>
            </a:r>
            <a:r>
              <a:rPr lang="en-US" sz="2000" dirty="0"/>
              <a:t> after training completed </a:t>
            </a:r>
          </a:p>
          <a:p>
            <a:pPr lvl="1"/>
            <a:r>
              <a:rPr lang="en-US" sz="2000" u="sng" dirty="0"/>
              <a:t>FY 2013:</a:t>
            </a:r>
            <a:r>
              <a:rPr lang="en-US" sz="2000" dirty="0"/>
              <a:t> Those served by the VTP saw a median quarterly wage increase of </a:t>
            </a:r>
            <a:r>
              <a:rPr lang="en-US" sz="2000" b="1" i="1" dirty="0"/>
              <a:t>10.6%</a:t>
            </a:r>
            <a:r>
              <a:rPr lang="en-US" sz="2000" dirty="0"/>
              <a:t> post training – statewide average only </a:t>
            </a:r>
            <a:r>
              <a:rPr lang="en-US" sz="2000" i="1" dirty="0"/>
              <a:t>0.1%</a:t>
            </a:r>
            <a:r>
              <a:rPr lang="en-US" sz="2000" dirty="0"/>
              <a:t>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18069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Ace Redevelopment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85" y="1825625"/>
            <a:ext cx="5438829" cy="4351338"/>
          </a:xfrm>
        </p:spPr>
      </p:pic>
    </p:spTree>
    <p:extLst>
      <p:ext uri="{BB962C8B-B14F-4D97-AF65-F5344CB8AC3E}">
        <p14:creationId xmlns:p14="http://schemas.microsoft.com/office/powerpoint/2010/main" val="13359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Ace Brownfield Redevelopment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05" y="1825625"/>
            <a:ext cx="6961590" cy="4351338"/>
          </a:xfrm>
        </p:spPr>
      </p:pic>
    </p:spTree>
    <p:extLst>
      <p:ext uri="{BB962C8B-B14F-4D97-AF65-F5344CB8AC3E}">
        <p14:creationId xmlns:p14="http://schemas.microsoft.com/office/powerpoint/2010/main" val="322926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Ace Brownfield Redevelopment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Developer / owner pays same for urban site as suburban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City role: acquisition, demolition, and remediation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Create flagship redevelopment site, integrated with Streetscape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Serves as anchor tenant for rest of downtown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5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Downtown Core: </a:t>
            </a:r>
            <a:br>
              <a:rPr lang="en-US" dirty="0" smtClean="0"/>
            </a:br>
            <a:r>
              <a:rPr lang="en-US" dirty="0" smtClean="0"/>
              <a:t>The Opportunity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40" y="1825625"/>
            <a:ext cx="5440319" cy="4351338"/>
          </a:xfrm>
        </p:spPr>
      </p:pic>
    </p:spTree>
    <p:extLst>
      <p:ext uri="{BB962C8B-B14F-4D97-AF65-F5344CB8AC3E}">
        <p14:creationId xmlns:p14="http://schemas.microsoft.com/office/powerpoint/2010/main" val="285683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705"/>
          </a:xfrm>
        </p:spPr>
        <p:txBody>
          <a:bodyPr/>
          <a:lstStyle/>
          <a:p>
            <a:pPr algn="ctr"/>
            <a:r>
              <a:rPr lang="en-US" dirty="0" smtClean="0"/>
              <a:t>The Opportunity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27" y="1825625"/>
            <a:ext cx="5444146" cy="4351338"/>
          </a:xfrm>
        </p:spPr>
      </p:pic>
    </p:spTree>
    <p:extLst>
      <p:ext uri="{BB962C8B-B14F-4D97-AF65-F5344CB8AC3E}">
        <p14:creationId xmlns:p14="http://schemas.microsoft.com/office/powerpoint/2010/main" val="19581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Convince the State to sell their building to </a:t>
            </a:r>
            <a:r>
              <a:rPr lang="en-US" dirty="0" err="1" smtClean="0"/>
              <a:t>Mylan</a:t>
            </a:r>
            <a:r>
              <a:rPr lang="en-US" dirty="0" smtClean="0"/>
              <a:t> or USCIS</a:t>
            </a:r>
          </a:p>
          <a:p>
            <a:r>
              <a:rPr lang="en-US" dirty="0" smtClean="0"/>
              <a:t>Relocate state offices to new building downtown</a:t>
            </a:r>
          </a:p>
          <a:p>
            <a:r>
              <a:rPr lang="en-US" dirty="0" smtClean="0"/>
              <a:t>Construct a City owned parking garage on an adjacent parcel</a:t>
            </a:r>
          </a:p>
          <a:p>
            <a:r>
              <a:rPr lang="en-US" dirty="0" smtClean="0"/>
              <a:t>Attract a national hotel franchise to another adjacent parcel</a:t>
            </a:r>
          </a:p>
          <a:p>
            <a:r>
              <a:rPr lang="en-US" dirty="0" smtClean="0"/>
              <a:t>Do it all without raising local property taxes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88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Vision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731" y="1825625"/>
            <a:ext cx="65225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Existing Conditions</a:t>
            </a:r>
            <a:endParaRPr lang="en-US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32" y="1825625"/>
            <a:ext cx="5442936" cy="4351338"/>
          </a:xfrm>
        </p:spPr>
      </p:pic>
    </p:spTree>
    <p:extLst>
      <p:ext uri="{BB962C8B-B14F-4D97-AF65-F5344CB8AC3E}">
        <p14:creationId xmlns:p14="http://schemas.microsoft.com/office/powerpoint/2010/main" val="264714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Hurdles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Governor and Legislature would need to be fully on board</a:t>
            </a:r>
          </a:p>
          <a:p>
            <a:r>
              <a:rPr lang="en-US" dirty="0" smtClean="0"/>
              <a:t>Local voters would need to approve $14.5 million bond</a:t>
            </a:r>
          </a:p>
          <a:p>
            <a:r>
              <a:rPr lang="en-US" dirty="0" smtClean="0"/>
              <a:t>New state building would need to be leased, not owned</a:t>
            </a:r>
          </a:p>
          <a:p>
            <a:r>
              <a:rPr lang="en-US" dirty="0" smtClean="0"/>
              <a:t>Lease couldn’t expire before bonds were paid off</a:t>
            </a:r>
          </a:p>
          <a:p>
            <a:r>
              <a:rPr lang="en-US" dirty="0" smtClean="0"/>
              <a:t>Sale price needed to be high enough to cover transition costs</a:t>
            </a:r>
          </a:p>
          <a:p>
            <a:r>
              <a:rPr lang="en-US" dirty="0" smtClean="0"/>
              <a:t>Hotel indicated they would need some incentives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7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Mylan buy existing property from state for $8 million</a:t>
            </a:r>
          </a:p>
          <a:p>
            <a:r>
              <a:rPr lang="en-US" dirty="0" err="1" smtClean="0"/>
              <a:t>ReArch</a:t>
            </a:r>
            <a:r>
              <a:rPr lang="en-US" dirty="0" smtClean="0"/>
              <a:t> buy land and parking rights from City for $2.5 million</a:t>
            </a:r>
            <a:endParaRPr lang="en-US" dirty="0"/>
          </a:p>
          <a:p>
            <a:r>
              <a:rPr lang="en-US" dirty="0" smtClean="0"/>
              <a:t>Federal NMTC covered land and parking costs</a:t>
            </a:r>
          </a:p>
          <a:p>
            <a:r>
              <a:rPr lang="en-US" dirty="0" smtClean="0"/>
              <a:t>State and </a:t>
            </a:r>
            <a:r>
              <a:rPr lang="en-US" dirty="0" err="1" smtClean="0"/>
              <a:t>ReArch</a:t>
            </a:r>
            <a:r>
              <a:rPr lang="en-US" dirty="0" smtClean="0"/>
              <a:t> signed 20 year lease with 10 year buyout  </a:t>
            </a:r>
          </a:p>
          <a:p>
            <a:r>
              <a:rPr lang="en-US" dirty="0" smtClean="0"/>
              <a:t>Voters approved $14.5 million TIF bond  by 2 to 1 margin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1170" y="5557146"/>
            <a:ext cx="28067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Vermont Department of Labor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Workforce Education &amp; Training Fund (WETF)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03667"/>
            <a:ext cx="10092070" cy="2913061"/>
          </a:xfrm>
        </p:spPr>
        <p:txBody>
          <a:bodyPr>
            <a:normAutofit fontScale="32500" lnSpcReduction="20000"/>
          </a:bodyPr>
          <a:lstStyle/>
          <a:p>
            <a:pPr marL="457200" lvl="1" indent="0">
              <a:buNone/>
            </a:pPr>
            <a:r>
              <a:rPr lang="en-US" sz="7400" b="1" dirty="0"/>
              <a:t>WETF was created to:</a:t>
            </a:r>
          </a:p>
          <a:p>
            <a:pPr lvl="1">
              <a:buFont typeface="Wingdings" charset="2"/>
              <a:buChar char="§"/>
            </a:pPr>
            <a:r>
              <a:rPr lang="en-US" sz="6000" dirty="0"/>
              <a:t>Increase career opportunities for workers </a:t>
            </a:r>
          </a:p>
          <a:p>
            <a:pPr lvl="1">
              <a:buFont typeface="Wingdings" charset="2"/>
              <a:buChar char="§"/>
            </a:pPr>
            <a:r>
              <a:rPr lang="en-US" sz="6000" dirty="0"/>
              <a:t>Strengthen workplace experiences for students about to enter the workforce in Vermont</a:t>
            </a:r>
          </a:p>
          <a:p>
            <a:pPr lvl="1">
              <a:buFont typeface="Wingdings" charset="2"/>
              <a:buChar char="§"/>
            </a:pPr>
            <a:r>
              <a:rPr lang="en-US" sz="6000" dirty="0"/>
              <a:t>Increase number of workers with skills that meet the needs of VT employers</a:t>
            </a:r>
          </a:p>
          <a:p>
            <a:pPr marL="457200" lvl="1" indent="0">
              <a:buNone/>
            </a:pPr>
            <a:endParaRPr lang="en-US" sz="6000" dirty="0"/>
          </a:p>
          <a:p>
            <a:pPr marL="457200" lvl="1" indent="0">
              <a:buNone/>
            </a:pPr>
            <a:r>
              <a:rPr lang="en-US" sz="7400" b="1" dirty="0"/>
              <a:t>WETF promotes…</a:t>
            </a:r>
          </a:p>
          <a:p>
            <a:pPr lvl="1">
              <a:buFont typeface="Wingdings" charset="2"/>
              <a:buChar char="§"/>
            </a:pPr>
            <a:r>
              <a:rPr lang="en-US" sz="6000" dirty="0"/>
              <a:t>Creation and retention of high quality jobs </a:t>
            </a:r>
          </a:p>
          <a:p>
            <a:pPr lvl="1">
              <a:buFont typeface="Wingdings" charset="2"/>
              <a:buChar char="§"/>
            </a:pPr>
            <a:r>
              <a:rPr lang="en-US" sz="6000" dirty="0"/>
              <a:t>Growth of a highly skilled workforce</a:t>
            </a:r>
          </a:p>
          <a:p>
            <a:pPr marL="0" indent="0">
              <a:buNone/>
            </a:pPr>
            <a:r>
              <a:rPr lang="en-US" sz="6000" dirty="0"/>
              <a:t>	</a:t>
            </a:r>
            <a:r>
              <a:rPr lang="en-US" sz="6000" dirty="0" smtClean="0"/>
              <a:t>…</a:t>
            </a:r>
            <a:r>
              <a:rPr lang="en-US" sz="6000" b="1" dirty="0"/>
              <a:t>b</a:t>
            </a:r>
            <a:r>
              <a:rPr lang="en-US" sz="6000" b="1" dirty="0" smtClean="0"/>
              <a:t>y funding occupational skills training</a:t>
            </a:r>
          </a:p>
          <a:p>
            <a:pPr lvl="1">
              <a:buNone/>
            </a:pPr>
            <a:endParaRPr lang="en-US" sz="1600" dirty="0"/>
          </a:p>
          <a:p>
            <a:pPr lvl="1">
              <a:buNone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70" y="3829945"/>
            <a:ext cx="3403600" cy="170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377" y="4709418"/>
            <a:ext cx="59542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Goal of WETF programs: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Train or re-train workers who are unemployed, underemployed, or at risk of losing their jobs</a:t>
            </a:r>
          </a:p>
          <a:p>
            <a:pPr marL="742950" lvl="1" indent="-285750">
              <a:buFont typeface="Wingdings" charset="2"/>
              <a:buChar char="§"/>
            </a:pPr>
            <a:endParaRPr lang="en-US" b="1" dirty="0"/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20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January 2014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81" y="1825625"/>
            <a:ext cx="6170637" cy="4351338"/>
          </a:xfrm>
        </p:spPr>
      </p:pic>
    </p:spTree>
    <p:extLst>
      <p:ext uri="{BB962C8B-B14F-4D97-AF65-F5344CB8AC3E}">
        <p14:creationId xmlns:p14="http://schemas.microsoft.com/office/powerpoint/2010/main" val="419081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January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72" y="1825625"/>
            <a:ext cx="3515256" cy="4351338"/>
          </a:xfrm>
        </p:spPr>
      </p:pic>
    </p:spTree>
    <p:extLst>
      <p:ext uri="{BB962C8B-B14F-4D97-AF65-F5344CB8AC3E}">
        <p14:creationId xmlns:p14="http://schemas.microsoft.com/office/powerpoint/2010/main" val="19155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January 2015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2038357"/>
            <a:ext cx="5801784" cy="3925873"/>
          </a:xfrm>
        </p:spPr>
      </p:pic>
    </p:spTree>
    <p:extLst>
      <p:ext uri="{BB962C8B-B14F-4D97-AF65-F5344CB8AC3E}">
        <p14:creationId xmlns:p14="http://schemas.microsoft.com/office/powerpoint/2010/main" val="8627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State Office Site Before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63" y="1825625"/>
            <a:ext cx="3250073" cy="4351338"/>
          </a:xfrm>
        </p:spPr>
      </p:pic>
    </p:spTree>
    <p:extLst>
      <p:ext uri="{BB962C8B-B14F-4D97-AF65-F5344CB8AC3E}">
        <p14:creationId xmlns:p14="http://schemas.microsoft.com/office/powerpoint/2010/main" val="42930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State Office Site After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7465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2: Downtown Hotel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City hospitality consultant recommended 88 room hotel</a:t>
            </a:r>
          </a:p>
          <a:p>
            <a:r>
              <a:rPr lang="en-US" dirty="0" smtClean="0"/>
              <a:t>City facilitated RFP for hotel developer</a:t>
            </a:r>
          </a:p>
          <a:p>
            <a:pPr lvl="1"/>
            <a:r>
              <a:rPr lang="en-US" dirty="0" smtClean="0"/>
              <a:t>Free land (assembly, demolition and remediation complete)</a:t>
            </a:r>
          </a:p>
          <a:p>
            <a:pPr lvl="1"/>
            <a:r>
              <a:rPr lang="en-US" dirty="0" smtClean="0"/>
              <a:t>100 deeded parking spaces in garage</a:t>
            </a:r>
          </a:p>
          <a:p>
            <a:pPr lvl="1"/>
            <a:r>
              <a:rPr lang="en-US" dirty="0" smtClean="0"/>
              <a:t>Streetscape completed in front</a:t>
            </a:r>
          </a:p>
          <a:p>
            <a:r>
              <a:rPr lang="en-US" dirty="0" smtClean="0"/>
              <a:t>Selected PeakCM and American Resort Management</a:t>
            </a:r>
          </a:p>
          <a:p>
            <a:r>
              <a:rPr lang="en-US" dirty="0" smtClean="0"/>
              <a:t>84 Room Hampton Inn with pool and meeting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9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Hotel Agreement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City to invest $1M over five years as preferred equity</a:t>
            </a:r>
          </a:p>
          <a:p>
            <a:r>
              <a:rPr lang="en-US" dirty="0" smtClean="0"/>
              <a:t>City to provide $500,000 in Brownfield Cleanup</a:t>
            </a:r>
          </a:p>
          <a:p>
            <a:r>
              <a:rPr lang="en-US" dirty="0" smtClean="0"/>
              <a:t>City to complete Streetscape project on Lake Street</a:t>
            </a:r>
          </a:p>
          <a:p>
            <a:r>
              <a:rPr lang="en-US" dirty="0" smtClean="0"/>
              <a:t>City to provide $180,000 façade grant </a:t>
            </a:r>
          </a:p>
          <a:p>
            <a:r>
              <a:rPr lang="en-US" dirty="0" smtClean="0"/>
              <a:t>PeakCM to invest $11 million and construct a downtown hotel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April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93" y="1825625"/>
            <a:ext cx="8344213" cy="4351338"/>
          </a:xfrm>
        </p:spPr>
      </p:pic>
    </p:spTree>
    <p:extLst>
      <p:ext uri="{BB962C8B-B14F-4D97-AF65-F5344CB8AC3E}">
        <p14:creationId xmlns:p14="http://schemas.microsoft.com/office/powerpoint/2010/main" val="30983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Power of Tax Increment Finance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r>
              <a:rPr lang="en-US" dirty="0" smtClean="0"/>
              <a:t>Increment = Difference in Grand List</a:t>
            </a:r>
          </a:p>
          <a:p>
            <a:r>
              <a:rPr lang="en-US" dirty="0" smtClean="0"/>
              <a:t>With State approval, 75 percent of Ed. Fund increment retained for 20 years; must be matched by municipal side</a:t>
            </a:r>
          </a:p>
          <a:p>
            <a:r>
              <a:rPr lang="en-US" dirty="0" smtClean="0"/>
              <a:t>Proceeds can only be used for debt service on authorized public projects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3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St. Albans TIF District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City has issued $16 million in debt</a:t>
            </a:r>
          </a:p>
          <a:p>
            <a:r>
              <a:rPr lang="en-US" dirty="0" smtClean="0"/>
              <a:t>Produced over $32 million in grand list growth</a:t>
            </a:r>
          </a:p>
          <a:p>
            <a:r>
              <a:rPr lang="en-US" dirty="0" smtClean="0"/>
              <a:t>Without TIF, would not have happened</a:t>
            </a:r>
          </a:p>
          <a:p>
            <a:r>
              <a:rPr lang="en-US" dirty="0" smtClean="0"/>
              <a:t>Economic Study of TIF: 21-year </a:t>
            </a:r>
            <a:r>
              <a:rPr lang="en-US" dirty="0"/>
              <a:t>cumulative total increase of $734.5 million in the Vermont </a:t>
            </a:r>
            <a:r>
              <a:rPr lang="en-US" dirty="0" smtClean="0"/>
              <a:t>economy.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Vermont Economic Growth Incentive (VEGI)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333" y="4488962"/>
            <a:ext cx="3403600" cy="170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033785"/>
            <a:ext cx="65514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incentives are allocated: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/>
              <a:t>Based on a cost-benefit model analysis that calculates revenue benefits and costs to the State for up to 5 years following approval</a:t>
            </a:r>
          </a:p>
          <a:p>
            <a:pPr lvl="1">
              <a:buNone/>
            </a:pPr>
            <a:endParaRPr lang="en-US" sz="1600" dirty="0"/>
          </a:p>
          <a:p>
            <a:pPr lvl="1">
              <a:buNone/>
            </a:pPr>
            <a:endParaRPr lang="en-US" sz="1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781607"/>
            <a:ext cx="10060172" cy="31093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/>
              <a:t>What is VEGI?</a:t>
            </a:r>
          </a:p>
          <a:p>
            <a:pPr>
              <a:buFont typeface="Wingdings" charset="2"/>
              <a:buChar char="§"/>
            </a:pPr>
            <a:r>
              <a:rPr lang="en-US" sz="2200" dirty="0"/>
              <a:t>Created by the State of Vermont, VEGI offers economic incentive for business recruitment, growth and expansion</a:t>
            </a:r>
          </a:p>
          <a:p>
            <a:pPr>
              <a:buFont typeface="Wingdings" charset="2"/>
              <a:buChar char="§"/>
            </a:pPr>
            <a:r>
              <a:rPr lang="en-US" sz="2200" dirty="0"/>
              <a:t>Provides cash payments to qualified businesses based on revenue return to the State of VT 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Revenue return in the form of prospective job and payroll creation and capital investments</a:t>
            </a:r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600" b="1" dirty="0"/>
              <a:t>How to become authorized:</a:t>
            </a:r>
          </a:p>
          <a:p>
            <a:pPr>
              <a:buFont typeface="Wingdings" charset="2"/>
              <a:buChar char="§"/>
            </a:pPr>
            <a:r>
              <a:rPr lang="en-US" sz="2200" dirty="0"/>
              <a:t>Company applies to the Vermont Economic Progress Council, who will then determine if the company and project meets statutory approval requirements 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516333" y="6190763"/>
            <a:ext cx="3848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dirty="0">
                <a:solidFill>
                  <a:schemeClr val="tx1"/>
                </a:solidFill>
              </a:rPr>
              <a:t>Vermont Department of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147929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07" y="754811"/>
            <a:ext cx="3886199" cy="600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37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668" y="1025649"/>
            <a:ext cx="11219082" cy="2344336"/>
          </a:xfrm>
        </p:spPr>
        <p:txBody>
          <a:bodyPr anchor="t">
            <a:noAutofit/>
          </a:bodyPr>
          <a:lstStyle/>
          <a:p>
            <a:r>
              <a:rPr lang="en-US" sz="3600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36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en-US" sz="4000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Investing in Vermont </a:t>
            </a:r>
            <a:br>
              <a:rPr lang="en-US" sz="4000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en-US" sz="3600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en-US" sz="3600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en-US" sz="3600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en-US" sz="3600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endParaRPr lang="en-US" sz="2800" dirty="0" smtClean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531" y="4652659"/>
            <a:ext cx="10982129" cy="160444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n-US" sz="1400" dirty="0" smtClean="0"/>
          </a:p>
          <a:p>
            <a:pPr>
              <a:lnSpc>
                <a:spcPct val="120000"/>
              </a:lnSpc>
            </a:pPr>
            <a:r>
              <a:rPr lang="en-US" sz="1400" dirty="0" smtClean="0"/>
              <a:t>Michael S. Pieciak, Deputy Commissioner of Securities | Vermont Department of Financial Regulation| </a:t>
            </a:r>
            <a:r>
              <a:rPr lang="en-US" sz="1400" dirty="0" smtClean="0">
                <a:hlinkClick r:id="rId3"/>
              </a:rPr>
              <a:t>michael.pieciak@state.vt.us</a:t>
            </a:r>
            <a:endParaRPr lang="en-US" sz="1400" dirty="0"/>
          </a:p>
          <a:p>
            <a:r>
              <a:rPr lang="en-US" sz="1600" i="1" dirty="0" smtClean="0"/>
              <a:t>This information provided herein is for your convenience only, is illustrative and is not intended as legal advice. </a:t>
            </a:r>
            <a:endParaRPr lang="en-US" sz="1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944422" y="3369985"/>
            <a:ext cx="3956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37517" y="3532786"/>
            <a:ext cx="95419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UVM </a:t>
            </a:r>
            <a:r>
              <a:rPr lang="en-US" sz="2400" smtClean="0">
                <a:latin typeface="Times New Roman"/>
                <a:cs typeface="Times New Roman"/>
              </a:rPr>
              <a:t>Legislative Summit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November 17, 2015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457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Crowdfunding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572768"/>
            <a:ext cx="10515600" cy="460419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Non-Equity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Crowdfunding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Kickstarter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lvl="2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Potato Salad - Zach "Danger" Brown wanted to raise $10 on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Kickstarter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to make a potato salad</a:t>
            </a:r>
          </a:p>
          <a:p>
            <a:pPr lvl="2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Oculus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Rift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– one and a half years later . . . 145x return 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Equity Crowdfunding </a:t>
            </a:r>
          </a:p>
          <a:p>
            <a:pPr lvl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Federal Crowdfunding: Jobs Act of 2012</a:t>
            </a:r>
          </a:p>
          <a:p>
            <a:pPr lvl="2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Critiques of federal crowdfunding (i) too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expensive;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(ii) Individual investment amounts too low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Main Street and accredited investors are capped under federal crowdfunding).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State Based Crowdfunding: Vermont Small Business offering Exemption; 29 other states plus the District of Columbia have enacted state based crowdfunding; plus some form of state based crowdfunding is under consideration in 6 other states.</a:t>
            </a:r>
          </a:p>
          <a:p>
            <a:pPr lvl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Accredited Investor Crowdfunding: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CircleUp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* Main investor concern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– diversification and liquidity. </a:t>
            </a:r>
            <a:endParaRPr lang="en-US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Main entrepreneurial concern - finding and then managing shareholders (time and money) / complications associated with future acquisition or merger.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BFAF764-D685-495F-B975-FC32C22A8E5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0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 of State and Federal Securities Laws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State Based Regulation of Investment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Kansas enacted the first investment regulatory regime in 1911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 fifty states followed suit by the late 1920’s and the first version of the uniform securities act was promulgated in 1930 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Federal Regulation of Investment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Securities Act of 1933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Exchange Act of 1934 </a:t>
            </a:r>
          </a:p>
          <a:p>
            <a:pPr marL="457200" lvl="1" indent="0">
              <a:buNone/>
            </a:pPr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Registration of investments at both the state and federal level was the default for the first 40+ years of dual system   </a:t>
            </a:r>
          </a:p>
        </p:txBody>
      </p:sp>
    </p:spTree>
    <p:extLst>
      <p:ext uri="{BB962C8B-B14F-4D97-AF65-F5344CB8AC3E}">
        <p14:creationId xmlns:p14="http://schemas.microsoft.com/office/powerpoint/2010/main" val="40921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 of State and Federal Securities Laws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80999"/>
          </a:xfrm>
        </p:spPr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Most popular exemptions available only to accredited investors: 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6048" y="2926080"/>
            <a:ext cx="8461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Accredited Investor is: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Either $1,000,0000 in assets excluding one’s home; or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$200,000 of income for the last two years and anticipate the same for the current year 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66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948416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 of State and Federal Securities Laws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0560" y="2241542"/>
            <a:ext cx="4608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Federal Rule 147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5248" y="2203180"/>
            <a:ext cx="4608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Federal Rule 504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2896" y="3072384"/>
            <a:ext cx="39745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Federal Requirements: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Offers and Sales only to the residents of the state the investment is being offered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Company raising money must comply with the 80% tests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Must be incorporated in the state where offering is being conducted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2240" y="3072384"/>
            <a:ext cx="39745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Federal Requirements: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Notice filed with the SEC (Form D)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Must be registered with a state to take advantage of general solicitation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Aggregate cap limited to $1,000,000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States can coordinate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1736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 of State and Federal Securities Laws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0560" y="2241542"/>
            <a:ext cx="4608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Federal Rule 147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5248" y="2203180"/>
            <a:ext cx="4608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Federal Rule 504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9744" y="3352800"/>
            <a:ext cx="4437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Focus on the on the sale not on the offer to allow the free use of social media and the Internet generally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Create a more simplified location based test instead of the 80% tests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Don’t focus on place of incorporation but whether the company is authorized to do business in the state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1008" y="3358896"/>
            <a:ext cx="4437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Working with the other five New England State to develop a regional approach to capital raising that would allow Vermont businesses to more easily access capital in those states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Held two regional meeting this past summer and the state are working on a proposed uniform rule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41238" cy="115562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What is intrastate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crowdfunding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000" i="1" dirty="0" smtClean="0">
                <a:solidFill>
                  <a:schemeClr val="accent6">
                    <a:lumMod val="50000"/>
                  </a:schemeClr>
                </a:solidFill>
              </a:rPr>
              <a:t>An overview of its evolution</a:t>
            </a:r>
            <a:endParaRPr lang="en-US" sz="4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80C-A172-4384-8991-F310BBFA9949}" type="slidenum">
              <a:rPr lang="en-US" smtClean="0"/>
              <a:t>47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28139" y="3483946"/>
            <a:ext cx="9900148" cy="325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3892" y="3028102"/>
            <a:ext cx="6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1984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91766" y="3001420"/>
            <a:ext cx="6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2015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6439" y="3008161"/>
            <a:ext cx="6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2012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250972" y="3495703"/>
            <a:ext cx="4579" cy="20779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200250" y="3511984"/>
            <a:ext cx="1740" cy="498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930731" y="3013609"/>
            <a:ext cx="6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2011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3679" y="4151430"/>
            <a:ext cx="16771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First State-Only Public Offering 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50172" y="5700039"/>
            <a:ext cx="25076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Kansas – Invest in Kansas Exemption (IKE)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652199" y="4277150"/>
            <a:ext cx="1199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JOBS ACT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65387" y="5695198"/>
            <a:ext cx="2084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Title III Final Rules???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86030" y="3021212"/>
            <a:ext cx="6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2009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16103" y="4082489"/>
            <a:ext cx="2005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Advent of Non-Equity </a:t>
            </a:r>
            <a:r>
              <a:rPr lang="en-US" sz="1600" dirty="0" err="1" smtClean="0">
                <a:latin typeface="Times New Roman"/>
                <a:cs typeface="Times New Roman"/>
              </a:rPr>
              <a:t>Crowdfunding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err="1" smtClean="0">
                <a:latin typeface="Times New Roman"/>
                <a:cs typeface="Times New Roman"/>
              </a:rPr>
              <a:t>Kickstarter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59642" y="3023209"/>
            <a:ext cx="6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1991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01895" y="4286751"/>
            <a:ext cx="160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World Wide Web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81997" y="3025205"/>
            <a:ext cx="6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1996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3960259" y="3486869"/>
            <a:ext cx="1469" cy="20112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656966" y="5674079"/>
            <a:ext cx="25732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NASAA Statement of Policy on Internet Offerings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840637" y="1764853"/>
            <a:ext cx="3955547" cy="769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u="sng" dirty="0" smtClean="0"/>
              <a:t>An Evolution</a:t>
            </a:r>
            <a:r>
              <a:rPr lang="en-US" sz="3200" i="1" dirty="0" smtClean="0"/>
              <a:t>:</a:t>
            </a:r>
            <a:endParaRPr lang="en-US" sz="3200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5752022" y="3023209"/>
            <a:ext cx="6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2005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78787" y="5016861"/>
            <a:ext cx="29259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Advent of Peer to Peer Lending</a:t>
            </a:r>
          </a:p>
          <a:p>
            <a:pPr algn="ctr"/>
            <a:r>
              <a:rPr lang="en-US" sz="1600" dirty="0" err="1" smtClean="0">
                <a:latin typeface="Times New Roman"/>
                <a:cs typeface="Times New Roman"/>
              </a:rPr>
              <a:t>Zopa</a:t>
            </a:r>
            <a:r>
              <a:rPr lang="en-US" sz="1600" dirty="0" smtClean="0">
                <a:latin typeface="Times New Roman"/>
                <a:cs typeface="Times New Roman"/>
              </a:rPr>
              <a:t> (United Kingdom)</a:t>
            </a:r>
            <a:endParaRPr lang="en-US" sz="1600" dirty="0">
              <a:latin typeface="Times New Roman"/>
              <a:cs typeface="Times New Roman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6065713" y="3526136"/>
            <a:ext cx="0" cy="13703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9764877" y="3007299"/>
            <a:ext cx="6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2014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835016" y="4120227"/>
            <a:ext cx="19539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State Based Crowd-funding in 30 states</a:t>
            </a:r>
            <a:endParaRPr lang="en-US" sz="1600" dirty="0">
              <a:latin typeface="Times New Roman"/>
              <a:cs typeface="Times New Roman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10802845" y="4891271"/>
            <a:ext cx="0" cy="7651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732036" y="3012808"/>
            <a:ext cx="6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2000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82783" y="4243790"/>
            <a:ext cx="16060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VSBOE 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50 person/500K</a:t>
            </a:r>
            <a:endParaRPr lang="en-US" sz="1600" dirty="0">
              <a:latin typeface="Times New Roman"/>
              <a:cs typeface="Times New Roman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>
            <a:off x="5105577" y="3534143"/>
            <a:ext cx="1740" cy="498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9176361" y="3517863"/>
            <a:ext cx="1740" cy="498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10804676" y="3485302"/>
            <a:ext cx="1740" cy="498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953377" y="3517864"/>
            <a:ext cx="1740" cy="498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565408" y="3534143"/>
            <a:ext cx="1740" cy="498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7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Intrastate Investing in Vermont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80C-A172-4384-8991-F310BBFA9949}" type="slidenum">
              <a:rPr lang="en-US" smtClean="0"/>
              <a:t>48</a:t>
            </a:fld>
            <a:endParaRPr lang="en-US" dirty="0"/>
          </a:p>
        </p:txBody>
      </p:sp>
      <p:pic>
        <p:nvPicPr>
          <p:cNvPr id="6" name="Picture 5" descr="filepicker-Ih7YAvWFTueeJ4CXl2Dc_Ben_and_Jerr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22" y="1590213"/>
            <a:ext cx="5750496" cy="1585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0880" y="3256024"/>
            <a:ext cx="4933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“Get a Scoop of the Action!”  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7768" y="1564243"/>
            <a:ext cx="490122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n 1984 Ben &amp; Jerry’s conducted the first direct public offering available only to residents of Vermont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000" dirty="0"/>
              <a:t>State Registration – Vermont </a:t>
            </a:r>
            <a:endParaRPr lang="en-US" sz="2000" dirty="0" smtClean="0"/>
          </a:p>
          <a:p>
            <a:pPr marL="742950" lvl="1" indent="-285750" algn="just">
              <a:buFont typeface="Arial"/>
              <a:buChar char="•"/>
            </a:pPr>
            <a:r>
              <a:rPr lang="en-US" sz="2000" dirty="0" smtClean="0"/>
              <a:t>Federal Exemption - Rule 147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000" dirty="0" smtClean="0"/>
              <a:t>Looked to raise $750,000 in order to expand into a larger plant to expand their distribution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000" dirty="0" smtClean="0"/>
              <a:t>Shares priced at $10.50 and minimum purchase of 12 shares 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000" dirty="0" smtClean="0"/>
              <a:t>1,800 Vermonters purchasing shares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000" dirty="0" smtClean="0"/>
              <a:t>Ben &amp; Jerry’s conduct national public offering in 1985 for $5,800,000. 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000" dirty="0" smtClean="0"/>
              <a:t>“If you can’t afford to lose it, don’t do it” 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428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5602"/>
            <a:ext cx="10515600" cy="1120884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Intrastate Investing in Vermont </a:t>
            </a:r>
            <a:endParaRPr lang="en-US" dirty="0">
              <a:solidFill>
                <a:srgbClr val="3857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80C-A172-4384-8991-F310BBFA9949}" type="slidenum">
              <a:rPr lang="en-US" smtClean="0"/>
              <a:t>49</a:t>
            </a:fld>
            <a:endParaRPr lang="en-US" dirty="0"/>
          </a:p>
        </p:txBody>
      </p:sp>
      <p:pic>
        <p:nvPicPr>
          <p:cNvPr id="7" name="Picture 6" descr="Catamount-amber_a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09" y="4216550"/>
            <a:ext cx="2900040" cy="1994019"/>
          </a:xfrm>
          <a:prstGeom prst="rect">
            <a:avLst/>
          </a:prstGeom>
        </p:spPr>
      </p:pic>
      <p:pic>
        <p:nvPicPr>
          <p:cNvPr id="8" name="Picture 7" descr="Earths-Best-Organic-Baby-Food-Stage-2-Prunes-And-Oatmeal-0239234005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12" y="1491736"/>
            <a:ext cx="2144978" cy="2268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5736" y="4070030"/>
            <a:ext cx="625272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/>
                <a:cs typeface="Times New Roman"/>
              </a:rPr>
              <a:t>1986 Catamount Brewery – Vermont’s First Brewery</a:t>
            </a:r>
            <a:endParaRPr lang="en-US" dirty="0">
              <a:latin typeface="Times New Roman"/>
              <a:cs typeface="Times New Roman"/>
            </a:endParaRPr>
          </a:p>
          <a:p>
            <a:pPr algn="just"/>
            <a:endParaRPr lang="en-US" sz="800" dirty="0" smtClean="0">
              <a:latin typeface="Times New Roman"/>
              <a:cs typeface="Times New Roman"/>
            </a:endParaRPr>
          </a:p>
          <a:p>
            <a:pPr algn="just"/>
            <a:r>
              <a:rPr lang="en-US" dirty="0">
                <a:latin typeface="Times New Roman"/>
                <a:cs typeface="Times New Roman"/>
              </a:rPr>
              <a:t>2000 </a:t>
            </a:r>
            <a:r>
              <a:rPr lang="en-US" dirty="0" smtClean="0">
                <a:latin typeface="Times New Roman"/>
                <a:cs typeface="Times New Roman"/>
              </a:rPr>
              <a:t>Closed– but cited as an inspiration for many participants in Vermont’s current craft brewery industry</a:t>
            </a:r>
          </a:p>
          <a:p>
            <a:pPr algn="just"/>
            <a:endParaRPr lang="en-US" sz="800" dirty="0">
              <a:latin typeface="Times New Roman"/>
              <a:cs typeface="Times New Roman"/>
            </a:endParaRPr>
          </a:p>
          <a:p>
            <a:pPr algn="just"/>
            <a:r>
              <a:rPr lang="en-US" dirty="0" smtClean="0">
                <a:latin typeface="Times New Roman"/>
                <a:cs typeface="Times New Roman"/>
              </a:rPr>
              <a:t>Vermont: more breweries per capita then any other state, including the </a:t>
            </a:r>
            <a:r>
              <a:rPr lang="en-US" dirty="0">
                <a:latin typeface="Times New Roman"/>
                <a:cs typeface="Times New Roman"/>
              </a:rPr>
              <a:t>#1 Hill Farmstead Brewery was named the 2013 Best Brewery in the World</a:t>
            </a:r>
            <a:r>
              <a:rPr lang="en-US" dirty="0" smtClean="0">
                <a:latin typeface="Times New Roman"/>
                <a:cs typeface="Times New Roman"/>
              </a:rPr>
              <a:t> craft beer in the world, that employees 2,200 individuals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7872" y="1845533"/>
            <a:ext cx="61980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/>
                <a:cs typeface="Times New Roman"/>
              </a:rPr>
              <a:t>1985 Earth’s Best Baby Food – first nationally distributed organic food product company in the country</a:t>
            </a:r>
          </a:p>
          <a:p>
            <a:pPr algn="just"/>
            <a:endParaRPr lang="en-US" dirty="0">
              <a:latin typeface="Times New Roman"/>
              <a:cs typeface="Times New Roman"/>
            </a:endParaRPr>
          </a:p>
          <a:p>
            <a:pPr algn="just"/>
            <a:r>
              <a:rPr lang="en-US" dirty="0" smtClean="0">
                <a:latin typeface="Times New Roman"/>
                <a:cs typeface="Times New Roman"/>
              </a:rPr>
              <a:t>1996, purchased by </a:t>
            </a:r>
            <a:r>
              <a:rPr lang="en-US" dirty="0">
                <a:latin typeface="Times New Roman"/>
                <a:cs typeface="Times New Roman"/>
              </a:rPr>
              <a:t>H.J. Heinz </a:t>
            </a:r>
            <a:r>
              <a:rPr lang="en-US" dirty="0" smtClean="0">
                <a:latin typeface="Times New Roman"/>
                <a:cs typeface="Times New Roman"/>
              </a:rPr>
              <a:t>Company</a:t>
            </a:r>
          </a:p>
          <a:p>
            <a:pPr algn="just"/>
            <a:endParaRPr lang="en-US" dirty="0">
              <a:latin typeface="Times New Roman"/>
              <a:cs typeface="Times New Roman"/>
            </a:endParaRPr>
          </a:p>
          <a:p>
            <a:pPr algn="just"/>
            <a:r>
              <a:rPr lang="en-US" dirty="0" smtClean="0">
                <a:latin typeface="Times New Roman"/>
                <a:cs typeface="Times New Roman"/>
              </a:rPr>
              <a:t>2000, purchased by the </a:t>
            </a:r>
            <a:r>
              <a:rPr lang="en-US" dirty="0" err="1">
                <a:latin typeface="Times New Roman"/>
                <a:cs typeface="Times New Roman"/>
              </a:rPr>
              <a:t>Hain</a:t>
            </a:r>
            <a:r>
              <a:rPr lang="en-US" dirty="0">
                <a:latin typeface="Times New Roman"/>
                <a:cs typeface="Times New Roman"/>
              </a:rPr>
              <a:t> Celestial Group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409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11-11 at 2.15.0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r="-318"/>
          <a:stretch/>
        </p:blipFill>
        <p:spPr>
          <a:xfrm>
            <a:off x="2190302" y="180751"/>
            <a:ext cx="8782493" cy="6453963"/>
          </a:xfrm>
        </p:spPr>
      </p:pic>
    </p:spTree>
    <p:extLst>
      <p:ext uri="{BB962C8B-B14F-4D97-AF65-F5344CB8AC3E}">
        <p14:creationId xmlns:p14="http://schemas.microsoft.com/office/powerpoint/2010/main" val="890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80C-A172-4384-8991-F310BBFA9949}" type="slidenum">
              <a:rPr lang="en-US" smtClean="0"/>
              <a:t>50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1792" y="325602"/>
            <a:ext cx="11094720" cy="112088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Vermont Small Business Offering Exemption 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(VSBOE) </a:t>
            </a:r>
            <a:endParaRPr lang="en-US" dirty="0">
              <a:solidFill>
                <a:srgbClr val="38572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9289" y="2132696"/>
            <a:ext cx="50152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latin typeface="Times New Roman"/>
                <a:cs typeface="Times New Roman"/>
              </a:rPr>
              <a:t>Old 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$500,000 aggregate offering cap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50 Vermont Investor Limit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No individual investment limit 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Based on Federal Rule 147 Only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14 year period: 14 offerings 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4859" y="2138575"/>
            <a:ext cx="53024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latin typeface="Times New Roman"/>
                <a:cs typeface="Times New Roman"/>
              </a:rPr>
              <a:t>New 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$1,000,000/$2,000,000 aggregate offering cap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No Vermont Investor Limit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10,000 / 25,000 / unlimited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Based on Federal Rules 147 or 504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1 year period: 7 offerings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23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80C-A172-4384-8991-F310BBFA9949}" type="slidenum">
              <a:rPr lang="en-US" smtClean="0"/>
              <a:t>51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25602"/>
            <a:ext cx="10515600" cy="112088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Vermont Small Business Offering Exemption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(VSBOE) </a:t>
            </a:r>
            <a:endParaRPr lang="en-US" dirty="0">
              <a:solidFill>
                <a:srgbClr val="38572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9289" y="2132696"/>
            <a:ext cx="5015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latin typeface="Times New Roman"/>
                <a:cs typeface="Times New Roman"/>
              </a:rPr>
              <a:t>Old 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14 offerings during the last 14 years 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4859" y="2138575"/>
            <a:ext cx="53024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latin typeface="Times New Roman"/>
                <a:cs typeface="Times New Roman"/>
              </a:rPr>
              <a:t>New 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7 offering in the last 14 months 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1 offering currently under review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040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483" y="227922"/>
            <a:ext cx="10515600" cy="99064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85723"/>
                </a:solidFill>
              </a:rPr>
              <a:t>State-Based </a:t>
            </a:r>
            <a:r>
              <a:rPr lang="en-US" dirty="0" err="1" smtClean="0">
                <a:solidFill>
                  <a:srgbClr val="385723"/>
                </a:solidFill>
              </a:rPr>
              <a:t>Crowdfunding</a:t>
            </a:r>
            <a:r>
              <a:rPr lang="en-US" dirty="0" smtClean="0">
                <a:solidFill>
                  <a:srgbClr val="385723"/>
                </a:solidFill>
              </a:rPr>
              <a:t> Nationwide </a:t>
            </a:r>
            <a:br>
              <a:rPr lang="en-US" dirty="0" smtClean="0">
                <a:solidFill>
                  <a:srgbClr val="385723"/>
                </a:solidFill>
              </a:rPr>
            </a:br>
            <a:r>
              <a:rPr lang="en-US" sz="2000" dirty="0" smtClean="0">
                <a:solidFill>
                  <a:srgbClr val="385723"/>
                </a:solidFill>
              </a:rPr>
              <a:t>As of September 16, 2015</a:t>
            </a:r>
            <a:endParaRPr lang="en-US" sz="6000" dirty="0">
              <a:solidFill>
                <a:srgbClr val="38572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D012-FDD8-485F-BF90-727A0E185968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20345" y="1295808"/>
          <a:ext cx="4420945" cy="4964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93"/>
                <a:gridCol w="2515852"/>
              </a:tblGrid>
              <a:tr h="300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Effective Date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Kansas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8/12/2011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Georgia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12/8/2011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Idaho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1/20/2012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Michigan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12/26/2013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Alabama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4/8/2014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Wisconsin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6/1/2014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Washington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6/12/2014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Vermont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6/16/2014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 Indiana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7/1/2014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Maryland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10/1/2014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District of Columbia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10/24/2015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Texas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11/17/2014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 Maine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1/1/2015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 Massachusetts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1/15/2015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 Oregon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1/15/2015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</a:t>
                      </a: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Mississippi</a:t>
                      </a:r>
                      <a:endParaRPr lang="en-US" sz="11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5/26/2015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 Kentucky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6/24/2015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 South Carolina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6/26/2015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 Virginia</a:t>
                      </a:r>
                      <a:endParaRPr lang="en-US" sz="11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7/1/2015</a:t>
                      </a:r>
                    </a:p>
                  </a:txBody>
                  <a:tcPr marL="0" marR="0" marT="0" marB="0"/>
                </a:tc>
              </a:tr>
              <a:tr h="16863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 Montana</a:t>
                      </a:r>
                      <a:endParaRPr lang="en-US" sz="11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7/1/2015</a:t>
                      </a:r>
                    </a:p>
                  </a:txBody>
                  <a:tcPr marL="0" marR="0" marT="0" marB="0"/>
                </a:tc>
              </a:tr>
              <a:tr h="857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 Arizona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7/3/2015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857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 Colorado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8/5/2015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857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 Nebraska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9/1/2015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857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 Florida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10/1/2015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857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 Iowa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12/30/2015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 Illinois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1/1/2016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44816" y="3320904"/>
            <a:ext cx="4754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 smtClean="0"/>
          </a:p>
          <a:p>
            <a:r>
              <a:rPr lang="en-US" i="1" dirty="0" smtClean="0"/>
              <a:t>* Filings may not be currently approved/cleared if the notice filing is incomplete, and filings may have been withdrawn by the issuer for reasons including the availability of other limited offering exemptions or a voluntary business decision.  States continue to receive several inquiries about the new exemptions.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344816" y="2146041"/>
            <a:ext cx="487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Total Number of Offerings Filed:  </a:t>
            </a:r>
            <a:r>
              <a:rPr lang="en-US" u="sng" dirty="0" smtClean="0"/>
              <a:t>119</a:t>
            </a:r>
          </a:p>
          <a:p>
            <a:endParaRPr lang="en-US" dirty="0"/>
          </a:p>
          <a:p>
            <a:r>
              <a:rPr lang="en-US" dirty="0" smtClean="0"/>
              <a:t>Total Number of Filings Approved/Cleared:  </a:t>
            </a:r>
            <a:r>
              <a:rPr lang="en-US" u="sng" dirty="0" smtClean="0"/>
              <a:t>102</a:t>
            </a:r>
            <a:endParaRPr lang="en-US" u="sng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400127" y="1295808"/>
          <a:ext cx="4420945" cy="896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93"/>
                <a:gridCol w="2515852"/>
              </a:tblGrid>
              <a:tr h="1598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Effective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5986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27. New Jersey</a:t>
                      </a:r>
                      <a:endParaRPr lang="en-US" sz="11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Awaiting Governor’s Signature</a:t>
                      </a:r>
                    </a:p>
                  </a:txBody>
                  <a:tcPr marL="0" marR="0" marT="0" marB="0"/>
                </a:tc>
              </a:tr>
              <a:tr h="15986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28. New</a:t>
                      </a: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Mexico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Awaiting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Governor’s Signature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8969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29. Minnesota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Final Rulemaking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30. Tennessee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Final Rulemaking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0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Harnessing the Power of </a:t>
            </a:r>
            <a:br>
              <a:rPr lang="en-US" dirty="0" smtClean="0"/>
            </a:br>
            <a:r>
              <a:rPr lang="en-US" dirty="0" smtClean="0"/>
              <a:t>Public Investment to </a:t>
            </a:r>
            <a:br>
              <a:rPr lang="en-US" dirty="0" smtClean="0"/>
            </a:br>
            <a:r>
              <a:rPr lang="en-US" dirty="0" smtClean="0"/>
              <a:t>Attract Private Investment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Dominic Cloud, City Manager </a:t>
            </a:r>
          </a:p>
          <a:p>
            <a:r>
              <a:rPr lang="en-US" dirty="0" smtClean="0"/>
              <a:t>St. Albans, Vermont</a:t>
            </a:r>
          </a:p>
        </p:txBody>
      </p:sp>
    </p:spTree>
    <p:extLst>
      <p:ext uri="{BB962C8B-B14F-4D97-AF65-F5344CB8AC3E}">
        <p14:creationId xmlns:p14="http://schemas.microsoft.com/office/powerpoint/2010/main" val="122101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The Situation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2010, City experiencing decades of decline and divestment</a:t>
            </a:r>
          </a:p>
          <a:p>
            <a:r>
              <a:rPr lang="en-US" dirty="0" smtClean="0"/>
              <a:t>Grand List flat</a:t>
            </a:r>
          </a:p>
          <a:p>
            <a:r>
              <a:rPr lang="en-US" dirty="0" smtClean="0"/>
              <a:t>60 Percent vacancy rate on Main Street</a:t>
            </a:r>
          </a:p>
          <a:p>
            <a:r>
              <a:rPr lang="en-US" dirty="0" smtClean="0"/>
              <a:t>Very high crime rates</a:t>
            </a:r>
          </a:p>
          <a:p>
            <a:r>
              <a:rPr lang="en-US" dirty="0" smtClean="0"/>
              <a:t>Our trajectory was not great …</a:t>
            </a:r>
          </a:p>
        </p:txBody>
      </p:sp>
    </p:spTree>
    <p:extLst>
      <p:ext uri="{BB962C8B-B14F-4D97-AF65-F5344CB8AC3E}">
        <p14:creationId xmlns:p14="http://schemas.microsoft.com/office/powerpoint/2010/main" val="18466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Our Strengths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was eager to transform City and see action</a:t>
            </a:r>
          </a:p>
          <a:p>
            <a:r>
              <a:rPr lang="en-US" dirty="0" smtClean="0"/>
              <a:t>Unified City Council; willing to take reasonable risks</a:t>
            </a:r>
          </a:p>
          <a:p>
            <a:r>
              <a:rPr lang="en-US" dirty="0" smtClean="0"/>
              <a:t>City had about $500,000 in “catalyst capital”</a:t>
            </a:r>
          </a:p>
          <a:p>
            <a:r>
              <a:rPr lang="en-US" dirty="0" smtClean="0"/>
              <a:t>Previous administrations made strategic land acquisitions</a:t>
            </a:r>
          </a:p>
          <a:p>
            <a:r>
              <a:rPr lang="en-US" dirty="0" smtClean="0"/>
              <a:t>Core belief: private investment will follow public investment</a:t>
            </a:r>
          </a:p>
          <a:p>
            <a:r>
              <a:rPr lang="en-US" dirty="0" smtClean="0"/>
              <a:t>Reality: City needed to lead revitalization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82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St. Albans House</a:t>
            </a:r>
            <a:br>
              <a:rPr lang="en-US" dirty="0" smtClean="0"/>
            </a:br>
            <a:r>
              <a:rPr lang="en-US" dirty="0" smtClean="0"/>
              <a:t>2010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91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2031</Words>
  <Application>Microsoft Office PowerPoint</Application>
  <PresentationFormat>Widescreen</PresentationFormat>
  <Paragraphs>383</Paragraphs>
  <Slides>52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Vermont Training Program (VTP) </vt:lpstr>
      <vt:lpstr>Workforce Education &amp; Training Fund (WETF)</vt:lpstr>
      <vt:lpstr>Vermont Economic Growth Incentive (VEGI)</vt:lpstr>
      <vt:lpstr>PowerPoint Presentation</vt:lpstr>
      <vt:lpstr>Harnessing the Power of  Public Investment to  Attract Private Investment</vt:lpstr>
      <vt:lpstr>The Situation</vt:lpstr>
      <vt:lpstr>Our Strengths </vt:lpstr>
      <vt:lpstr>St. Albans House 2010 </vt:lpstr>
      <vt:lpstr>St. Albans House 2010 </vt:lpstr>
      <vt:lpstr>St. Albans House  2014</vt:lpstr>
      <vt:lpstr>St. Albans House Summary</vt:lpstr>
      <vt:lpstr>PowerPoint Presentation</vt:lpstr>
      <vt:lpstr>PowerPoint Presentation</vt:lpstr>
      <vt:lpstr>$3 Million Main Street Makeover Before</vt:lpstr>
      <vt:lpstr>$3 Million Main Street Makeover After</vt:lpstr>
      <vt:lpstr>Main Street  Makeover (Streetscape)</vt:lpstr>
      <vt:lpstr>Ace Brownfield Redevelopment </vt:lpstr>
      <vt:lpstr>Ace Brownfield Redevelopment </vt:lpstr>
      <vt:lpstr>Ace Redevelopment </vt:lpstr>
      <vt:lpstr>Ace Brownfield Redevelopment</vt:lpstr>
      <vt:lpstr>Ace Brownfield Redevelopment</vt:lpstr>
      <vt:lpstr>Downtown Core:  The Opportunity</vt:lpstr>
      <vt:lpstr>The Opportunity</vt:lpstr>
      <vt:lpstr>The Vision</vt:lpstr>
      <vt:lpstr>The Vision</vt:lpstr>
      <vt:lpstr>Existing Conditions</vt:lpstr>
      <vt:lpstr>The Hurdles</vt:lpstr>
      <vt:lpstr>Phase 1</vt:lpstr>
      <vt:lpstr>January 2014 </vt:lpstr>
      <vt:lpstr>January 2015</vt:lpstr>
      <vt:lpstr>January 2015</vt:lpstr>
      <vt:lpstr>State Office Site Before</vt:lpstr>
      <vt:lpstr>State Office Site After</vt:lpstr>
      <vt:lpstr>Phase 2: Downtown Hotel</vt:lpstr>
      <vt:lpstr>Hotel Agreement</vt:lpstr>
      <vt:lpstr>April 2016</vt:lpstr>
      <vt:lpstr>The Power of Tax Increment Finance </vt:lpstr>
      <vt:lpstr>St. Albans TIF District</vt:lpstr>
      <vt:lpstr>PowerPoint Presentation</vt:lpstr>
      <vt:lpstr>  Investing in Vermont    </vt:lpstr>
      <vt:lpstr>Crowdfunding</vt:lpstr>
      <vt:lpstr>Overview of State and Federal Securities Laws</vt:lpstr>
      <vt:lpstr>Overview of State and Federal Securities Laws</vt:lpstr>
      <vt:lpstr>Overview of State and Federal Securities Laws</vt:lpstr>
      <vt:lpstr>Overview of State and Federal Securities Laws</vt:lpstr>
      <vt:lpstr>What is intrastate crowdfunding? An overview of its evolution</vt:lpstr>
      <vt:lpstr>Intrastate Investing in Vermont </vt:lpstr>
      <vt:lpstr>Intrastate Investing in Vermont </vt:lpstr>
      <vt:lpstr>Vermont Small Business Offering Exemption  (VSBOE) </vt:lpstr>
      <vt:lpstr>Vermont Small Business Offering Exemption (VSBOE) </vt:lpstr>
      <vt:lpstr>State-Based Crowdfunding Nationwide  As of September 16, 2015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Public-Private Partnerships: A Case Study of Downtown St. Albans</dc:title>
  <dc:creator>Dominic Cloud</dc:creator>
  <cp:lastModifiedBy>Laura Smith</cp:lastModifiedBy>
  <cp:revision>68</cp:revision>
  <dcterms:created xsi:type="dcterms:W3CDTF">2014-10-27T17:40:30Z</dcterms:created>
  <dcterms:modified xsi:type="dcterms:W3CDTF">2015-11-24T17:20:06Z</dcterms:modified>
</cp:coreProperties>
</file>