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71" r:id="rId4"/>
    <p:sldId id="276" r:id="rId5"/>
    <p:sldId id="262" r:id="rId6"/>
    <p:sldId id="265" r:id="rId7"/>
    <p:sldId id="267" r:id="rId8"/>
    <p:sldId id="268" r:id="rId9"/>
    <p:sldId id="264" r:id="rId10"/>
    <p:sldId id="263" r:id="rId11"/>
    <p:sldId id="261" r:id="rId12"/>
    <p:sldId id="260" r:id="rId13"/>
    <p:sldId id="269" r:id="rId14"/>
    <p:sldId id="272" r:id="rId15"/>
    <p:sldId id="274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78994" autoAdjust="0"/>
  </p:normalViewPr>
  <p:slideViewPr>
    <p:cSldViewPr snapToGrid="0" snapToObjects="1">
      <p:cViewPr varScale="1">
        <p:scale>
          <a:sx n="61" d="100"/>
          <a:sy n="61" d="100"/>
        </p:scale>
        <p:origin x="12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AC18E-4971-B947-AAE5-D0C59C9D20B6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5A1F1-E5C6-5F4C-90C5-3647F8375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4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Don’t get hung</a:t>
            </a:r>
            <a:r>
              <a:rPr lang="en-US" baseline="0" dirty="0" smtClean="0"/>
              <a:t> up on what its called…its what it accomplishes….Maker space, Accelerators, Incubators, working spaces, etc.</a:t>
            </a:r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VCET Spaces:</a:t>
            </a:r>
            <a:r>
              <a:rPr lang="en-US" sz="2400" baseline="0" dirty="0" smtClean="0"/>
              <a:t>  &gt; 152 in BTV first year…now about 100 across sites at any one time…</a:t>
            </a:r>
          </a:p>
          <a:p>
            <a:endParaRPr lang="en-US" sz="2400" baseline="0" dirty="0" smtClean="0"/>
          </a:p>
          <a:p>
            <a:r>
              <a:rPr lang="en-US" sz="2400" baseline="0" dirty="0" smtClean="0"/>
              <a:t>Who’s there?  Remotes, students, teams from companies in other states and parts of VT, etc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Programs &amp; Events:  </a:t>
            </a:r>
            <a:r>
              <a:rPr lang="en-US" sz="2400" b="1" dirty="0" smtClean="0"/>
              <a:t>Investor Office Hours, HackVT, Meetups/Jams for Gamers, Healthcare, GDI, Corporates, Office Hours, etc</a:t>
            </a:r>
          </a:p>
          <a:p>
            <a:endParaRPr lang="en-US" sz="2400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/>
              <a:t>Assisting 4 other communities!    Brattleboro</a:t>
            </a:r>
            <a:r>
              <a:rPr lang="en-US" sz="2400" b="1" baseline="0" dirty="0" smtClean="0"/>
              <a:t>, Rutland, Manchester, Northfield and ????</a:t>
            </a:r>
            <a:endParaRPr lang="en-US" sz="2400" b="1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A1F1-E5C6-5F4C-90C5-3647F8375D0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69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VT is 41% of US……25% of Neighbors</a:t>
            </a:r>
            <a:r>
              <a:rPr lang="en-US" sz="2000" baseline="0" dirty="0" smtClean="0"/>
              <a:t> …. </a:t>
            </a:r>
          </a:p>
          <a:p>
            <a:endParaRPr lang="en-US" sz="2000" dirty="0" smtClean="0"/>
          </a:p>
          <a:p>
            <a:r>
              <a:rPr lang="en-US" sz="2000" dirty="0" smtClean="0"/>
              <a:t>Increase</a:t>
            </a:r>
            <a:r>
              <a:rPr lang="en-US" sz="2000" baseline="0" dirty="0" smtClean="0"/>
              <a:t> in VT to National Average:  $55M per year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Increase VT to neighbors:   $118M per year</a:t>
            </a:r>
          </a:p>
          <a:p>
            <a:endParaRPr lang="en-US" sz="2000" baseline="0" dirty="0" smtClean="0"/>
          </a:p>
          <a:p>
            <a:endParaRPr lang="en-US" sz="2000" baseline="0" dirty="0" smtClean="0"/>
          </a:p>
          <a:p>
            <a:r>
              <a:rPr lang="en-US" sz="2000" baseline="0" dirty="0" smtClean="0"/>
              <a:t>Funds:  Borealis, </a:t>
            </a:r>
            <a:r>
              <a:rPr lang="en-US" sz="2000" baseline="0" dirty="0" err="1" smtClean="0"/>
              <a:t>Harborlight</a:t>
            </a:r>
            <a:r>
              <a:rPr lang="en-US" sz="2000" baseline="0" dirty="0" smtClean="0"/>
              <a:t>, Smaller Fund III, </a:t>
            </a:r>
          </a:p>
          <a:p>
            <a:endParaRPr lang="en-US" sz="2000" baseline="0" dirty="0" smtClean="0"/>
          </a:p>
          <a:p>
            <a:r>
              <a:rPr lang="en-US" sz="2000" baseline="0" dirty="0" err="1" smtClean="0"/>
              <a:t>Angesl</a:t>
            </a:r>
            <a:r>
              <a:rPr lang="en-US" sz="2000" baseline="0" dirty="0" smtClean="0"/>
              <a:t> are great but institutionally managed funds help shape, organize and syndicate deals.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A1F1-E5C6-5F4C-90C5-3647F8375D0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77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A1F1-E5C6-5F4C-90C5-3647F8375D0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32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A1F1-E5C6-5F4C-90C5-3647F8375D0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80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A1F1-E5C6-5F4C-90C5-3647F8375D0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3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B79D-B219-B14A-A64F-09A75F519D30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161-1BC7-464F-8155-217D023CF3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B79D-B219-B14A-A64F-09A75F519D30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161-1BC7-464F-8155-217D023CF3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B79D-B219-B14A-A64F-09A75F519D30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161-1BC7-464F-8155-217D023CF3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B79D-B219-B14A-A64F-09A75F519D30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161-1BC7-464F-8155-217D023CF3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B79D-B219-B14A-A64F-09A75F519D30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161-1BC7-464F-8155-217D023CF3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B79D-B219-B14A-A64F-09A75F519D30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161-1BC7-464F-8155-217D023CF3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B79D-B219-B14A-A64F-09A75F519D30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161-1BC7-464F-8155-217D023CF3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B79D-B219-B14A-A64F-09A75F519D30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161-1BC7-464F-8155-217D023CF3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B79D-B219-B14A-A64F-09A75F519D30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161-1BC7-464F-8155-217D023CF3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B79D-B219-B14A-A64F-09A75F519D30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161-1BC7-464F-8155-217D023CF3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B79D-B219-B14A-A64F-09A75F519D30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161-1BC7-464F-8155-217D023CF3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7B79D-B219-B14A-A64F-09A75F519D30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38161-1BC7-464F-8155-217D023CF3C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ermontTechnologie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" y="154432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Arial Black"/>
                <a:cs typeface="Arial Black"/>
              </a:rPr>
              <a:t>STARTUPS WANTED</a:t>
            </a:r>
            <a:endParaRPr lang="en-US" sz="66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" y="5161280"/>
            <a:ext cx="9072880" cy="838200"/>
          </a:xfrm>
        </p:spPr>
        <p:txBody>
          <a:bodyPr>
            <a:normAutofit fontScale="62500" lnSpcReduction="20000"/>
          </a:bodyPr>
          <a:lstStyle/>
          <a:p>
            <a:r>
              <a:rPr lang="en-US" sz="7200" dirty="0" smtClean="0">
                <a:solidFill>
                  <a:srgbClr val="FFFFFF"/>
                </a:solidFill>
                <a:latin typeface="Arial Black"/>
                <a:cs typeface="Arial Black"/>
              </a:rPr>
              <a:t>PEOPLE : PLACES : CAPITAL</a:t>
            </a:r>
            <a:endParaRPr lang="en-US" sz="72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5068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  <a:latin typeface="Arial Black"/>
                <a:cs typeface="Arial Black"/>
              </a:rPr>
              <a:t>@BTV</a:t>
            </a:r>
            <a:endParaRPr lang="en-US" sz="60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5068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  <a:latin typeface="Arial Black"/>
                <a:cs typeface="Arial Black"/>
              </a:rPr>
              <a:t>@BTV</a:t>
            </a:r>
            <a:endParaRPr lang="en-US" sz="60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70400" cy="10160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FFFF"/>
                </a:solidFill>
                <a:latin typeface="Arial Black"/>
                <a:cs typeface="Arial Black"/>
              </a:rPr>
              <a:t>CAPITAL</a:t>
            </a:r>
            <a:endParaRPr lang="en-US" sz="66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97280"/>
            <a:ext cx="91440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sz="4235" b="1" dirty="0" smtClean="0">
                <a:solidFill>
                  <a:srgbClr val="FFFFFF"/>
                </a:solidFill>
              </a:rPr>
              <a:t>More Investment but more seeking too</a:t>
            </a:r>
          </a:p>
          <a:p>
            <a:r>
              <a:rPr lang="en-US" sz="4235" b="1" dirty="0" smtClean="0">
                <a:solidFill>
                  <a:srgbClr val="FFFFFF"/>
                </a:solidFill>
              </a:rPr>
              <a:t>Fewer and smaller regional institutional funds</a:t>
            </a:r>
          </a:p>
          <a:p>
            <a:r>
              <a:rPr lang="en-US" sz="4235" b="1" dirty="0" smtClean="0">
                <a:solidFill>
                  <a:srgbClr val="FFFFFF"/>
                </a:solidFill>
              </a:rPr>
              <a:t>Startups better prepared than ever</a:t>
            </a:r>
          </a:p>
          <a:p>
            <a:r>
              <a:rPr lang="en-US" sz="4235" b="1" dirty="0" smtClean="0">
                <a:solidFill>
                  <a:srgbClr val="FFFFFF"/>
                </a:solidFill>
              </a:rPr>
              <a:t>VT </a:t>
            </a:r>
            <a:r>
              <a:rPr lang="en-US" sz="4235" b="1" dirty="0">
                <a:solidFill>
                  <a:srgbClr val="FFFFFF"/>
                </a:solidFill>
              </a:rPr>
              <a:t>c</a:t>
            </a:r>
            <a:r>
              <a:rPr lang="en-US" sz="4235" b="1" dirty="0" smtClean="0">
                <a:solidFill>
                  <a:srgbClr val="FFFFFF"/>
                </a:solidFill>
              </a:rPr>
              <a:t>rowd funding regulations aligned</a:t>
            </a:r>
          </a:p>
          <a:p>
            <a:pPr>
              <a:buNone/>
            </a:pPr>
            <a:endParaRPr lang="en-US" sz="3600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		BUT …. </a:t>
            </a:r>
          </a:p>
          <a:p>
            <a:pPr>
              <a:buNone/>
            </a:pPr>
            <a:endParaRPr lang="en-US" sz="3600" b="1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sz="2353" b="1" dirty="0" smtClean="0">
                <a:solidFill>
                  <a:srgbClr val="FFFFFF"/>
                </a:solidFill>
              </a:rPr>
              <a:t>		</a:t>
            </a:r>
            <a:r>
              <a:rPr lang="en-US" sz="2353" b="1" u="sng" dirty="0" smtClean="0">
                <a:solidFill>
                  <a:srgbClr val="FFFFFF"/>
                </a:solidFill>
              </a:rPr>
              <a:t>Per Capital VC Investment </a:t>
            </a:r>
            <a:r>
              <a:rPr lang="en-US" sz="1765" b="1" u="sng" dirty="0" smtClean="0">
                <a:solidFill>
                  <a:srgbClr val="FFFFFF"/>
                </a:solidFill>
              </a:rPr>
              <a:t>(2014)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  			$152 = US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  			$252 = NH/MA/NY*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  			$ 63  = VT   </a:t>
            </a:r>
          </a:p>
          <a:p>
            <a:pPr>
              <a:buNone/>
            </a:pPr>
            <a:endParaRPr lang="en-US" sz="3600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en-US" sz="3600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en-US" sz="3600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en-US" sz="36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70400" cy="10160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FFFF"/>
                </a:solidFill>
                <a:latin typeface="Arial Black"/>
                <a:cs typeface="Arial Black"/>
              </a:rPr>
              <a:t>CAPITAL</a:t>
            </a:r>
            <a:endParaRPr lang="en-US" sz="66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97280"/>
            <a:ext cx="9144000" cy="5496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Vermont Seed Capital Fund so far…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19 companies, 2 pending, 1 exit (3x), 4 write-offs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$3.6M invested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Totals So far</a:t>
            </a:r>
          </a:p>
          <a:p>
            <a:pPr lvl="1"/>
            <a:r>
              <a:rPr lang="en-US" sz="3200" b="1" dirty="0" smtClean="0">
                <a:solidFill>
                  <a:srgbClr val="FFFFFF"/>
                </a:solidFill>
              </a:rPr>
              <a:t> $68M capital</a:t>
            </a:r>
          </a:p>
          <a:p>
            <a:pPr lvl="1"/>
            <a:r>
              <a:rPr lang="en-US" sz="3200" b="1" dirty="0" smtClean="0">
                <a:solidFill>
                  <a:srgbClr val="FFFFFF"/>
                </a:solidFill>
              </a:rPr>
              <a:t> $30M payroll</a:t>
            </a:r>
          </a:p>
          <a:p>
            <a:pPr lvl="1"/>
            <a:r>
              <a:rPr lang="en-US" sz="3200" b="1" dirty="0" smtClean="0">
                <a:solidFill>
                  <a:srgbClr val="FFFFFF"/>
                </a:solidFill>
              </a:rPr>
              <a:t> $36M revenues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New investments ending?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More capital to shape, fund and syndicate</a:t>
            </a:r>
          </a:p>
          <a:p>
            <a:pPr>
              <a:buNone/>
            </a:pPr>
            <a:endParaRPr lang="en-US" sz="3600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en-US" sz="3600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en-US" sz="36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lum bright="-11000" contrast="3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02134" cy="10160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  <a:latin typeface="Arial Black"/>
                <a:cs typeface="Arial Black"/>
              </a:rPr>
              <a:t>IMPACTS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200" y="834337"/>
            <a:ext cx="8940800" cy="5863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Over 1,300 startups assisted</a:t>
            </a:r>
          </a:p>
          <a:p>
            <a:r>
              <a:rPr lang="en-US" sz="3600" b="1" dirty="0" smtClean="0">
                <a:solidFill>
                  <a:srgbClr val="FFFFFF"/>
                </a:solidFill>
              </a:rPr>
              <a:t>Rated #11 in World in 2013</a:t>
            </a:r>
          </a:p>
          <a:p>
            <a:r>
              <a:rPr lang="en-US" sz="3600" b="1" dirty="0" smtClean="0">
                <a:solidFill>
                  <a:srgbClr val="FFFFFF"/>
                </a:solidFill>
              </a:rPr>
              <a:t>&gt;100 members</a:t>
            </a:r>
          </a:p>
          <a:p>
            <a:pPr>
              <a:buFont typeface="Arial"/>
              <a:buChar char="•"/>
            </a:pPr>
            <a:endParaRPr lang="en-US" sz="3600" b="1" dirty="0" smtClean="0">
              <a:solidFill>
                <a:srgbClr val="FFFFFF"/>
              </a:solidFill>
            </a:endParaRPr>
          </a:p>
          <a:p>
            <a:pPr lvl="4"/>
            <a:r>
              <a:rPr lang="en-US" sz="3600" b="1" dirty="0" smtClean="0">
                <a:solidFill>
                  <a:srgbClr val="FFFFFF"/>
                </a:solidFill>
              </a:rPr>
              <a:t>FY15 Survey</a:t>
            </a:r>
          </a:p>
          <a:p>
            <a:pPr lvl="5">
              <a:buFont typeface="Arial"/>
              <a:buChar char="•"/>
            </a:pPr>
            <a:r>
              <a:rPr lang="en-US" sz="3600" b="1" dirty="0" smtClean="0">
                <a:solidFill>
                  <a:srgbClr val="FFFFFF"/>
                </a:solidFill>
              </a:rPr>
              <a:t>268 Jobs, $21M Payroll</a:t>
            </a:r>
          </a:p>
          <a:p>
            <a:pPr lvl="5">
              <a:buFont typeface="Arial"/>
              <a:buChar char="•"/>
            </a:pPr>
            <a:r>
              <a:rPr lang="en-US" sz="3600" b="1" dirty="0" smtClean="0">
                <a:solidFill>
                  <a:srgbClr val="FFFFFF"/>
                </a:solidFill>
              </a:rPr>
              <a:t>$21M Revenues, $37M Capital</a:t>
            </a:r>
          </a:p>
          <a:p>
            <a:endParaRPr lang="en-US" sz="1500" b="1" dirty="0" smtClean="0">
              <a:solidFill>
                <a:srgbClr val="FFFFFF"/>
              </a:solidFill>
            </a:endParaRPr>
          </a:p>
          <a:p>
            <a:pPr lvl="4"/>
            <a:r>
              <a:rPr lang="en-US" sz="3600" b="1" dirty="0" smtClean="0">
                <a:solidFill>
                  <a:srgbClr val="FFFFFF"/>
                </a:solidFill>
              </a:rPr>
              <a:t>FY08-15 Cumulative Survey</a:t>
            </a:r>
          </a:p>
          <a:p>
            <a:pPr lvl="5">
              <a:buFont typeface="Arial"/>
              <a:buChar char="•"/>
            </a:pPr>
            <a:r>
              <a:rPr lang="en-US" sz="3600" b="1" dirty="0" smtClean="0">
                <a:solidFill>
                  <a:srgbClr val="FFFFFF"/>
                </a:solidFill>
              </a:rPr>
              <a:t>$75M Payroll, $93M Revenues</a:t>
            </a:r>
          </a:p>
          <a:p>
            <a:pPr lvl="5">
              <a:buFont typeface="Arial"/>
              <a:buChar char="•"/>
            </a:pPr>
            <a:r>
              <a:rPr lang="en-US" sz="3600" b="1" dirty="0" smtClean="0">
                <a:solidFill>
                  <a:srgbClr val="FFFFFF"/>
                </a:solidFill>
              </a:rPr>
              <a:t>$113M Capital  </a:t>
            </a:r>
            <a:endParaRPr lang="en-US" sz="36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lum bright="-11000" contrast="3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944"/>
            <a:ext cx="4802134" cy="10160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  <a:latin typeface="Arial Black"/>
                <a:cs typeface="Arial Black"/>
              </a:rPr>
              <a:t>IMPACTS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0954" y="1117529"/>
            <a:ext cx="773700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New Coworking Spaces</a:t>
            </a:r>
          </a:p>
          <a:p>
            <a:pPr algn="ctr"/>
            <a:endParaRPr lang="en-US" b="1" dirty="0">
              <a:solidFill>
                <a:srgbClr val="FFFFFF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Tech @ Office Hours		</a:t>
            </a:r>
          </a:p>
          <a:p>
            <a:pPr algn="ctr"/>
            <a:endParaRPr lang="en-US" sz="3600" b="1" dirty="0" smtClean="0">
              <a:solidFill>
                <a:srgbClr val="FFFFFF"/>
              </a:solidFill>
            </a:endParaRPr>
          </a:p>
          <a:p>
            <a:pPr algn="ctr"/>
            <a:endParaRPr lang="en-US" sz="36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@Campus initiatives</a:t>
            </a:r>
          </a:p>
          <a:p>
            <a:pPr algn="ctr"/>
            <a:endParaRPr lang="en-US" sz="15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FFFFFF"/>
                </a:solidFill>
              </a:rPr>
              <a:t>InnovateHER</a:t>
            </a:r>
            <a:r>
              <a:rPr lang="en-US" sz="3600" b="1" dirty="0" smtClean="0">
                <a:solidFill>
                  <a:srgbClr val="FFFFFF"/>
                </a:solidFill>
              </a:rPr>
              <a:t> VT $10k Pitch</a:t>
            </a:r>
          </a:p>
          <a:p>
            <a:pPr algn="ctr"/>
            <a:endParaRPr lang="en-US" sz="15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			Lean Entrepreneurship Course </a:t>
            </a:r>
            <a:endParaRPr lang="en-US" sz="3600" dirty="0" smtClean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endParaRPr lang="en-US" sz="4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651"/>
            <a:ext cx="4802134" cy="10160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6"/>
                </a:solidFill>
                <a:latin typeface="Arial Black"/>
                <a:cs typeface="Arial Black"/>
              </a:rPr>
              <a:t>@VCET</a:t>
            </a:r>
            <a:endParaRPr lang="en-US" sz="6600" dirty="0">
              <a:solidFill>
                <a:schemeClr val="accent6"/>
              </a:solidFill>
              <a:latin typeface="Arial Black"/>
              <a:cs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200" y="831630"/>
            <a:ext cx="7906674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rgbClr val="FFFFFF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Thank you for support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Follow @ VCET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Come Visit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  <a:hlinkClick r:id="rId4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VermontTechnologies.com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david@vermonttechnologies.com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680" y="314960"/>
            <a:ext cx="5516880" cy="10160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accent6"/>
                </a:solidFill>
                <a:latin typeface="Arial Black"/>
                <a:cs typeface="Arial Black"/>
              </a:rPr>
              <a:t>@VCET</a:t>
            </a:r>
            <a:endParaRPr lang="en-US" sz="6600" b="1" dirty="0">
              <a:solidFill>
                <a:schemeClr val="accent6"/>
              </a:solidFill>
              <a:latin typeface="Arial Black"/>
              <a:cs typeface="Arial Black"/>
            </a:endParaRPr>
          </a:p>
        </p:txBody>
      </p:sp>
      <p:pic>
        <p:nvPicPr>
          <p:cNvPr id="6" name="Content Placeholder 5" descr="VCETImag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3319" b="-3319"/>
          <a:stretch>
            <a:fillRect/>
          </a:stretch>
        </p:blipFill>
        <p:spPr>
          <a:xfrm>
            <a:off x="203200" y="314960"/>
            <a:ext cx="1584960" cy="871667"/>
          </a:xfrm>
        </p:spPr>
      </p:pic>
      <p:sp>
        <p:nvSpPr>
          <p:cNvPr id="4" name="TextBox 3"/>
          <p:cNvSpPr txBox="1"/>
          <p:nvPr/>
        </p:nvSpPr>
        <p:spPr>
          <a:xfrm>
            <a:off x="203201" y="1397099"/>
            <a:ext cx="8731736" cy="4893648"/>
          </a:xfrm>
          <a:prstGeom prst="rect">
            <a:avLst/>
          </a:prstGeom>
          <a:noFill/>
          <a:ln w="571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/>
              <a:t>Next Generation Jobs for </a:t>
            </a:r>
          </a:p>
          <a:p>
            <a:pPr algn="ctr"/>
            <a:r>
              <a:rPr lang="en-US" sz="4000" b="1" i="1" dirty="0" smtClean="0"/>
              <a:t>This Generation of Vermonters</a:t>
            </a:r>
          </a:p>
          <a:p>
            <a:pPr algn="ctr"/>
            <a:endParaRPr lang="en-US" sz="1500" b="1" dirty="0"/>
          </a:p>
          <a:p>
            <a:pPr algn="ctr"/>
            <a:r>
              <a:rPr lang="en-US" sz="3600" b="1" dirty="0" smtClean="0"/>
              <a:t> Opened 2005 : 501 (c)3 : UVM cofounded</a:t>
            </a:r>
          </a:p>
          <a:p>
            <a:pPr algn="ctr"/>
            <a:endParaRPr lang="en-US" sz="1500" b="1" dirty="0" smtClean="0"/>
          </a:p>
          <a:p>
            <a:pPr algn="ctr"/>
            <a:r>
              <a:rPr lang="en-US" sz="3600" b="1" dirty="0" smtClean="0"/>
              <a:t>Startups and Entrepreneurs</a:t>
            </a:r>
          </a:p>
          <a:p>
            <a:pPr algn="ctr"/>
            <a:endParaRPr lang="en-US" sz="1500" b="1" dirty="0" smtClean="0"/>
          </a:p>
          <a:p>
            <a:pPr algn="ctr"/>
            <a:r>
              <a:rPr lang="en-US" sz="3600" b="1" dirty="0" smtClean="0"/>
              <a:t> Innovation Ecosystem</a:t>
            </a:r>
          </a:p>
          <a:p>
            <a:pPr algn="ctr"/>
            <a:endParaRPr lang="en-US" sz="1500" b="1" dirty="0" smtClean="0"/>
          </a:p>
          <a:p>
            <a:pPr algn="ctr"/>
            <a:r>
              <a:rPr lang="en-US" sz="3600" b="1" dirty="0" smtClean="0"/>
              <a:t> Entrepreneurship = Wealth Creation</a:t>
            </a:r>
          </a:p>
          <a:p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680" y="314960"/>
            <a:ext cx="5516880" cy="10160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79646"/>
                </a:solidFill>
                <a:latin typeface="Arial Black"/>
                <a:cs typeface="Arial Black"/>
              </a:rPr>
              <a:t>PEOPLE</a:t>
            </a:r>
            <a:endParaRPr lang="en-US" sz="6600" dirty="0">
              <a:solidFill>
                <a:srgbClr val="F79646"/>
              </a:solidFill>
              <a:latin typeface="Arial Black"/>
              <a:cs typeface="Arial Black"/>
            </a:endParaRPr>
          </a:p>
        </p:txBody>
      </p:sp>
      <p:pic>
        <p:nvPicPr>
          <p:cNvPr id="6" name="Content Placeholder 5" descr="VCETImag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3319" b="-3319"/>
          <a:stretch>
            <a:fillRect/>
          </a:stretch>
        </p:blipFill>
        <p:spPr>
          <a:xfrm>
            <a:off x="203200" y="314960"/>
            <a:ext cx="1584960" cy="871667"/>
          </a:xfrm>
        </p:spPr>
      </p:pic>
      <p:sp>
        <p:nvSpPr>
          <p:cNvPr id="4" name="TextBox 3"/>
          <p:cNvSpPr txBox="1"/>
          <p:nvPr/>
        </p:nvSpPr>
        <p:spPr>
          <a:xfrm>
            <a:off x="203201" y="1420401"/>
            <a:ext cx="8731736" cy="4847481"/>
          </a:xfrm>
          <a:prstGeom prst="rect">
            <a:avLst/>
          </a:prstGeom>
          <a:noFill/>
          <a:ln w="571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Professionals</a:t>
            </a:r>
            <a:r>
              <a:rPr lang="en-US" sz="3600" b="1" dirty="0" smtClean="0"/>
              <a:t>  </a:t>
            </a:r>
          </a:p>
          <a:p>
            <a:pPr algn="ctr"/>
            <a:r>
              <a:rPr lang="en-US" sz="2800" b="1" dirty="0" smtClean="0"/>
              <a:t>VCET Staff, Board of Directors, Venture Capitalists, Entrepreneurs, Executives, and Professionals</a:t>
            </a:r>
          </a:p>
          <a:p>
            <a:endParaRPr lang="en-US" sz="1500" b="1" dirty="0" smtClean="0"/>
          </a:p>
          <a:p>
            <a:pPr algn="ctr"/>
            <a:r>
              <a:rPr lang="en-US" sz="3600" b="1" u="sng" dirty="0" smtClean="0"/>
              <a:t>Colleges &amp; Universities  </a:t>
            </a:r>
          </a:p>
          <a:p>
            <a:pPr algn="ctr"/>
            <a:r>
              <a:rPr lang="en-US" sz="2800" b="1" dirty="0" smtClean="0"/>
              <a:t>Students, Parents, Researchers and Alumni</a:t>
            </a:r>
          </a:p>
          <a:p>
            <a:endParaRPr lang="en-US" sz="1500" b="1" dirty="0" smtClean="0"/>
          </a:p>
          <a:p>
            <a:pPr algn="ctr"/>
            <a:r>
              <a:rPr lang="en-US" sz="3600" b="1" u="sng" dirty="0" smtClean="0"/>
              <a:t>Corporations </a:t>
            </a:r>
          </a:p>
          <a:p>
            <a:endParaRPr lang="en-US" sz="1500" b="1" dirty="0" smtClean="0"/>
          </a:p>
          <a:p>
            <a:pPr algn="ctr"/>
            <a:r>
              <a:rPr lang="en-US" sz="3600" b="1" u="sng" dirty="0" smtClean="0"/>
              <a:t>Ecosystem Partners</a:t>
            </a:r>
          </a:p>
          <a:p>
            <a:r>
              <a:rPr lang="en-US" sz="2800" b="1" dirty="0" smtClean="0"/>
              <a:t>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680" y="314960"/>
            <a:ext cx="5516880" cy="10160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79646"/>
                </a:solidFill>
                <a:latin typeface="Arial Black"/>
                <a:cs typeface="Arial Black"/>
              </a:rPr>
              <a:t>PLACES</a:t>
            </a:r>
            <a:endParaRPr lang="en-US" sz="6600" dirty="0">
              <a:solidFill>
                <a:srgbClr val="F79646"/>
              </a:solidFill>
              <a:latin typeface="Arial Black"/>
              <a:cs typeface="Arial Black"/>
            </a:endParaRPr>
          </a:p>
        </p:txBody>
      </p:sp>
      <p:pic>
        <p:nvPicPr>
          <p:cNvPr id="6" name="Content Placeholder 5" descr="VCETImage.JPG"/>
          <p:cNvPicPr>
            <a:picLocks noGrp="1" noChangeAspect="1"/>
          </p:cNvPicPr>
          <p:nvPr>
            <p:ph idx="1"/>
          </p:nvPr>
        </p:nvPicPr>
        <p:blipFill>
          <a:blip r:embed="rId3"/>
          <a:srcRect t="-3319" b="-3319"/>
          <a:stretch>
            <a:fillRect/>
          </a:stretch>
        </p:blipFill>
        <p:spPr>
          <a:xfrm>
            <a:off x="203200" y="314960"/>
            <a:ext cx="1584960" cy="871667"/>
          </a:xfrm>
        </p:spPr>
      </p:pic>
      <p:sp>
        <p:nvSpPr>
          <p:cNvPr id="4" name="TextBox 3"/>
          <p:cNvSpPr txBox="1"/>
          <p:nvPr/>
        </p:nvSpPr>
        <p:spPr>
          <a:xfrm>
            <a:off x="203201" y="1432052"/>
            <a:ext cx="8731736" cy="4216539"/>
          </a:xfrm>
          <a:prstGeom prst="rect">
            <a:avLst/>
          </a:prstGeom>
          <a:noFill/>
          <a:ln w="571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It’s about Here </a:t>
            </a:r>
            <a:r>
              <a:rPr lang="en-US" sz="3600" b="1" u="sng" dirty="0" smtClean="0"/>
              <a:t>and</a:t>
            </a:r>
            <a:r>
              <a:rPr lang="en-US" sz="3600" b="1" dirty="0" smtClean="0"/>
              <a:t> There</a:t>
            </a:r>
          </a:p>
          <a:p>
            <a:pPr algn="ctr"/>
            <a:r>
              <a:rPr lang="en-US" sz="2800" b="1" dirty="0" smtClean="0"/>
              <a:t> </a:t>
            </a:r>
          </a:p>
          <a:p>
            <a:pPr lvl="1" algn="ctr"/>
            <a:r>
              <a:rPr lang="en-US" sz="3600" b="1" dirty="0" smtClean="0"/>
              <a:t>Create Density &amp; Lower Barriers</a:t>
            </a:r>
          </a:p>
          <a:p>
            <a:pPr algn="ctr"/>
            <a:endParaRPr lang="en-US" sz="2500" b="1" dirty="0" smtClean="0"/>
          </a:p>
          <a:p>
            <a:pPr algn="ctr"/>
            <a:r>
              <a:rPr lang="en-US" sz="3600" b="1" dirty="0" smtClean="0"/>
              <a:t>@VCET operates 3 places, +/- 100 Members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3600" b="1" dirty="0" smtClean="0"/>
              <a:t>Programs and Events</a:t>
            </a:r>
            <a:endParaRPr lang="en-US" sz="2800" b="1" dirty="0" smtClean="0"/>
          </a:p>
          <a:p>
            <a:pPr algn="ctr"/>
            <a:endParaRPr lang="en-US" sz="1500" b="1" dirty="0" smtClean="0"/>
          </a:p>
          <a:p>
            <a:pPr algn="ctr"/>
            <a:r>
              <a:rPr lang="en-US" sz="3600" b="1" dirty="0" smtClean="0"/>
              <a:t>Who’s Next?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7199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  <a:latin typeface="Arial Black"/>
                <a:cs typeface="Arial Black"/>
              </a:rPr>
              <a:t>@UVM</a:t>
            </a:r>
            <a:endParaRPr lang="en-US" sz="60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7199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  <a:latin typeface="Arial Black"/>
                <a:cs typeface="Arial Black"/>
              </a:rPr>
              <a:t>@UVM</a:t>
            </a:r>
            <a:endParaRPr lang="en-US" sz="60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9768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Arial Black"/>
                <a:cs typeface="Arial Black"/>
              </a:rPr>
              <a:t>@MIDD</a:t>
            </a:r>
            <a:endParaRPr lang="en-US" sz="60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9768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Arial Black"/>
                <a:cs typeface="Arial Black"/>
              </a:rPr>
              <a:t>@MIDD</a:t>
            </a:r>
            <a:endParaRPr lang="en-US" sz="60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5068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Arial Black"/>
                <a:cs typeface="Arial Black"/>
              </a:rPr>
              <a:t>@BTV</a:t>
            </a:r>
            <a:endParaRPr lang="en-US" sz="60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410</Words>
  <Application>Microsoft Office PowerPoint</Application>
  <PresentationFormat>On-screen Show (4:3)</PresentationFormat>
  <Paragraphs>128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Office Theme</vt:lpstr>
      <vt:lpstr>STARTUPS WANTED</vt:lpstr>
      <vt:lpstr>@VCET</vt:lpstr>
      <vt:lpstr>PEOPLE</vt:lpstr>
      <vt:lpstr>PLACES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CAPITAL</vt:lpstr>
      <vt:lpstr>CAPITAL</vt:lpstr>
      <vt:lpstr>IMPACTS</vt:lpstr>
      <vt:lpstr>IMPACTS</vt:lpstr>
      <vt:lpstr>@VCET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Bradbury</dc:creator>
  <cp:lastModifiedBy>Laura Smith</cp:lastModifiedBy>
  <cp:revision>24</cp:revision>
  <cp:lastPrinted>2015-11-16T23:42:01Z</cp:lastPrinted>
  <dcterms:created xsi:type="dcterms:W3CDTF">2015-11-16T18:26:30Z</dcterms:created>
  <dcterms:modified xsi:type="dcterms:W3CDTF">2016-11-22T13:36:47Z</dcterms:modified>
</cp:coreProperties>
</file>