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174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3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4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48C49-2326-8045-9212-7ED0689C6DAE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378B3-5BB8-D949-ADCC-10EF4C2DB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83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641507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60953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78763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42187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80837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5332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42134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800" dirty="0" smtClean="0"/>
              <a:t>MANY</a:t>
            </a:r>
            <a:r>
              <a:rPr lang="en-US" sz="1800" baseline="0" dirty="0" smtClean="0"/>
              <a:t> elements in the 17 page plan.  No time to cover it all.  One key element for students is</a:t>
            </a:r>
            <a:endParaRPr sz="1800" dirty="0"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7275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"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5145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3779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Discuss Q12 Survey &amp; Gallup Purdue Study - focus on Engagement </a:t>
            </a:r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02136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898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85800" y="1428750"/>
            <a:ext cx="7543800" cy="19454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Questrial"/>
              <a:buNone/>
              <a:defRPr sz="66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685800" y="3429000"/>
            <a:ext cx="6461759" cy="800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ctr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ctr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0" i="0" u="none" strike="noStrike" cap="none" baseline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ctr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0" i="0" u="none" strike="noStrike" cap="none" baseline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ctr" rtl="0">
              <a:spcBef>
                <a:spcPts val="280"/>
              </a:spcBef>
              <a:buClr>
                <a:schemeClr val="accent5"/>
              </a:buClr>
              <a:buFont typeface="Arial"/>
              <a:buNone/>
              <a:defRPr sz="1400" b="0" i="0" u="none" strike="noStrike" cap="none" baseline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ctr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 sz="1400" b="0" i="0" u="none" strike="noStrike" cap="none" baseline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ctr" rtl="0">
              <a:spcBef>
                <a:spcPts val="280"/>
              </a:spcBef>
              <a:buClr>
                <a:schemeClr val="accent2"/>
              </a:buClr>
              <a:buFont typeface="Arial"/>
              <a:buNone/>
              <a:defRPr sz="1400" b="0" i="0" u="none" strike="noStrike" cap="none" baseline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ctr" rtl="0">
              <a:spcBef>
                <a:spcPts val="280"/>
              </a:spcBef>
              <a:buClr>
                <a:schemeClr val="accent3"/>
              </a:buClr>
              <a:buFont typeface="Arial"/>
              <a:buNone/>
              <a:defRPr sz="1400" b="0" i="0" u="none" strike="noStrike" cap="none" baseline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ctr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sz="1400" b="0" i="0" u="none" strike="noStrike" cap="none" baseline="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Questrial"/>
              <a:buNone/>
              <a:defRPr sz="4600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 rot="5400000">
            <a:off x="2466975" y="-809624"/>
            <a:ext cx="3600450" cy="761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8890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640080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005839" indent="-11683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280160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554480" indent="-144780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1737360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1920240" indent="-10413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2103120" indent="-9652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2286000" indent="-101600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 rot="5400000">
            <a:off x="5311377" y="1524000"/>
            <a:ext cx="438864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Questrial"/>
              <a:buNone/>
              <a:defRPr sz="4600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8890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640080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005839" indent="-11683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280160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554480" indent="-144780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1737360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1920240" indent="-10413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2103120" indent="-9652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2286000" indent="-101600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Questrial"/>
              <a:buNone/>
              <a:defRPr sz="4600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199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8890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640080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005839" indent="-11683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280160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554480" indent="-144780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1737360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1920240" indent="-10413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2103120" indent="-9652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2286000" indent="-101600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722312" y="4114800"/>
            <a:ext cx="7659687" cy="87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 sz="3600" b="0" cap="none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722312" y="2889647"/>
            <a:ext cx="6135686" cy="12251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Questrial"/>
              <a:buNone/>
              <a:defRPr sz="4600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152143"/>
            <a:ext cx="3657600" cy="34427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419600" y="1152143"/>
            <a:ext cx="3657600" cy="34427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3657600" cy="4798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Questrial"/>
              <a:buNone/>
              <a:defRPr sz="2000" b="1">
                <a:solidFill>
                  <a:schemeClr val="dk2"/>
                </a:solidFill>
              </a:defRPr>
            </a:lvl1pPr>
            <a:lvl2pPr marL="457200" indent="0" rtl="0">
              <a:spcBef>
                <a:spcPts val="0"/>
              </a:spcBef>
              <a:buFont typeface="Questrial"/>
              <a:buNone/>
              <a:defRPr sz="2000" b="1"/>
            </a:lvl2pPr>
            <a:lvl3pPr marL="914400" indent="0" rtl="0">
              <a:spcBef>
                <a:spcPts val="0"/>
              </a:spcBef>
              <a:buFont typeface="Questrial"/>
              <a:buNone/>
              <a:defRPr sz="1800" b="1"/>
            </a:lvl3pPr>
            <a:lvl4pPr marL="1371600" indent="0" rtl="0">
              <a:spcBef>
                <a:spcPts val="0"/>
              </a:spcBef>
              <a:buFont typeface="Questrial"/>
              <a:buNone/>
              <a:defRPr sz="1600" b="1"/>
            </a:lvl4pPr>
            <a:lvl5pPr marL="1828800" indent="0" rtl="0">
              <a:spcBef>
                <a:spcPts val="0"/>
              </a:spcBef>
              <a:buFont typeface="Questrial"/>
              <a:buNone/>
              <a:defRPr sz="1600" b="1"/>
            </a:lvl5pPr>
            <a:lvl6pPr marL="2286000" indent="0" rtl="0">
              <a:spcBef>
                <a:spcPts val="0"/>
              </a:spcBef>
              <a:buFont typeface="Questrial"/>
              <a:buNone/>
              <a:defRPr sz="1600" b="1"/>
            </a:lvl6pPr>
            <a:lvl7pPr marL="2743200" indent="0" rtl="0">
              <a:spcBef>
                <a:spcPts val="0"/>
              </a:spcBef>
              <a:buFont typeface="Questrial"/>
              <a:buNone/>
              <a:defRPr sz="1600" b="1"/>
            </a:lvl7pPr>
            <a:lvl8pPr marL="3200400" indent="0" rtl="0">
              <a:spcBef>
                <a:spcPts val="0"/>
              </a:spcBef>
              <a:buFont typeface="Questrial"/>
              <a:buNone/>
              <a:defRPr sz="1600" b="1"/>
            </a:lvl8pPr>
            <a:lvl9pPr marL="3657600" indent="0" rtl="0">
              <a:spcBef>
                <a:spcPts val="0"/>
              </a:spcBef>
              <a:buFont typeface="Questrial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3657600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4419600" y="1151334"/>
            <a:ext cx="3657600" cy="4798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Questrial"/>
              <a:buNone/>
              <a:defRPr sz="2000" b="1">
                <a:solidFill>
                  <a:schemeClr val="dk2"/>
                </a:solidFill>
              </a:defRPr>
            </a:lvl1pPr>
            <a:lvl2pPr marL="457200" indent="0" rtl="0">
              <a:spcBef>
                <a:spcPts val="0"/>
              </a:spcBef>
              <a:buFont typeface="Questrial"/>
              <a:buNone/>
              <a:defRPr sz="2000" b="1"/>
            </a:lvl2pPr>
            <a:lvl3pPr marL="914400" indent="0" rtl="0">
              <a:spcBef>
                <a:spcPts val="0"/>
              </a:spcBef>
              <a:buFont typeface="Questrial"/>
              <a:buNone/>
              <a:defRPr sz="1800" b="1"/>
            </a:lvl3pPr>
            <a:lvl4pPr marL="1371600" indent="0" rtl="0">
              <a:spcBef>
                <a:spcPts val="0"/>
              </a:spcBef>
              <a:buFont typeface="Questrial"/>
              <a:buNone/>
              <a:defRPr sz="1600" b="1"/>
            </a:lvl4pPr>
            <a:lvl5pPr marL="1828800" indent="0" rtl="0">
              <a:spcBef>
                <a:spcPts val="0"/>
              </a:spcBef>
              <a:buFont typeface="Questrial"/>
              <a:buNone/>
              <a:defRPr sz="1600" b="1"/>
            </a:lvl5pPr>
            <a:lvl6pPr marL="2286000" indent="0" rtl="0">
              <a:spcBef>
                <a:spcPts val="0"/>
              </a:spcBef>
              <a:buFont typeface="Questrial"/>
              <a:buNone/>
              <a:defRPr sz="1600" b="1"/>
            </a:lvl6pPr>
            <a:lvl7pPr marL="2743200" indent="0" rtl="0">
              <a:spcBef>
                <a:spcPts val="0"/>
              </a:spcBef>
              <a:buFont typeface="Questrial"/>
              <a:buNone/>
              <a:defRPr sz="1600" b="1"/>
            </a:lvl7pPr>
            <a:lvl8pPr marL="3200400" indent="0" rtl="0">
              <a:spcBef>
                <a:spcPts val="0"/>
              </a:spcBef>
              <a:buFont typeface="Questrial"/>
              <a:buNone/>
              <a:defRPr sz="1600" b="1"/>
            </a:lvl8pPr>
            <a:lvl9pPr marL="3657600" indent="0" rtl="0">
              <a:spcBef>
                <a:spcPts val="0"/>
              </a:spcBef>
              <a:buFont typeface="Questrial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4"/>
          </p:nvPr>
        </p:nvSpPr>
        <p:spPr>
          <a:xfrm>
            <a:off x="4419600" y="1631156"/>
            <a:ext cx="3657600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5" name="Shape 45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Questrial"/>
              <a:buNone/>
              <a:defRPr sz="4600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304801" y="4121658"/>
            <a:ext cx="7772400" cy="4457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 sz="22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04798" y="45720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Questrial"/>
              <a:buNone/>
              <a:defRPr sz="1600"/>
            </a:lvl1pPr>
            <a:lvl2pPr marL="457200" indent="0" rtl="0">
              <a:spcBef>
                <a:spcPts val="0"/>
              </a:spcBef>
              <a:buFont typeface="Questrial"/>
              <a:buNone/>
              <a:defRPr sz="1200"/>
            </a:lvl2pPr>
            <a:lvl3pPr marL="914400" indent="0" rtl="0">
              <a:spcBef>
                <a:spcPts val="0"/>
              </a:spcBef>
              <a:buFont typeface="Questrial"/>
              <a:buNone/>
              <a:defRPr sz="1000"/>
            </a:lvl3pPr>
            <a:lvl4pPr marL="1371600" indent="0" rtl="0">
              <a:spcBef>
                <a:spcPts val="0"/>
              </a:spcBef>
              <a:buFont typeface="Questrial"/>
              <a:buNone/>
              <a:defRPr sz="900"/>
            </a:lvl4pPr>
            <a:lvl5pPr marL="1828800" indent="0" rtl="0">
              <a:spcBef>
                <a:spcPts val="0"/>
              </a:spcBef>
              <a:buFont typeface="Questrial"/>
              <a:buNone/>
              <a:defRPr sz="900"/>
            </a:lvl5pPr>
            <a:lvl6pPr marL="2286000" indent="0" rtl="0">
              <a:spcBef>
                <a:spcPts val="0"/>
              </a:spcBef>
              <a:buFont typeface="Questrial"/>
              <a:buNone/>
              <a:defRPr sz="900"/>
            </a:lvl6pPr>
            <a:lvl7pPr marL="2743200" indent="0" rtl="0">
              <a:spcBef>
                <a:spcPts val="0"/>
              </a:spcBef>
              <a:buFont typeface="Questrial"/>
              <a:buNone/>
              <a:defRPr sz="900"/>
            </a:lvl7pPr>
            <a:lvl8pPr marL="3200400" indent="0" rtl="0">
              <a:spcBef>
                <a:spcPts val="0"/>
              </a:spcBef>
              <a:buFont typeface="Questrial"/>
              <a:buNone/>
              <a:defRPr sz="900"/>
            </a:lvl8pPr>
            <a:lvl9pPr marL="3657600" indent="0" rtl="0">
              <a:spcBef>
                <a:spcPts val="0"/>
              </a:spcBef>
              <a:buFont typeface="Questrial"/>
              <a:buNone/>
              <a:defRPr sz="9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304800" y="285750"/>
            <a:ext cx="7772400" cy="370712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8890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640080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005839" indent="-11683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280160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554480" indent="-144780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1737360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1920240" indent="-10413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2103120" indent="-9652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2286000" indent="-101600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301752" y="4121458"/>
            <a:ext cx="7772400" cy="4459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 sz="2200" b="1">
                <a:solidFill>
                  <a:schemeClr val="dk2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pic" idx="2"/>
          </p:nvPr>
        </p:nvSpPr>
        <p:spPr>
          <a:xfrm>
            <a:off x="0" y="0"/>
            <a:ext cx="8458200" cy="411479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rgbClr val="FFFFFF"/>
              </a:buClr>
              <a:buFont typeface="Questrial"/>
              <a:buNone/>
              <a:defRPr sz="32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2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2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01752" y="4572000"/>
            <a:ext cx="7772400" cy="459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Questrial"/>
              <a:buNone/>
              <a:defRPr sz="1600"/>
            </a:lvl1pPr>
            <a:lvl2pPr marL="457200" indent="0" rtl="0">
              <a:spcBef>
                <a:spcPts val="0"/>
              </a:spcBef>
              <a:buFont typeface="Questrial"/>
              <a:buNone/>
              <a:defRPr sz="1200"/>
            </a:lvl2pPr>
            <a:lvl3pPr marL="914400" indent="0" rtl="0">
              <a:spcBef>
                <a:spcPts val="0"/>
              </a:spcBef>
              <a:buFont typeface="Questrial"/>
              <a:buNone/>
              <a:defRPr sz="1000"/>
            </a:lvl3pPr>
            <a:lvl4pPr marL="1371600" indent="0" rtl="0">
              <a:spcBef>
                <a:spcPts val="0"/>
              </a:spcBef>
              <a:buFont typeface="Questrial"/>
              <a:buNone/>
              <a:defRPr sz="900"/>
            </a:lvl4pPr>
            <a:lvl5pPr marL="1828800" indent="0" rtl="0">
              <a:spcBef>
                <a:spcPts val="0"/>
              </a:spcBef>
              <a:buFont typeface="Questrial"/>
              <a:buNone/>
              <a:defRPr sz="900"/>
            </a:lvl5pPr>
            <a:lvl6pPr marL="2286000" indent="0" rtl="0">
              <a:spcBef>
                <a:spcPts val="0"/>
              </a:spcBef>
              <a:buFont typeface="Questrial"/>
              <a:buNone/>
              <a:defRPr sz="900"/>
            </a:lvl6pPr>
            <a:lvl7pPr marL="2743200" indent="0" rtl="0">
              <a:spcBef>
                <a:spcPts val="0"/>
              </a:spcBef>
              <a:buFont typeface="Questrial"/>
              <a:buNone/>
              <a:defRPr sz="900"/>
            </a:lvl7pPr>
            <a:lvl8pPr marL="3200400" indent="0" rtl="0">
              <a:spcBef>
                <a:spcPts val="0"/>
              </a:spcBef>
              <a:buFont typeface="Questrial"/>
              <a:buNone/>
              <a:defRPr sz="900"/>
            </a:lvl8pPr>
            <a:lvl9pPr marL="3657600" indent="0" rtl="0">
              <a:spcBef>
                <a:spcPts val="0"/>
              </a:spcBef>
              <a:buFont typeface="Questrial"/>
              <a:buNone/>
              <a:defRPr sz="900"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75000">
              <a:schemeClr val="lt1"/>
            </a:gs>
            <a:gs pos="100000">
              <a:srgbClr val="D8D8D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Questrial"/>
              <a:buNone/>
              <a:defRPr sz="46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199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88900" algn="l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640080" marR="0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005839" marR="0" indent="-116839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280160" marR="0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554480" marR="0" indent="-144780" algn="l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1737360" marR="0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1920240" marR="0" indent="-10413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2103120" marR="0" indent="-9652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2286000" marR="0" indent="-101600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8458200" y="0"/>
            <a:ext cx="685799" cy="5143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" name="Shape 8"/>
          <p:cNvSpPr/>
          <p:nvPr/>
        </p:nvSpPr>
        <p:spPr>
          <a:xfrm>
            <a:off x="8458200" y="4114800"/>
            <a:ext cx="685799" cy="514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" name="Shape 9"/>
          <p:cNvSpPr>
            <a:spLocks noGrp="1"/>
          </p:cNvSpPr>
          <p:nvPr>
            <p:ph type="sldNum" idx="12"/>
          </p:nvPr>
        </p:nvSpPr>
        <p:spPr>
          <a:xfrm>
            <a:off x="8531788" y="4236720"/>
            <a:ext cx="548639" cy="297179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800" b="0" i="0" u="none" strike="noStrike" cap="none" baseline="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" sz="1800" b="0" i="0" u="none" strike="noStrike" cap="none" baseline="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 rot="-5400000">
            <a:off x="7882819" y="2990849"/>
            <a:ext cx="1775460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 rot="-5400000">
            <a:off x="7856150" y="1188719"/>
            <a:ext cx="18287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vm.edu/~career/?Page=4yearplan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allup.com/poll/168848/life-college-matters-life-college.aspx" TargetMode="External"/><Relationship Id="rId4" Type="http://schemas.openxmlformats.org/officeDocument/2006/relationships/hyperlink" Target="https://www.aacu.org/resources/high-impact-practice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subTitle" idx="1"/>
          </p:nvPr>
        </p:nvSpPr>
        <p:spPr>
          <a:xfrm>
            <a:off x="373525" y="3793448"/>
            <a:ext cx="7515300" cy="13500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" sz="18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Pamela K. Gardner, Director, Career Center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" sz="18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Mark Heyman, Human Resources </a:t>
            </a:r>
            <a:r>
              <a:rPr lang="en" sz="1800" dirty="0">
                <a:solidFill>
                  <a:schemeClr val="dk1"/>
                </a:solidFill>
              </a:rPr>
              <a:t>Director</a:t>
            </a:r>
            <a:r>
              <a:rPr lang="en" sz="18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, Logic </a:t>
            </a:r>
            <a:r>
              <a:rPr lang="en" sz="18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Suppl</a:t>
            </a:r>
            <a:r>
              <a:rPr lang="en-US" sz="18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</a:t>
            </a:r>
            <a:r>
              <a:rPr lang="en" sz="18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							</a:t>
            </a:r>
            <a:r>
              <a:rPr lang="en-US" sz="18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						</a:t>
            </a:r>
            <a:r>
              <a:rPr lang="en" sz="18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November </a:t>
            </a:r>
            <a:r>
              <a:rPr lang="en" sz="18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17, 2015</a:t>
            </a:r>
          </a:p>
        </p:txBody>
      </p:sp>
      <p:pic>
        <p:nvPicPr>
          <p:cNvPr id="83" name="Shape 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3524" y="206425"/>
            <a:ext cx="3726521" cy="1298148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 txBox="1"/>
          <p:nvPr/>
        </p:nvSpPr>
        <p:spPr>
          <a:xfrm>
            <a:off x="373525" y="2159949"/>
            <a:ext cx="7978499" cy="132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3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Career </a:t>
            </a:r>
            <a:r>
              <a:rPr lang="en" sz="3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Center</a:t>
            </a:r>
            <a:r>
              <a:rPr lang="en" sz="32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: </a:t>
            </a:r>
            <a:r>
              <a:rPr lang="en" sz="3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Preparing &amp;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3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Retaining Young Professionals for VT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6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Career Outcomes 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199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8890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</a:pPr>
            <a:endParaRPr sz="2200" b="0" i="0" u="none" strike="noStrike" cap="none" baseline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6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Questions &amp; Discussion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199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14300" marR="0" lvl="0" indent="0" algn="l" rtl="0">
              <a:spcBef>
                <a:spcPts val="0"/>
              </a:spcBef>
              <a:buClr>
                <a:schemeClr val="accent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8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Agenda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389000" cy="360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3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Context</a:t>
            </a:r>
          </a:p>
          <a:p>
            <a:pPr marL="342900" marR="0" lvl="0" indent="-228600" algn="l" rtl="0">
              <a:spcBef>
                <a:spcPts val="6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3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Challenges</a:t>
            </a:r>
          </a:p>
          <a:p>
            <a:pPr marL="342900" marR="0" lvl="0" indent="-228600" algn="l" rtl="0">
              <a:spcBef>
                <a:spcPts val="6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3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New Strategies</a:t>
            </a:r>
          </a:p>
          <a:p>
            <a:pPr marL="342900" marR="0" lvl="0" indent="-228600" algn="l" rtl="0">
              <a:spcBef>
                <a:spcPts val="6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3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Partnerships</a:t>
            </a:r>
          </a:p>
          <a:p>
            <a:pPr marL="342900" marR="0" lvl="0" indent="-228600" algn="l" rtl="0">
              <a:spcBef>
                <a:spcPts val="6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34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Discussion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8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Context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063228"/>
            <a:ext cx="7619999" cy="4080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Career development is a long-term process 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UVM services </a:t>
            </a:r>
            <a:r>
              <a:rPr lang="en-US" sz="28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helped students</a:t>
            </a:r>
            <a:endParaRPr lang="en" sz="2800" b="0" i="0" u="none" strike="noStrike" cap="none" baseline="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52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" sz="22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Explore &amp; choose majors &amp; careers</a:t>
            </a:r>
          </a:p>
          <a:p>
            <a:pPr marL="640080" marR="0" lvl="1" indent="-233680" algn="l" rtl="0">
              <a:spcBef>
                <a:spcPts val="52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" sz="22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Gain experience</a:t>
            </a:r>
          </a:p>
          <a:p>
            <a:pPr marL="640080" marR="0" lvl="1" indent="-233680" algn="l" rtl="0">
              <a:spcBef>
                <a:spcPts val="52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" sz="22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Understand &amp; articulate knowledge, interests, skills &amp; purpose</a:t>
            </a:r>
          </a:p>
          <a:p>
            <a:pPr marL="640080" marR="0" lvl="1" indent="-233680" algn="l" rtl="0">
              <a:spcBef>
                <a:spcPts val="52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" sz="22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Develop &amp; maintain professional connections</a:t>
            </a:r>
          </a:p>
          <a:p>
            <a:pPr marL="640080" marR="0" lvl="1" indent="-233680" algn="l" rtl="0">
              <a:spcBef>
                <a:spcPts val="52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" sz="22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Teach skills to prepare, apply, interview, negotiate, </a:t>
            </a:r>
            <a:r>
              <a:rPr lang="en" sz="22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close</a:t>
            </a:r>
            <a:endParaRPr lang="en-US" sz="2200" b="0" i="0" u="none" strike="noStrike" cap="none" baseline="0" dirty="0" smtClean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52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US" sz="2200" dirty="0" smtClean="0"/>
              <a:t>Meet with employers employers  </a:t>
            </a:r>
            <a:endParaRPr lang="en" sz="2200" b="0" i="0" u="none" strike="noStrike" cap="none" baseline="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68580" algn="l" rtl="0">
              <a:spcBef>
                <a:spcPts val="520"/>
              </a:spcBef>
              <a:buClr>
                <a:schemeClr val="accent2"/>
              </a:buClr>
              <a:buFont typeface="Arial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50800" algn="l" rtl="0">
              <a:spcBef>
                <a:spcPts val="560"/>
              </a:spcBef>
              <a:buClr>
                <a:schemeClr val="accent1"/>
              </a:buClr>
              <a:buFont typeface="Arial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8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Challenges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199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03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6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Pace of change is accelerating</a:t>
            </a:r>
          </a:p>
          <a:p>
            <a:pPr marL="342900" marR="0" lvl="0" indent="-203200" algn="l" rtl="0">
              <a:spcBef>
                <a:spcPts val="60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6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More self-motivated career development is required</a:t>
            </a:r>
          </a:p>
          <a:p>
            <a:pPr marL="342900" marR="0" lvl="0" indent="-203200" algn="l" rtl="0">
              <a:spcBef>
                <a:spcPts val="60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6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Career development is scary to many</a:t>
            </a:r>
          </a:p>
          <a:p>
            <a:pPr marL="342900" marR="0" lvl="0" indent="-203200" algn="l" rtl="0">
              <a:spcBef>
                <a:spcPts val="60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6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Students assume it is all about Senior Year: resumes &amp; career fairs</a:t>
            </a:r>
          </a:p>
          <a:p>
            <a:pPr marL="342900" marR="0" lvl="0" indent="-228600" algn="l" rtl="0">
              <a:spcBef>
                <a:spcPts val="600"/>
              </a:spcBef>
              <a:buClr>
                <a:schemeClr val="accent1"/>
              </a:buClr>
              <a:buSzPct val="115384"/>
              <a:buFont typeface="Arial"/>
              <a:buChar char="•"/>
            </a:pPr>
            <a:r>
              <a:rPr lang="en" sz="26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Curriculum for earning a degree is well defined; not for earning a professional job</a:t>
            </a:r>
            <a:r>
              <a:rPr lang="en" sz="3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800" b="0" i="0" u="none" strike="noStrike" cap="none" baseline="0" dirty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Big Idea  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19999" cy="3837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03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Provide early &amp; persistent career &amp; personal development </a:t>
            </a:r>
          </a:p>
          <a:p>
            <a:pPr marL="342900" marR="0" lvl="0" indent="-2032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Promote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self-sufficiency</a:t>
            </a:r>
            <a:endParaRPr lang="en" sz="2400" b="0" i="0" u="none" strike="noStrike" cap="none" baseline="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032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Support more exploration &amp; experience</a:t>
            </a:r>
          </a:p>
          <a:p>
            <a:pPr marL="342900" marR="0" lvl="0" indent="-2032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Engage students in &amp; out of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class</a:t>
            </a:r>
            <a:endParaRPr lang="en" sz="2400" b="0" i="0" u="none" strike="noStrike" cap="none" baseline="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032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Make connections between college and career more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explicit</a:t>
            </a:r>
            <a:r>
              <a:rPr lang="en-US" sz="2400" dirty="0"/>
              <a:t>;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build skills</a:t>
            </a:r>
            <a:endParaRPr lang="en" sz="2400" b="0" i="0" u="none" strike="noStrike" cap="none" baseline="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032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Increase opportunities; remove barriers</a:t>
            </a:r>
          </a:p>
          <a:p>
            <a:pPr marL="342900" marR="0" lvl="0" indent="-2032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400" b="1" i="0" u="none" strike="noStrike" cap="none" baseline="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Improve post-graduation outcomes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10949" y="206125"/>
            <a:ext cx="8160000" cy="114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4-Year Plan for Career Success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355425"/>
            <a:ext cx="7294499" cy="356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159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800" b="0" i="0" u="sng" strike="noStrike" cap="none" baseline="0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3"/>
              </a:rPr>
              <a:t>Yearly</a:t>
            </a:r>
            <a:r>
              <a:rPr lang="en" sz="2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goals, activities and links</a:t>
            </a:r>
          </a:p>
          <a:p>
            <a:pPr marL="342900" marR="0" lvl="0" indent="-215900" algn="l" rtl="0">
              <a:spcBef>
                <a:spcPts val="60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Based on research </a:t>
            </a:r>
          </a:p>
          <a:p>
            <a:pPr marL="640080" marR="0" lvl="1" indent="-208280" algn="l" rtl="0">
              <a:spcBef>
                <a:spcPts val="52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" sz="22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Ass</a:t>
            </a:r>
            <a:r>
              <a:rPr lang="en" sz="2200"/>
              <a:t>’</a:t>
            </a:r>
            <a:r>
              <a:rPr lang="en" sz="22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 of American Colleges &amp; Universities</a:t>
            </a:r>
            <a:r>
              <a:rPr lang="en" sz="2200"/>
              <a:t>’ High Impact Practices (</a:t>
            </a:r>
            <a:r>
              <a:rPr lang="en" sz="2200" u="sng">
                <a:solidFill>
                  <a:schemeClr val="hlink"/>
                </a:solidFill>
                <a:hlinkClick r:id="rId4"/>
              </a:rPr>
              <a:t>HIPs</a:t>
            </a:r>
            <a:r>
              <a:rPr lang="en" sz="2200"/>
              <a:t>)</a:t>
            </a:r>
          </a:p>
          <a:p>
            <a:pPr marL="640080" marR="0" lvl="1" indent="-208280" algn="l" rtl="0">
              <a:spcBef>
                <a:spcPts val="52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" sz="22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Gallup</a:t>
            </a:r>
            <a:r>
              <a:rPr lang="en" sz="2200"/>
              <a:t>-</a:t>
            </a:r>
            <a:r>
              <a:rPr lang="en" sz="22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Purdue Univ</a:t>
            </a:r>
            <a:r>
              <a:rPr lang="en" sz="2200"/>
              <a:t>ersity </a:t>
            </a:r>
            <a:r>
              <a:rPr lang="en" sz="2200" u="sng">
                <a:solidFill>
                  <a:schemeClr val="hlink"/>
                </a:solidFill>
                <a:hlinkClick r:id="rId5"/>
              </a:rPr>
              <a:t>study</a:t>
            </a:r>
          </a:p>
          <a:p>
            <a:pPr marL="342900" marR="0" lvl="0" indent="-215900" algn="l" rtl="0">
              <a:spcBef>
                <a:spcPts val="60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Activities promote persistence, better grades &amp; better career outcomes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129332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8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Partnerships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986575"/>
            <a:ext cx="7619999" cy="4051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" sz="26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Vermont businesses, gov’t &amp; non-profits are crucial in helping students</a:t>
            </a:r>
          </a:p>
          <a:p>
            <a:pPr marL="800100" marR="0" lvl="0" indent="-215900" algn="l" rtl="0"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Explor</a:t>
            </a:r>
            <a:r>
              <a:rPr lang="en" sz="2000"/>
              <a:t>e</a:t>
            </a:r>
          </a:p>
          <a:p>
            <a:pPr marL="800100" marR="0" lvl="0" indent="-215900" algn="l" rtl="0"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000"/>
              <a:t>Experience</a:t>
            </a:r>
          </a:p>
          <a:p>
            <a:pPr marL="800100" marR="0" lvl="0" indent="-215900" algn="l" rtl="0"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000"/>
              <a:t>Focus</a:t>
            </a:r>
          </a:p>
          <a:p>
            <a:pPr marL="800100" marR="0" lvl="0" indent="-215900" algn="l" rtl="0"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Network </a:t>
            </a:r>
          </a:p>
          <a:p>
            <a:pPr marL="800100" marR="0" lvl="0" indent="-215900" algn="l" rtl="0"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000"/>
              <a:t>Find challenging &amp; rewarding jobs</a:t>
            </a:r>
          </a:p>
          <a:p>
            <a:pPr marL="0" marR="0" indent="0" algn="l" rtl="0">
              <a:spcBef>
                <a:spcPts val="440"/>
              </a:spcBef>
              <a:buNone/>
            </a:pPr>
            <a:r>
              <a:rPr lang="en" sz="2600"/>
              <a:t>Engagement helps employers </a:t>
            </a:r>
            <a:r>
              <a:rPr lang="en" sz="26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too</a:t>
            </a:r>
            <a:r>
              <a:rPr lang="en" sz="2600"/>
              <a:t>.  </a:t>
            </a:r>
          </a:p>
          <a:p>
            <a:pPr marL="800100" lvl="0" indent="-21590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" sz="2000"/>
              <a:t>Get experience</a:t>
            </a:r>
            <a:r>
              <a:rPr lang="en"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here; stay here!</a:t>
            </a:r>
          </a:p>
          <a:p>
            <a:pPr marL="0" marR="0" lvl="0" indent="0" algn="l" rt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" sz="2000"/>
              <a:t>=&gt;       </a:t>
            </a:r>
            <a:r>
              <a:rPr lang="en" sz="20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Key partner: Logic Supply &amp; Mark Heyman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6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Logic Supply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199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600"/>
              <a:t>We seek to engage with students in ways that are: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800"/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Questrial"/>
            </a:pPr>
            <a:r>
              <a:rPr lang="en" sz="2000"/>
              <a:t>Informative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Questrial"/>
            </a:pPr>
            <a:r>
              <a:rPr lang="en" sz="2000"/>
              <a:t>Compelling &amp; Memorable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Questrial"/>
            </a:pPr>
            <a:r>
              <a:rPr lang="en" sz="2000"/>
              <a:t>Raises awareness of opportunities in VT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Questrial"/>
            </a:pPr>
            <a:r>
              <a:rPr lang="en" sz="2000"/>
              <a:t>Discuss culture in addition to skills/competencies required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Questrial"/>
            </a:pPr>
            <a:r>
              <a:rPr lang="en" sz="2000"/>
              <a:t>All of the above are foundational before we consider a hire</a:t>
            </a: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We provide open &amp; honest feedback to UVM on engagement with businesses &amp; preparing students for “the real world.”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7619999" cy="85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Questrial"/>
              <a:buNone/>
            </a:pPr>
            <a:r>
              <a:rPr lang="en" sz="46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Logic Supply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19999" cy="360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600"/>
              <a:t>We are engaged with the UVM student body through: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909"/>
              <a:buFont typeface="Questrial"/>
            </a:pPr>
            <a:r>
              <a:rPr lang="en"/>
              <a:t>Career Fairs &amp; Networking Events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909"/>
              <a:buFont typeface="Questrial"/>
            </a:pPr>
            <a:r>
              <a:rPr lang="en"/>
              <a:t>Resume/Cover Letter Workshops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909"/>
              <a:buFont typeface="Questrial"/>
            </a:pPr>
            <a:r>
              <a:rPr lang="en"/>
              <a:t>Job Shadows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909"/>
              <a:buFont typeface="Questrial"/>
            </a:pPr>
            <a:r>
              <a:rPr lang="en"/>
              <a:t>Informational Interviews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909"/>
              <a:buFont typeface="Questrial"/>
            </a:pPr>
            <a:r>
              <a:rPr lang="en"/>
              <a:t>On-site tours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909"/>
              <a:buFont typeface="Questrial"/>
            </a:pPr>
            <a:r>
              <a:rPr lang="en"/>
              <a:t>Internships 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909"/>
              <a:buFont typeface="Questrial"/>
            </a:pPr>
            <a:r>
              <a:rPr lang="en"/>
              <a:t>Classroom presentations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Adjacency">
  <a:themeElements>
    <a:clrScheme name="UVM Colors">
      <a:dk1>
        <a:srgbClr val="000000"/>
      </a:dk1>
      <a:lt1>
        <a:srgbClr val="FFFFFF"/>
      </a:lt1>
      <a:dk2>
        <a:srgbClr val="346F29"/>
      </a:dk2>
      <a:lt2>
        <a:srgbClr val="C8C8B1"/>
      </a:lt2>
      <a:accent1>
        <a:srgbClr val="96A94F"/>
      </a:accent1>
      <a:accent2>
        <a:srgbClr val="E47C23"/>
      </a:accent2>
      <a:accent3>
        <a:srgbClr val="76A3D6"/>
      </a:accent3>
      <a:accent4>
        <a:srgbClr val="B6C328"/>
      </a:accent4>
      <a:accent5>
        <a:srgbClr val="E2B973"/>
      </a:accent5>
      <a:accent6>
        <a:srgbClr val="AB6A38"/>
      </a:accent6>
      <a:hlink>
        <a:srgbClr val="E47C23"/>
      </a:hlink>
      <a:folHlink>
        <a:srgbClr val="E2B97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389</Words>
  <Application>Microsoft Office PowerPoint</Application>
  <PresentationFormat>On-screen Show (16:9)</PresentationFormat>
  <Paragraphs>75</Paragraphs>
  <Slides>11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Questrial</vt:lpstr>
      <vt:lpstr>Calibri</vt:lpstr>
      <vt:lpstr>Adjacency</vt:lpstr>
      <vt:lpstr>simple-light-2</vt:lpstr>
      <vt:lpstr>PowerPoint Presentation</vt:lpstr>
      <vt:lpstr>Agenda</vt:lpstr>
      <vt:lpstr>Context</vt:lpstr>
      <vt:lpstr>Challenges</vt:lpstr>
      <vt:lpstr>The Big Idea  </vt:lpstr>
      <vt:lpstr>4-Year Plan for Career Success</vt:lpstr>
      <vt:lpstr>Partnerships</vt:lpstr>
      <vt:lpstr>Logic Supply</vt:lpstr>
      <vt:lpstr>Logic Supply</vt:lpstr>
      <vt:lpstr>Career Outcomes </vt:lpstr>
      <vt:lpstr>Questions &amp;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Laura Smith</cp:lastModifiedBy>
  <cp:revision>6</cp:revision>
  <cp:lastPrinted>2015-11-17T16:23:44Z</cp:lastPrinted>
  <dcterms:modified xsi:type="dcterms:W3CDTF">2016-11-20T21:29:22Z</dcterms:modified>
</cp:coreProperties>
</file>