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0" r:id="rId3"/>
    <p:sldId id="284" r:id="rId4"/>
    <p:sldId id="264" r:id="rId5"/>
    <p:sldId id="266" r:id="rId6"/>
    <p:sldId id="267" r:id="rId7"/>
    <p:sldId id="275" r:id="rId8"/>
    <p:sldId id="261" r:id="rId9"/>
    <p:sldId id="282" r:id="rId10"/>
    <p:sldId id="276" r:id="rId11"/>
    <p:sldId id="272" r:id="rId12"/>
    <p:sldId id="262" r:id="rId13"/>
    <p:sldId id="285" r:id="rId14"/>
    <p:sldId id="286" r:id="rId15"/>
    <p:sldId id="281" r:id="rId16"/>
    <p:sldId id="269" r:id="rId17"/>
    <p:sldId id="277" r:id="rId18"/>
    <p:sldId id="278" r:id="rId19"/>
    <p:sldId id="279" r:id="rId20"/>
    <p:sldId id="280" r:id="rId21"/>
    <p:sldId id="283" r:id="rId22"/>
    <p:sldId id="288"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86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C1AA2-BC4B-4304-A83E-7330DE4135BF}" type="datetimeFigureOut">
              <a:rPr lang="en-US" smtClean="0"/>
              <a:t>11/20/2016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6027F7-D6D0-44FC-A96D-8E7CF65A0CAD}" type="slidenum">
              <a:rPr lang="en-US" smtClean="0"/>
              <a:t>‹#›</a:t>
            </a:fld>
            <a:endParaRPr lang="en-US" dirty="0"/>
          </a:p>
        </p:txBody>
      </p:sp>
    </p:spTree>
    <p:extLst>
      <p:ext uri="{BB962C8B-B14F-4D97-AF65-F5344CB8AC3E}">
        <p14:creationId xmlns:p14="http://schemas.microsoft.com/office/powerpoint/2010/main" val="1721523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7603" eaLnBrk="0" hangingPunct="0">
              <a:defRPr>
                <a:solidFill>
                  <a:schemeClr val="tx1"/>
                </a:solidFill>
                <a:latin typeface="Arial" pitchFamily="34" charset="0"/>
                <a:cs typeface="Arial" pitchFamily="34" charset="0"/>
              </a:defRPr>
            </a:lvl1pPr>
            <a:lvl2pPr marL="731582" indent="-281377" defTabSz="917603" eaLnBrk="0" hangingPunct="0">
              <a:defRPr>
                <a:solidFill>
                  <a:schemeClr val="tx1"/>
                </a:solidFill>
                <a:latin typeface="Arial" pitchFamily="34" charset="0"/>
                <a:cs typeface="Arial" pitchFamily="34" charset="0"/>
              </a:defRPr>
            </a:lvl2pPr>
            <a:lvl3pPr marL="1125510" indent="-225101" defTabSz="917603" eaLnBrk="0" hangingPunct="0">
              <a:defRPr>
                <a:solidFill>
                  <a:schemeClr val="tx1"/>
                </a:solidFill>
                <a:latin typeface="Arial" pitchFamily="34" charset="0"/>
                <a:cs typeface="Arial" pitchFamily="34" charset="0"/>
              </a:defRPr>
            </a:lvl3pPr>
            <a:lvl4pPr marL="1575714" indent="-225101" defTabSz="917603" eaLnBrk="0" hangingPunct="0">
              <a:defRPr>
                <a:solidFill>
                  <a:schemeClr val="tx1"/>
                </a:solidFill>
                <a:latin typeface="Arial" pitchFamily="34" charset="0"/>
                <a:cs typeface="Arial" pitchFamily="34" charset="0"/>
              </a:defRPr>
            </a:lvl4pPr>
            <a:lvl5pPr marL="2025919" indent="-225101" defTabSz="917603" eaLnBrk="0" hangingPunct="0">
              <a:defRPr>
                <a:solidFill>
                  <a:schemeClr val="tx1"/>
                </a:solidFill>
                <a:latin typeface="Arial" pitchFamily="34" charset="0"/>
                <a:cs typeface="Arial" pitchFamily="34" charset="0"/>
              </a:defRPr>
            </a:lvl5pPr>
            <a:lvl6pPr marL="2476123" indent="-225101" defTabSz="917603" eaLnBrk="0" fontAlgn="base" hangingPunct="0">
              <a:spcBef>
                <a:spcPct val="0"/>
              </a:spcBef>
              <a:spcAft>
                <a:spcPct val="0"/>
              </a:spcAft>
              <a:defRPr>
                <a:solidFill>
                  <a:schemeClr val="tx1"/>
                </a:solidFill>
                <a:latin typeface="Arial" pitchFamily="34" charset="0"/>
                <a:cs typeface="Arial" pitchFamily="34" charset="0"/>
              </a:defRPr>
            </a:lvl6pPr>
            <a:lvl7pPr marL="2926326" indent="-225101" defTabSz="917603" eaLnBrk="0" fontAlgn="base" hangingPunct="0">
              <a:spcBef>
                <a:spcPct val="0"/>
              </a:spcBef>
              <a:spcAft>
                <a:spcPct val="0"/>
              </a:spcAft>
              <a:defRPr>
                <a:solidFill>
                  <a:schemeClr val="tx1"/>
                </a:solidFill>
                <a:latin typeface="Arial" pitchFamily="34" charset="0"/>
                <a:cs typeface="Arial" pitchFamily="34" charset="0"/>
              </a:defRPr>
            </a:lvl7pPr>
            <a:lvl8pPr marL="3376531" indent="-225101" defTabSz="917603" eaLnBrk="0" fontAlgn="base" hangingPunct="0">
              <a:spcBef>
                <a:spcPct val="0"/>
              </a:spcBef>
              <a:spcAft>
                <a:spcPct val="0"/>
              </a:spcAft>
              <a:defRPr>
                <a:solidFill>
                  <a:schemeClr val="tx1"/>
                </a:solidFill>
                <a:latin typeface="Arial" pitchFamily="34" charset="0"/>
                <a:cs typeface="Arial" pitchFamily="34" charset="0"/>
              </a:defRPr>
            </a:lvl8pPr>
            <a:lvl9pPr marL="3826734" indent="-225101" defTabSz="91760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3F4CD2F-8C9B-4DB0-9E1A-685FE152D3F0}" type="slidenum">
              <a:rPr lang="en-US" smtClean="0">
                <a:solidFill>
                  <a:prstClr val="black"/>
                </a:solidFill>
              </a:rPr>
              <a:pPr eaLnBrk="1" hangingPunct="1"/>
              <a:t>3</a:t>
            </a:fld>
            <a:endParaRPr lang="en-US" dirty="0" smtClean="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01102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BF4B6-F177-4387-84A3-B63FD6294589}" type="slidenum">
              <a:rPr lang="en-US" smtClean="0"/>
              <a:t>10</a:t>
            </a:fld>
            <a:endParaRPr lang="en-US" dirty="0"/>
          </a:p>
        </p:txBody>
      </p:sp>
    </p:spTree>
    <p:extLst>
      <p:ext uri="{BB962C8B-B14F-4D97-AF65-F5344CB8AC3E}">
        <p14:creationId xmlns:p14="http://schemas.microsoft.com/office/powerpoint/2010/main" val="347597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fontScale="90000"/>
          </a:bodyPr>
          <a:lstStyle/>
          <a:p>
            <a:r>
              <a:rPr lang="en-US" b="1" dirty="0" smtClean="0"/>
              <a:t>UVM Legislative Summit</a:t>
            </a:r>
            <a:r>
              <a:rPr lang="en-US" dirty="0" smtClean="0"/>
              <a:t/>
            </a:r>
            <a:br>
              <a:rPr lang="en-US" dirty="0" smtClean="0"/>
            </a:br>
            <a:r>
              <a:rPr lang="en-US" dirty="0" smtClean="0"/>
              <a:t>November 17, 2015</a:t>
            </a:r>
            <a:br>
              <a:rPr lang="en-US" dirty="0" smtClean="0"/>
            </a:br>
            <a:r>
              <a:rPr lang="en-US" dirty="0"/>
              <a:t/>
            </a:r>
            <a:br>
              <a:rPr lang="en-US" dirty="0"/>
            </a:br>
            <a:r>
              <a:rPr lang="en-US" b="1" dirty="0" smtClean="0">
                <a:solidFill>
                  <a:srgbClr val="00CC00"/>
                </a:solidFill>
              </a:rPr>
              <a:t>Vermont’s 21</a:t>
            </a:r>
            <a:r>
              <a:rPr lang="en-US" b="1" baseline="30000" dirty="0" smtClean="0">
                <a:solidFill>
                  <a:srgbClr val="00CC00"/>
                </a:solidFill>
              </a:rPr>
              <a:t>st</a:t>
            </a:r>
            <a:r>
              <a:rPr lang="en-US" b="1" dirty="0" smtClean="0">
                <a:solidFill>
                  <a:srgbClr val="00CC00"/>
                </a:solidFill>
              </a:rPr>
              <a:t> Century Economy</a:t>
            </a:r>
            <a:endParaRPr lang="en-US" b="1" dirty="0">
              <a:solidFill>
                <a:srgbClr val="00CC00"/>
              </a:solidFill>
            </a:endParaRPr>
          </a:p>
        </p:txBody>
      </p:sp>
      <p:sp>
        <p:nvSpPr>
          <p:cNvPr id="3" name="Subtitle 2"/>
          <p:cNvSpPr>
            <a:spLocks noGrp="1"/>
          </p:cNvSpPr>
          <p:nvPr>
            <p:ph type="subTitle" idx="1"/>
          </p:nvPr>
        </p:nvSpPr>
        <p:spPr>
          <a:xfrm>
            <a:off x="1404796" y="4114800"/>
            <a:ext cx="7086600" cy="1752600"/>
          </a:xfrm>
        </p:spPr>
        <p:txBody>
          <a:bodyPr>
            <a:normAutofit lnSpcReduction="10000"/>
          </a:bodyPr>
          <a:lstStyle/>
          <a:p>
            <a:pPr algn="r"/>
            <a:r>
              <a:rPr lang="en-US" dirty="0" smtClean="0"/>
              <a:t>Mathew Barewicz</a:t>
            </a:r>
          </a:p>
          <a:p>
            <a:pPr algn="r"/>
            <a:r>
              <a:rPr lang="en-US" sz="2400" dirty="0" smtClean="0"/>
              <a:t>Economic &amp; Labor Market Information Division</a:t>
            </a:r>
          </a:p>
          <a:p>
            <a:pPr algn="r"/>
            <a:r>
              <a:rPr lang="en-US" sz="2400" dirty="0" smtClean="0"/>
              <a:t>Vermont Department of Labor</a:t>
            </a:r>
          </a:p>
          <a:p>
            <a:pPr algn="r"/>
            <a:r>
              <a:rPr lang="en-US" sz="2400" dirty="0" smtClean="0"/>
              <a:t>802.828.4153</a:t>
            </a: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95398"/>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81800" y="6172200"/>
            <a:ext cx="2362200" cy="646331"/>
          </a:xfrm>
          <a:prstGeom prst="rect">
            <a:avLst/>
          </a:prstGeom>
          <a:noFill/>
          <a:ln>
            <a:solidFill>
              <a:schemeClr val="tx1"/>
            </a:solidFill>
            <a:prstDash val="solid"/>
          </a:ln>
        </p:spPr>
        <p:txBody>
          <a:bodyPr wrap="square" rtlCol="0">
            <a:spAutoFit/>
          </a:bodyPr>
          <a:lstStyle/>
          <a:p>
            <a:pPr fontAlgn="auto">
              <a:spcBef>
                <a:spcPts val="0"/>
              </a:spcBef>
              <a:spcAft>
                <a:spcPts val="0"/>
              </a:spcAft>
            </a:pPr>
            <a:endParaRPr lang="en-US" b="1" dirty="0" smtClean="0">
              <a:solidFill>
                <a:prstClr val="black"/>
              </a:solidFill>
              <a:latin typeface="Calibri"/>
            </a:endParaRPr>
          </a:p>
          <a:p>
            <a:pPr fontAlgn="auto">
              <a:spcBef>
                <a:spcPts val="0"/>
              </a:spcBef>
              <a:spcAft>
                <a:spcPts val="0"/>
              </a:spcAft>
            </a:pPr>
            <a:r>
              <a:rPr lang="en-US" b="1" dirty="0" smtClean="0">
                <a:solidFill>
                  <a:prstClr val="black"/>
                </a:solidFill>
                <a:latin typeface="Calibri"/>
              </a:rPr>
              <a:t>www.vtlmi.info</a:t>
            </a:r>
            <a:endParaRPr lang="en-US" b="1" dirty="0">
              <a:solidFill>
                <a:prstClr val="black"/>
              </a:solidFill>
              <a:latin typeface="Calibri"/>
            </a:endParaRPr>
          </a:p>
        </p:txBody>
      </p:sp>
      <p:cxnSp>
        <p:nvCxnSpPr>
          <p:cNvPr id="6" name="Straight Connector 5"/>
          <p:cNvCxnSpPr/>
          <p:nvPr/>
        </p:nvCxnSpPr>
        <p:spPr>
          <a:xfrm flipH="1">
            <a:off x="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943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a:r>
            <a:br>
              <a:rPr lang="en-US" sz="3600" dirty="0" smtClean="0"/>
            </a:br>
            <a:endParaRPr lang="en-US" sz="20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995398"/>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781800" y="6172200"/>
            <a:ext cx="2362200" cy="646331"/>
          </a:xfrm>
          <a:prstGeom prst="rect">
            <a:avLst/>
          </a:prstGeom>
          <a:noFill/>
          <a:ln>
            <a:solidFill>
              <a:schemeClr val="tx1"/>
            </a:solidFill>
            <a:prstDash val="solid"/>
          </a:ln>
        </p:spPr>
        <p:txBody>
          <a:bodyPr wrap="square" rtlCol="0">
            <a:spAutoFit/>
          </a:bodyPr>
          <a:lstStyle/>
          <a:p>
            <a:pPr fontAlgn="auto">
              <a:spcBef>
                <a:spcPts val="0"/>
              </a:spcBef>
              <a:spcAft>
                <a:spcPts val="0"/>
              </a:spcAft>
            </a:pPr>
            <a:endParaRPr lang="en-US" b="1" dirty="0" smtClean="0">
              <a:solidFill>
                <a:prstClr val="black"/>
              </a:solidFill>
              <a:latin typeface="Calibri"/>
            </a:endParaRPr>
          </a:p>
          <a:p>
            <a:pPr fontAlgn="auto">
              <a:spcBef>
                <a:spcPts val="0"/>
              </a:spcBef>
              <a:spcAft>
                <a:spcPts val="0"/>
              </a:spcAft>
            </a:pPr>
            <a:r>
              <a:rPr lang="en-US" b="1" dirty="0" smtClean="0">
                <a:solidFill>
                  <a:prstClr val="black"/>
                </a:solidFill>
                <a:latin typeface="Calibri"/>
              </a:rPr>
              <a:t>www.vtlmi.info</a:t>
            </a:r>
            <a:endParaRPr lang="en-US" b="1" dirty="0">
              <a:solidFill>
                <a:prstClr val="black"/>
              </a:solidFill>
              <a:latin typeface="Calibri"/>
            </a:endParaRPr>
          </a:p>
        </p:txBody>
      </p:sp>
      <p:cxnSp>
        <p:nvCxnSpPr>
          <p:cNvPr id="8" name="Straight Connector 7"/>
          <p:cNvCxnSpPr/>
          <p:nvPr/>
        </p:nvCxnSpPr>
        <p:spPr>
          <a:xfrm flipH="1">
            <a:off x="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82068" y="144674"/>
            <a:ext cx="8861932" cy="602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034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0652"/>
            <a:ext cx="8382000" cy="1143000"/>
          </a:xfrm>
        </p:spPr>
        <p:txBody>
          <a:bodyPr>
            <a:normAutofit/>
          </a:bodyPr>
          <a:lstStyle/>
          <a:p>
            <a:r>
              <a:rPr lang="en-US" sz="2800" dirty="0"/>
              <a:t>Explaining the U.S. Decline in Labor Force Participation</a:t>
            </a:r>
            <a:br>
              <a:rPr lang="en-US" sz="2800" dirty="0"/>
            </a:br>
            <a:r>
              <a:rPr lang="en-US" sz="1600" dirty="0"/>
              <a:t>Council of Economic Advisors</a:t>
            </a:r>
            <a:r>
              <a:rPr lang="en-US" sz="1600" baseline="30000" dirty="0"/>
              <a:t>1</a:t>
            </a: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95398"/>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781800" y="6172200"/>
            <a:ext cx="2362200" cy="646331"/>
          </a:xfrm>
          <a:prstGeom prst="rect">
            <a:avLst/>
          </a:prstGeom>
          <a:noFill/>
          <a:ln>
            <a:solidFill>
              <a:schemeClr val="tx1"/>
            </a:solidFill>
            <a:prstDash val="solid"/>
          </a:ln>
        </p:spPr>
        <p:txBody>
          <a:bodyPr wrap="square" rtlCol="0">
            <a:spAutoFit/>
          </a:bodyPr>
          <a:lstStyle/>
          <a:p>
            <a:pPr fontAlgn="auto">
              <a:spcBef>
                <a:spcPts val="0"/>
              </a:spcBef>
              <a:spcAft>
                <a:spcPts val="0"/>
              </a:spcAft>
            </a:pPr>
            <a:endParaRPr lang="en-US" b="1" dirty="0" smtClean="0">
              <a:solidFill>
                <a:prstClr val="black"/>
              </a:solidFill>
              <a:latin typeface="Calibri"/>
            </a:endParaRPr>
          </a:p>
          <a:p>
            <a:pPr fontAlgn="auto">
              <a:spcBef>
                <a:spcPts val="0"/>
              </a:spcBef>
              <a:spcAft>
                <a:spcPts val="0"/>
              </a:spcAft>
            </a:pPr>
            <a:r>
              <a:rPr lang="en-US" b="1" dirty="0" smtClean="0">
                <a:solidFill>
                  <a:prstClr val="black"/>
                </a:solidFill>
                <a:latin typeface="Calibri"/>
              </a:rPr>
              <a:t>www.vtlmi.info</a:t>
            </a:r>
            <a:endParaRPr lang="en-US" b="1" dirty="0">
              <a:solidFill>
                <a:prstClr val="black"/>
              </a:solidFill>
              <a:latin typeface="Calibri"/>
            </a:endParaRPr>
          </a:p>
        </p:txBody>
      </p:sp>
      <p:cxnSp>
        <p:nvCxnSpPr>
          <p:cNvPr id="9" name="Straight Connector 8"/>
          <p:cNvCxnSpPr/>
          <p:nvPr/>
        </p:nvCxnSpPr>
        <p:spPr>
          <a:xfrm flipH="1">
            <a:off x="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57200" y="1066800"/>
            <a:ext cx="8229600" cy="5029200"/>
          </a:xfrm>
        </p:spPr>
        <p:txBody>
          <a:bodyPr>
            <a:normAutofit/>
          </a:bodyPr>
          <a:lstStyle/>
          <a:p>
            <a:pPr marL="0" indent="0">
              <a:buNone/>
            </a:pPr>
            <a:r>
              <a:rPr lang="en-US" sz="2800" dirty="0"/>
              <a:t>Three Primary Factors:</a:t>
            </a:r>
          </a:p>
          <a:p>
            <a:pPr marL="0" indent="0">
              <a:buNone/>
            </a:pPr>
            <a:endParaRPr lang="en-US" sz="2800" dirty="0"/>
          </a:p>
          <a:p>
            <a:pPr marL="514350" indent="-514350">
              <a:buAutoNum type="arabicParenR"/>
            </a:pPr>
            <a:r>
              <a:rPr lang="en-US" sz="2800" dirty="0">
                <a:solidFill>
                  <a:schemeClr val="accent3">
                    <a:lumMod val="50000"/>
                  </a:schemeClr>
                </a:solidFill>
              </a:rPr>
              <a:t>Aging of the Population</a:t>
            </a:r>
          </a:p>
          <a:p>
            <a:pPr marL="0" indent="0">
              <a:buNone/>
            </a:pPr>
            <a:endParaRPr lang="en-US" sz="1200" dirty="0"/>
          </a:p>
          <a:p>
            <a:pPr marL="514350" indent="-514350">
              <a:buAutoNum type="arabicParenR" startAt="2"/>
            </a:pPr>
            <a:r>
              <a:rPr lang="en-US" sz="2800" dirty="0">
                <a:solidFill>
                  <a:srgbClr val="C00000"/>
                </a:solidFill>
              </a:rPr>
              <a:t>Cyclical declines in line with past </a:t>
            </a:r>
            <a:endParaRPr lang="en-US" sz="2800" dirty="0" smtClean="0">
              <a:solidFill>
                <a:srgbClr val="C00000"/>
              </a:solidFill>
            </a:endParaRPr>
          </a:p>
          <a:p>
            <a:pPr marL="0" indent="0">
              <a:buNone/>
            </a:pPr>
            <a:r>
              <a:rPr lang="en-US" sz="2800" dirty="0">
                <a:solidFill>
                  <a:srgbClr val="C00000"/>
                </a:solidFill>
              </a:rPr>
              <a:t>	</a:t>
            </a:r>
            <a:r>
              <a:rPr lang="en-US" sz="2800" dirty="0" smtClean="0">
                <a:solidFill>
                  <a:srgbClr val="C00000"/>
                </a:solidFill>
              </a:rPr>
              <a:t>recessions</a:t>
            </a:r>
            <a:r>
              <a:rPr lang="en-US" sz="2800" dirty="0">
                <a:solidFill>
                  <a:srgbClr val="C00000"/>
                </a:solidFill>
              </a:rPr>
              <a:t>.</a:t>
            </a:r>
          </a:p>
          <a:p>
            <a:pPr marL="0" indent="0">
              <a:buNone/>
            </a:pPr>
            <a:endParaRPr lang="en-US" sz="1200" dirty="0"/>
          </a:p>
          <a:p>
            <a:pPr marL="514350" indent="-514350">
              <a:buAutoNum type="arabicParenR" startAt="2"/>
            </a:pPr>
            <a:r>
              <a:rPr lang="en-US" sz="2800" dirty="0">
                <a:solidFill>
                  <a:schemeClr val="accent1">
                    <a:lumMod val="75000"/>
                  </a:schemeClr>
                </a:solidFill>
              </a:rPr>
              <a:t>Other factors</a:t>
            </a:r>
          </a:p>
          <a:p>
            <a:pPr marL="857250" lvl="1" indent="-457200"/>
            <a:r>
              <a:rPr lang="en-US" sz="2400" dirty="0"/>
              <a:t>Significant increase in Long-Term unemployment.</a:t>
            </a:r>
          </a:p>
          <a:p>
            <a:pPr marL="857250" lvl="1" indent="-457200"/>
            <a:r>
              <a:rPr lang="en-US" sz="2400" dirty="0"/>
              <a:t>Other demographic factors</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8136" y="228600"/>
            <a:ext cx="2359025"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581061"/>
            <a:ext cx="497522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2745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cap="small" dirty="0"/>
              <a:t>The Start or the End of a Trend?</a:t>
            </a:r>
            <a:r>
              <a:rPr lang="en-US" sz="4000" dirty="0"/>
              <a:t/>
            </a:r>
            <a:br>
              <a:rPr lang="en-US" sz="4000" dirty="0"/>
            </a:br>
            <a:r>
              <a:rPr lang="en-US" sz="3600" dirty="0"/>
              <a:t>Changes in the Labor Force Participation </a:t>
            </a:r>
            <a:r>
              <a:rPr lang="en-US" sz="3600" dirty="0" smtClean="0"/>
              <a:t>Rate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95398"/>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81800" y="6172200"/>
            <a:ext cx="2362200" cy="646331"/>
          </a:xfrm>
          <a:prstGeom prst="rect">
            <a:avLst/>
          </a:prstGeom>
          <a:noFill/>
          <a:ln>
            <a:solidFill>
              <a:schemeClr val="tx1"/>
            </a:solidFill>
            <a:prstDash val="solid"/>
          </a:ln>
        </p:spPr>
        <p:txBody>
          <a:bodyPr wrap="square" rtlCol="0">
            <a:spAutoFit/>
          </a:bodyPr>
          <a:lstStyle/>
          <a:p>
            <a:pPr fontAlgn="auto">
              <a:spcBef>
                <a:spcPts val="0"/>
              </a:spcBef>
              <a:spcAft>
                <a:spcPts val="0"/>
              </a:spcAft>
            </a:pPr>
            <a:endParaRPr lang="en-US" b="1" dirty="0" smtClean="0">
              <a:solidFill>
                <a:prstClr val="black"/>
              </a:solidFill>
              <a:latin typeface="Calibri"/>
            </a:endParaRPr>
          </a:p>
          <a:p>
            <a:pPr fontAlgn="auto">
              <a:spcBef>
                <a:spcPts val="0"/>
              </a:spcBef>
              <a:spcAft>
                <a:spcPts val="0"/>
              </a:spcAft>
            </a:pPr>
            <a:r>
              <a:rPr lang="en-US" b="1" dirty="0" smtClean="0">
                <a:solidFill>
                  <a:prstClr val="black"/>
                </a:solidFill>
                <a:latin typeface="Calibri"/>
              </a:rPr>
              <a:t>www.vtlmi.info</a:t>
            </a:r>
            <a:endParaRPr lang="en-US" b="1" dirty="0">
              <a:solidFill>
                <a:prstClr val="black"/>
              </a:solidFill>
              <a:latin typeface="Calibri"/>
            </a:endParaRPr>
          </a:p>
        </p:txBody>
      </p:sp>
      <p:cxnSp>
        <p:nvCxnSpPr>
          <p:cNvPr id="6" name="Straight Connector 5"/>
          <p:cNvCxnSpPr/>
          <p:nvPr/>
        </p:nvCxnSpPr>
        <p:spPr>
          <a:xfrm flipH="1">
            <a:off x="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2057400"/>
            <a:ext cx="8912738" cy="335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162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cap="small" dirty="0" smtClean="0"/>
              <a:t>BLS Forecast of US Labor Force Participation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95398"/>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81800" y="6172200"/>
            <a:ext cx="2362200" cy="646331"/>
          </a:xfrm>
          <a:prstGeom prst="rect">
            <a:avLst/>
          </a:prstGeom>
          <a:noFill/>
          <a:ln>
            <a:solidFill>
              <a:schemeClr val="tx1"/>
            </a:solidFill>
            <a:prstDash val="solid"/>
          </a:ln>
        </p:spPr>
        <p:txBody>
          <a:bodyPr wrap="square" rtlCol="0">
            <a:spAutoFit/>
          </a:bodyPr>
          <a:lstStyle/>
          <a:p>
            <a:pPr fontAlgn="auto">
              <a:spcBef>
                <a:spcPts val="0"/>
              </a:spcBef>
              <a:spcAft>
                <a:spcPts val="0"/>
              </a:spcAft>
            </a:pPr>
            <a:endParaRPr lang="en-US" b="1" dirty="0" smtClean="0">
              <a:solidFill>
                <a:prstClr val="black"/>
              </a:solidFill>
              <a:latin typeface="Calibri"/>
            </a:endParaRPr>
          </a:p>
          <a:p>
            <a:pPr fontAlgn="auto">
              <a:spcBef>
                <a:spcPts val="0"/>
              </a:spcBef>
              <a:spcAft>
                <a:spcPts val="0"/>
              </a:spcAft>
            </a:pPr>
            <a:r>
              <a:rPr lang="en-US" b="1" dirty="0" smtClean="0">
                <a:solidFill>
                  <a:prstClr val="black"/>
                </a:solidFill>
                <a:latin typeface="Calibri"/>
              </a:rPr>
              <a:t>www.vtlmi.info</a:t>
            </a:r>
            <a:endParaRPr lang="en-US" b="1" dirty="0">
              <a:solidFill>
                <a:prstClr val="black"/>
              </a:solidFill>
              <a:latin typeface="Calibri"/>
            </a:endParaRPr>
          </a:p>
        </p:txBody>
      </p:sp>
      <p:cxnSp>
        <p:nvCxnSpPr>
          <p:cNvPr id="6" name="Straight Connector 5"/>
          <p:cNvCxnSpPr/>
          <p:nvPr/>
        </p:nvCxnSpPr>
        <p:spPr>
          <a:xfrm flipH="1">
            <a:off x="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81200"/>
            <a:ext cx="807821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878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cap="small" dirty="0" smtClean="0"/>
              <a:t>BLS Forecast of US Labor Force Participation </a:t>
            </a:r>
            <a:r>
              <a:rPr lang="en-US" sz="3200" cap="small" dirty="0" smtClean="0"/>
              <a:t>(cont.)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95398"/>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81800" y="6172200"/>
            <a:ext cx="2362200" cy="646331"/>
          </a:xfrm>
          <a:prstGeom prst="rect">
            <a:avLst/>
          </a:prstGeom>
          <a:noFill/>
          <a:ln>
            <a:solidFill>
              <a:schemeClr val="tx1"/>
            </a:solidFill>
            <a:prstDash val="solid"/>
          </a:ln>
        </p:spPr>
        <p:txBody>
          <a:bodyPr wrap="square" rtlCol="0">
            <a:spAutoFit/>
          </a:bodyPr>
          <a:lstStyle/>
          <a:p>
            <a:pPr fontAlgn="auto">
              <a:spcBef>
                <a:spcPts val="0"/>
              </a:spcBef>
              <a:spcAft>
                <a:spcPts val="0"/>
              </a:spcAft>
            </a:pPr>
            <a:endParaRPr lang="en-US" b="1" dirty="0" smtClean="0">
              <a:solidFill>
                <a:prstClr val="black"/>
              </a:solidFill>
              <a:latin typeface="Calibri"/>
            </a:endParaRPr>
          </a:p>
          <a:p>
            <a:pPr fontAlgn="auto">
              <a:spcBef>
                <a:spcPts val="0"/>
              </a:spcBef>
              <a:spcAft>
                <a:spcPts val="0"/>
              </a:spcAft>
            </a:pPr>
            <a:r>
              <a:rPr lang="en-US" b="1" dirty="0" smtClean="0">
                <a:solidFill>
                  <a:prstClr val="black"/>
                </a:solidFill>
                <a:latin typeface="Calibri"/>
              </a:rPr>
              <a:t>www.vtlmi.info</a:t>
            </a:r>
            <a:endParaRPr lang="en-US" b="1" dirty="0">
              <a:solidFill>
                <a:prstClr val="black"/>
              </a:solidFill>
              <a:latin typeface="Calibri"/>
            </a:endParaRPr>
          </a:p>
        </p:txBody>
      </p:sp>
      <p:cxnSp>
        <p:nvCxnSpPr>
          <p:cNvPr id="6" name="Straight Connector 5"/>
          <p:cNvCxnSpPr/>
          <p:nvPr/>
        </p:nvCxnSpPr>
        <p:spPr>
          <a:xfrm flipH="1">
            <a:off x="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736111"/>
            <a:ext cx="6337668" cy="4409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500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Labor Demand</a:t>
            </a:r>
            <a:endParaRPr lang="en-US" dirty="0"/>
          </a:p>
        </p:txBody>
      </p:sp>
      <p:sp>
        <p:nvSpPr>
          <p:cNvPr id="5" name="Subtitle 4"/>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1543879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VT Occupational Projections 2012-22</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endParaRPr lang="en-US" dirty="0" smtClean="0"/>
          </a:p>
          <a:p>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95398"/>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81800" y="6172200"/>
            <a:ext cx="2362200" cy="646331"/>
          </a:xfrm>
          <a:prstGeom prst="rect">
            <a:avLst/>
          </a:prstGeom>
          <a:noFill/>
          <a:ln>
            <a:solidFill>
              <a:schemeClr val="tx1"/>
            </a:solidFill>
            <a:prstDash val="solid"/>
          </a:ln>
        </p:spPr>
        <p:txBody>
          <a:bodyPr wrap="square" rtlCol="0">
            <a:spAutoFit/>
          </a:bodyPr>
          <a:lstStyle/>
          <a:p>
            <a:pPr fontAlgn="auto">
              <a:spcBef>
                <a:spcPts val="0"/>
              </a:spcBef>
              <a:spcAft>
                <a:spcPts val="0"/>
              </a:spcAft>
            </a:pPr>
            <a:endParaRPr lang="en-US" b="1" dirty="0" smtClean="0">
              <a:solidFill>
                <a:prstClr val="black"/>
              </a:solidFill>
              <a:latin typeface="Calibri"/>
            </a:endParaRPr>
          </a:p>
          <a:p>
            <a:pPr fontAlgn="auto">
              <a:spcBef>
                <a:spcPts val="0"/>
              </a:spcBef>
              <a:spcAft>
                <a:spcPts val="0"/>
              </a:spcAft>
            </a:pPr>
            <a:r>
              <a:rPr lang="en-US" b="1" dirty="0" smtClean="0">
                <a:solidFill>
                  <a:prstClr val="black"/>
                </a:solidFill>
                <a:latin typeface="Calibri"/>
              </a:rPr>
              <a:t>www.vtlmi.info</a:t>
            </a:r>
            <a:endParaRPr lang="en-US" b="1" dirty="0">
              <a:solidFill>
                <a:prstClr val="black"/>
              </a:solidFill>
              <a:latin typeface="Calibri"/>
            </a:endParaRPr>
          </a:p>
        </p:txBody>
      </p:sp>
      <p:cxnSp>
        <p:nvCxnSpPr>
          <p:cNvPr id="6" name="Straight Connector 5"/>
          <p:cNvCxnSpPr/>
          <p:nvPr/>
        </p:nvCxnSpPr>
        <p:spPr>
          <a:xfrm flipH="1">
            <a:off x="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5988"/>
            <a:ext cx="8077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169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endParaRPr lang="en-US" dirty="0"/>
          </a:p>
        </p:txBody>
      </p:sp>
      <p:sp>
        <p:nvSpPr>
          <p:cNvPr id="3" name="Content Placeholder 2"/>
          <p:cNvSpPr>
            <a:spLocks noGrp="1"/>
          </p:cNvSpPr>
          <p:nvPr>
            <p:ph idx="1"/>
          </p:nvPr>
        </p:nvSpPr>
        <p:spPr>
          <a:xfrm>
            <a:off x="457200" y="1219200"/>
            <a:ext cx="8229600" cy="4525963"/>
          </a:xfrm>
        </p:spPr>
        <p:txBody>
          <a:bodyPr>
            <a:normAutofit/>
          </a:bodyPr>
          <a:lstStyle/>
          <a:p>
            <a:endParaRPr lang="en-US" dirty="0" smtClean="0"/>
          </a:p>
          <a:p>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95398"/>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81800" y="6172200"/>
            <a:ext cx="2362200" cy="646331"/>
          </a:xfrm>
          <a:prstGeom prst="rect">
            <a:avLst/>
          </a:prstGeom>
          <a:noFill/>
          <a:ln>
            <a:solidFill>
              <a:schemeClr val="tx1"/>
            </a:solidFill>
            <a:prstDash val="solid"/>
          </a:ln>
        </p:spPr>
        <p:txBody>
          <a:bodyPr wrap="square" rtlCol="0">
            <a:spAutoFit/>
          </a:bodyPr>
          <a:lstStyle/>
          <a:p>
            <a:pPr fontAlgn="auto">
              <a:spcBef>
                <a:spcPts val="0"/>
              </a:spcBef>
              <a:spcAft>
                <a:spcPts val="0"/>
              </a:spcAft>
            </a:pPr>
            <a:endParaRPr lang="en-US" b="1" dirty="0" smtClean="0">
              <a:solidFill>
                <a:prstClr val="black"/>
              </a:solidFill>
              <a:latin typeface="Calibri"/>
            </a:endParaRPr>
          </a:p>
          <a:p>
            <a:pPr fontAlgn="auto">
              <a:spcBef>
                <a:spcPts val="0"/>
              </a:spcBef>
              <a:spcAft>
                <a:spcPts val="0"/>
              </a:spcAft>
            </a:pPr>
            <a:r>
              <a:rPr lang="en-US" b="1" dirty="0" smtClean="0">
                <a:solidFill>
                  <a:prstClr val="black"/>
                </a:solidFill>
                <a:latin typeface="Calibri"/>
              </a:rPr>
              <a:t>www.vtlmi.info</a:t>
            </a:r>
            <a:endParaRPr lang="en-US" b="1" dirty="0">
              <a:solidFill>
                <a:prstClr val="black"/>
              </a:solidFill>
              <a:latin typeface="Calibri"/>
            </a:endParaRPr>
          </a:p>
        </p:txBody>
      </p:sp>
      <p:cxnSp>
        <p:nvCxnSpPr>
          <p:cNvPr id="6" name="Straight Connector 5"/>
          <p:cNvCxnSpPr/>
          <p:nvPr/>
        </p:nvCxnSpPr>
        <p:spPr>
          <a:xfrm flipH="1">
            <a:off x="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13" y="938213"/>
            <a:ext cx="8004175"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457200" y="-152400"/>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VT Occupational Projections 2012-22</a:t>
            </a:r>
            <a:endParaRPr lang="en-US" dirty="0"/>
          </a:p>
        </p:txBody>
      </p:sp>
    </p:spTree>
    <p:extLst>
      <p:ext uri="{BB962C8B-B14F-4D97-AF65-F5344CB8AC3E}">
        <p14:creationId xmlns:p14="http://schemas.microsoft.com/office/powerpoint/2010/main" val="909123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endParaRPr lang="en-US" dirty="0"/>
          </a:p>
        </p:txBody>
      </p:sp>
      <p:sp>
        <p:nvSpPr>
          <p:cNvPr id="3" name="Content Placeholder 2"/>
          <p:cNvSpPr>
            <a:spLocks noGrp="1"/>
          </p:cNvSpPr>
          <p:nvPr>
            <p:ph idx="1"/>
          </p:nvPr>
        </p:nvSpPr>
        <p:spPr>
          <a:xfrm>
            <a:off x="457200" y="1219200"/>
            <a:ext cx="8229600" cy="4525963"/>
          </a:xfrm>
        </p:spPr>
        <p:txBody>
          <a:bodyPr>
            <a:normAutofit/>
          </a:bodyPr>
          <a:lstStyle/>
          <a:p>
            <a:endParaRPr lang="en-US" dirty="0" smtClean="0"/>
          </a:p>
          <a:p>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95398"/>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81800" y="6172200"/>
            <a:ext cx="2362200" cy="646331"/>
          </a:xfrm>
          <a:prstGeom prst="rect">
            <a:avLst/>
          </a:prstGeom>
          <a:noFill/>
          <a:ln>
            <a:solidFill>
              <a:schemeClr val="tx1"/>
            </a:solidFill>
            <a:prstDash val="solid"/>
          </a:ln>
        </p:spPr>
        <p:txBody>
          <a:bodyPr wrap="square" rtlCol="0">
            <a:spAutoFit/>
          </a:bodyPr>
          <a:lstStyle/>
          <a:p>
            <a:pPr fontAlgn="auto">
              <a:spcBef>
                <a:spcPts val="0"/>
              </a:spcBef>
              <a:spcAft>
                <a:spcPts val="0"/>
              </a:spcAft>
            </a:pPr>
            <a:endParaRPr lang="en-US" b="1" dirty="0" smtClean="0">
              <a:solidFill>
                <a:prstClr val="black"/>
              </a:solidFill>
              <a:latin typeface="Calibri"/>
            </a:endParaRPr>
          </a:p>
          <a:p>
            <a:pPr fontAlgn="auto">
              <a:spcBef>
                <a:spcPts val="0"/>
              </a:spcBef>
              <a:spcAft>
                <a:spcPts val="0"/>
              </a:spcAft>
            </a:pPr>
            <a:r>
              <a:rPr lang="en-US" b="1" dirty="0" smtClean="0">
                <a:solidFill>
                  <a:prstClr val="black"/>
                </a:solidFill>
                <a:latin typeface="Calibri"/>
              </a:rPr>
              <a:t>www.vtlmi.info</a:t>
            </a:r>
            <a:endParaRPr lang="en-US" b="1" dirty="0">
              <a:solidFill>
                <a:prstClr val="black"/>
              </a:solidFill>
              <a:latin typeface="Calibri"/>
            </a:endParaRPr>
          </a:p>
        </p:txBody>
      </p:sp>
      <p:cxnSp>
        <p:nvCxnSpPr>
          <p:cNvPr id="6" name="Straight Connector 5"/>
          <p:cNvCxnSpPr/>
          <p:nvPr/>
        </p:nvCxnSpPr>
        <p:spPr>
          <a:xfrm flipH="1">
            <a:off x="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901700"/>
            <a:ext cx="7694613"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457200" y="-152400"/>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VT Occupational Projections 2012-22</a:t>
            </a:r>
            <a:endParaRPr lang="en-US" dirty="0"/>
          </a:p>
        </p:txBody>
      </p:sp>
    </p:spTree>
    <p:extLst>
      <p:ext uri="{BB962C8B-B14F-4D97-AF65-F5344CB8AC3E}">
        <p14:creationId xmlns:p14="http://schemas.microsoft.com/office/powerpoint/2010/main" val="974229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533400"/>
            <a:ext cx="8229600" cy="1143000"/>
          </a:xfrm>
        </p:spPr>
        <p:txBody>
          <a:bodyPr/>
          <a:lstStyle/>
          <a:p>
            <a:r>
              <a:rPr lang="en-US" b="1" cap="small" dirty="0"/>
              <a:t>Summary of Labor Demand</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endParaRPr lang="en-US" dirty="0" smtClean="0"/>
          </a:p>
          <a:p>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95398"/>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81800" y="6172200"/>
            <a:ext cx="2362200" cy="646331"/>
          </a:xfrm>
          <a:prstGeom prst="rect">
            <a:avLst/>
          </a:prstGeom>
          <a:noFill/>
          <a:ln>
            <a:solidFill>
              <a:schemeClr val="tx1"/>
            </a:solidFill>
            <a:prstDash val="solid"/>
          </a:ln>
        </p:spPr>
        <p:txBody>
          <a:bodyPr wrap="square" rtlCol="0">
            <a:spAutoFit/>
          </a:bodyPr>
          <a:lstStyle/>
          <a:p>
            <a:pPr fontAlgn="auto">
              <a:spcBef>
                <a:spcPts val="0"/>
              </a:spcBef>
              <a:spcAft>
                <a:spcPts val="0"/>
              </a:spcAft>
            </a:pPr>
            <a:endParaRPr lang="en-US" b="1" dirty="0" smtClean="0">
              <a:solidFill>
                <a:prstClr val="black"/>
              </a:solidFill>
              <a:latin typeface="Calibri"/>
            </a:endParaRPr>
          </a:p>
          <a:p>
            <a:pPr fontAlgn="auto">
              <a:spcBef>
                <a:spcPts val="0"/>
              </a:spcBef>
              <a:spcAft>
                <a:spcPts val="0"/>
              </a:spcAft>
            </a:pPr>
            <a:r>
              <a:rPr lang="en-US" b="1" dirty="0" smtClean="0">
                <a:solidFill>
                  <a:prstClr val="black"/>
                </a:solidFill>
                <a:latin typeface="Calibri"/>
              </a:rPr>
              <a:t>www.vtlmi.info</a:t>
            </a:r>
            <a:endParaRPr lang="en-US" b="1" dirty="0">
              <a:solidFill>
                <a:prstClr val="black"/>
              </a:solidFill>
              <a:latin typeface="Calibri"/>
            </a:endParaRPr>
          </a:p>
        </p:txBody>
      </p:sp>
      <p:cxnSp>
        <p:nvCxnSpPr>
          <p:cNvPr id="6" name="Straight Connector 5"/>
          <p:cNvCxnSpPr/>
          <p:nvPr/>
        </p:nvCxnSpPr>
        <p:spPr>
          <a:xfrm flipH="1">
            <a:off x="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2057400"/>
            <a:ext cx="90535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876800"/>
            <a:ext cx="636428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893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E&amp;LMI? </a:t>
            </a:r>
            <a:endParaRPr lang="en-US" dirty="0"/>
          </a:p>
        </p:txBody>
      </p:sp>
      <p:sp>
        <p:nvSpPr>
          <p:cNvPr id="3" name="Content Placeholder 2"/>
          <p:cNvSpPr>
            <a:spLocks noGrp="1"/>
          </p:cNvSpPr>
          <p:nvPr>
            <p:ph idx="1"/>
          </p:nvPr>
        </p:nvSpPr>
        <p:spPr>
          <a:xfrm>
            <a:off x="457200" y="1143000"/>
            <a:ext cx="8229600" cy="4852398"/>
          </a:xfrm>
        </p:spPr>
        <p:txBody>
          <a:bodyPr>
            <a:normAutofit lnSpcReduction="10000"/>
          </a:bodyPr>
          <a:lstStyle/>
          <a:p>
            <a:pPr marL="457200" lvl="1" indent="0">
              <a:buNone/>
            </a:pPr>
            <a:r>
              <a:rPr lang="en-US" sz="2400" dirty="0"/>
              <a:t>The Economic &amp; Labor Market Information Division</a:t>
            </a:r>
          </a:p>
          <a:p>
            <a:pPr marL="800100" lvl="1" indent="-342900"/>
            <a:r>
              <a:rPr lang="en-US" sz="2400" dirty="0"/>
              <a:t>housed in the Vermont Department of Labor</a:t>
            </a:r>
          </a:p>
          <a:p>
            <a:pPr marL="800100" lvl="1" indent="-342900"/>
            <a:r>
              <a:rPr lang="en-US" sz="2400" dirty="0"/>
              <a:t>state partner to the federal government</a:t>
            </a:r>
          </a:p>
          <a:p>
            <a:pPr marL="800100" lvl="1" indent="-342900"/>
            <a:r>
              <a:rPr lang="en-US" sz="2400" dirty="0"/>
              <a:t>100% federally funded</a:t>
            </a:r>
          </a:p>
          <a:p>
            <a:pPr marL="457200" lvl="1" indent="0">
              <a:buNone/>
            </a:pPr>
            <a:endParaRPr lang="en-US" sz="2400" dirty="0"/>
          </a:p>
          <a:p>
            <a:pPr marL="457200" lvl="1" indent="0">
              <a:buNone/>
            </a:pPr>
            <a:r>
              <a:rPr lang="en-US" sz="2400" dirty="0"/>
              <a:t>Purpose:</a:t>
            </a:r>
          </a:p>
          <a:p>
            <a:pPr marL="457200" lvl="1" indent="0">
              <a:buNone/>
            </a:pPr>
            <a:r>
              <a:rPr lang="en-US" sz="2400" dirty="0"/>
              <a:t>	- to produce, explain and disseminate economic data for the benefit of the State of </a:t>
            </a:r>
            <a:r>
              <a:rPr lang="en-US" sz="2400" dirty="0" smtClean="0"/>
              <a:t>Vermont to elected officials, </a:t>
            </a:r>
            <a:r>
              <a:rPr lang="en-US" sz="2400" dirty="0"/>
              <a:t>educational institutes, employers, students, job-seekers, researchers, and the general public</a:t>
            </a:r>
            <a:r>
              <a:rPr lang="en-US" sz="2400" dirty="0" smtClean="0"/>
              <a:t>.</a:t>
            </a:r>
          </a:p>
          <a:p>
            <a:pPr marL="457200" lvl="1" indent="0">
              <a:buNone/>
            </a:pPr>
            <a:endParaRPr lang="en-US" sz="2400" dirty="0" smtClean="0"/>
          </a:p>
          <a:p>
            <a:pPr marL="0" indent="0" algn="ctr">
              <a:buNone/>
            </a:pPr>
            <a:r>
              <a:rPr lang="en-US" sz="2400" dirty="0" smtClean="0"/>
              <a:t>Thank you Employment &amp; Training Administration!</a:t>
            </a: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95398"/>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81800" y="6172200"/>
            <a:ext cx="2362200" cy="646331"/>
          </a:xfrm>
          <a:prstGeom prst="rect">
            <a:avLst/>
          </a:prstGeom>
          <a:noFill/>
          <a:ln>
            <a:solidFill>
              <a:schemeClr val="tx1"/>
            </a:solidFill>
            <a:prstDash val="solid"/>
          </a:ln>
        </p:spPr>
        <p:txBody>
          <a:bodyPr wrap="square" rtlCol="0">
            <a:spAutoFit/>
          </a:bodyPr>
          <a:lstStyle/>
          <a:p>
            <a:pPr fontAlgn="auto">
              <a:spcBef>
                <a:spcPts val="0"/>
              </a:spcBef>
              <a:spcAft>
                <a:spcPts val="0"/>
              </a:spcAft>
            </a:pPr>
            <a:endParaRPr lang="en-US" b="1" dirty="0" smtClean="0">
              <a:solidFill>
                <a:prstClr val="black"/>
              </a:solidFill>
              <a:latin typeface="Calibri"/>
            </a:endParaRPr>
          </a:p>
          <a:p>
            <a:pPr fontAlgn="auto">
              <a:spcBef>
                <a:spcPts val="0"/>
              </a:spcBef>
              <a:spcAft>
                <a:spcPts val="0"/>
              </a:spcAft>
            </a:pPr>
            <a:r>
              <a:rPr lang="en-US" b="1" dirty="0" smtClean="0">
                <a:solidFill>
                  <a:prstClr val="black"/>
                </a:solidFill>
                <a:latin typeface="Calibri"/>
              </a:rPr>
              <a:t>www.vtlmi.info</a:t>
            </a:r>
            <a:endParaRPr lang="en-US" b="1" dirty="0">
              <a:solidFill>
                <a:prstClr val="black"/>
              </a:solidFill>
              <a:latin typeface="Calibri"/>
            </a:endParaRPr>
          </a:p>
        </p:txBody>
      </p:sp>
      <p:cxnSp>
        <p:nvCxnSpPr>
          <p:cNvPr id="6" name="Straight Connector 5"/>
          <p:cNvCxnSpPr/>
          <p:nvPr/>
        </p:nvCxnSpPr>
        <p:spPr>
          <a:xfrm flipH="1">
            <a:off x="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766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Educational Attainment of Vermont Adults</a:t>
            </a:r>
            <a:endParaRPr lang="en-US" dirty="0"/>
          </a:p>
        </p:txBody>
      </p:sp>
      <p:sp>
        <p:nvSpPr>
          <p:cNvPr id="7" name="Subtitle 6"/>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640417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28" y="-152400"/>
            <a:ext cx="8839200" cy="1143000"/>
          </a:xfrm>
        </p:spPr>
        <p:txBody>
          <a:bodyPr>
            <a:normAutofit fontScale="90000"/>
          </a:bodyPr>
          <a:lstStyle/>
          <a:p>
            <a:r>
              <a:rPr lang="en-US" b="1" cap="small" dirty="0"/>
              <a:t>Challenges of Assessing Workforce Needs</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endParaRPr lang="en-US" dirty="0" smtClean="0"/>
          </a:p>
          <a:p>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95398"/>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81800" y="6172200"/>
            <a:ext cx="2362200" cy="646331"/>
          </a:xfrm>
          <a:prstGeom prst="rect">
            <a:avLst/>
          </a:prstGeom>
          <a:noFill/>
          <a:ln>
            <a:solidFill>
              <a:schemeClr val="tx1"/>
            </a:solidFill>
            <a:prstDash val="solid"/>
          </a:ln>
        </p:spPr>
        <p:txBody>
          <a:bodyPr wrap="square" rtlCol="0">
            <a:spAutoFit/>
          </a:bodyPr>
          <a:lstStyle/>
          <a:p>
            <a:pPr fontAlgn="auto">
              <a:spcBef>
                <a:spcPts val="0"/>
              </a:spcBef>
              <a:spcAft>
                <a:spcPts val="0"/>
              </a:spcAft>
            </a:pPr>
            <a:endParaRPr lang="en-US" b="1" dirty="0" smtClean="0">
              <a:solidFill>
                <a:prstClr val="black"/>
              </a:solidFill>
              <a:latin typeface="Calibri"/>
            </a:endParaRPr>
          </a:p>
          <a:p>
            <a:pPr fontAlgn="auto">
              <a:spcBef>
                <a:spcPts val="0"/>
              </a:spcBef>
              <a:spcAft>
                <a:spcPts val="0"/>
              </a:spcAft>
            </a:pPr>
            <a:r>
              <a:rPr lang="en-US" b="1" dirty="0" smtClean="0">
                <a:solidFill>
                  <a:prstClr val="black"/>
                </a:solidFill>
                <a:latin typeface="Calibri"/>
              </a:rPr>
              <a:t>www.vtlmi.info</a:t>
            </a:r>
            <a:endParaRPr lang="en-US" b="1" dirty="0">
              <a:solidFill>
                <a:prstClr val="black"/>
              </a:solidFill>
              <a:latin typeface="Calibri"/>
            </a:endParaRPr>
          </a:p>
        </p:txBody>
      </p:sp>
      <p:cxnSp>
        <p:nvCxnSpPr>
          <p:cNvPr id="6" name="Straight Connector 5"/>
          <p:cNvCxnSpPr/>
          <p:nvPr/>
        </p:nvCxnSpPr>
        <p:spPr>
          <a:xfrm flipH="1">
            <a:off x="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232" y="797607"/>
            <a:ext cx="74676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41" y="4995863"/>
            <a:ext cx="800417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618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Conclusions</a:t>
            </a:r>
            <a:endParaRPr lang="en-US" b="1" dirty="0"/>
          </a:p>
        </p:txBody>
      </p:sp>
      <p:sp>
        <p:nvSpPr>
          <p:cNvPr id="3" name="Content Placeholder 2"/>
          <p:cNvSpPr>
            <a:spLocks noGrp="1"/>
          </p:cNvSpPr>
          <p:nvPr>
            <p:ph idx="1"/>
          </p:nvPr>
        </p:nvSpPr>
        <p:spPr>
          <a:xfrm>
            <a:off x="457200" y="1676400"/>
            <a:ext cx="8229600" cy="4318998"/>
          </a:xfrm>
        </p:spPr>
        <p:txBody>
          <a:bodyPr>
            <a:normAutofit/>
          </a:bodyPr>
          <a:lstStyle/>
          <a:p>
            <a:pPr lvl="1">
              <a:buFontTx/>
              <a:buChar char="-"/>
            </a:pPr>
            <a:r>
              <a:rPr lang="en-US" sz="3200" dirty="0" smtClean="0"/>
              <a:t>Data </a:t>
            </a:r>
            <a:r>
              <a:rPr lang="en-US" sz="3200" dirty="0"/>
              <a:t>is not </a:t>
            </a:r>
            <a:r>
              <a:rPr lang="en-US" sz="3200" dirty="0" smtClean="0"/>
              <a:t>“Good” </a:t>
            </a:r>
            <a:r>
              <a:rPr lang="en-US" sz="3200" dirty="0"/>
              <a:t>or </a:t>
            </a:r>
            <a:r>
              <a:rPr lang="en-US" sz="3200" dirty="0" smtClean="0"/>
              <a:t>“Bad”; data is.</a:t>
            </a:r>
          </a:p>
          <a:p>
            <a:pPr lvl="1">
              <a:buFontTx/>
              <a:buChar char="-"/>
            </a:pPr>
            <a:r>
              <a:rPr lang="en-US" sz="3200" dirty="0" smtClean="0"/>
              <a:t>Focused </a:t>
            </a:r>
            <a:r>
              <a:rPr lang="en-US" sz="3200" dirty="0"/>
              <a:t>participation in the labor force </a:t>
            </a:r>
            <a:endParaRPr lang="en-US" sz="3200" dirty="0" smtClean="0"/>
          </a:p>
          <a:p>
            <a:pPr lvl="2">
              <a:buFontTx/>
              <a:buChar char="-"/>
            </a:pPr>
            <a:r>
              <a:rPr lang="en-US" sz="2800" dirty="0" smtClean="0"/>
              <a:t>Internships, apprenticeships, job-shadows, etc.</a:t>
            </a:r>
          </a:p>
          <a:p>
            <a:pPr lvl="1">
              <a:buFontTx/>
              <a:buChar char="-"/>
            </a:pPr>
            <a:r>
              <a:rPr lang="en-US" sz="3200" dirty="0" smtClean="0"/>
              <a:t>Meaningful </a:t>
            </a:r>
            <a:r>
              <a:rPr lang="en-US" sz="3200" dirty="0"/>
              <a:t>access to all levels of education and training</a:t>
            </a:r>
            <a:endParaRPr lang="en-US" sz="3200" dirty="0" smtClean="0"/>
          </a:p>
          <a:p>
            <a:pPr lvl="1">
              <a:buFontTx/>
              <a:buChar char="-"/>
            </a:pP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95398"/>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81800" y="6172200"/>
            <a:ext cx="2362200" cy="646331"/>
          </a:xfrm>
          <a:prstGeom prst="rect">
            <a:avLst/>
          </a:prstGeom>
          <a:noFill/>
          <a:ln>
            <a:solidFill>
              <a:schemeClr val="tx1"/>
            </a:solidFill>
            <a:prstDash val="solid"/>
          </a:ln>
        </p:spPr>
        <p:txBody>
          <a:bodyPr wrap="square" rtlCol="0">
            <a:spAutoFit/>
          </a:bodyPr>
          <a:lstStyle/>
          <a:p>
            <a:pPr fontAlgn="auto">
              <a:spcBef>
                <a:spcPts val="0"/>
              </a:spcBef>
              <a:spcAft>
                <a:spcPts val="0"/>
              </a:spcAft>
            </a:pPr>
            <a:endParaRPr lang="en-US" b="1" dirty="0" smtClean="0">
              <a:solidFill>
                <a:prstClr val="black"/>
              </a:solidFill>
              <a:latin typeface="Calibri"/>
            </a:endParaRPr>
          </a:p>
          <a:p>
            <a:pPr fontAlgn="auto">
              <a:spcBef>
                <a:spcPts val="0"/>
              </a:spcBef>
              <a:spcAft>
                <a:spcPts val="0"/>
              </a:spcAft>
            </a:pPr>
            <a:r>
              <a:rPr lang="en-US" b="1" dirty="0" smtClean="0">
                <a:solidFill>
                  <a:prstClr val="black"/>
                </a:solidFill>
                <a:latin typeface="Calibri"/>
              </a:rPr>
              <a:t>www.vtlmi.info</a:t>
            </a:r>
            <a:endParaRPr lang="en-US" b="1" dirty="0">
              <a:solidFill>
                <a:prstClr val="black"/>
              </a:solidFill>
              <a:latin typeface="Calibri"/>
            </a:endParaRPr>
          </a:p>
        </p:txBody>
      </p:sp>
      <p:cxnSp>
        <p:nvCxnSpPr>
          <p:cNvPr id="6" name="Straight Connector 5"/>
          <p:cNvCxnSpPr/>
          <p:nvPr/>
        </p:nvCxnSpPr>
        <p:spPr>
          <a:xfrm flipH="1">
            <a:off x="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216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a:bodyPr>
          <a:lstStyle/>
          <a:p>
            <a:r>
              <a:rPr lang="en-US" b="1" dirty="0" smtClean="0"/>
              <a:t>Thank you!</a:t>
            </a:r>
            <a:endParaRPr lang="en-US" b="1" dirty="0">
              <a:solidFill>
                <a:srgbClr val="00CC00"/>
              </a:solidFill>
            </a:endParaRPr>
          </a:p>
        </p:txBody>
      </p:sp>
      <p:sp>
        <p:nvSpPr>
          <p:cNvPr id="3" name="Subtitle 2"/>
          <p:cNvSpPr>
            <a:spLocks noGrp="1"/>
          </p:cNvSpPr>
          <p:nvPr>
            <p:ph type="subTitle" idx="1"/>
          </p:nvPr>
        </p:nvSpPr>
        <p:spPr>
          <a:xfrm>
            <a:off x="1404796" y="4038600"/>
            <a:ext cx="7086600" cy="1828800"/>
          </a:xfrm>
        </p:spPr>
        <p:txBody>
          <a:bodyPr>
            <a:normAutofit fontScale="92500" lnSpcReduction="20000"/>
          </a:bodyPr>
          <a:lstStyle/>
          <a:p>
            <a:pPr algn="r"/>
            <a:r>
              <a:rPr lang="en-US" dirty="0" smtClean="0"/>
              <a:t>Mathew Barewicz</a:t>
            </a:r>
          </a:p>
          <a:p>
            <a:pPr algn="r"/>
            <a:r>
              <a:rPr lang="en-US" sz="2400" dirty="0" smtClean="0"/>
              <a:t>Economic &amp; Labor Market Information Division</a:t>
            </a:r>
          </a:p>
          <a:p>
            <a:pPr algn="r"/>
            <a:r>
              <a:rPr lang="en-US" sz="2400" dirty="0" smtClean="0"/>
              <a:t>Vermont Department of Labor</a:t>
            </a:r>
          </a:p>
          <a:p>
            <a:pPr algn="r"/>
            <a:r>
              <a:rPr lang="en-US" sz="2400" dirty="0" smtClean="0"/>
              <a:t>802.828.4153</a:t>
            </a:r>
          </a:p>
          <a:p>
            <a:pPr algn="r"/>
            <a:r>
              <a:rPr lang="en-US" sz="2400" dirty="0"/>
              <a:t>m</a:t>
            </a:r>
            <a:r>
              <a:rPr lang="en-US" sz="2400" dirty="0" smtClean="0"/>
              <a:t>athew.barewicz@vermont.gov</a:t>
            </a: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95398"/>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81800" y="6172200"/>
            <a:ext cx="2362200" cy="646331"/>
          </a:xfrm>
          <a:prstGeom prst="rect">
            <a:avLst/>
          </a:prstGeom>
          <a:noFill/>
          <a:ln>
            <a:solidFill>
              <a:schemeClr val="tx1"/>
            </a:solidFill>
            <a:prstDash val="solid"/>
          </a:ln>
        </p:spPr>
        <p:txBody>
          <a:bodyPr wrap="square" rtlCol="0">
            <a:spAutoFit/>
          </a:bodyPr>
          <a:lstStyle/>
          <a:p>
            <a:pPr fontAlgn="auto">
              <a:spcBef>
                <a:spcPts val="0"/>
              </a:spcBef>
              <a:spcAft>
                <a:spcPts val="0"/>
              </a:spcAft>
            </a:pPr>
            <a:endParaRPr lang="en-US" b="1" dirty="0" smtClean="0">
              <a:solidFill>
                <a:prstClr val="black"/>
              </a:solidFill>
              <a:latin typeface="Calibri"/>
            </a:endParaRPr>
          </a:p>
          <a:p>
            <a:pPr fontAlgn="auto">
              <a:spcBef>
                <a:spcPts val="0"/>
              </a:spcBef>
              <a:spcAft>
                <a:spcPts val="0"/>
              </a:spcAft>
            </a:pPr>
            <a:r>
              <a:rPr lang="en-US" b="1" dirty="0" smtClean="0">
                <a:solidFill>
                  <a:prstClr val="black"/>
                </a:solidFill>
                <a:latin typeface="Calibri"/>
              </a:rPr>
              <a:t>www.vtlmi.info</a:t>
            </a:r>
            <a:endParaRPr lang="en-US" b="1" dirty="0">
              <a:solidFill>
                <a:prstClr val="black"/>
              </a:solidFill>
              <a:latin typeface="Calibri"/>
            </a:endParaRPr>
          </a:p>
        </p:txBody>
      </p:sp>
      <p:cxnSp>
        <p:nvCxnSpPr>
          <p:cNvPr id="6" name="Straight Connector 5"/>
          <p:cNvCxnSpPr/>
          <p:nvPr/>
        </p:nvCxnSpPr>
        <p:spPr>
          <a:xfrm flipH="1">
            <a:off x="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572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152400"/>
            <a:ext cx="8229600" cy="944563"/>
          </a:xfrm>
        </p:spPr>
        <p:txBody>
          <a:bodyPr/>
          <a:lstStyle/>
          <a:p>
            <a:pPr eaLnBrk="1" hangingPunct="1"/>
            <a:r>
              <a:rPr lang="en-US" b="1" cap="small" dirty="0" smtClean="0"/>
              <a:t>Task</a:t>
            </a:r>
          </a:p>
        </p:txBody>
      </p:sp>
      <p:sp>
        <p:nvSpPr>
          <p:cNvPr id="10243" name="Rectangle 3"/>
          <p:cNvSpPr>
            <a:spLocks noGrp="1" noChangeArrowheads="1"/>
          </p:cNvSpPr>
          <p:nvPr>
            <p:ph idx="1"/>
          </p:nvPr>
        </p:nvSpPr>
        <p:spPr>
          <a:xfrm>
            <a:off x="457200" y="990600"/>
            <a:ext cx="8229600" cy="5181600"/>
          </a:xfrm>
        </p:spPr>
        <p:txBody>
          <a:bodyPr>
            <a:normAutofit fontScale="92500" lnSpcReduction="10000"/>
          </a:bodyPr>
          <a:lstStyle/>
          <a:p>
            <a:pPr marL="457200" lvl="1" indent="0" algn="ctr">
              <a:buNone/>
            </a:pPr>
            <a:r>
              <a:rPr lang="en-US" sz="2200" dirty="0"/>
              <a:t>to create an opportunity for Vermont policy makers to learn from researchers, business owners and government leaders about current initiatives, successes, challenges, and future opportunities in our effort to move forward toward our goal of economic prosperity for all Vermonters. </a:t>
            </a:r>
            <a:endParaRPr lang="en-US" sz="2200" b="1" dirty="0" smtClean="0"/>
          </a:p>
          <a:p>
            <a:pPr marL="457200" lvl="1" indent="0" eaLnBrk="1" hangingPunct="1">
              <a:buFontTx/>
              <a:buNone/>
            </a:pPr>
            <a:endParaRPr lang="en-US" b="1" dirty="0" smtClean="0"/>
          </a:p>
          <a:p>
            <a:pPr marL="457200" lvl="1" indent="0" eaLnBrk="1" hangingPunct="1">
              <a:buFontTx/>
              <a:buNone/>
            </a:pPr>
            <a:r>
              <a:rPr lang="en-US" b="1" dirty="0" smtClean="0"/>
              <a:t>PLEASE:</a:t>
            </a:r>
          </a:p>
          <a:p>
            <a:pPr lvl="1" eaLnBrk="1" hangingPunct="1">
              <a:buFontTx/>
              <a:buChar char="-"/>
            </a:pPr>
            <a:r>
              <a:rPr lang="en-US" dirty="0" smtClean="0"/>
              <a:t>Ask questions or make comments as you see fit</a:t>
            </a:r>
          </a:p>
          <a:p>
            <a:pPr lvl="1" eaLnBrk="1" hangingPunct="1">
              <a:buFontTx/>
              <a:buChar char="-"/>
            </a:pPr>
            <a:r>
              <a:rPr lang="en-US" dirty="0" smtClean="0"/>
              <a:t>Look to adopt standard definitions of “common” words</a:t>
            </a:r>
          </a:p>
          <a:p>
            <a:pPr lvl="2">
              <a:buFontTx/>
              <a:buChar char="-"/>
            </a:pPr>
            <a:r>
              <a:rPr lang="en-US" dirty="0" smtClean="0"/>
              <a:t>Unemployment, Labor Force, Discouraged Worker etc…</a:t>
            </a:r>
          </a:p>
          <a:p>
            <a:pPr lvl="1">
              <a:buFontTx/>
              <a:buChar char="-"/>
            </a:pPr>
            <a:r>
              <a:rPr lang="en-US" dirty="0" smtClean="0"/>
              <a:t>Challenge the data!</a:t>
            </a:r>
          </a:p>
          <a:p>
            <a:pPr lvl="1">
              <a:buFontTx/>
              <a:buChar char="-"/>
            </a:pPr>
            <a:r>
              <a:rPr lang="en-US" dirty="0" smtClean="0"/>
              <a:t>Contact us to have discussions or get additional information</a:t>
            </a:r>
          </a:p>
          <a:p>
            <a:pPr lvl="1" eaLnBrk="1" hangingPunct="1">
              <a:buFontTx/>
              <a:buChar char="-"/>
            </a:pPr>
            <a:endParaRPr lang="en-US" sz="2400" dirty="0" smtClean="0"/>
          </a:p>
          <a:p>
            <a:pPr marL="457200" lvl="1" indent="0" eaLnBrk="1" hangingPunct="1">
              <a:buFontTx/>
              <a:buNone/>
            </a:pPr>
            <a:endParaRPr lang="en-US" sz="1100"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995398"/>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81800" y="6172200"/>
            <a:ext cx="2362200" cy="646331"/>
          </a:xfrm>
          <a:prstGeom prst="rect">
            <a:avLst/>
          </a:prstGeom>
          <a:noFill/>
          <a:ln>
            <a:solidFill>
              <a:schemeClr val="tx1"/>
            </a:solidFill>
            <a:prstDash val="solid"/>
          </a:ln>
        </p:spPr>
        <p:txBody>
          <a:bodyPr wrap="square" rtlCol="0">
            <a:spAutoFit/>
          </a:bodyPr>
          <a:lstStyle/>
          <a:p>
            <a:pPr fontAlgn="auto">
              <a:spcBef>
                <a:spcPts val="0"/>
              </a:spcBef>
              <a:spcAft>
                <a:spcPts val="0"/>
              </a:spcAft>
            </a:pPr>
            <a:endParaRPr lang="en-US" b="1" dirty="0" smtClean="0">
              <a:solidFill>
                <a:prstClr val="black"/>
              </a:solidFill>
              <a:latin typeface="Calibri"/>
            </a:endParaRPr>
          </a:p>
          <a:p>
            <a:pPr fontAlgn="auto">
              <a:spcBef>
                <a:spcPts val="0"/>
              </a:spcBef>
              <a:spcAft>
                <a:spcPts val="0"/>
              </a:spcAft>
            </a:pPr>
            <a:r>
              <a:rPr lang="en-US" b="1" dirty="0" smtClean="0">
                <a:solidFill>
                  <a:prstClr val="black"/>
                </a:solidFill>
                <a:latin typeface="Calibri"/>
              </a:rPr>
              <a:t>www.vtlmi.info</a:t>
            </a:r>
            <a:endParaRPr lang="en-US" b="1" dirty="0">
              <a:solidFill>
                <a:prstClr val="black"/>
              </a:solidFill>
              <a:latin typeface="Calibri"/>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72200"/>
            <a:ext cx="8461375"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819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Great Recession”…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95398"/>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81800" y="6172200"/>
            <a:ext cx="2362200" cy="646331"/>
          </a:xfrm>
          <a:prstGeom prst="rect">
            <a:avLst/>
          </a:prstGeom>
          <a:noFill/>
          <a:ln>
            <a:solidFill>
              <a:schemeClr val="tx1"/>
            </a:solidFill>
            <a:prstDash val="solid"/>
          </a:ln>
        </p:spPr>
        <p:txBody>
          <a:bodyPr wrap="square" rtlCol="0">
            <a:spAutoFit/>
          </a:bodyPr>
          <a:lstStyle/>
          <a:p>
            <a:pPr fontAlgn="auto">
              <a:spcBef>
                <a:spcPts val="0"/>
              </a:spcBef>
              <a:spcAft>
                <a:spcPts val="0"/>
              </a:spcAft>
            </a:pPr>
            <a:endParaRPr lang="en-US" b="1" dirty="0" smtClean="0">
              <a:solidFill>
                <a:prstClr val="black"/>
              </a:solidFill>
              <a:latin typeface="Calibri"/>
            </a:endParaRPr>
          </a:p>
          <a:p>
            <a:pPr fontAlgn="auto">
              <a:spcBef>
                <a:spcPts val="0"/>
              </a:spcBef>
              <a:spcAft>
                <a:spcPts val="0"/>
              </a:spcAft>
            </a:pPr>
            <a:r>
              <a:rPr lang="en-US" b="1" dirty="0" smtClean="0">
                <a:solidFill>
                  <a:prstClr val="black"/>
                </a:solidFill>
                <a:latin typeface="Calibri"/>
              </a:rPr>
              <a:t>www.vtlmi.info</a:t>
            </a:r>
            <a:endParaRPr lang="en-US" b="1" dirty="0">
              <a:solidFill>
                <a:prstClr val="black"/>
              </a:solidFill>
              <a:latin typeface="Calibri"/>
            </a:endParaRPr>
          </a:p>
        </p:txBody>
      </p:sp>
      <p:cxnSp>
        <p:nvCxnSpPr>
          <p:cNvPr id="6" name="Straight Connector 5"/>
          <p:cNvCxnSpPr/>
          <p:nvPr/>
        </p:nvCxnSpPr>
        <p:spPr>
          <a:xfrm flipH="1">
            <a:off x="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852926"/>
            <a:ext cx="8153400" cy="529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714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95398"/>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81800" y="6172200"/>
            <a:ext cx="2362200" cy="646331"/>
          </a:xfrm>
          <a:prstGeom prst="rect">
            <a:avLst/>
          </a:prstGeom>
          <a:noFill/>
          <a:ln>
            <a:solidFill>
              <a:schemeClr val="tx1"/>
            </a:solidFill>
            <a:prstDash val="solid"/>
          </a:ln>
        </p:spPr>
        <p:txBody>
          <a:bodyPr wrap="square" rtlCol="0">
            <a:spAutoFit/>
          </a:bodyPr>
          <a:lstStyle/>
          <a:p>
            <a:pPr fontAlgn="auto">
              <a:spcBef>
                <a:spcPts val="0"/>
              </a:spcBef>
              <a:spcAft>
                <a:spcPts val="0"/>
              </a:spcAft>
            </a:pPr>
            <a:endParaRPr lang="en-US" b="1" dirty="0" smtClean="0">
              <a:solidFill>
                <a:prstClr val="black"/>
              </a:solidFill>
              <a:latin typeface="Calibri"/>
            </a:endParaRPr>
          </a:p>
          <a:p>
            <a:pPr fontAlgn="auto">
              <a:spcBef>
                <a:spcPts val="0"/>
              </a:spcBef>
              <a:spcAft>
                <a:spcPts val="0"/>
              </a:spcAft>
            </a:pPr>
            <a:r>
              <a:rPr lang="en-US" b="1" dirty="0" smtClean="0">
                <a:solidFill>
                  <a:prstClr val="black"/>
                </a:solidFill>
                <a:latin typeface="Calibri"/>
              </a:rPr>
              <a:t>www.vtlmi.info</a:t>
            </a:r>
            <a:endParaRPr lang="en-US" b="1" dirty="0">
              <a:solidFill>
                <a:prstClr val="black"/>
              </a:solidFill>
              <a:latin typeface="Calibri"/>
            </a:endParaRPr>
          </a:p>
        </p:txBody>
      </p:sp>
      <p:cxnSp>
        <p:nvCxnSpPr>
          <p:cNvPr id="6" name="Straight Connector 5"/>
          <p:cNvCxnSpPr/>
          <p:nvPr/>
        </p:nvCxnSpPr>
        <p:spPr>
          <a:xfrm flipH="1">
            <a:off x="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31809"/>
            <a:ext cx="6210299" cy="614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730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95398"/>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81800" y="6172200"/>
            <a:ext cx="2362200" cy="646331"/>
          </a:xfrm>
          <a:prstGeom prst="rect">
            <a:avLst/>
          </a:prstGeom>
          <a:noFill/>
          <a:ln>
            <a:solidFill>
              <a:schemeClr val="tx1"/>
            </a:solidFill>
            <a:prstDash val="solid"/>
          </a:ln>
        </p:spPr>
        <p:txBody>
          <a:bodyPr wrap="square" rtlCol="0">
            <a:spAutoFit/>
          </a:bodyPr>
          <a:lstStyle/>
          <a:p>
            <a:pPr fontAlgn="auto">
              <a:spcBef>
                <a:spcPts val="0"/>
              </a:spcBef>
              <a:spcAft>
                <a:spcPts val="0"/>
              </a:spcAft>
            </a:pPr>
            <a:endParaRPr lang="en-US" b="1" dirty="0" smtClean="0">
              <a:solidFill>
                <a:prstClr val="black"/>
              </a:solidFill>
              <a:latin typeface="Calibri"/>
            </a:endParaRPr>
          </a:p>
          <a:p>
            <a:pPr fontAlgn="auto">
              <a:spcBef>
                <a:spcPts val="0"/>
              </a:spcBef>
              <a:spcAft>
                <a:spcPts val="0"/>
              </a:spcAft>
            </a:pPr>
            <a:r>
              <a:rPr lang="en-US" b="1" dirty="0" smtClean="0">
                <a:solidFill>
                  <a:prstClr val="black"/>
                </a:solidFill>
                <a:latin typeface="Calibri"/>
              </a:rPr>
              <a:t>www.vtlmi.info</a:t>
            </a:r>
            <a:endParaRPr lang="en-US" b="1" dirty="0">
              <a:solidFill>
                <a:prstClr val="black"/>
              </a:solidFill>
              <a:latin typeface="Calibri"/>
            </a:endParaRPr>
          </a:p>
        </p:txBody>
      </p:sp>
      <p:cxnSp>
        <p:nvCxnSpPr>
          <p:cNvPr id="6" name="Straight Connector 5"/>
          <p:cNvCxnSpPr/>
          <p:nvPr/>
        </p:nvCxnSpPr>
        <p:spPr>
          <a:xfrm flipH="1">
            <a:off x="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65285"/>
            <a:ext cx="6324600" cy="610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176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06"/>
            <a:ext cx="8229600" cy="1143000"/>
          </a:xfrm>
        </p:spPr>
        <p:txBody>
          <a:bodyPr/>
          <a:lstStyle/>
          <a:p>
            <a:r>
              <a:rPr lang="en-US" dirty="0" smtClean="0"/>
              <a:t>Leading &amp; Lagging</a:t>
            </a:r>
            <a:endParaRPr lang="en-US" dirty="0"/>
          </a:p>
        </p:txBody>
      </p:sp>
      <p:sp>
        <p:nvSpPr>
          <p:cNvPr id="3" name="Content Placeholder 2"/>
          <p:cNvSpPr>
            <a:spLocks noGrp="1"/>
          </p:cNvSpPr>
          <p:nvPr>
            <p:ph idx="1"/>
          </p:nvPr>
        </p:nvSpPr>
        <p:spPr>
          <a:xfrm>
            <a:off x="457200" y="1295400"/>
            <a:ext cx="8229600" cy="4525963"/>
          </a:xfrm>
        </p:spPr>
        <p:txBody>
          <a:bodyPr>
            <a:normAutofit fontScale="92500" lnSpcReduction="10000"/>
          </a:bodyPr>
          <a:lstStyle/>
          <a:p>
            <a:pPr marL="0" indent="0">
              <a:buNone/>
            </a:pPr>
            <a:r>
              <a:rPr lang="en-US" dirty="0" smtClean="0"/>
              <a:t>Leading the Way:</a:t>
            </a:r>
          </a:p>
          <a:p>
            <a:pPr>
              <a:spcBef>
                <a:spcPts val="0"/>
              </a:spcBef>
              <a:buFontTx/>
              <a:buChar char="-"/>
            </a:pPr>
            <a:r>
              <a:rPr lang="en-US" dirty="0" smtClean="0"/>
              <a:t>Non-Durable Manufacturing</a:t>
            </a:r>
          </a:p>
          <a:p>
            <a:pPr>
              <a:spcBef>
                <a:spcPts val="0"/>
              </a:spcBef>
              <a:buFontTx/>
              <a:buChar char="-"/>
            </a:pPr>
            <a:r>
              <a:rPr lang="en-US" dirty="0" smtClean="0"/>
              <a:t>Professional &amp; Business Services</a:t>
            </a:r>
          </a:p>
          <a:p>
            <a:pPr>
              <a:spcBef>
                <a:spcPts val="0"/>
              </a:spcBef>
              <a:buFontTx/>
              <a:buChar char="-"/>
            </a:pPr>
            <a:r>
              <a:rPr lang="en-US" dirty="0" smtClean="0"/>
              <a:t>Health Care</a:t>
            </a:r>
          </a:p>
          <a:p>
            <a:pPr>
              <a:spcBef>
                <a:spcPts val="0"/>
              </a:spcBef>
              <a:buFontTx/>
              <a:buChar char="-"/>
            </a:pPr>
            <a:r>
              <a:rPr lang="en-US" dirty="0" smtClean="0"/>
              <a:t>Leisure &amp; Hospitality</a:t>
            </a:r>
          </a:p>
          <a:p>
            <a:pPr marL="0" indent="0">
              <a:buNone/>
            </a:pPr>
            <a:r>
              <a:rPr lang="en-US" dirty="0" smtClean="0"/>
              <a:t>Looking to Recover:</a:t>
            </a:r>
            <a:endParaRPr lang="en-US" dirty="0"/>
          </a:p>
          <a:p>
            <a:pPr>
              <a:spcBef>
                <a:spcPts val="0"/>
              </a:spcBef>
              <a:buFontTx/>
              <a:buChar char="-"/>
            </a:pPr>
            <a:r>
              <a:rPr lang="en-US" dirty="0" smtClean="0"/>
              <a:t>Construction</a:t>
            </a:r>
            <a:endParaRPr lang="en-US" dirty="0"/>
          </a:p>
          <a:p>
            <a:pPr>
              <a:spcBef>
                <a:spcPts val="0"/>
              </a:spcBef>
              <a:buFontTx/>
              <a:buChar char="-"/>
            </a:pPr>
            <a:r>
              <a:rPr lang="en-US" dirty="0" smtClean="0"/>
              <a:t>Retail</a:t>
            </a:r>
          </a:p>
          <a:p>
            <a:pPr>
              <a:spcBef>
                <a:spcPts val="0"/>
              </a:spcBef>
              <a:buFontTx/>
              <a:buChar char="-"/>
            </a:pPr>
            <a:r>
              <a:rPr lang="en-US" dirty="0"/>
              <a:t>Durable Manufacturing</a:t>
            </a:r>
          </a:p>
          <a:p>
            <a:pPr>
              <a:spcBef>
                <a:spcPts val="0"/>
              </a:spcBef>
              <a:buFontTx/>
              <a:buChar char="-"/>
            </a:pPr>
            <a:r>
              <a:rPr lang="en-US" dirty="0" smtClean="0"/>
              <a:t>Financial Activities</a:t>
            </a:r>
            <a:endParaRPr lang="en-US" dirty="0"/>
          </a:p>
          <a:p>
            <a:pPr marL="0" indent="0">
              <a:buNone/>
            </a:pPr>
            <a:endParaRPr lang="en-US" dirty="0" smtClean="0"/>
          </a:p>
          <a:p>
            <a:pPr marL="0" indent="0">
              <a:buNone/>
            </a:pPr>
            <a:endParaRPr lang="en-US" dirty="0" smtClean="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95398"/>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81800" y="6172200"/>
            <a:ext cx="2362200" cy="646331"/>
          </a:xfrm>
          <a:prstGeom prst="rect">
            <a:avLst/>
          </a:prstGeom>
          <a:noFill/>
          <a:ln>
            <a:solidFill>
              <a:schemeClr val="tx1"/>
            </a:solidFill>
            <a:prstDash val="solid"/>
          </a:ln>
        </p:spPr>
        <p:txBody>
          <a:bodyPr wrap="square" rtlCol="0">
            <a:spAutoFit/>
          </a:bodyPr>
          <a:lstStyle/>
          <a:p>
            <a:pPr fontAlgn="auto">
              <a:spcBef>
                <a:spcPts val="0"/>
              </a:spcBef>
              <a:spcAft>
                <a:spcPts val="0"/>
              </a:spcAft>
            </a:pPr>
            <a:endParaRPr lang="en-US" b="1" dirty="0" smtClean="0">
              <a:solidFill>
                <a:prstClr val="black"/>
              </a:solidFill>
              <a:latin typeface="Calibri"/>
            </a:endParaRPr>
          </a:p>
          <a:p>
            <a:pPr fontAlgn="auto">
              <a:spcBef>
                <a:spcPts val="0"/>
              </a:spcBef>
              <a:spcAft>
                <a:spcPts val="0"/>
              </a:spcAft>
            </a:pPr>
            <a:r>
              <a:rPr lang="en-US" b="1" dirty="0" smtClean="0">
                <a:solidFill>
                  <a:prstClr val="black"/>
                </a:solidFill>
                <a:latin typeface="Calibri"/>
              </a:rPr>
              <a:t>www.vtlmi.info</a:t>
            </a:r>
            <a:endParaRPr lang="en-US" b="1" dirty="0">
              <a:solidFill>
                <a:prstClr val="black"/>
              </a:solidFill>
              <a:latin typeface="Calibri"/>
            </a:endParaRPr>
          </a:p>
        </p:txBody>
      </p:sp>
      <p:cxnSp>
        <p:nvCxnSpPr>
          <p:cNvPr id="6" name="Straight Connector 5"/>
          <p:cNvCxnSpPr/>
          <p:nvPr/>
        </p:nvCxnSpPr>
        <p:spPr>
          <a:xfrm flipH="1">
            <a:off x="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020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a:t>
            </a:r>
            <a:endParaRPr lang="en-US" dirty="0"/>
          </a:p>
        </p:txBody>
      </p:sp>
      <p:sp>
        <p:nvSpPr>
          <p:cNvPr id="3" name="Content Placeholder 2"/>
          <p:cNvSpPr>
            <a:spLocks noGrp="1"/>
          </p:cNvSpPr>
          <p:nvPr>
            <p:ph idx="1"/>
          </p:nvPr>
        </p:nvSpPr>
        <p:spPr/>
        <p:txBody>
          <a:bodyPr/>
          <a:lstStyle/>
          <a:p>
            <a:r>
              <a:rPr lang="en-US" dirty="0" smtClean="0"/>
              <a:t>Total employment above pre-recessionary levels with regional variations</a:t>
            </a:r>
          </a:p>
          <a:p>
            <a:r>
              <a:rPr lang="en-US" dirty="0"/>
              <a:t>M</a:t>
            </a:r>
            <a:r>
              <a:rPr lang="en-US" dirty="0" smtClean="0"/>
              <a:t>etro </a:t>
            </a:r>
            <a:r>
              <a:rPr lang="en-US" dirty="0"/>
              <a:t>driven </a:t>
            </a:r>
            <a:r>
              <a:rPr lang="en-US" dirty="0" smtClean="0"/>
              <a:t>recovery nationwide</a:t>
            </a:r>
            <a:endParaRPr lang="en-US" dirty="0"/>
          </a:p>
          <a:p>
            <a:r>
              <a:rPr lang="en-US" dirty="0" smtClean="0"/>
              <a:t>Low levels of unemployment</a:t>
            </a:r>
          </a:p>
          <a:p>
            <a:pPr lvl="1"/>
            <a:r>
              <a:rPr lang="en-US" dirty="0" smtClean="0"/>
              <a:t>Vermont currently 8</a:t>
            </a:r>
            <a:r>
              <a:rPr lang="en-US" baseline="30000" dirty="0" smtClean="0"/>
              <a:t>th</a:t>
            </a:r>
            <a:r>
              <a:rPr lang="en-US" dirty="0" smtClean="0"/>
              <a:t> lowest</a:t>
            </a:r>
          </a:p>
          <a:p>
            <a:pPr lvl="1"/>
            <a:r>
              <a:rPr lang="en-US" dirty="0" smtClean="0"/>
              <a:t>Burlington NECTA currently 36</a:t>
            </a:r>
            <a:r>
              <a:rPr lang="en-US" baseline="30000" dirty="0" smtClean="0"/>
              <a:t>th</a:t>
            </a:r>
            <a:r>
              <a:rPr lang="en-US" dirty="0" smtClean="0"/>
              <a:t> lowest </a:t>
            </a:r>
            <a:r>
              <a:rPr lang="en-US" sz="2400" dirty="0" smtClean="0"/>
              <a:t>(out of 387)</a:t>
            </a:r>
          </a:p>
          <a:p>
            <a:r>
              <a:rPr lang="en-US" dirty="0" smtClean="0"/>
              <a:t>The economy is looking for the next big thing…</a:t>
            </a:r>
          </a:p>
          <a:p>
            <a:pPr marL="0" indent="0">
              <a:buNone/>
            </a:pPr>
            <a:endParaRPr lang="en-US" dirty="0" smtClean="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95398"/>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81800" y="6172200"/>
            <a:ext cx="2362200" cy="646331"/>
          </a:xfrm>
          <a:prstGeom prst="rect">
            <a:avLst/>
          </a:prstGeom>
          <a:noFill/>
          <a:ln>
            <a:solidFill>
              <a:schemeClr val="tx1"/>
            </a:solidFill>
            <a:prstDash val="solid"/>
          </a:ln>
        </p:spPr>
        <p:txBody>
          <a:bodyPr wrap="square" rtlCol="0">
            <a:spAutoFit/>
          </a:bodyPr>
          <a:lstStyle/>
          <a:p>
            <a:pPr fontAlgn="auto">
              <a:spcBef>
                <a:spcPts val="0"/>
              </a:spcBef>
              <a:spcAft>
                <a:spcPts val="0"/>
              </a:spcAft>
            </a:pPr>
            <a:endParaRPr lang="en-US" b="1" dirty="0" smtClean="0">
              <a:solidFill>
                <a:prstClr val="black"/>
              </a:solidFill>
              <a:latin typeface="Calibri"/>
            </a:endParaRPr>
          </a:p>
          <a:p>
            <a:pPr fontAlgn="auto">
              <a:spcBef>
                <a:spcPts val="0"/>
              </a:spcBef>
              <a:spcAft>
                <a:spcPts val="0"/>
              </a:spcAft>
            </a:pPr>
            <a:r>
              <a:rPr lang="en-US" b="1" dirty="0" smtClean="0">
                <a:solidFill>
                  <a:prstClr val="black"/>
                </a:solidFill>
                <a:latin typeface="Calibri"/>
              </a:rPr>
              <a:t>www.vtlmi.info</a:t>
            </a:r>
            <a:endParaRPr lang="en-US" b="1" dirty="0">
              <a:solidFill>
                <a:prstClr val="black"/>
              </a:solidFill>
              <a:latin typeface="Calibri"/>
            </a:endParaRPr>
          </a:p>
        </p:txBody>
      </p:sp>
      <p:cxnSp>
        <p:nvCxnSpPr>
          <p:cNvPr id="6" name="Straight Connector 5"/>
          <p:cNvCxnSpPr/>
          <p:nvPr/>
        </p:nvCxnSpPr>
        <p:spPr>
          <a:xfrm flipH="1">
            <a:off x="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027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6200"/>
            <a:ext cx="7772400" cy="1470025"/>
          </a:xfrm>
        </p:spPr>
        <p:txBody>
          <a:bodyPr/>
          <a:lstStyle/>
          <a:p>
            <a:r>
              <a:rPr lang="en-US" dirty="0" smtClean="0"/>
              <a:t>Labor Supply </a:t>
            </a:r>
            <a:endParaRPr lang="en-US" dirty="0"/>
          </a:p>
        </p:txBody>
      </p:sp>
      <p:sp>
        <p:nvSpPr>
          <p:cNvPr id="5" name="Subtitle 4"/>
          <p:cNvSpPr>
            <a:spLocks noGrp="1"/>
          </p:cNvSpPr>
          <p:nvPr>
            <p:ph type="subTitle" idx="1"/>
          </p:nvPr>
        </p:nvSpPr>
        <p:spPr/>
        <p:txBody>
          <a:bodyPr/>
          <a:lstStyle/>
          <a:p>
            <a:r>
              <a:rPr lang="en-US" dirty="0" smtClean="0"/>
              <a:t>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59907"/>
            <a:ext cx="8376194"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503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1667</TotalTime>
  <Words>366</Words>
  <Application>Microsoft Office PowerPoint</Application>
  <PresentationFormat>On-screen Show (4:3)</PresentationFormat>
  <Paragraphs>123</Paragraphs>
  <Slides>23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UVM Legislative Summit November 17, 2015  Vermont’s 21st Century Economy</vt:lpstr>
      <vt:lpstr>E&amp;LMI? </vt:lpstr>
      <vt:lpstr>Task</vt:lpstr>
      <vt:lpstr>“The Great Recession”…</vt:lpstr>
      <vt:lpstr>PowerPoint Presentation</vt:lpstr>
      <vt:lpstr>PowerPoint Presentation</vt:lpstr>
      <vt:lpstr>Leading &amp; Lagging</vt:lpstr>
      <vt:lpstr>Current Status</vt:lpstr>
      <vt:lpstr>Labor Supply </vt:lpstr>
      <vt:lpstr> </vt:lpstr>
      <vt:lpstr>Explaining the U.S. Decline in Labor Force Participation Council of Economic Advisors1</vt:lpstr>
      <vt:lpstr>The Start or the End of a Trend? Changes in the Labor Force Participation Rate</vt:lpstr>
      <vt:lpstr>BLS Forecast of US Labor Force Participation</vt:lpstr>
      <vt:lpstr>BLS Forecast of US Labor Force Participation (cont.)</vt:lpstr>
      <vt:lpstr>Labor Demand</vt:lpstr>
      <vt:lpstr>VT Occupational Projections 2012-22</vt:lpstr>
      <vt:lpstr>PowerPoint Presentation</vt:lpstr>
      <vt:lpstr>PowerPoint Presentation</vt:lpstr>
      <vt:lpstr>Summary of Labor Demand</vt:lpstr>
      <vt:lpstr>Educational Attainment of Vermont Adults</vt:lpstr>
      <vt:lpstr>Challenges of Assessing Workforce Needs</vt:lpstr>
      <vt:lpstr>Conclusions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Vermont Development Conference  November 4, 2015  Snapshot of the Vermont Economy</dc:title>
  <dc:creator>Mathew Barewicz</dc:creator>
  <cp:lastModifiedBy>Laura Smith</cp:lastModifiedBy>
  <cp:revision>29</cp:revision>
  <dcterms:created xsi:type="dcterms:W3CDTF">2006-08-16T00:00:00Z</dcterms:created>
  <dcterms:modified xsi:type="dcterms:W3CDTF">2016-11-20T21:03:31Z</dcterms:modified>
</cp:coreProperties>
</file>