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5" r:id="rId7"/>
    <p:sldId id="263" r:id="rId8"/>
    <p:sldId id="264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ocuments\SpatialData_Jim\DavidProposedPlots_Feb2015\PlotPivot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Percentage of Vermont i</a:t>
            </a:r>
            <a:r>
              <a:rPr lang="en-US" sz="2400" baseline="0" dirty="0" smtClean="0"/>
              <a:t>n Each </a:t>
            </a:r>
            <a:r>
              <a:rPr lang="en-US" sz="2400" dirty="0" smtClean="0"/>
              <a:t>Bioregion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Sheet5!$C$2:$C$10</c:f>
              <c:strCache>
                <c:ptCount val="9"/>
                <c:pt idx="0">
                  <c:v>Northeastern Highlands</c:v>
                </c:pt>
                <c:pt idx="1">
                  <c:v>Champlain Valley</c:v>
                </c:pt>
                <c:pt idx="2">
                  <c:v>Northern Green Mountains</c:v>
                </c:pt>
                <c:pt idx="3">
                  <c:v>Northern Vermont Piedmont</c:v>
                </c:pt>
                <c:pt idx="4">
                  <c:v>Southern Vermont Piedmont</c:v>
                </c:pt>
                <c:pt idx="5">
                  <c:v>Southern Green Mountains</c:v>
                </c:pt>
                <c:pt idx="6">
                  <c:v>Taconic Mountains</c:v>
                </c:pt>
                <c:pt idx="7">
                  <c:v>Vermont Valley</c:v>
                </c:pt>
                <c:pt idx="8">
                  <c:v>Taconic Mountains</c:v>
                </c:pt>
              </c:strCache>
            </c:strRef>
          </c:cat>
          <c:val>
            <c:numRef>
              <c:f>Sheet5!$G$2:$G$10</c:f>
              <c:numCache>
                <c:formatCode>General</c:formatCode>
                <c:ptCount val="9"/>
                <c:pt idx="0">
                  <c:v>8.7439227122017087</c:v>
                </c:pt>
                <c:pt idx="1">
                  <c:v>19.592084159905752</c:v>
                </c:pt>
                <c:pt idx="2">
                  <c:v>18.795541354889661</c:v>
                </c:pt>
                <c:pt idx="3">
                  <c:v>18.180229378908447</c:v>
                </c:pt>
                <c:pt idx="4">
                  <c:v>10.452302016563497</c:v>
                </c:pt>
                <c:pt idx="5">
                  <c:v>14.99312985237178</c:v>
                </c:pt>
                <c:pt idx="6">
                  <c:v>6.5233263124356213</c:v>
                </c:pt>
                <c:pt idx="7">
                  <c:v>2.3834465339602962</c:v>
                </c:pt>
                <c:pt idx="8">
                  <c:v>0.33601767876323596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9901528"/>
        <c:axId val="229902704"/>
      </c:barChart>
      <c:catAx>
        <c:axId val="229901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902704"/>
        <c:crosses val="autoZero"/>
        <c:auto val="1"/>
        <c:lblAlgn val="ctr"/>
        <c:lblOffset val="100"/>
        <c:noMultiLvlLbl val="0"/>
      </c:catAx>
      <c:valAx>
        <c:axId val="229902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901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Count of PLOT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Sheet3!$A$2:$A$4</c:f>
              <c:strCache>
                <c:ptCount val="3"/>
                <c:pt idx="0">
                  <c:v>Northern Green Mountains</c:v>
                </c:pt>
                <c:pt idx="1">
                  <c:v>Southern Green Mountains</c:v>
                </c:pt>
                <c:pt idx="2">
                  <c:v>Vermont Valley</c:v>
                </c:pt>
              </c:strCache>
            </c:strRef>
          </c:cat>
          <c:val>
            <c:numRef>
              <c:f>Sheet3!$B$2:$B$4</c:f>
              <c:numCache>
                <c:formatCode>General</c:formatCode>
                <c:ptCount val="3"/>
                <c:pt idx="0">
                  <c:v>14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9903096"/>
        <c:axId val="229903488"/>
      </c:barChart>
      <c:catAx>
        <c:axId val="229903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903488"/>
        <c:crosses val="autoZero"/>
        <c:auto val="1"/>
        <c:lblAlgn val="ctr"/>
        <c:lblOffset val="100"/>
        <c:noMultiLvlLbl val="0"/>
      </c:catAx>
      <c:valAx>
        <c:axId val="229903488"/>
        <c:scaling>
          <c:orientation val="minMax"/>
          <c:max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Plots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903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60816025153093"/>
          <c:y val="9.6970691163604551E-3"/>
          <c:w val="0.52457500177863747"/>
          <c:h val="0.743503207932341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Sheet3!$J$1</c:f>
              <c:strCache>
                <c:ptCount val="1"/>
                <c:pt idx="0">
                  <c:v>Count of PLOT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Sheet3!$I$2:$I$9</c:f>
              <c:strCache>
                <c:ptCount val="8"/>
                <c:pt idx="0">
                  <c:v>Champlain Valley</c:v>
                </c:pt>
                <c:pt idx="1">
                  <c:v>Northeastern Highlands</c:v>
                </c:pt>
                <c:pt idx="2">
                  <c:v>Northern Green Mountains</c:v>
                </c:pt>
                <c:pt idx="3">
                  <c:v>Northern Vermont Pedimont</c:v>
                </c:pt>
                <c:pt idx="4">
                  <c:v>Southern Green Mountains</c:v>
                </c:pt>
                <c:pt idx="5">
                  <c:v>Southern Vermont Piedmont</c:v>
                </c:pt>
                <c:pt idx="6">
                  <c:v>Taconic Mountains</c:v>
                </c:pt>
                <c:pt idx="7">
                  <c:v>Vermont Valley</c:v>
                </c:pt>
              </c:strCache>
            </c:strRef>
          </c:cat>
          <c:val>
            <c:numRef>
              <c:f>Sheet3!$J$2:$J$9</c:f>
              <c:numCache>
                <c:formatCode>General</c:formatCode>
                <c:ptCount val="8"/>
                <c:pt idx="0">
                  <c:v>4</c:v>
                </c:pt>
                <c:pt idx="1">
                  <c:v>3</c:v>
                </c:pt>
                <c:pt idx="2">
                  <c:v>23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9904272"/>
        <c:axId val="229904664"/>
      </c:barChart>
      <c:catAx>
        <c:axId val="229904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904664"/>
        <c:crosses val="autoZero"/>
        <c:auto val="1"/>
        <c:lblAlgn val="ctr"/>
        <c:lblOffset val="100"/>
        <c:noMultiLvlLbl val="0"/>
      </c:catAx>
      <c:valAx>
        <c:axId val="229904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plots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90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Sheet4!$A$2:$A$11</c:f>
              <c:strCache>
                <c:ptCount val="10"/>
                <c:pt idx="0">
                  <c:v>Fir/Spruce/Birch</c:v>
                </c:pt>
                <c:pt idx="1">
                  <c:v>Hemlock/Maple</c:v>
                </c:pt>
                <c:pt idx="2">
                  <c:v>Hemlock/Pine</c:v>
                </c:pt>
                <c:pt idx="3">
                  <c:v>Hemlock/Pine/Ash</c:v>
                </c:pt>
                <c:pt idx="4">
                  <c:v>Maple/Beech/Birch</c:v>
                </c:pt>
                <c:pt idx="5">
                  <c:v>Maple/Birch/Spruce</c:v>
                </c:pt>
                <c:pt idx="6">
                  <c:v>Maple/Unknown</c:v>
                </c:pt>
                <c:pt idx="7">
                  <c:v>Mixed Hardwoods</c:v>
                </c:pt>
                <c:pt idx="8">
                  <c:v>Pine/Hemlock/Maple</c:v>
                </c:pt>
                <c:pt idx="9">
                  <c:v>Pine/Oak/Ash</c:v>
                </c:pt>
              </c:strCache>
            </c:strRef>
          </c:cat>
          <c:val>
            <c:numRef>
              <c:f>Sheet4!$B$2:$B$11</c:f>
              <c:numCache>
                <c:formatCode>General</c:formatCode>
                <c:ptCount val="10"/>
                <c:pt idx="0">
                  <c:v>6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15</c:v>
                </c:pt>
                <c:pt idx="5">
                  <c:v>4</c:v>
                </c:pt>
                <c:pt idx="6">
                  <c:v>7</c:v>
                </c:pt>
                <c:pt idx="7">
                  <c:v>4</c:v>
                </c:pt>
                <c:pt idx="8">
                  <c:v>4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9905448"/>
        <c:axId val="229905840"/>
      </c:barChart>
      <c:catAx>
        <c:axId val="229905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905840"/>
        <c:crosses val="autoZero"/>
        <c:auto val="1"/>
        <c:lblAlgn val="ctr"/>
        <c:lblOffset val="100"/>
        <c:noMultiLvlLbl val="0"/>
      </c:catAx>
      <c:valAx>
        <c:axId val="229905840"/>
        <c:scaling>
          <c:orientation val="minMax"/>
          <c:max val="1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Plots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905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Sheet4!$G$2:$G$5</c:f>
              <c:strCache>
                <c:ptCount val="4"/>
                <c:pt idx="0">
                  <c:v>Fir/Spruce/Birch</c:v>
                </c:pt>
                <c:pt idx="1">
                  <c:v>Maple/Beech/Birch</c:v>
                </c:pt>
                <c:pt idx="2">
                  <c:v>Maple/Birch/Spruce</c:v>
                </c:pt>
                <c:pt idx="3">
                  <c:v>Mixed Hardwoods</c:v>
                </c:pt>
              </c:strCache>
            </c:strRef>
          </c:cat>
          <c:val>
            <c:numRef>
              <c:f>Sheet4!$H$2:$H$5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9906624"/>
        <c:axId val="229907016"/>
      </c:barChart>
      <c:catAx>
        <c:axId val="229906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907016"/>
        <c:crosses val="autoZero"/>
        <c:auto val="1"/>
        <c:lblAlgn val="ctr"/>
        <c:lblOffset val="100"/>
        <c:noMultiLvlLbl val="0"/>
      </c:catAx>
      <c:valAx>
        <c:axId val="229907016"/>
        <c:scaling>
          <c:orientation val="minMax"/>
          <c:max val="1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Plots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90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C4FA-3B77-43F2-9C2A-4F37AB908C5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5DBF-676A-40AB-B4B0-2173B63014E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66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C4FA-3B77-43F2-9C2A-4F37AB908C5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5DBF-676A-40AB-B4B0-2173B630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2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C4FA-3B77-43F2-9C2A-4F37AB908C5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5DBF-676A-40AB-B4B0-2173B630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4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C4FA-3B77-43F2-9C2A-4F37AB908C5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5DBF-676A-40AB-B4B0-2173B630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9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C4FA-3B77-43F2-9C2A-4F37AB908C5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5DBF-676A-40AB-B4B0-2173B63014E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90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C4FA-3B77-43F2-9C2A-4F37AB908C5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5DBF-676A-40AB-B4B0-2173B630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6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C4FA-3B77-43F2-9C2A-4F37AB908C5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5DBF-676A-40AB-B4B0-2173B630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C4FA-3B77-43F2-9C2A-4F37AB908C5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5DBF-676A-40AB-B4B0-2173B630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1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C4FA-3B77-43F2-9C2A-4F37AB908C5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5DBF-676A-40AB-B4B0-2173B630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8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71C4FA-3B77-43F2-9C2A-4F37AB908C5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A55DBF-676A-40AB-B4B0-2173B630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8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1C4FA-3B77-43F2-9C2A-4F37AB908C5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5DBF-676A-40AB-B4B0-2173B630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8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471C4FA-3B77-43F2-9C2A-4F37AB908C58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CA55DBF-676A-40AB-B4B0-2173B63014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37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Forest Health Monitoring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measurements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Hemispherical Photos</a:t>
            </a:r>
          </a:p>
          <a:p>
            <a:r>
              <a:rPr lang="en-US" dirty="0" smtClean="0"/>
              <a:t>Digital photos of transparency</a:t>
            </a:r>
          </a:p>
          <a:p>
            <a:r>
              <a:rPr lang="en-US" dirty="0" smtClean="0"/>
              <a:t>Tree painting for DBH </a:t>
            </a:r>
            <a:r>
              <a:rPr lang="en-US" dirty="0" err="1" smtClean="0"/>
              <a:t>remeasurement</a:t>
            </a:r>
            <a:endParaRPr lang="en-US" dirty="0" smtClean="0"/>
          </a:p>
          <a:p>
            <a:r>
              <a:rPr lang="en-US" dirty="0" smtClean="0"/>
              <a:t>Prism</a:t>
            </a:r>
          </a:p>
          <a:p>
            <a:r>
              <a:rPr lang="en-US" dirty="0" smtClean="0"/>
              <a:t>Discoloration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838" y="1984580"/>
            <a:ext cx="3369034" cy="2237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349" y="4361068"/>
            <a:ext cx="2356019" cy="1767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9853" y="4338298"/>
            <a:ext cx="2356019" cy="176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Expansion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514" y="1"/>
            <a:ext cx="6067028" cy="6310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2462" y="643944"/>
            <a:ext cx="328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Initial network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89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17500" cy="6259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8372" y="643944"/>
            <a:ext cx="3168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Proposed Expansion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49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1028" y="0"/>
            <a:ext cx="6014161" cy="6284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3133" y="643944"/>
            <a:ext cx="3023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2014 Survey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589431" y="2343955"/>
            <a:ext cx="37606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 as many as we hoped…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Slow establishment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Expanded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Development of methodology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05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Bioregion Coverage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866341"/>
              </p:ext>
            </p:extLst>
          </p:nvPr>
        </p:nvGraphicFramePr>
        <p:xfrm>
          <a:off x="515155" y="2057400"/>
          <a:ext cx="7851605" cy="402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53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603725"/>
              </p:ext>
            </p:extLst>
          </p:nvPr>
        </p:nvGraphicFramePr>
        <p:xfrm>
          <a:off x="264017" y="2727101"/>
          <a:ext cx="37928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608955"/>
              </p:ext>
            </p:extLst>
          </p:nvPr>
        </p:nvGraphicFramePr>
        <p:xfrm>
          <a:off x="4499021" y="2879501"/>
          <a:ext cx="364042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Bioregion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4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Type Coverage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15637"/>
              </p:ext>
            </p:extLst>
          </p:nvPr>
        </p:nvGraphicFramePr>
        <p:xfrm>
          <a:off x="4848896" y="2946042"/>
          <a:ext cx="38701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960386"/>
              </p:ext>
            </p:extLst>
          </p:nvPr>
        </p:nvGraphicFramePr>
        <p:xfrm>
          <a:off x="547352" y="2907405"/>
          <a:ext cx="42564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643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Methods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</TotalTime>
  <Words>69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Retrospect</vt:lpstr>
      <vt:lpstr>Forest Health Monitoring Network</vt:lpstr>
      <vt:lpstr>Spatial Expansion</vt:lpstr>
      <vt:lpstr>PowerPoint Presentation</vt:lpstr>
      <vt:lpstr>PowerPoint Presentation</vt:lpstr>
      <vt:lpstr>PowerPoint Presentation</vt:lpstr>
      <vt:lpstr>Bioregion Coverage</vt:lpstr>
      <vt:lpstr>Bioregion Coverage</vt:lpstr>
      <vt:lpstr>Forest Type Coverage</vt:lpstr>
      <vt:lpstr>Additional Methods</vt:lpstr>
      <vt:lpstr>New measurements</vt:lpstr>
    </vt:vector>
  </TitlesOfParts>
  <Company>University of Vermont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Health Monitoring Network</dc:title>
  <dc:creator>Administrator</dc:creator>
  <cp:lastModifiedBy>Jim Duncan</cp:lastModifiedBy>
  <cp:revision>9</cp:revision>
  <dcterms:created xsi:type="dcterms:W3CDTF">2015-02-18T13:07:17Z</dcterms:created>
  <dcterms:modified xsi:type="dcterms:W3CDTF">2015-03-05T18:10:08Z</dcterms:modified>
</cp:coreProperties>
</file>