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67" r:id="rId3"/>
    <p:sldId id="455" r:id="rId4"/>
    <p:sldId id="266" r:id="rId5"/>
    <p:sldId id="258" r:id="rId6"/>
    <p:sldId id="454" r:id="rId7"/>
    <p:sldId id="451" r:id="rId8"/>
    <p:sldId id="453" r:id="rId9"/>
    <p:sldId id="449" r:id="rId10"/>
    <p:sldId id="452" r:id="rId11"/>
    <p:sldId id="260" r:id="rId12"/>
    <p:sldId id="265" r:id="rId13"/>
    <p:sldId id="262" r:id="rId14"/>
    <p:sldId id="45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1105" autoAdjust="0"/>
  </p:normalViewPr>
  <p:slideViewPr>
    <p:cSldViewPr snapToGrid="0" snapToObjects="1">
      <p:cViewPr varScale="1">
        <p:scale>
          <a:sx n="66" d="100"/>
          <a:sy n="66" d="100"/>
        </p:scale>
        <p:origin x="1290" y="60"/>
      </p:cViewPr>
      <p:guideLst/>
    </p:cSldViewPr>
  </p:slideViewPr>
  <p:notesTextViewPr>
    <p:cViewPr>
      <p:scale>
        <a:sx n="3" d="2"/>
        <a:sy n="3" d="2"/>
      </p:scale>
      <p:origin x="0" y="-90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ata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3ADABF-50C3-491E-AF88-DFE8A5657515}"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BCC87226-A8FF-40A6-AAA7-C0DEA8587031}">
      <dgm:prSet custT="1"/>
      <dgm:spPr/>
      <dgm:t>
        <a:bodyPr/>
        <a:lstStyle/>
        <a:p>
          <a:pPr>
            <a:lnSpc>
              <a:spcPct val="100000"/>
            </a:lnSpc>
          </a:pPr>
          <a:r>
            <a:rPr lang="en-US" sz="2400" dirty="0"/>
            <a:t>Data on Disturbance Events and Responses</a:t>
          </a:r>
        </a:p>
      </dgm:t>
    </dgm:pt>
    <dgm:pt modelId="{A0E9716D-13FF-4E45-84BD-9F13C99EA565}" type="parTrans" cxnId="{781348AA-4640-4550-AA44-05878980062F}">
      <dgm:prSet/>
      <dgm:spPr/>
      <dgm:t>
        <a:bodyPr/>
        <a:lstStyle/>
        <a:p>
          <a:endParaRPr lang="en-US" sz="2400"/>
        </a:p>
      </dgm:t>
    </dgm:pt>
    <dgm:pt modelId="{E8691297-AE60-4C42-AFF9-D023FC3C7BB1}" type="sibTrans" cxnId="{781348AA-4640-4550-AA44-05878980062F}">
      <dgm:prSet/>
      <dgm:spPr/>
      <dgm:t>
        <a:bodyPr/>
        <a:lstStyle/>
        <a:p>
          <a:endParaRPr lang="en-US" sz="2400"/>
        </a:p>
      </dgm:t>
    </dgm:pt>
    <dgm:pt modelId="{E299BD8A-229A-4F7C-A4D9-3772FB2D3F30}">
      <dgm:prSet custT="1"/>
      <dgm:spPr/>
      <dgm:t>
        <a:bodyPr/>
        <a:lstStyle/>
        <a:p>
          <a:pPr>
            <a:lnSpc>
              <a:spcPct val="100000"/>
            </a:lnSpc>
          </a:pPr>
          <a:r>
            <a:rPr lang="en-US" sz="2400" dirty="0"/>
            <a:t>Change and Trend Analysis</a:t>
          </a:r>
        </a:p>
      </dgm:t>
    </dgm:pt>
    <dgm:pt modelId="{C5FFB5E7-7AFE-4DC9-A813-79B54D7DF5F5}" type="parTrans" cxnId="{1FC07F2C-3C4E-4407-BDC2-D87F7DDA8E50}">
      <dgm:prSet/>
      <dgm:spPr/>
      <dgm:t>
        <a:bodyPr/>
        <a:lstStyle/>
        <a:p>
          <a:endParaRPr lang="en-US" sz="1600"/>
        </a:p>
      </dgm:t>
    </dgm:pt>
    <dgm:pt modelId="{AB94EECB-F520-4DF2-8ABF-02BC7815B62B}" type="sibTrans" cxnId="{1FC07F2C-3C4E-4407-BDC2-D87F7DDA8E50}">
      <dgm:prSet/>
      <dgm:spPr/>
      <dgm:t>
        <a:bodyPr/>
        <a:lstStyle/>
        <a:p>
          <a:endParaRPr lang="en-US" sz="1600"/>
        </a:p>
      </dgm:t>
    </dgm:pt>
    <dgm:pt modelId="{959F62C7-E9B3-49A1-AF2F-B6516EA44DD1}" type="pres">
      <dgm:prSet presAssocID="{B53ADABF-50C3-491E-AF88-DFE8A5657515}" presName="root" presStyleCnt="0">
        <dgm:presLayoutVars>
          <dgm:dir/>
          <dgm:resizeHandles val="exact"/>
        </dgm:presLayoutVars>
      </dgm:prSet>
      <dgm:spPr/>
    </dgm:pt>
    <dgm:pt modelId="{958077CE-20C4-41D3-8FAE-11B3DF67F457}" type="pres">
      <dgm:prSet presAssocID="{BCC87226-A8FF-40A6-AAA7-C0DEA8587031}" presName="compNode" presStyleCnt="0"/>
      <dgm:spPr/>
    </dgm:pt>
    <dgm:pt modelId="{D8BB03FB-63E0-4A45-8F40-98ED7FBD078C}" type="pres">
      <dgm:prSet presAssocID="{BCC87226-A8FF-40A6-AAA7-C0DEA8587031}" presName="bgRect" presStyleLbl="bgShp" presStyleIdx="0" presStyleCnt="2"/>
      <dgm:spPr/>
    </dgm:pt>
    <dgm:pt modelId="{BDA26BE5-DD6E-44FA-A8C5-18A0ACD171F4}" type="pres">
      <dgm:prSet presAssocID="{BCC87226-A8FF-40A6-AAA7-C0DEA8587031}"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g under magnifying glass"/>
        </a:ext>
      </dgm:extLst>
    </dgm:pt>
    <dgm:pt modelId="{BB4005BC-23B3-467B-81C2-2D855329D833}" type="pres">
      <dgm:prSet presAssocID="{BCC87226-A8FF-40A6-AAA7-C0DEA8587031}" presName="spaceRect" presStyleCnt="0"/>
      <dgm:spPr/>
    </dgm:pt>
    <dgm:pt modelId="{55366FFE-0C07-4F50-9E31-72613E62EEA1}" type="pres">
      <dgm:prSet presAssocID="{BCC87226-A8FF-40A6-AAA7-C0DEA8587031}" presName="parTx" presStyleLbl="revTx" presStyleIdx="0" presStyleCnt="2">
        <dgm:presLayoutVars>
          <dgm:chMax val="0"/>
          <dgm:chPref val="0"/>
        </dgm:presLayoutVars>
      </dgm:prSet>
      <dgm:spPr/>
    </dgm:pt>
    <dgm:pt modelId="{1D9AF703-14C7-4A70-892D-ACE8A04C0CE6}" type="pres">
      <dgm:prSet presAssocID="{E8691297-AE60-4C42-AFF9-D023FC3C7BB1}" presName="sibTrans" presStyleCnt="0"/>
      <dgm:spPr/>
    </dgm:pt>
    <dgm:pt modelId="{BE9F0EFC-9CE3-42A6-916E-2666ED1EB8E6}" type="pres">
      <dgm:prSet presAssocID="{E299BD8A-229A-4F7C-A4D9-3772FB2D3F30}" presName="compNode" presStyleCnt="0"/>
      <dgm:spPr/>
    </dgm:pt>
    <dgm:pt modelId="{C03A6565-8AC4-4E35-B2AB-AABB876D3D86}" type="pres">
      <dgm:prSet presAssocID="{E299BD8A-229A-4F7C-A4D9-3772FB2D3F30}" presName="bgRect" presStyleLbl="bgShp" presStyleIdx="1" presStyleCnt="2"/>
      <dgm:spPr/>
    </dgm:pt>
    <dgm:pt modelId="{D3F58B90-A80A-4621-9093-D58AA2D18A18}" type="pres">
      <dgm:prSet presAssocID="{E299BD8A-229A-4F7C-A4D9-3772FB2D3F30}"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wnward trend"/>
        </a:ext>
      </dgm:extLst>
    </dgm:pt>
    <dgm:pt modelId="{8D097312-2FBE-4BCD-BC07-049B5F4405DA}" type="pres">
      <dgm:prSet presAssocID="{E299BD8A-229A-4F7C-A4D9-3772FB2D3F30}" presName="spaceRect" presStyleCnt="0"/>
      <dgm:spPr/>
    </dgm:pt>
    <dgm:pt modelId="{5DB0D963-3597-49B6-A684-7B76226594FB}" type="pres">
      <dgm:prSet presAssocID="{E299BD8A-229A-4F7C-A4D9-3772FB2D3F30}" presName="parTx" presStyleLbl="revTx" presStyleIdx="1" presStyleCnt="2">
        <dgm:presLayoutVars>
          <dgm:chMax val="0"/>
          <dgm:chPref val="0"/>
        </dgm:presLayoutVars>
      </dgm:prSet>
      <dgm:spPr/>
    </dgm:pt>
  </dgm:ptLst>
  <dgm:cxnLst>
    <dgm:cxn modelId="{1FC07F2C-3C4E-4407-BDC2-D87F7DDA8E50}" srcId="{B53ADABF-50C3-491E-AF88-DFE8A5657515}" destId="{E299BD8A-229A-4F7C-A4D9-3772FB2D3F30}" srcOrd="1" destOrd="0" parTransId="{C5FFB5E7-7AFE-4DC9-A813-79B54D7DF5F5}" sibTransId="{AB94EECB-F520-4DF2-8ABF-02BC7815B62B}"/>
    <dgm:cxn modelId="{6934BF42-143C-4839-8F68-9605EA63B2F2}" type="presOf" srcId="{B53ADABF-50C3-491E-AF88-DFE8A5657515}" destId="{959F62C7-E9B3-49A1-AF2F-B6516EA44DD1}" srcOrd="0" destOrd="0" presId="urn:microsoft.com/office/officeart/2018/2/layout/IconVerticalSolidList"/>
    <dgm:cxn modelId="{781348AA-4640-4550-AA44-05878980062F}" srcId="{B53ADABF-50C3-491E-AF88-DFE8A5657515}" destId="{BCC87226-A8FF-40A6-AAA7-C0DEA8587031}" srcOrd="0" destOrd="0" parTransId="{A0E9716D-13FF-4E45-84BD-9F13C99EA565}" sibTransId="{E8691297-AE60-4C42-AFF9-D023FC3C7BB1}"/>
    <dgm:cxn modelId="{029320AC-F5D5-41D3-98E5-15FB2EED2FD0}" type="presOf" srcId="{BCC87226-A8FF-40A6-AAA7-C0DEA8587031}" destId="{55366FFE-0C07-4F50-9E31-72613E62EEA1}" srcOrd="0" destOrd="0" presId="urn:microsoft.com/office/officeart/2018/2/layout/IconVerticalSolidList"/>
    <dgm:cxn modelId="{B41D67DE-964E-4AE0-9C2E-93535ADB7772}" type="presOf" srcId="{E299BD8A-229A-4F7C-A4D9-3772FB2D3F30}" destId="{5DB0D963-3597-49B6-A684-7B76226594FB}" srcOrd="0" destOrd="0" presId="urn:microsoft.com/office/officeart/2018/2/layout/IconVerticalSolidList"/>
    <dgm:cxn modelId="{6E1B8496-F2A3-437F-9E78-1392806EB856}" type="presParOf" srcId="{959F62C7-E9B3-49A1-AF2F-B6516EA44DD1}" destId="{958077CE-20C4-41D3-8FAE-11B3DF67F457}" srcOrd="0" destOrd="0" presId="urn:microsoft.com/office/officeart/2018/2/layout/IconVerticalSolidList"/>
    <dgm:cxn modelId="{416309BB-16D7-405D-A3AB-24992014F9EF}" type="presParOf" srcId="{958077CE-20C4-41D3-8FAE-11B3DF67F457}" destId="{D8BB03FB-63E0-4A45-8F40-98ED7FBD078C}" srcOrd="0" destOrd="0" presId="urn:microsoft.com/office/officeart/2018/2/layout/IconVerticalSolidList"/>
    <dgm:cxn modelId="{E8F5C5AA-BD4F-4D41-975F-8015FA0D58E3}" type="presParOf" srcId="{958077CE-20C4-41D3-8FAE-11B3DF67F457}" destId="{BDA26BE5-DD6E-44FA-A8C5-18A0ACD171F4}" srcOrd="1" destOrd="0" presId="urn:microsoft.com/office/officeart/2018/2/layout/IconVerticalSolidList"/>
    <dgm:cxn modelId="{E86E59EC-BFAC-4ECC-8D60-164B36C420AB}" type="presParOf" srcId="{958077CE-20C4-41D3-8FAE-11B3DF67F457}" destId="{BB4005BC-23B3-467B-81C2-2D855329D833}" srcOrd="2" destOrd="0" presId="urn:microsoft.com/office/officeart/2018/2/layout/IconVerticalSolidList"/>
    <dgm:cxn modelId="{8E076C23-696C-4671-B401-46945D67DC96}" type="presParOf" srcId="{958077CE-20C4-41D3-8FAE-11B3DF67F457}" destId="{55366FFE-0C07-4F50-9E31-72613E62EEA1}" srcOrd="3" destOrd="0" presId="urn:microsoft.com/office/officeart/2018/2/layout/IconVerticalSolidList"/>
    <dgm:cxn modelId="{91A99013-7BE3-4155-8E08-1781956137A9}" type="presParOf" srcId="{959F62C7-E9B3-49A1-AF2F-B6516EA44DD1}" destId="{1D9AF703-14C7-4A70-892D-ACE8A04C0CE6}" srcOrd="1" destOrd="0" presId="urn:microsoft.com/office/officeart/2018/2/layout/IconVerticalSolidList"/>
    <dgm:cxn modelId="{68FBC96E-74A6-471D-ACC5-9134D88555FB}" type="presParOf" srcId="{959F62C7-E9B3-49A1-AF2F-B6516EA44DD1}" destId="{BE9F0EFC-9CE3-42A6-916E-2666ED1EB8E6}" srcOrd="2" destOrd="0" presId="urn:microsoft.com/office/officeart/2018/2/layout/IconVerticalSolidList"/>
    <dgm:cxn modelId="{AF036633-A633-4AB8-9344-866F96600014}" type="presParOf" srcId="{BE9F0EFC-9CE3-42A6-916E-2666ED1EB8E6}" destId="{C03A6565-8AC4-4E35-B2AB-AABB876D3D86}" srcOrd="0" destOrd="0" presId="urn:microsoft.com/office/officeart/2018/2/layout/IconVerticalSolidList"/>
    <dgm:cxn modelId="{5ED37548-8E3A-4FFA-9510-FBFBB6DE954E}" type="presParOf" srcId="{BE9F0EFC-9CE3-42A6-916E-2666ED1EB8E6}" destId="{D3F58B90-A80A-4621-9093-D58AA2D18A18}" srcOrd="1" destOrd="0" presId="urn:microsoft.com/office/officeart/2018/2/layout/IconVerticalSolidList"/>
    <dgm:cxn modelId="{64FAAC12-C29C-4C40-86AC-BFA3DBF40682}" type="presParOf" srcId="{BE9F0EFC-9CE3-42A6-916E-2666ED1EB8E6}" destId="{8D097312-2FBE-4BCD-BC07-049B5F4405DA}" srcOrd="2" destOrd="0" presId="urn:microsoft.com/office/officeart/2018/2/layout/IconVerticalSolidList"/>
    <dgm:cxn modelId="{B51EE836-058F-4726-A51F-5667F3158A8B}" type="presParOf" srcId="{BE9F0EFC-9CE3-42A6-916E-2666ED1EB8E6}" destId="{5DB0D963-3597-49B6-A684-7B76226594F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3ADABF-50C3-491E-AF88-DFE8A5657515}"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BCC87226-A8FF-40A6-AAA7-C0DEA8587031}">
      <dgm:prSet custT="1"/>
      <dgm:spPr/>
      <dgm:t>
        <a:bodyPr/>
        <a:lstStyle/>
        <a:p>
          <a:pPr>
            <a:lnSpc>
              <a:spcPct val="100000"/>
            </a:lnSpc>
          </a:pPr>
          <a:r>
            <a:rPr lang="en-US" sz="2400" dirty="0"/>
            <a:t>Monitoring methods and locations for 14 key indicators</a:t>
          </a:r>
        </a:p>
      </dgm:t>
    </dgm:pt>
    <dgm:pt modelId="{A0E9716D-13FF-4E45-84BD-9F13C99EA565}" type="parTrans" cxnId="{781348AA-4640-4550-AA44-05878980062F}">
      <dgm:prSet/>
      <dgm:spPr/>
      <dgm:t>
        <a:bodyPr/>
        <a:lstStyle/>
        <a:p>
          <a:endParaRPr lang="en-US" sz="2400"/>
        </a:p>
      </dgm:t>
    </dgm:pt>
    <dgm:pt modelId="{E8691297-AE60-4C42-AFF9-D023FC3C7BB1}" type="sibTrans" cxnId="{781348AA-4640-4550-AA44-05878980062F}">
      <dgm:prSet/>
      <dgm:spPr/>
      <dgm:t>
        <a:bodyPr/>
        <a:lstStyle/>
        <a:p>
          <a:endParaRPr lang="en-US" sz="2400"/>
        </a:p>
      </dgm:t>
    </dgm:pt>
    <dgm:pt modelId="{E299BD8A-229A-4F7C-A4D9-3772FB2D3F30}">
      <dgm:prSet custT="1"/>
      <dgm:spPr/>
      <dgm:t>
        <a:bodyPr/>
        <a:lstStyle/>
        <a:p>
          <a:pPr>
            <a:lnSpc>
              <a:spcPct val="100000"/>
            </a:lnSpc>
          </a:pPr>
          <a:r>
            <a:rPr lang="en-US" sz="2400" dirty="0"/>
            <a:t>Access to data for assessing impacts</a:t>
          </a:r>
        </a:p>
      </dgm:t>
    </dgm:pt>
    <dgm:pt modelId="{C5FFB5E7-7AFE-4DC9-A813-79B54D7DF5F5}" type="parTrans" cxnId="{1FC07F2C-3C4E-4407-BDC2-D87F7DDA8E50}">
      <dgm:prSet/>
      <dgm:spPr/>
      <dgm:t>
        <a:bodyPr/>
        <a:lstStyle/>
        <a:p>
          <a:endParaRPr lang="en-US" sz="1600"/>
        </a:p>
      </dgm:t>
    </dgm:pt>
    <dgm:pt modelId="{AB94EECB-F520-4DF2-8ABF-02BC7815B62B}" type="sibTrans" cxnId="{1FC07F2C-3C4E-4407-BDC2-D87F7DDA8E50}">
      <dgm:prSet/>
      <dgm:spPr/>
      <dgm:t>
        <a:bodyPr/>
        <a:lstStyle/>
        <a:p>
          <a:endParaRPr lang="en-US" sz="1600"/>
        </a:p>
      </dgm:t>
    </dgm:pt>
    <dgm:pt modelId="{959F62C7-E9B3-49A1-AF2F-B6516EA44DD1}" type="pres">
      <dgm:prSet presAssocID="{B53ADABF-50C3-491E-AF88-DFE8A5657515}" presName="root" presStyleCnt="0">
        <dgm:presLayoutVars>
          <dgm:dir/>
          <dgm:resizeHandles val="exact"/>
        </dgm:presLayoutVars>
      </dgm:prSet>
      <dgm:spPr/>
    </dgm:pt>
    <dgm:pt modelId="{958077CE-20C4-41D3-8FAE-11B3DF67F457}" type="pres">
      <dgm:prSet presAssocID="{BCC87226-A8FF-40A6-AAA7-C0DEA8587031}" presName="compNode" presStyleCnt="0"/>
      <dgm:spPr/>
    </dgm:pt>
    <dgm:pt modelId="{D8BB03FB-63E0-4A45-8F40-98ED7FBD078C}" type="pres">
      <dgm:prSet presAssocID="{BCC87226-A8FF-40A6-AAA7-C0DEA8587031}" presName="bgRect" presStyleLbl="bgShp" presStyleIdx="0" presStyleCnt="2"/>
      <dgm:spPr/>
    </dgm:pt>
    <dgm:pt modelId="{BDA26BE5-DD6E-44FA-A8C5-18A0ACD171F4}" type="pres">
      <dgm:prSet presAssocID="{BCC87226-A8FF-40A6-AAA7-C0DEA858703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ist"/>
        </a:ext>
      </dgm:extLst>
    </dgm:pt>
    <dgm:pt modelId="{BB4005BC-23B3-467B-81C2-2D855329D833}" type="pres">
      <dgm:prSet presAssocID="{BCC87226-A8FF-40A6-AAA7-C0DEA8587031}" presName="spaceRect" presStyleCnt="0"/>
      <dgm:spPr/>
    </dgm:pt>
    <dgm:pt modelId="{55366FFE-0C07-4F50-9E31-72613E62EEA1}" type="pres">
      <dgm:prSet presAssocID="{BCC87226-A8FF-40A6-AAA7-C0DEA8587031}" presName="parTx" presStyleLbl="revTx" presStyleIdx="0" presStyleCnt="2">
        <dgm:presLayoutVars>
          <dgm:chMax val="0"/>
          <dgm:chPref val="0"/>
        </dgm:presLayoutVars>
      </dgm:prSet>
      <dgm:spPr/>
    </dgm:pt>
    <dgm:pt modelId="{1D9AF703-14C7-4A70-892D-ACE8A04C0CE6}" type="pres">
      <dgm:prSet presAssocID="{E8691297-AE60-4C42-AFF9-D023FC3C7BB1}" presName="sibTrans" presStyleCnt="0"/>
      <dgm:spPr/>
    </dgm:pt>
    <dgm:pt modelId="{BE9F0EFC-9CE3-42A6-916E-2666ED1EB8E6}" type="pres">
      <dgm:prSet presAssocID="{E299BD8A-229A-4F7C-A4D9-3772FB2D3F30}" presName="compNode" presStyleCnt="0"/>
      <dgm:spPr/>
    </dgm:pt>
    <dgm:pt modelId="{C03A6565-8AC4-4E35-B2AB-AABB876D3D86}" type="pres">
      <dgm:prSet presAssocID="{E299BD8A-229A-4F7C-A4D9-3772FB2D3F30}" presName="bgRect" presStyleLbl="bgShp" presStyleIdx="1" presStyleCnt="2"/>
      <dgm:spPr/>
    </dgm:pt>
    <dgm:pt modelId="{D3F58B90-A80A-4621-9093-D58AA2D18A18}" type="pres">
      <dgm:prSet presAssocID="{E299BD8A-229A-4F7C-A4D9-3772FB2D3F30}"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hermometer"/>
        </a:ext>
      </dgm:extLst>
    </dgm:pt>
    <dgm:pt modelId="{8D097312-2FBE-4BCD-BC07-049B5F4405DA}" type="pres">
      <dgm:prSet presAssocID="{E299BD8A-229A-4F7C-A4D9-3772FB2D3F30}" presName="spaceRect" presStyleCnt="0"/>
      <dgm:spPr/>
    </dgm:pt>
    <dgm:pt modelId="{5DB0D963-3597-49B6-A684-7B76226594FB}" type="pres">
      <dgm:prSet presAssocID="{E299BD8A-229A-4F7C-A4D9-3772FB2D3F30}" presName="parTx" presStyleLbl="revTx" presStyleIdx="1" presStyleCnt="2">
        <dgm:presLayoutVars>
          <dgm:chMax val="0"/>
          <dgm:chPref val="0"/>
        </dgm:presLayoutVars>
      </dgm:prSet>
      <dgm:spPr/>
    </dgm:pt>
  </dgm:ptLst>
  <dgm:cxnLst>
    <dgm:cxn modelId="{1FC07F2C-3C4E-4407-BDC2-D87F7DDA8E50}" srcId="{B53ADABF-50C3-491E-AF88-DFE8A5657515}" destId="{E299BD8A-229A-4F7C-A4D9-3772FB2D3F30}" srcOrd="1" destOrd="0" parTransId="{C5FFB5E7-7AFE-4DC9-A813-79B54D7DF5F5}" sibTransId="{AB94EECB-F520-4DF2-8ABF-02BC7815B62B}"/>
    <dgm:cxn modelId="{6934BF42-143C-4839-8F68-9605EA63B2F2}" type="presOf" srcId="{B53ADABF-50C3-491E-AF88-DFE8A5657515}" destId="{959F62C7-E9B3-49A1-AF2F-B6516EA44DD1}" srcOrd="0" destOrd="0" presId="urn:microsoft.com/office/officeart/2018/2/layout/IconVerticalSolidList"/>
    <dgm:cxn modelId="{781348AA-4640-4550-AA44-05878980062F}" srcId="{B53ADABF-50C3-491E-AF88-DFE8A5657515}" destId="{BCC87226-A8FF-40A6-AAA7-C0DEA8587031}" srcOrd="0" destOrd="0" parTransId="{A0E9716D-13FF-4E45-84BD-9F13C99EA565}" sibTransId="{E8691297-AE60-4C42-AFF9-D023FC3C7BB1}"/>
    <dgm:cxn modelId="{029320AC-F5D5-41D3-98E5-15FB2EED2FD0}" type="presOf" srcId="{BCC87226-A8FF-40A6-AAA7-C0DEA8587031}" destId="{55366FFE-0C07-4F50-9E31-72613E62EEA1}" srcOrd="0" destOrd="0" presId="urn:microsoft.com/office/officeart/2018/2/layout/IconVerticalSolidList"/>
    <dgm:cxn modelId="{B41D67DE-964E-4AE0-9C2E-93535ADB7772}" type="presOf" srcId="{E299BD8A-229A-4F7C-A4D9-3772FB2D3F30}" destId="{5DB0D963-3597-49B6-A684-7B76226594FB}" srcOrd="0" destOrd="0" presId="urn:microsoft.com/office/officeart/2018/2/layout/IconVerticalSolidList"/>
    <dgm:cxn modelId="{6E1B8496-F2A3-437F-9E78-1392806EB856}" type="presParOf" srcId="{959F62C7-E9B3-49A1-AF2F-B6516EA44DD1}" destId="{958077CE-20C4-41D3-8FAE-11B3DF67F457}" srcOrd="0" destOrd="0" presId="urn:microsoft.com/office/officeart/2018/2/layout/IconVerticalSolidList"/>
    <dgm:cxn modelId="{416309BB-16D7-405D-A3AB-24992014F9EF}" type="presParOf" srcId="{958077CE-20C4-41D3-8FAE-11B3DF67F457}" destId="{D8BB03FB-63E0-4A45-8F40-98ED7FBD078C}" srcOrd="0" destOrd="0" presId="urn:microsoft.com/office/officeart/2018/2/layout/IconVerticalSolidList"/>
    <dgm:cxn modelId="{E8F5C5AA-BD4F-4D41-975F-8015FA0D58E3}" type="presParOf" srcId="{958077CE-20C4-41D3-8FAE-11B3DF67F457}" destId="{BDA26BE5-DD6E-44FA-A8C5-18A0ACD171F4}" srcOrd="1" destOrd="0" presId="urn:microsoft.com/office/officeart/2018/2/layout/IconVerticalSolidList"/>
    <dgm:cxn modelId="{E86E59EC-BFAC-4ECC-8D60-164B36C420AB}" type="presParOf" srcId="{958077CE-20C4-41D3-8FAE-11B3DF67F457}" destId="{BB4005BC-23B3-467B-81C2-2D855329D833}" srcOrd="2" destOrd="0" presId="urn:microsoft.com/office/officeart/2018/2/layout/IconVerticalSolidList"/>
    <dgm:cxn modelId="{8E076C23-696C-4671-B401-46945D67DC96}" type="presParOf" srcId="{958077CE-20C4-41D3-8FAE-11B3DF67F457}" destId="{55366FFE-0C07-4F50-9E31-72613E62EEA1}" srcOrd="3" destOrd="0" presId="urn:microsoft.com/office/officeart/2018/2/layout/IconVerticalSolidList"/>
    <dgm:cxn modelId="{91A99013-7BE3-4155-8E08-1781956137A9}" type="presParOf" srcId="{959F62C7-E9B3-49A1-AF2F-B6516EA44DD1}" destId="{1D9AF703-14C7-4A70-892D-ACE8A04C0CE6}" srcOrd="1" destOrd="0" presId="urn:microsoft.com/office/officeart/2018/2/layout/IconVerticalSolidList"/>
    <dgm:cxn modelId="{68FBC96E-74A6-471D-ACC5-9134D88555FB}" type="presParOf" srcId="{959F62C7-E9B3-49A1-AF2F-B6516EA44DD1}" destId="{BE9F0EFC-9CE3-42A6-916E-2666ED1EB8E6}" srcOrd="2" destOrd="0" presId="urn:microsoft.com/office/officeart/2018/2/layout/IconVerticalSolidList"/>
    <dgm:cxn modelId="{AF036633-A633-4AB8-9344-866F96600014}" type="presParOf" srcId="{BE9F0EFC-9CE3-42A6-916E-2666ED1EB8E6}" destId="{C03A6565-8AC4-4E35-B2AB-AABB876D3D86}" srcOrd="0" destOrd="0" presId="urn:microsoft.com/office/officeart/2018/2/layout/IconVerticalSolidList"/>
    <dgm:cxn modelId="{5ED37548-8E3A-4FFA-9510-FBFBB6DE954E}" type="presParOf" srcId="{BE9F0EFC-9CE3-42A6-916E-2666ED1EB8E6}" destId="{D3F58B90-A80A-4621-9093-D58AA2D18A18}" srcOrd="1" destOrd="0" presId="urn:microsoft.com/office/officeart/2018/2/layout/IconVerticalSolidList"/>
    <dgm:cxn modelId="{64FAAC12-C29C-4C40-86AC-BFA3DBF40682}" type="presParOf" srcId="{BE9F0EFC-9CE3-42A6-916E-2666ED1EB8E6}" destId="{8D097312-2FBE-4BCD-BC07-049B5F4405DA}" srcOrd="2" destOrd="0" presId="urn:microsoft.com/office/officeart/2018/2/layout/IconVerticalSolidList"/>
    <dgm:cxn modelId="{B51EE836-058F-4726-A51F-5667F3158A8B}" type="presParOf" srcId="{BE9F0EFC-9CE3-42A6-916E-2666ED1EB8E6}" destId="{5DB0D963-3597-49B6-A684-7B76226594F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3ADABF-50C3-491E-AF88-DFE8A5657515}"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BCC87226-A8FF-40A6-AAA7-C0DEA8587031}">
      <dgm:prSet custT="1"/>
      <dgm:spPr/>
      <dgm:t>
        <a:bodyPr/>
        <a:lstStyle/>
        <a:p>
          <a:pPr>
            <a:lnSpc>
              <a:spcPct val="100000"/>
            </a:lnSpc>
          </a:pPr>
          <a:r>
            <a:rPr lang="en-US" sz="2800" dirty="0"/>
            <a:t>Regional assessment of browse and its impacts on forest vegetation</a:t>
          </a:r>
        </a:p>
      </dgm:t>
    </dgm:pt>
    <dgm:pt modelId="{A0E9716D-13FF-4E45-84BD-9F13C99EA565}" type="parTrans" cxnId="{781348AA-4640-4550-AA44-05878980062F}">
      <dgm:prSet/>
      <dgm:spPr/>
      <dgm:t>
        <a:bodyPr/>
        <a:lstStyle/>
        <a:p>
          <a:endParaRPr lang="en-US" sz="2800"/>
        </a:p>
      </dgm:t>
    </dgm:pt>
    <dgm:pt modelId="{E8691297-AE60-4C42-AFF9-D023FC3C7BB1}" type="sibTrans" cxnId="{781348AA-4640-4550-AA44-05878980062F}">
      <dgm:prSet/>
      <dgm:spPr/>
      <dgm:t>
        <a:bodyPr/>
        <a:lstStyle/>
        <a:p>
          <a:endParaRPr lang="en-US" sz="2800"/>
        </a:p>
      </dgm:t>
    </dgm:pt>
    <dgm:pt modelId="{8587F277-F06A-4121-B26D-1A2882A80E94}">
      <dgm:prSet custT="1"/>
      <dgm:spPr/>
      <dgm:t>
        <a:bodyPr/>
        <a:lstStyle/>
        <a:p>
          <a:pPr>
            <a:lnSpc>
              <a:spcPct val="100000"/>
            </a:lnSpc>
          </a:pPr>
          <a:r>
            <a:rPr lang="en-US" sz="2800" dirty="0"/>
            <a:t>Monitoring the impacts of recreation on forest ecosystems</a:t>
          </a:r>
        </a:p>
      </dgm:t>
    </dgm:pt>
    <dgm:pt modelId="{68AF9A74-B295-47ED-A477-3C4200F89140}" type="parTrans" cxnId="{DEC4420E-B8C0-4515-BC7E-46A1FF891A9C}">
      <dgm:prSet/>
      <dgm:spPr/>
      <dgm:t>
        <a:bodyPr/>
        <a:lstStyle/>
        <a:p>
          <a:endParaRPr lang="en-US" sz="2800"/>
        </a:p>
      </dgm:t>
    </dgm:pt>
    <dgm:pt modelId="{BB693889-E75D-4F42-B992-F0431FD34034}" type="sibTrans" cxnId="{DEC4420E-B8C0-4515-BC7E-46A1FF891A9C}">
      <dgm:prSet/>
      <dgm:spPr/>
      <dgm:t>
        <a:bodyPr/>
        <a:lstStyle/>
        <a:p>
          <a:endParaRPr lang="en-US" sz="2800"/>
        </a:p>
      </dgm:t>
    </dgm:pt>
    <dgm:pt modelId="{85911F71-51FC-44CC-ADBF-3CA4165A537E}">
      <dgm:prSet custT="1"/>
      <dgm:spPr/>
      <dgm:t>
        <a:bodyPr/>
        <a:lstStyle/>
        <a:p>
          <a:pPr>
            <a:lnSpc>
              <a:spcPct val="100000"/>
            </a:lnSpc>
          </a:pPr>
          <a:r>
            <a:rPr lang="en-US" sz="2800" dirty="0"/>
            <a:t>Forest Health Monitoring expansion</a:t>
          </a:r>
        </a:p>
      </dgm:t>
    </dgm:pt>
    <dgm:pt modelId="{FDB708E2-3075-405A-8A3E-ED42FEA4E85C}" type="parTrans" cxnId="{7461664F-0F00-4399-8B1C-AFDB328F7919}">
      <dgm:prSet/>
      <dgm:spPr/>
      <dgm:t>
        <a:bodyPr/>
        <a:lstStyle/>
        <a:p>
          <a:endParaRPr lang="en-US" sz="2000"/>
        </a:p>
      </dgm:t>
    </dgm:pt>
    <dgm:pt modelId="{6DE2C912-E539-40B9-BA53-10FBBE94240D}" type="sibTrans" cxnId="{7461664F-0F00-4399-8B1C-AFDB328F7919}">
      <dgm:prSet/>
      <dgm:spPr/>
      <dgm:t>
        <a:bodyPr/>
        <a:lstStyle/>
        <a:p>
          <a:endParaRPr lang="en-US" sz="2000"/>
        </a:p>
      </dgm:t>
    </dgm:pt>
    <dgm:pt modelId="{959F62C7-E9B3-49A1-AF2F-B6516EA44DD1}" type="pres">
      <dgm:prSet presAssocID="{B53ADABF-50C3-491E-AF88-DFE8A5657515}" presName="root" presStyleCnt="0">
        <dgm:presLayoutVars>
          <dgm:dir/>
          <dgm:resizeHandles val="exact"/>
        </dgm:presLayoutVars>
      </dgm:prSet>
      <dgm:spPr/>
    </dgm:pt>
    <dgm:pt modelId="{958077CE-20C4-41D3-8FAE-11B3DF67F457}" type="pres">
      <dgm:prSet presAssocID="{BCC87226-A8FF-40A6-AAA7-C0DEA8587031}" presName="compNode" presStyleCnt="0"/>
      <dgm:spPr/>
    </dgm:pt>
    <dgm:pt modelId="{D8BB03FB-63E0-4A45-8F40-98ED7FBD078C}" type="pres">
      <dgm:prSet presAssocID="{BCC87226-A8FF-40A6-AAA7-C0DEA8587031}" presName="bgRect" presStyleLbl="bgShp" presStyleIdx="0" presStyleCnt="3"/>
      <dgm:spPr/>
    </dgm:pt>
    <dgm:pt modelId="{BDA26BE5-DD6E-44FA-A8C5-18A0ACD171F4}" type="pres">
      <dgm:prSet presAssocID="{BCC87226-A8FF-40A6-AAA7-C0DEA8587031}"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eer"/>
        </a:ext>
      </dgm:extLst>
    </dgm:pt>
    <dgm:pt modelId="{BB4005BC-23B3-467B-81C2-2D855329D833}" type="pres">
      <dgm:prSet presAssocID="{BCC87226-A8FF-40A6-AAA7-C0DEA8587031}" presName="spaceRect" presStyleCnt="0"/>
      <dgm:spPr/>
    </dgm:pt>
    <dgm:pt modelId="{55366FFE-0C07-4F50-9E31-72613E62EEA1}" type="pres">
      <dgm:prSet presAssocID="{BCC87226-A8FF-40A6-AAA7-C0DEA8587031}" presName="parTx" presStyleLbl="revTx" presStyleIdx="0" presStyleCnt="3">
        <dgm:presLayoutVars>
          <dgm:chMax val="0"/>
          <dgm:chPref val="0"/>
        </dgm:presLayoutVars>
      </dgm:prSet>
      <dgm:spPr/>
    </dgm:pt>
    <dgm:pt modelId="{BE1C1A57-FC83-4204-AB76-85FA46E2E7A4}" type="pres">
      <dgm:prSet presAssocID="{E8691297-AE60-4C42-AFF9-D023FC3C7BB1}" presName="sibTrans" presStyleCnt="0"/>
      <dgm:spPr/>
    </dgm:pt>
    <dgm:pt modelId="{840C9BB0-85D4-4461-9A7B-BB7D74D11933}" type="pres">
      <dgm:prSet presAssocID="{8587F277-F06A-4121-B26D-1A2882A80E94}" presName="compNode" presStyleCnt="0"/>
      <dgm:spPr/>
    </dgm:pt>
    <dgm:pt modelId="{243021B5-0E21-4169-84E5-6376B08FFCAF}" type="pres">
      <dgm:prSet presAssocID="{8587F277-F06A-4121-B26D-1A2882A80E94}" presName="bgRect" presStyleLbl="bgShp" presStyleIdx="1" presStyleCnt="3"/>
      <dgm:spPr/>
    </dgm:pt>
    <dgm:pt modelId="{5AE3C232-9171-4422-8FFA-B456694DAE99}" type="pres">
      <dgm:prSet presAssocID="{8587F277-F06A-4121-B26D-1A2882A80E9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torcycle"/>
        </a:ext>
      </dgm:extLst>
    </dgm:pt>
    <dgm:pt modelId="{A2A85EB1-725E-4E6A-B71F-7964375FBA41}" type="pres">
      <dgm:prSet presAssocID="{8587F277-F06A-4121-B26D-1A2882A80E94}" presName="spaceRect" presStyleCnt="0"/>
      <dgm:spPr/>
    </dgm:pt>
    <dgm:pt modelId="{566C5B39-E5CD-40EF-9DC0-180F3B86CEC2}" type="pres">
      <dgm:prSet presAssocID="{8587F277-F06A-4121-B26D-1A2882A80E94}" presName="parTx" presStyleLbl="revTx" presStyleIdx="1" presStyleCnt="3">
        <dgm:presLayoutVars>
          <dgm:chMax val="0"/>
          <dgm:chPref val="0"/>
        </dgm:presLayoutVars>
      </dgm:prSet>
      <dgm:spPr/>
    </dgm:pt>
    <dgm:pt modelId="{6880E7A1-E98C-4791-8863-15C6EFB2AC20}" type="pres">
      <dgm:prSet presAssocID="{BB693889-E75D-4F42-B992-F0431FD34034}" presName="sibTrans" presStyleCnt="0"/>
      <dgm:spPr/>
    </dgm:pt>
    <dgm:pt modelId="{415D24D3-43F7-4A5A-8E21-B2A7F1B5159E}" type="pres">
      <dgm:prSet presAssocID="{85911F71-51FC-44CC-ADBF-3CA4165A537E}" presName="compNode" presStyleCnt="0"/>
      <dgm:spPr/>
    </dgm:pt>
    <dgm:pt modelId="{9F13BA2D-9489-48A4-AD2A-43948E050E00}" type="pres">
      <dgm:prSet presAssocID="{85911F71-51FC-44CC-ADBF-3CA4165A537E}" presName="bgRect" presStyleLbl="bgShp" presStyleIdx="2" presStyleCnt="3"/>
      <dgm:spPr/>
    </dgm:pt>
    <dgm:pt modelId="{59FE3C96-5968-46DD-B81C-8535370C1F4D}" type="pres">
      <dgm:prSet presAssocID="{85911F71-51FC-44CC-ADBF-3CA4165A537E}"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orest scene"/>
        </a:ext>
      </dgm:extLst>
    </dgm:pt>
    <dgm:pt modelId="{5EB3095C-AF82-4C5D-A960-840980F68A10}" type="pres">
      <dgm:prSet presAssocID="{85911F71-51FC-44CC-ADBF-3CA4165A537E}" presName="spaceRect" presStyleCnt="0"/>
      <dgm:spPr/>
    </dgm:pt>
    <dgm:pt modelId="{4C4342F5-5002-417C-8DAB-19501D62F41C}" type="pres">
      <dgm:prSet presAssocID="{85911F71-51FC-44CC-ADBF-3CA4165A537E}" presName="parTx" presStyleLbl="revTx" presStyleIdx="2" presStyleCnt="3">
        <dgm:presLayoutVars>
          <dgm:chMax val="0"/>
          <dgm:chPref val="0"/>
        </dgm:presLayoutVars>
      </dgm:prSet>
      <dgm:spPr/>
    </dgm:pt>
  </dgm:ptLst>
  <dgm:cxnLst>
    <dgm:cxn modelId="{DEC4420E-B8C0-4515-BC7E-46A1FF891A9C}" srcId="{B53ADABF-50C3-491E-AF88-DFE8A5657515}" destId="{8587F277-F06A-4121-B26D-1A2882A80E94}" srcOrd="1" destOrd="0" parTransId="{68AF9A74-B295-47ED-A477-3C4200F89140}" sibTransId="{BB693889-E75D-4F42-B992-F0431FD34034}"/>
    <dgm:cxn modelId="{6934BF42-143C-4839-8F68-9605EA63B2F2}" type="presOf" srcId="{B53ADABF-50C3-491E-AF88-DFE8A5657515}" destId="{959F62C7-E9B3-49A1-AF2F-B6516EA44DD1}" srcOrd="0" destOrd="0" presId="urn:microsoft.com/office/officeart/2018/2/layout/IconVerticalSolidList"/>
    <dgm:cxn modelId="{7461664F-0F00-4399-8B1C-AFDB328F7919}" srcId="{B53ADABF-50C3-491E-AF88-DFE8A5657515}" destId="{85911F71-51FC-44CC-ADBF-3CA4165A537E}" srcOrd="2" destOrd="0" parTransId="{FDB708E2-3075-405A-8A3E-ED42FEA4E85C}" sibTransId="{6DE2C912-E539-40B9-BA53-10FBBE94240D}"/>
    <dgm:cxn modelId="{781348AA-4640-4550-AA44-05878980062F}" srcId="{B53ADABF-50C3-491E-AF88-DFE8A5657515}" destId="{BCC87226-A8FF-40A6-AAA7-C0DEA8587031}" srcOrd="0" destOrd="0" parTransId="{A0E9716D-13FF-4E45-84BD-9F13C99EA565}" sibTransId="{E8691297-AE60-4C42-AFF9-D023FC3C7BB1}"/>
    <dgm:cxn modelId="{029320AC-F5D5-41D3-98E5-15FB2EED2FD0}" type="presOf" srcId="{BCC87226-A8FF-40A6-AAA7-C0DEA8587031}" destId="{55366FFE-0C07-4F50-9E31-72613E62EEA1}" srcOrd="0" destOrd="0" presId="urn:microsoft.com/office/officeart/2018/2/layout/IconVerticalSolidList"/>
    <dgm:cxn modelId="{7E77AED2-28AC-4324-8872-B913260D605D}" type="presOf" srcId="{85911F71-51FC-44CC-ADBF-3CA4165A537E}" destId="{4C4342F5-5002-417C-8DAB-19501D62F41C}" srcOrd="0" destOrd="0" presId="urn:microsoft.com/office/officeart/2018/2/layout/IconVerticalSolidList"/>
    <dgm:cxn modelId="{7C23A6F2-106E-4493-B65B-EE2B0D38BD9A}" type="presOf" srcId="{8587F277-F06A-4121-B26D-1A2882A80E94}" destId="{566C5B39-E5CD-40EF-9DC0-180F3B86CEC2}" srcOrd="0" destOrd="0" presId="urn:microsoft.com/office/officeart/2018/2/layout/IconVerticalSolidList"/>
    <dgm:cxn modelId="{6E1B8496-F2A3-437F-9E78-1392806EB856}" type="presParOf" srcId="{959F62C7-E9B3-49A1-AF2F-B6516EA44DD1}" destId="{958077CE-20C4-41D3-8FAE-11B3DF67F457}" srcOrd="0" destOrd="0" presId="urn:microsoft.com/office/officeart/2018/2/layout/IconVerticalSolidList"/>
    <dgm:cxn modelId="{416309BB-16D7-405D-A3AB-24992014F9EF}" type="presParOf" srcId="{958077CE-20C4-41D3-8FAE-11B3DF67F457}" destId="{D8BB03FB-63E0-4A45-8F40-98ED7FBD078C}" srcOrd="0" destOrd="0" presId="urn:microsoft.com/office/officeart/2018/2/layout/IconVerticalSolidList"/>
    <dgm:cxn modelId="{E8F5C5AA-BD4F-4D41-975F-8015FA0D58E3}" type="presParOf" srcId="{958077CE-20C4-41D3-8FAE-11B3DF67F457}" destId="{BDA26BE5-DD6E-44FA-A8C5-18A0ACD171F4}" srcOrd="1" destOrd="0" presId="urn:microsoft.com/office/officeart/2018/2/layout/IconVerticalSolidList"/>
    <dgm:cxn modelId="{E86E59EC-BFAC-4ECC-8D60-164B36C420AB}" type="presParOf" srcId="{958077CE-20C4-41D3-8FAE-11B3DF67F457}" destId="{BB4005BC-23B3-467B-81C2-2D855329D833}" srcOrd="2" destOrd="0" presId="urn:microsoft.com/office/officeart/2018/2/layout/IconVerticalSolidList"/>
    <dgm:cxn modelId="{8E076C23-696C-4671-B401-46945D67DC96}" type="presParOf" srcId="{958077CE-20C4-41D3-8FAE-11B3DF67F457}" destId="{55366FFE-0C07-4F50-9E31-72613E62EEA1}" srcOrd="3" destOrd="0" presId="urn:microsoft.com/office/officeart/2018/2/layout/IconVerticalSolidList"/>
    <dgm:cxn modelId="{D0E6B31E-748F-4F59-8BA5-1C90655ACD59}" type="presParOf" srcId="{959F62C7-E9B3-49A1-AF2F-B6516EA44DD1}" destId="{BE1C1A57-FC83-4204-AB76-85FA46E2E7A4}" srcOrd="1" destOrd="0" presId="urn:microsoft.com/office/officeart/2018/2/layout/IconVerticalSolidList"/>
    <dgm:cxn modelId="{7203F7AA-DD63-495B-8D35-8A2FEA7863DD}" type="presParOf" srcId="{959F62C7-E9B3-49A1-AF2F-B6516EA44DD1}" destId="{840C9BB0-85D4-4461-9A7B-BB7D74D11933}" srcOrd="2" destOrd="0" presId="urn:microsoft.com/office/officeart/2018/2/layout/IconVerticalSolidList"/>
    <dgm:cxn modelId="{CA1F5340-0D21-4366-8CB2-29D4E411BA9B}" type="presParOf" srcId="{840C9BB0-85D4-4461-9A7B-BB7D74D11933}" destId="{243021B5-0E21-4169-84E5-6376B08FFCAF}" srcOrd="0" destOrd="0" presId="urn:microsoft.com/office/officeart/2018/2/layout/IconVerticalSolidList"/>
    <dgm:cxn modelId="{6D956713-A77D-4949-B042-3F9A6CF3CD2A}" type="presParOf" srcId="{840C9BB0-85D4-4461-9A7B-BB7D74D11933}" destId="{5AE3C232-9171-4422-8FFA-B456694DAE99}" srcOrd="1" destOrd="0" presId="urn:microsoft.com/office/officeart/2018/2/layout/IconVerticalSolidList"/>
    <dgm:cxn modelId="{41AA828C-8E90-47C2-8210-F6B25047113F}" type="presParOf" srcId="{840C9BB0-85D4-4461-9A7B-BB7D74D11933}" destId="{A2A85EB1-725E-4E6A-B71F-7964375FBA41}" srcOrd="2" destOrd="0" presId="urn:microsoft.com/office/officeart/2018/2/layout/IconVerticalSolidList"/>
    <dgm:cxn modelId="{BD010825-56C2-4655-8B80-535E8B32F575}" type="presParOf" srcId="{840C9BB0-85D4-4461-9A7B-BB7D74D11933}" destId="{566C5B39-E5CD-40EF-9DC0-180F3B86CEC2}" srcOrd="3" destOrd="0" presId="urn:microsoft.com/office/officeart/2018/2/layout/IconVerticalSolidList"/>
    <dgm:cxn modelId="{54B32435-414D-42CE-8A98-49C49FFFDF25}" type="presParOf" srcId="{959F62C7-E9B3-49A1-AF2F-B6516EA44DD1}" destId="{6880E7A1-E98C-4791-8863-15C6EFB2AC20}" srcOrd="3" destOrd="0" presId="urn:microsoft.com/office/officeart/2018/2/layout/IconVerticalSolidList"/>
    <dgm:cxn modelId="{CDBE9531-4B7B-49AD-953B-3867761AA565}" type="presParOf" srcId="{959F62C7-E9B3-49A1-AF2F-B6516EA44DD1}" destId="{415D24D3-43F7-4A5A-8E21-B2A7F1B5159E}" srcOrd="4" destOrd="0" presId="urn:microsoft.com/office/officeart/2018/2/layout/IconVerticalSolidList"/>
    <dgm:cxn modelId="{5C40A350-F23C-4640-ACA5-B7BB22D72BBE}" type="presParOf" srcId="{415D24D3-43F7-4A5A-8E21-B2A7F1B5159E}" destId="{9F13BA2D-9489-48A4-AD2A-43948E050E00}" srcOrd="0" destOrd="0" presId="urn:microsoft.com/office/officeart/2018/2/layout/IconVerticalSolidList"/>
    <dgm:cxn modelId="{C584FBEC-3BA8-4C6B-845F-8586193AD324}" type="presParOf" srcId="{415D24D3-43F7-4A5A-8E21-B2A7F1B5159E}" destId="{59FE3C96-5968-46DD-B81C-8535370C1F4D}" srcOrd="1" destOrd="0" presId="urn:microsoft.com/office/officeart/2018/2/layout/IconVerticalSolidList"/>
    <dgm:cxn modelId="{B1D12ABF-28E1-4B91-91AE-504829D0C464}" type="presParOf" srcId="{415D24D3-43F7-4A5A-8E21-B2A7F1B5159E}" destId="{5EB3095C-AF82-4C5D-A960-840980F68A10}" srcOrd="2" destOrd="0" presId="urn:microsoft.com/office/officeart/2018/2/layout/IconVerticalSolidList"/>
    <dgm:cxn modelId="{71D3A60D-ECDC-4C5F-B0E6-DC33761E24BA}" type="presParOf" srcId="{415D24D3-43F7-4A5A-8E21-B2A7F1B5159E}" destId="{4C4342F5-5002-417C-8DAB-19501D62F41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03FB-63E0-4A45-8F40-98ED7FBD078C}">
      <dsp:nvSpPr>
        <dsp:cNvPr id="0" name=""/>
        <dsp:cNvSpPr/>
      </dsp:nvSpPr>
      <dsp:spPr>
        <a:xfrm>
          <a:off x="0" y="558839"/>
          <a:ext cx="5220602" cy="103170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26BE5-DD6E-44FA-A8C5-18A0ACD171F4}">
      <dsp:nvSpPr>
        <dsp:cNvPr id="0" name=""/>
        <dsp:cNvSpPr/>
      </dsp:nvSpPr>
      <dsp:spPr>
        <a:xfrm>
          <a:off x="312090" y="790972"/>
          <a:ext cx="567436" cy="56743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366FFE-0C07-4F50-9E31-72613E62EEA1}">
      <dsp:nvSpPr>
        <dsp:cNvPr id="0" name=""/>
        <dsp:cNvSpPr/>
      </dsp:nvSpPr>
      <dsp:spPr>
        <a:xfrm>
          <a:off x="1191617" y="558839"/>
          <a:ext cx="4028984" cy="103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89" tIns="109189" rIns="109189" bIns="109189" numCol="1" spcCol="1270" anchor="ctr" anchorCtr="0">
          <a:noAutofit/>
        </a:bodyPr>
        <a:lstStyle/>
        <a:p>
          <a:pPr marL="0" lvl="0" indent="0" algn="l" defTabSz="1066800">
            <a:lnSpc>
              <a:spcPct val="100000"/>
            </a:lnSpc>
            <a:spcBef>
              <a:spcPct val="0"/>
            </a:spcBef>
            <a:spcAft>
              <a:spcPct val="35000"/>
            </a:spcAft>
            <a:buNone/>
          </a:pPr>
          <a:r>
            <a:rPr lang="en-US" sz="2400" kern="1200" dirty="0"/>
            <a:t>Data on Disturbance Events and Responses</a:t>
          </a:r>
        </a:p>
      </dsp:txBody>
      <dsp:txXfrm>
        <a:off x="1191617" y="558839"/>
        <a:ext cx="4028984" cy="1031703"/>
      </dsp:txXfrm>
    </dsp:sp>
    <dsp:sp modelId="{C03A6565-8AC4-4E35-B2AB-AABB876D3D86}">
      <dsp:nvSpPr>
        <dsp:cNvPr id="0" name=""/>
        <dsp:cNvSpPr/>
      </dsp:nvSpPr>
      <dsp:spPr>
        <a:xfrm>
          <a:off x="0" y="1848468"/>
          <a:ext cx="5220602" cy="103170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F58B90-A80A-4621-9093-D58AA2D18A18}">
      <dsp:nvSpPr>
        <dsp:cNvPr id="0" name=""/>
        <dsp:cNvSpPr/>
      </dsp:nvSpPr>
      <dsp:spPr>
        <a:xfrm>
          <a:off x="312090" y="2080602"/>
          <a:ext cx="567436" cy="56743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B0D963-3597-49B6-A684-7B76226594FB}">
      <dsp:nvSpPr>
        <dsp:cNvPr id="0" name=""/>
        <dsp:cNvSpPr/>
      </dsp:nvSpPr>
      <dsp:spPr>
        <a:xfrm>
          <a:off x="1191617" y="1848468"/>
          <a:ext cx="4028984" cy="103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89" tIns="109189" rIns="109189" bIns="109189" numCol="1" spcCol="1270" anchor="ctr" anchorCtr="0">
          <a:noAutofit/>
        </a:bodyPr>
        <a:lstStyle/>
        <a:p>
          <a:pPr marL="0" lvl="0" indent="0" algn="l" defTabSz="1066800">
            <a:lnSpc>
              <a:spcPct val="100000"/>
            </a:lnSpc>
            <a:spcBef>
              <a:spcPct val="0"/>
            </a:spcBef>
            <a:spcAft>
              <a:spcPct val="35000"/>
            </a:spcAft>
            <a:buNone/>
          </a:pPr>
          <a:r>
            <a:rPr lang="en-US" sz="2400" kern="1200" dirty="0"/>
            <a:t>Change and Trend Analysis</a:t>
          </a:r>
        </a:p>
      </dsp:txBody>
      <dsp:txXfrm>
        <a:off x="1191617" y="1848468"/>
        <a:ext cx="4028984" cy="1031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03FB-63E0-4A45-8F40-98ED7FBD078C}">
      <dsp:nvSpPr>
        <dsp:cNvPr id="0" name=""/>
        <dsp:cNvSpPr/>
      </dsp:nvSpPr>
      <dsp:spPr>
        <a:xfrm>
          <a:off x="0" y="558839"/>
          <a:ext cx="5220602" cy="103170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26BE5-DD6E-44FA-A8C5-18A0ACD171F4}">
      <dsp:nvSpPr>
        <dsp:cNvPr id="0" name=""/>
        <dsp:cNvSpPr/>
      </dsp:nvSpPr>
      <dsp:spPr>
        <a:xfrm>
          <a:off x="312090" y="790972"/>
          <a:ext cx="567436" cy="5674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366FFE-0C07-4F50-9E31-72613E62EEA1}">
      <dsp:nvSpPr>
        <dsp:cNvPr id="0" name=""/>
        <dsp:cNvSpPr/>
      </dsp:nvSpPr>
      <dsp:spPr>
        <a:xfrm>
          <a:off x="1191617" y="558839"/>
          <a:ext cx="4028984" cy="103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89" tIns="109189" rIns="109189" bIns="109189" numCol="1" spcCol="1270" anchor="ctr" anchorCtr="0">
          <a:noAutofit/>
        </a:bodyPr>
        <a:lstStyle/>
        <a:p>
          <a:pPr marL="0" lvl="0" indent="0" algn="l" defTabSz="1066800">
            <a:lnSpc>
              <a:spcPct val="100000"/>
            </a:lnSpc>
            <a:spcBef>
              <a:spcPct val="0"/>
            </a:spcBef>
            <a:spcAft>
              <a:spcPct val="35000"/>
            </a:spcAft>
            <a:buNone/>
          </a:pPr>
          <a:r>
            <a:rPr lang="en-US" sz="2400" kern="1200" dirty="0"/>
            <a:t>Monitoring methods and locations for 14 key indicators</a:t>
          </a:r>
        </a:p>
      </dsp:txBody>
      <dsp:txXfrm>
        <a:off x="1191617" y="558839"/>
        <a:ext cx="4028984" cy="1031703"/>
      </dsp:txXfrm>
    </dsp:sp>
    <dsp:sp modelId="{C03A6565-8AC4-4E35-B2AB-AABB876D3D86}">
      <dsp:nvSpPr>
        <dsp:cNvPr id="0" name=""/>
        <dsp:cNvSpPr/>
      </dsp:nvSpPr>
      <dsp:spPr>
        <a:xfrm>
          <a:off x="0" y="1848468"/>
          <a:ext cx="5220602" cy="103170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F58B90-A80A-4621-9093-D58AA2D18A18}">
      <dsp:nvSpPr>
        <dsp:cNvPr id="0" name=""/>
        <dsp:cNvSpPr/>
      </dsp:nvSpPr>
      <dsp:spPr>
        <a:xfrm>
          <a:off x="312090" y="2080602"/>
          <a:ext cx="567436" cy="56743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B0D963-3597-49B6-A684-7B76226594FB}">
      <dsp:nvSpPr>
        <dsp:cNvPr id="0" name=""/>
        <dsp:cNvSpPr/>
      </dsp:nvSpPr>
      <dsp:spPr>
        <a:xfrm>
          <a:off x="1191617" y="1848468"/>
          <a:ext cx="4028984" cy="103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89" tIns="109189" rIns="109189" bIns="109189" numCol="1" spcCol="1270" anchor="ctr" anchorCtr="0">
          <a:noAutofit/>
        </a:bodyPr>
        <a:lstStyle/>
        <a:p>
          <a:pPr marL="0" lvl="0" indent="0" algn="l" defTabSz="1066800">
            <a:lnSpc>
              <a:spcPct val="100000"/>
            </a:lnSpc>
            <a:spcBef>
              <a:spcPct val="0"/>
            </a:spcBef>
            <a:spcAft>
              <a:spcPct val="35000"/>
            </a:spcAft>
            <a:buNone/>
          </a:pPr>
          <a:r>
            <a:rPr lang="en-US" sz="2400" kern="1200" dirty="0"/>
            <a:t>Access to data for assessing impacts</a:t>
          </a:r>
        </a:p>
      </dsp:txBody>
      <dsp:txXfrm>
        <a:off x="1191617" y="1848468"/>
        <a:ext cx="4028984" cy="10317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03FB-63E0-4A45-8F40-98ED7FBD078C}">
      <dsp:nvSpPr>
        <dsp:cNvPr id="0" name=""/>
        <dsp:cNvSpPr/>
      </dsp:nvSpPr>
      <dsp:spPr>
        <a:xfrm>
          <a:off x="0" y="531"/>
          <a:ext cx="10515600" cy="12429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26BE5-DD6E-44FA-A8C5-18A0ACD171F4}">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366FFE-0C07-4F50-9E31-72613E62EEA1}">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US" sz="2800" kern="1200" dirty="0"/>
            <a:t>Regional assessment of browse and its impacts on forest vegetation</a:t>
          </a:r>
        </a:p>
      </dsp:txBody>
      <dsp:txXfrm>
        <a:off x="1435590" y="531"/>
        <a:ext cx="9080009" cy="1242935"/>
      </dsp:txXfrm>
    </dsp:sp>
    <dsp:sp modelId="{243021B5-0E21-4169-84E5-6376B08FFCAF}">
      <dsp:nvSpPr>
        <dsp:cNvPr id="0" name=""/>
        <dsp:cNvSpPr/>
      </dsp:nvSpPr>
      <dsp:spPr>
        <a:xfrm>
          <a:off x="0" y="1554201"/>
          <a:ext cx="10515600" cy="12429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E3C232-9171-4422-8FFA-B456694DAE9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C5B39-E5CD-40EF-9DC0-180F3B86CEC2}">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US" sz="2800" kern="1200" dirty="0"/>
            <a:t>Monitoring the impacts of recreation on forest ecosystems</a:t>
          </a:r>
        </a:p>
      </dsp:txBody>
      <dsp:txXfrm>
        <a:off x="1435590" y="1554201"/>
        <a:ext cx="9080009" cy="1242935"/>
      </dsp:txXfrm>
    </dsp:sp>
    <dsp:sp modelId="{9F13BA2D-9489-48A4-AD2A-43948E050E00}">
      <dsp:nvSpPr>
        <dsp:cNvPr id="0" name=""/>
        <dsp:cNvSpPr/>
      </dsp:nvSpPr>
      <dsp:spPr>
        <a:xfrm>
          <a:off x="0" y="3107870"/>
          <a:ext cx="10515600" cy="12429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E3C96-5968-46DD-B81C-8535370C1F4D}">
      <dsp:nvSpPr>
        <dsp:cNvPr id="0" name=""/>
        <dsp:cNvSpPr/>
      </dsp:nvSpPr>
      <dsp:spPr>
        <a:xfrm>
          <a:off x="375988" y="3387531"/>
          <a:ext cx="683614" cy="6836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4342F5-5002-417C-8DAB-19501D62F41C}">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US" sz="2800" kern="1200" dirty="0"/>
            <a:t>Forest Health Monitoring expansion</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3B9F2-446D-AE42-9DB9-5802AAEDE547}" type="datetimeFigureOut">
              <a:rPr lang="en-US" smtClean="0"/>
              <a:t>12/17/2020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F591C-36C5-C74C-B3E1-13869C021A08}" type="slidenum">
              <a:rPr lang="en-US" smtClean="0"/>
              <a:t>‹#›</a:t>
            </a:fld>
            <a:endParaRPr lang="en-US" dirty="0"/>
          </a:p>
        </p:txBody>
      </p:sp>
    </p:spTree>
    <p:extLst>
      <p:ext uri="{BB962C8B-B14F-4D97-AF65-F5344CB8AC3E}">
        <p14:creationId xmlns:p14="http://schemas.microsoft.com/office/powerpoint/2010/main" val="366904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onder.m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Thank you Pete. We have benefited so much from your leadership and guidance over the past two years, thank you for your service to the FEMC.</a:t>
            </a:r>
          </a:p>
          <a:p>
            <a:pPr lvl="1"/>
            <a:r>
              <a:rPr lang="en-US" dirty="0"/>
              <a:t>And thank you all for being here and participating when it is less than ideal. </a:t>
            </a:r>
          </a:p>
          <a:p>
            <a:pPr lvl="1"/>
            <a:r>
              <a:rPr lang="en-US" dirty="0"/>
              <a:t>We know from past feedback on the conference how important networking, making connections and physically being together is in our conference, and we appreciate you all being here in spite of all that. </a:t>
            </a:r>
          </a:p>
          <a:p>
            <a:pPr lvl="1"/>
            <a:r>
              <a:rPr lang="en-US" dirty="0"/>
              <a:t>But with this challenge comes an opportunity – the opportunity to engage more easily with speakers during the presentations, connect in new ways during our networking break, and sample content across a range of disciplines. I hope you can take advantage of them today, and thank you to our presenters, invited speakers and all of you for making this conference work.</a:t>
            </a:r>
          </a:p>
          <a:p>
            <a:pPr lvl="1"/>
            <a:r>
              <a:rPr lang="en-US" dirty="0"/>
              <a:t>I would like to recognize the awesome work of our Conference Planning Committee in helping us pull this together. Laura Kenefic, Lesley-Ann Dupigny-Giroux, Brittany Mosher and Alexej Siren were invaluable supports for us as we developed the theme and plenaries, so thank you to each of you for your time and energy</a:t>
            </a:r>
          </a:p>
          <a:p>
            <a:pPr lvl="1"/>
            <a:r>
              <a:rPr lang="en-US" dirty="0"/>
              <a:t>Before we get into the plenary session, I’m going to use organizer’s privilege to share a little bit about FEMC’s activities over the past year and what is coming up in the year ahead</a:t>
            </a:r>
          </a:p>
          <a:p>
            <a:pPr lvl="1"/>
            <a:endParaRPr lang="en-US" dirty="0"/>
          </a:p>
          <a:p>
            <a:endParaRPr lang="en-US" dirty="0"/>
          </a:p>
        </p:txBody>
      </p:sp>
      <p:sp>
        <p:nvSpPr>
          <p:cNvPr id="4" name="Slide Number Placeholder 3"/>
          <p:cNvSpPr>
            <a:spLocks noGrp="1"/>
          </p:cNvSpPr>
          <p:nvPr>
            <p:ph type="sldNum" sz="quarter" idx="5"/>
          </p:nvPr>
        </p:nvSpPr>
        <p:spPr/>
        <p:txBody>
          <a:bodyPr/>
          <a:lstStyle/>
          <a:p>
            <a:fld id="{F9BF591C-36C5-C74C-B3E1-13869C021A08}" type="slidenum">
              <a:rPr lang="en-US" smtClean="0"/>
              <a:t>1</a:t>
            </a:fld>
            <a:endParaRPr lang="en-US" dirty="0"/>
          </a:p>
        </p:txBody>
      </p:sp>
    </p:spTree>
    <p:extLst>
      <p:ext uri="{BB962C8B-B14F-4D97-AF65-F5344CB8AC3E}">
        <p14:creationId xmlns:p14="http://schemas.microsoft.com/office/powerpoint/2010/main" val="260460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F591C-36C5-C74C-B3E1-13869C021A08}" type="slidenum">
              <a:rPr lang="en-US" smtClean="0"/>
              <a:pPr/>
              <a:t>10</a:t>
            </a:fld>
            <a:endParaRPr lang="en-US" dirty="0"/>
          </a:p>
        </p:txBody>
      </p:sp>
    </p:spTree>
    <p:extLst>
      <p:ext uri="{BB962C8B-B14F-4D97-AF65-F5344CB8AC3E}">
        <p14:creationId xmlns:p14="http://schemas.microsoft.com/office/powerpoint/2010/main" val="2242591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 marks the 30</a:t>
            </a:r>
            <a:r>
              <a:rPr lang="en-US" baseline="30000" dirty="0"/>
              <a:t>th</a:t>
            </a:r>
            <a:r>
              <a:rPr lang="en-US" dirty="0"/>
              <a:t> year since the inception of the Vermont Monitoring Cooperative, and five years since the launch of the FEMC.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FEMC begins a strategic planning process to envision what the next 5 years of the Cooperative should look like in January – please get involved in this process, share your input and help us build something that will serve us all and last another 30 years.</a:t>
            </a:r>
          </a:p>
          <a:p>
            <a:endParaRPr lang="en-US" dirty="0"/>
          </a:p>
        </p:txBody>
      </p:sp>
      <p:sp>
        <p:nvSpPr>
          <p:cNvPr id="4" name="Slide Number Placeholder 3"/>
          <p:cNvSpPr>
            <a:spLocks noGrp="1"/>
          </p:cNvSpPr>
          <p:nvPr>
            <p:ph type="sldNum" sz="quarter" idx="5"/>
          </p:nvPr>
        </p:nvSpPr>
        <p:spPr/>
        <p:txBody>
          <a:bodyPr/>
          <a:lstStyle/>
          <a:p>
            <a:fld id="{F9BF591C-36C5-C74C-B3E1-13869C021A08}" type="slidenum">
              <a:rPr lang="en-US" smtClean="0"/>
              <a:t>11</a:t>
            </a:fld>
            <a:endParaRPr lang="en-US" dirty="0"/>
          </a:p>
        </p:txBody>
      </p:sp>
    </p:spTree>
    <p:extLst>
      <p:ext uri="{BB962C8B-B14F-4D97-AF65-F5344CB8AC3E}">
        <p14:creationId xmlns:p14="http://schemas.microsoft.com/office/powerpoint/2010/main" val="405017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a:t>
            </a:r>
            <a:r>
              <a:rPr lang="en-US" baseline="0" dirty="0"/>
              <a:t> want to extend a sincere thanks to Senator Leahy for his continued support for the Cooperative, as well as his larger commitments to protecting, preserving and understanding our natural world. </a:t>
            </a:r>
          </a:p>
        </p:txBody>
      </p:sp>
      <p:sp>
        <p:nvSpPr>
          <p:cNvPr id="4" name="Slide Number Placeholder 3"/>
          <p:cNvSpPr>
            <a:spLocks noGrp="1"/>
          </p:cNvSpPr>
          <p:nvPr>
            <p:ph type="sldNum" sz="quarter" idx="10"/>
          </p:nvPr>
        </p:nvSpPr>
        <p:spPr/>
        <p:txBody>
          <a:bodyPr/>
          <a:lstStyle/>
          <a:p>
            <a:fld id="{E716C200-5C02-40BA-AC7E-E1F40C6FBBD9}" type="slidenum">
              <a:rPr lang="en-US" smtClean="0"/>
              <a:t>12</a:t>
            </a:fld>
            <a:endParaRPr lang="en-US" dirty="0"/>
          </a:p>
        </p:txBody>
      </p:sp>
    </p:spTree>
    <p:extLst>
      <p:ext uri="{BB962C8B-B14F-4D97-AF65-F5344CB8AC3E}">
        <p14:creationId xmlns:p14="http://schemas.microsoft.com/office/powerpoint/2010/main" val="251873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morning will begin with a plenary session. On Thursday, a networking break will occur immediately after the plenary session. During this break, people are welcome to network and connect with others in a casual setting using the online platform, </a:t>
            </a:r>
            <a:r>
              <a:rPr lang="en-US" sz="1200" u="sng" kern="1200" dirty="0">
                <a:solidFill>
                  <a:schemeClr val="tx1"/>
                </a:solidFill>
                <a:effectLst/>
                <a:latin typeface="+mn-lt"/>
                <a:ea typeface="+mn-ea"/>
                <a:cs typeface="+mn-cs"/>
                <a:hlinkClick r:id="rId3"/>
              </a:rPr>
              <a:t>Wonder.me</a:t>
            </a:r>
            <a:r>
              <a:rPr lang="en-US" sz="1200" kern="1200" dirty="0">
                <a:solidFill>
                  <a:schemeClr val="tx1"/>
                </a:solidFill>
                <a:effectLst/>
                <a:latin typeface="+mn-lt"/>
                <a:ea typeface="+mn-ea"/>
                <a:cs typeface="+mn-cs"/>
              </a:rPr>
              <a:t>. FEMC staff will be available in the room to answer any questions, or you are welcome to mingle with others. Before moving into this space, be sure to turn off your camera and microphone in Zoom (or simply close Zoom). </a:t>
            </a:r>
          </a:p>
          <a:p>
            <a:r>
              <a:rPr lang="en-US" sz="1200" kern="1200" dirty="0">
                <a:solidFill>
                  <a:schemeClr val="tx1"/>
                </a:solidFill>
                <a:effectLst/>
                <a:latin typeface="+mn-lt"/>
                <a:ea typeface="+mn-ea"/>
                <a:cs typeface="+mn-cs"/>
              </a:rPr>
              <a:t>Following this break, contributed talks will be held in three sessions: Forest Pests &amp; Disease, Disturbance &amp; Stressors, and Tools &amp; Technology. </a:t>
            </a:r>
          </a:p>
          <a:p>
            <a:r>
              <a:rPr lang="en-US" sz="1200" kern="1200" dirty="0">
                <a:solidFill>
                  <a:schemeClr val="tx1"/>
                </a:solidFill>
                <a:effectLst/>
                <a:latin typeface="+mn-lt"/>
                <a:ea typeface="+mn-ea"/>
                <a:cs typeface="+mn-cs"/>
              </a:rPr>
              <a:t>There will be another break for lunch, but the Wonder rooms will be available for further networking. After the break we will hold a listening session as we prepare for upcoming strategic planning. This will complete day 1. </a:t>
            </a:r>
          </a:p>
          <a:p>
            <a:r>
              <a:rPr lang="en-US" sz="1200" kern="1200" dirty="0">
                <a:solidFill>
                  <a:schemeClr val="tx1"/>
                </a:solidFill>
                <a:effectLst/>
                <a:latin typeface="+mn-lt"/>
                <a:ea typeface="+mn-ea"/>
                <a:cs typeface="+mn-cs"/>
              </a:rPr>
              <a:t>Friday will follow a similar schedule, with a plenary session followed by a break. After the break will be a poster session in which presenters will give flash talks and then be available for Q&amp;A discussion in a Wonder room. Contributed talks in three tracks will follow the posters with the topics: Wildlife, Long-Term Monitoring, and Forest Ecosystems. </a:t>
            </a:r>
          </a:p>
          <a:p>
            <a:r>
              <a:rPr lang="en-US" sz="1200" kern="1200" dirty="0">
                <a:solidFill>
                  <a:schemeClr val="tx1"/>
                </a:solidFill>
                <a:effectLst/>
                <a:latin typeface="+mn-lt"/>
                <a:ea typeface="+mn-ea"/>
                <a:cs typeface="+mn-cs"/>
              </a:rPr>
              <a:t>To finish the conference will be a brief closing remarks session by FEMC Principal Investigator Jen Pontius.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run into any trouble, contact Elissa or John, and their phone numbers are in the agenda you received over e-mail.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those of you seeking SAF credits, please refer to Elissa’s e-mail and be sure to sign into sessions with your name and collect the unique codes as you go. A note on the change to SAF credits, today is worth 4 credits for full attendance, and tomorrow is worth 2 credits,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9BF591C-36C5-C74C-B3E1-13869C021A08}" type="slidenum">
              <a:rPr lang="en-US" smtClean="0"/>
              <a:t>13</a:t>
            </a:fld>
            <a:endParaRPr lang="en-US" dirty="0"/>
          </a:p>
        </p:txBody>
      </p:sp>
    </p:spTree>
    <p:extLst>
      <p:ext uri="{BB962C8B-B14F-4D97-AF65-F5344CB8AC3E}">
        <p14:creationId xmlns:p14="http://schemas.microsoft.com/office/powerpoint/2010/main" val="2728913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With that, I would like to turn to our plenary. As Pete noted…. </a:t>
            </a:r>
          </a:p>
          <a:p>
            <a:pPr lvl="1"/>
            <a:r>
              <a:rPr lang="en-US" dirty="0"/>
              <a:t>I am pleased to welcome Dr. Kate Miller to our virtual stage this year. Kate, if your bandwidth permits, perhaps you can briefly turn on your video and wave to the crowds. </a:t>
            </a:r>
          </a:p>
          <a:p>
            <a:pPr lvl="1"/>
            <a:r>
              <a:rPr lang="en-US" dirty="0"/>
              <a:t>Kate is a Quantitative Ecologist with the National Park Service's Inventory and Monitoring Program, where she leads long-term forest monitoring in 20 national parks from Virginia to Maine and freshwater wetland monitoring in Acadia National Park. With an extensive experience in developing tools for analysis and visualization of data, her familiarity with both the production of long-term data and making it usable to those of us who need it is invaluable. Kate received her BS in Natural Resources from Northland College, and MS and PhD from the University of Maine's School of Biology and Ecology. Today she will be sharing insight with us from a large scale monitoring effort her talk titled </a:t>
            </a:r>
            <a:r>
              <a:rPr lang="en-US" b="1" dirty="0"/>
              <a:t>Forest health monitoring in eastern national parks: lessons learned and future concerns. Kate, I will play your prerecorded talk and then welcome you back to answer questions at the end. Thank you for being here today!</a:t>
            </a:r>
            <a:endParaRPr lang="en-US" dirty="0"/>
          </a:p>
        </p:txBody>
      </p:sp>
      <p:sp>
        <p:nvSpPr>
          <p:cNvPr id="4" name="Slide Number Placeholder 3"/>
          <p:cNvSpPr>
            <a:spLocks noGrp="1"/>
          </p:cNvSpPr>
          <p:nvPr>
            <p:ph type="sldNum" sz="quarter" idx="5"/>
          </p:nvPr>
        </p:nvSpPr>
        <p:spPr/>
        <p:txBody>
          <a:bodyPr/>
          <a:lstStyle/>
          <a:p>
            <a:fld id="{F9BF591C-36C5-C74C-B3E1-13869C021A08}" type="slidenum">
              <a:rPr lang="en-US" smtClean="0"/>
              <a:t>14</a:t>
            </a:fld>
            <a:endParaRPr lang="en-US"/>
          </a:p>
        </p:txBody>
      </p:sp>
    </p:spTree>
    <p:extLst>
      <p:ext uri="{BB962C8B-B14F-4D97-AF65-F5344CB8AC3E}">
        <p14:creationId xmlns:p14="http://schemas.microsoft.com/office/powerpoint/2010/main" val="3616945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close out a strange year, FEMC has continued to grow. I am excited to welcome formal participation by Connecticut, Maine and Rhode Island in the FEMC, this rounds out a strong and cohesive unit for thinking about forests in our region as a system unto themselves a part of what knits us together as a human community </a:t>
            </a:r>
          </a:p>
          <a:p>
            <a:r>
              <a:rPr lang="en-US" dirty="0"/>
              <a:t>I am excited that we will be starting a new type of engagement at the state level in State Coordinators. These professionals will be based in each participating state forestry agencies and will coordinate with FEMC staff on state and regional project work. This opens up a wealth of new opportunity for the depth and breadth of work we can accomplish as a Cooperative. Please keep up with our newsletter, as we will be introducing them in batches over the coming months.</a:t>
            </a:r>
          </a:p>
          <a:p>
            <a:endParaRPr lang="en-US" dirty="0"/>
          </a:p>
        </p:txBody>
      </p:sp>
      <p:sp>
        <p:nvSpPr>
          <p:cNvPr id="4" name="Slide Number Placeholder 3"/>
          <p:cNvSpPr>
            <a:spLocks noGrp="1"/>
          </p:cNvSpPr>
          <p:nvPr>
            <p:ph type="sldNum" sz="quarter" idx="5"/>
          </p:nvPr>
        </p:nvSpPr>
        <p:spPr/>
        <p:txBody>
          <a:bodyPr/>
          <a:lstStyle/>
          <a:p>
            <a:fld id="{F9BF591C-36C5-C74C-B3E1-13869C021A08}" type="slidenum">
              <a:rPr lang="en-US" smtClean="0"/>
              <a:t>2</a:t>
            </a:fld>
            <a:endParaRPr lang="en-US" dirty="0"/>
          </a:p>
        </p:txBody>
      </p:sp>
    </p:spTree>
    <p:extLst>
      <p:ext uri="{BB962C8B-B14F-4D97-AF65-F5344CB8AC3E}">
        <p14:creationId xmlns:p14="http://schemas.microsoft.com/office/powerpoint/2010/main" val="290474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continues to grow as well, and the faces here form the core of our staff but we are lucky to have even more folks involved, including Clarke Cooper, Xana Wolf and Jo Robertson, all bringing their expertise and insight to the work. </a:t>
            </a:r>
          </a:p>
          <a:p>
            <a:r>
              <a:rPr lang="en-US" dirty="0"/>
              <a:t>As we bid Ali Kosiba goodbye this year, we were fortunate to be able to bring Pia Ruisi-Besares on as our new project manager, Elissa Schuett as our outreach professional and Emma Gwyn as part of the Vermont ECO AmeriCorps program. Each of them has done a great job jumping into our program fully remote, please take the time to connect with them during the Conference if you can.</a:t>
            </a:r>
          </a:p>
        </p:txBody>
      </p:sp>
      <p:sp>
        <p:nvSpPr>
          <p:cNvPr id="4" name="Slide Number Placeholder 3"/>
          <p:cNvSpPr>
            <a:spLocks noGrp="1"/>
          </p:cNvSpPr>
          <p:nvPr>
            <p:ph type="sldNum" sz="quarter" idx="5"/>
          </p:nvPr>
        </p:nvSpPr>
        <p:spPr/>
        <p:txBody>
          <a:bodyPr/>
          <a:lstStyle/>
          <a:p>
            <a:fld id="{F9BF591C-36C5-C74C-B3E1-13869C021A08}" type="slidenum">
              <a:rPr lang="en-US" smtClean="0"/>
              <a:t>3</a:t>
            </a:fld>
            <a:endParaRPr lang="en-US" dirty="0"/>
          </a:p>
        </p:txBody>
      </p:sp>
    </p:spTree>
    <p:extLst>
      <p:ext uri="{BB962C8B-B14F-4D97-AF65-F5344CB8AC3E}">
        <p14:creationId xmlns:p14="http://schemas.microsoft.com/office/powerpoint/2010/main" val="1312720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new tools are available since the last time we gathered. We have collated dozens of key forest regeneration studies and methods to support assessments of regeneration in our forests. We have brought together urban tree inventory data to explain the economic costs of invasive insects, and provided ready-to-use spatial data and trend analyses to support those investigating the connection between forest cover and water quality. If you haven’t already, take some time to explore these tools and let us know how we could make them stronger. </a:t>
            </a:r>
          </a:p>
        </p:txBody>
      </p:sp>
      <p:sp>
        <p:nvSpPr>
          <p:cNvPr id="4" name="Slide Number Placeholder 3"/>
          <p:cNvSpPr>
            <a:spLocks noGrp="1"/>
          </p:cNvSpPr>
          <p:nvPr>
            <p:ph type="sldNum" sz="quarter" idx="5"/>
          </p:nvPr>
        </p:nvSpPr>
        <p:spPr/>
        <p:txBody>
          <a:bodyPr/>
          <a:lstStyle/>
          <a:p>
            <a:fld id="{F9BF591C-36C5-C74C-B3E1-13869C021A08}" type="slidenum">
              <a:rPr lang="en-US" smtClean="0"/>
              <a:t>4</a:t>
            </a:fld>
            <a:endParaRPr lang="en-US" dirty="0"/>
          </a:p>
        </p:txBody>
      </p:sp>
    </p:spTree>
    <p:extLst>
      <p:ext uri="{BB962C8B-B14F-4D97-AF65-F5344CB8AC3E}">
        <p14:creationId xmlns:p14="http://schemas.microsoft.com/office/powerpoint/2010/main" val="125107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 the midst of some exciting efforts, from aggregating data across inventory programs to coordinating monitoring of restoration efforts. And FEMC is excited about the release of a fully redone forest indicator dashboard for Vermont and similar dashboards for New Hampshire and New York that will be launched soon. </a:t>
            </a:r>
          </a:p>
        </p:txBody>
      </p:sp>
      <p:sp>
        <p:nvSpPr>
          <p:cNvPr id="4" name="Slide Number Placeholder 3"/>
          <p:cNvSpPr>
            <a:spLocks noGrp="1"/>
          </p:cNvSpPr>
          <p:nvPr>
            <p:ph type="sldNum" sz="quarter" idx="5"/>
          </p:nvPr>
        </p:nvSpPr>
        <p:spPr/>
        <p:txBody>
          <a:bodyPr/>
          <a:lstStyle/>
          <a:p>
            <a:fld id="{F9BF591C-36C5-C74C-B3E1-13869C021A08}" type="slidenum">
              <a:rPr lang="en-US" smtClean="0"/>
              <a:t>5</a:t>
            </a:fld>
            <a:endParaRPr lang="en-US" dirty="0"/>
          </a:p>
        </p:txBody>
      </p:sp>
    </p:spTree>
    <p:extLst>
      <p:ext uri="{BB962C8B-B14F-4D97-AF65-F5344CB8AC3E}">
        <p14:creationId xmlns:p14="http://schemas.microsoft.com/office/powerpoint/2010/main" val="3773847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regional project work of the FEMC continues, and we’re in the middle of several great projects as we speak</a:t>
            </a:r>
          </a:p>
        </p:txBody>
      </p:sp>
      <p:sp>
        <p:nvSpPr>
          <p:cNvPr id="4" name="Slide Number Placeholder 3"/>
          <p:cNvSpPr>
            <a:spLocks noGrp="1"/>
          </p:cNvSpPr>
          <p:nvPr>
            <p:ph type="sldNum" sz="quarter" idx="5"/>
          </p:nvPr>
        </p:nvSpPr>
        <p:spPr/>
        <p:txBody>
          <a:bodyPr/>
          <a:lstStyle/>
          <a:p>
            <a:fld id="{F9BF591C-36C5-C74C-B3E1-13869C021A08}" type="slidenum">
              <a:rPr lang="en-US" smtClean="0"/>
              <a:t>6</a:t>
            </a:fld>
            <a:endParaRPr lang="en-US" dirty="0"/>
          </a:p>
        </p:txBody>
      </p:sp>
    </p:spTree>
    <p:extLst>
      <p:ext uri="{BB962C8B-B14F-4D97-AF65-F5344CB8AC3E}">
        <p14:creationId xmlns:p14="http://schemas.microsoft.com/office/powerpoint/2010/main" val="53434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dirty="0"/>
              <a:t>One of this is focused on identifying and reporting on changes in disturbance regimes, and making information about disturbance in our region easier to access and work with. This involves not only looking at the key disturbances of today, but bringing back historical data from reports, old files and other sources of at-risk data</a:t>
            </a:r>
          </a:p>
          <a:p>
            <a:pPr marL="0" indent="0">
              <a:buFont typeface="Arial" charset="0"/>
              <a:buNone/>
            </a:pPr>
            <a:endParaRPr lang="en-US" sz="1200" dirty="0"/>
          </a:p>
          <a:p>
            <a:endParaRPr lang="en-US" dirty="0"/>
          </a:p>
        </p:txBody>
      </p:sp>
      <p:sp>
        <p:nvSpPr>
          <p:cNvPr id="4" name="Slide Number Placeholder 3"/>
          <p:cNvSpPr>
            <a:spLocks noGrp="1"/>
          </p:cNvSpPr>
          <p:nvPr>
            <p:ph type="sldNum" sz="quarter" idx="10"/>
          </p:nvPr>
        </p:nvSpPr>
        <p:spPr/>
        <p:txBody>
          <a:bodyPr/>
          <a:lstStyle/>
          <a:p>
            <a:fld id="{347743CC-837F-244E-ABA7-62CD77B3BA6E}" type="slidenum">
              <a:rPr lang="en-US" smtClean="0"/>
              <a:t>7</a:t>
            </a:fld>
            <a:endParaRPr lang="en-US" dirty="0"/>
          </a:p>
        </p:txBody>
      </p:sp>
    </p:spTree>
    <p:extLst>
      <p:ext uri="{BB962C8B-B14F-4D97-AF65-F5344CB8AC3E}">
        <p14:creationId xmlns:p14="http://schemas.microsoft.com/office/powerpoint/2010/main" val="7849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dirty="0"/>
              <a:t>Our other large undertaking is to provide a summary of where and how we are monitoring forests for signs that climate change may be starting to have an impact. Working with a great team in the region, we </a:t>
            </a:r>
            <a:r>
              <a:rPr lang="en-US" sz="1200" dirty="0" err="1"/>
              <a:t>aare</a:t>
            </a:r>
            <a:r>
              <a:rPr lang="en-US" sz="1200" dirty="0"/>
              <a:t> identifying where these indicators are being monitored now and where there are gaps, and bringing together information on the ways we monitor?</a:t>
            </a:r>
          </a:p>
          <a:p>
            <a:endParaRPr lang="en-US" dirty="0"/>
          </a:p>
        </p:txBody>
      </p:sp>
      <p:sp>
        <p:nvSpPr>
          <p:cNvPr id="4" name="Slide Number Placeholder 3"/>
          <p:cNvSpPr>
            <a:spLocks noGrp="1"/>
          </p:cNvSpPr>
          <p:nvPr>
            <p:ph type="sldNum" sz="quarter" idx="10"/>
          </p:nvPr>
        </p:nvSpPr>
        <p:spPr/>
        <p:txBody>
          <a:bodyPr/>
          <a:lstStyle/>
          <a:p>
            <a:fld id="{347743CC-837F-244E-ABA7-62CD77B3BA6E}" type="slidenum">
              <a:rPr lang="en-US" smtClean="0"/>
              <a:t>8</a:t>
            </a:fld>
            <a:endParaRPr lang="en-US" dirty="0"/>
          </a:p>
        </p:txBody>
      </p:sp>
    </p:spTree>
    <p:extLst>
      <p:ext uri="{BB962C8B-B14F-4D97-AF65-F5344CB8AC3E}">
        <p14:creationId xmlns:p14="http://schemas.microsoft.com/office/powerpoint/2010/main" val="3779485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F591C-36C5-C74C-B3E1-13869C021A08}" type="slidenum">
              <a:rPr lang="en-US" smtClean="0"/>
              <a:pPr/>
              <a:t>9</a:t>
            </a:fld>
            <a:endParaRPr lang="en-US" dirty="0"/>
          </a:p>
        </p:txBody>
      </p:sp>
    </p:spTree>
    <p:extLst>
      <p:ext uri="{BB962C8B-B14F-4D97-AF65-F5344CB8AC3E}">
        <p14:creationId xmlns:p14="http://schemas.microsoft.com/office/powerpoint/2010/main" val="427517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ABF7-3061-914F-87D3-9484C1283A20}"/>
              </a:ext>
            </a:extLst>
          </p:cNvPr>
          <p:cNvSpPr>
            <a:spLocks noGrp="1"/>
          </p:cNvSpPr>
          <p:nvPr>
            <p:ph type="ctrTitle"/>
          </p:nvPr>
        </p:nvSpPr>
        <p:spPr>
          <a:xfrm>
            <a:off x="1524000" y="189179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97C1E5-B3CC-4B42-9E84-6AA6BBCF4A65}"/>
              </a:ext>
            </a:extLst>
          </p:cNvPr>
          <p:cNvSpPr>
            <a:spLocks noGrp="1"/>
          </p:cNvSpPr>
          <p:nvPr>
            <p:ph type="subTitle" idx="1"/>
          </p:nvPr>
        </p:nvSpPr>
        <p:spPr>
          <a:xfrm>
            <a:off x="1524000" y="4349166"/>
            <a:ext cx="9144000" cy="1655762"/>
          </a:xfrm>
        </p:spPr>
        <p:txBody>
          <a:bodyPr/>
          <a:lstStyle>
            <a:lvl1pPr marL="0" indent="0" algn="ctr">
              <a:buNone/>
              <a:defRPr sz="2400" b="0" i="0">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63782D26-834F-A64E-863B-D9229C84796F}"/>
              </a:ext>
            </a:extLst>
          </p:cNvPr>
          <p:cNvPicPr>
            <a:picLocks noChangeAspect="1"/>
          </p:cNvPicPr>
          <p:nvPr userDrawn="1"/>
        </p:nvPicPr>
        <p:blipFill>
          <a:blip r:embed="rId2"/>
          <a:stretch>
            <a:fillRect/>
          </a:stretch>
        </p:blipFill>
        <p:spPr>
          <a:xfrm>
            <a:off x="3791414" y="416672"/>
            <a:ext cx="4609171" cy="1411382"/>
          </a:xfrm>
          <a:prstGeom prst="rect">
            <a:avLst/>
          </a:prstGeom>
        </p:spPr>
      </p:pic>
    </p:spTree>
    <p:extLst>
      <p:ext uri="{BB962C8B-B14F-4D97-AF65-F5344CB8AC3E}">
        <p14:creationId xmlns:p14="http://schemas.microsoft.com/office/powerpoint/2010/main" val="4294243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0FBD-1208-9041-B2F7-84B3D54443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13026-3375-9949-8A66-35D250E3FF39}"/>
              </a:ext>
            </a:extLst>
          </p:cNvPr>
          <p:cNvSpPr>
            <a:spLocks noGrp="1"/>
          </p:cNvSpPr>
          <p:nvPr>
            <p:ph idx="1"/>
          </p:nvPr>
        </p:nvSpPr>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4133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FC0D-6E82-3246-9026-9869EEB34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6B7ED-13D7-014A-AD42-210CA6AC8ACA}"/>
              </a:ext>
            </a:extLst>
          </p:cNvPr>
          <p:cNvSpPr>
            <a:spLocks noGrp="1"/>
          </p:cNvSpPr>
          <p:nvPr>
            <p:ph sz="half" idx="1"/>
          </p:nvPr>
        </p:nvSpPr>
        <p:spPr>
          <a:xfrm>
            <a:off x="838200" y="1825625"/>
            <a:ext cx="5181600" cy="435133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D08DA87-7171-3E42-B05B-3E857F954A72}"/>
              </a:ext>
            </a:extLst>
          </p:cNvPr>
          <p:cNvSpPr>
            <a:spLocks noGrp="1"/>
          </p:cNvSpPr>
          <p:nvPr>
            <p:ph sz="half" idx="2"/>
          </p:nvPr>
        </p:nvSpPr>
        <p:spPr>
          <a:xfrm>
            <a:off x="6172200" y="1825625"/>
            <a:ext cx="5181600" cy="435133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2801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A7E0-4529-C04C-8C5A-0E1C9CB923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647C52-4F83-B648-8CDD-8B74861898D0}"/>
              </a:ext>
            </a:extLst>
          </p:cNvPr>
          <p:cNvSpPr>
            <a:spLocks noGrp="1"/>
          </p:cNvSpPr>
          <p:nvPr>
            <p:ph type="body" idx="1"/>
          </p:nvPr>
        </p:nvSpPr>
        <p:spPr>
          <a:xfrm>
            <a:off x="839788" y="1681163"/>
            <a:ext cx="5157787" cy="823912"/>
          </a:xfrm>
        </p:spPr>
        <p:txBody>
          <a:bodyPr anchor="b"/>
          <a:lstStyle>
            <a:lvl1pPr marL="0" indent="0">
              <a:buNone/>
              <a:defRPr sz="2400" b="0" i="0">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B1D505-61B0-924E-928D-840DBBE48E52}"/>
              </a:ext>
            </a:extLst>
          </p:cNvPr>
          <p:cNvSpPr>
            <a:spLocks noGrp="1"/>
          </p:cNvSpPr>
          <p:nvPr>
            <p:ph sz="half" idx="2"/>
          </p:nvPr>
        </p:nvSpPr>
        <p:spPr>
          <a:xfrm>
            <a:off x="839788" y="2505075"/>
            <a:ext cx="5157787" cy="368458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4F94EB-DC27-B246-9A58-7DF8BAEC5AA3}"/>
              </a:ext>
            </a:extLst>
          </p:cNvPr>
          <p:cNvSpPr>
            <a:spLocks noGrp="1"/>
          </p:cNvSpPr>
          <p:nvPr>
            <p:ph type="body" sz="quarter" idx="3"/>
          </p:nvPr>
        </p:nvSpPr>
        <p:spPr>
          <a:xfrm>
            <a:off x="6172200" y="1681163"/>
            <a:ext cx="5183188" cy="823912"/>
          </a:xfrm>
        </p:spPr>
        <p:txBody>
          <a:bodyPr anchor="b"/>
          <a:lstStyle>
            <a:lvl1pPr marL="0" indent="0">
              <a:buNone/>
              <a:defRPr sz="2400" b="0" i="0">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5BE9E3-DC49-B346-B3DE-3DD52F5F85EA}"/>
              </a:ext>
            </a:extLst>
          </p:cNvPr>
          <p:cNvSpPr>
            <a:spLocks noGrp="1"/>
          </p:cNvSpPr>
          <p:nvPr>
            <p:ph sz="quarter" idx="4"/>
          </p:nvPr>
        </p:nvSpPr>
        <p:spPr>
          <a:xfrm>
            <a:off x="6172200" y="2505075"/>
            <a:ext cx="5183188" cy="368458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8588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2607D-E31A-A84E-B81F-E138F7E17E0B}"/>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4271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171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26CA-9E82-A744-87EB-27E7C35D8B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04B79-50D9-A047-8AD7-545B3FDAC0A7}"/>
              </a:ext>
            </a:extLst>
          </p:cNvPr>
          <p:cNvSpPr>
            <a:spLocks noGrp="1"/>
          </p:cNvSpPr>
          <p:nvPr>
            <p:ph idx="1"/>
          </p:nvPr>
        </p:nvSpPr>
        <p:spPr>
          <a:xfrm>
            <a:off x="5183188" y="987425"/>
            <a:ext cx="6172200" cy="4873625"/>
          </a:xfrm>
        </p:spPr>
        <p:txBody>
          <a:bodyPr/>
          <a:lstStyle>
            <a:lvl1pPr>
              <a:defRPr sz="3200" b="0" i="0">
                <a:latin typeface="Avenir Next" panose="020B0503020202020204" pitchFamily="34" charset="0"/>
              </a:defRPr>
            </a:lvl1pPr>
            <a:lvl2pPr>
              <a:defRPr sz="2800" b="0" i="0">
                <a:latin typeface="Avenir Next" panose="020B0503020202020204" pitchFamily="34" charset="0"/>
              </a:defRPr>
            </a:lvl2pPr>
            <a:lvl3pPr>
              <a:defRPr sz="2400" b="0" i="0">
                <a:latin typeface="Avenir Next" panose="020B0503020202020204" pitchFamily="34" charset="0"/>
              </a:defRPr>
            </a:lvl3pPr>
            <a:lvl4pPr>
              <a:defRPr sz="2000" b="0" i="0">
                <a:latin typeface="Avenir Next" panose="020B0503020202020204" pitchFamily="34" charset="0"/>
              </a:defRPr>
            </a:lvl4pPr>
            <a:lvl5pPr>
              <a:defRPr sz="2000" b="0" i="0">
                <a:latin typeface="Avenir Next" panose="020B0503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8489CB1-CF0B-8040-8117-A0BD94BD30B9}"/>
              </a:ext>
            </a:extLst>
          </p:cNvPr>
          <p:cNvSpPr>
            <a:spLocks noGrp="1"/>
          </p:cNvSpPr>
          <p:nvPr>
            <p:ph type="body" sz="half" idx="2"/>
          </p:nvPr>
        </p:nvSpPr>
        <p:spPr>
          <a:xfrm>
            <a:off x="839788" y="2057400"/>
            <a:ext cx="3932237" cy="3811588"/>
          </a:xfrm>
        </p:spPr>
        <p:txBody>
          <a:bodyPr/>
          <a:lstStyle>
            <a:lvl1pPr marL="0" indent="0">
              <a:buNone/>
              <a:defRPr sz="1600" b="0" i="0">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70518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ED69-69F3-F840-AFF9-0B8D95F14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CC1D91-9C60-1C4B-A4FA-9C9CA11052DD}"/>
              </a:ext>
            </a:extLst>
          </p:cNvPr>
          <p:cNvSpPr>
            <a:spLocks noGrp="1"/>
          </p:cNvSpPr>
          <p:nvPr>
            <p:ph type="pic" idx="1"/>
          </p:nvPr>
        </p:nvSpPr>
        <p:spPr>
          <a:xfrm>
            <a:off x="5183188" y="987425"/>
            <a:ext cx="6172200" cy="4873625"/>
          </a:xfrm>
        </p:spPr>
        <p:txBody>
          <a:bodyPr/>
          <a:lstStyle>
            <a:lvl1pPr marL="0" indent="0">
              <a:buNone/>
              <a:defRPr sz="3200" b="0" i="0">
                <a:latin typeface="Avenir Next"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4F5E2C2-3D02-AE4A-8B88-ED587ED6D9DC}"/>
              </a:ext>
            </a:extLst>
          </p:cNvPr>
          <p:cNvSpPr>
            <a:spLocks noGrp="1"/>
          </p:cNvSpPr>
          <p:nvPr>
            <p:ph type="body" sz="half" idx="2"/>
          </p:nvPr>
        </p:nvSpPr>
        <p:spPr>
          <a:xfrm>
            <a:off x="839788" y="2057400"/>
            <a:ext cx="3932237" cy="3811588"/>
          </a:xfrm>
        </p:spPr>
        <p:txBody>
          <a:bodyPr/>
          <a:lstStyle>
            <a:lvl1pPr marL="0" indent="0">
              <a:buNone/>
              <a:defRPr sz="1600" b="0" i="0">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8546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0FBD-1208-9041-B2F7-84B3D54443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13026-3375-9949-8A66-35D250E3FF39}"/>
              </a:ext>
            </a:extLst>
          </p:cNvPr>
          <p:cNvSpPr>
            <a:spLocks noGrp="1"/>
          </p:cNvSpPr>
          <p:nvPr>
            <p:ph idx="1"/>
          </p:nvPr>
        </p:nvSpPr>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FBBD904F-032E-9249-80DE-E707FBC37F97}"/>
              </a:ext>
            </a:extLst>
          </p:cNvPr>
          <p:cNvSpPr/>
          <p:nvPr userDrawn="1"/>
        </p:nvSpPr>
        <p:spPr>
          <a:xfrm>
            <a:off x="-1" y="6176963"/>
            <a:ext cx="12192001" cy="68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3750581-61AC-BA47-8B8E-DE50A54375E9}"/>
              </a:ext>
            </a:extLst>
          </p:cNvPr>
          <p:cNvSpPr/>
          <p:nvPr userDrawn="1"/>
        </p:nvSpPr>
        <p:spPr>
          <a:xfrm>
            <a:off x="0" y="0"/>
            <a:ext cx="838200" cy="617696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CD1D2BC-225F-904F-9DD6-7CD8DA25469E}"/>
              </a:ext>
            </a:extLst>
          </p:cNvPr>
          <p:cNvSpPr/>
          <p:nvPr userDrawn="1"/>
        </p:nvSpPr>
        <p:spPr>
          <a:xfrm>
            <a:off x="156117" y="0"/>
            <a:ext cx="535259" cy="858644"/>
          </a:xfrm>
          <a:prstGeom prst="rect">
            <a:avLst/>
          </a:prstGeom>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1662598-283C-5D48-98E0-091AC9FD9FEA}"/>
              </a:ext>
            </a:extLst>
          </p:cNvPr>
          <p:cNvPicPr>
            <a:picLocks noChangeAspect="1"/>
          </p:cNvPicPr>
          <p:nvPr userDrawn="1"/>
        </p:nvPicPr>
        <p:blipFill>
          <a:blip r:embed="rId2"/>
          <a:stretch>
            <a:fillRect/>
          </a:stretch>
        </p:blipFill>
        <p:spPr>
          <a:xfrm>
            <a:off x="10871045" y="545151"/>
            <a:ext cx="965510" cy="965510"/>
          </a:xfrm>
          <a:prstGeom prst="rect">
            <a:avLst/>
          </a:prstGeom>
        </p:spPr>
      </p:pic>
    </p:spTree>
    <p:extLst>
      <p:ext uri="{BB962C8B-B14F-4D97-AF65-F5344CB8AC3E}">
        <p14:creationId xmlns:p14="http://schemas.microsoft.com/office/powerpoint/2010/main" val="1774922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FC0D-6E82-3246-9026-9869EEB34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6B7ED-13D7-014A-AD42-210CA6AC8ACA}"/>
              </a:ext>
            </a:extLst>
          </p:cNvPr>
          <p:cNvSpPr>
            <a:spLocks noGrp="1"/>
          </p:cNvSpPr>
          <p:nvPr>
            <p:ph sz="half" idx="1"/>
          </p:nvPr>
        </p:nvSpPr>
        <p:spPr>
          <a:xfrm>
            <a:off x="838200" y="1825625"/>
            <a:ext cx="5181600" cy="435133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D08DA87-7171-3E42-B05B-3E857F954A72}"/>
              </a:ext>
            </a:extLst>
          </p:cNvPr>
          <p:cNvSpPr>
            <a:spLocks noGrp="1"/>
          </p:cNvSpPr>
          <p:nvPr>
            <p:ph sz="half" idx="2"/>
          </p:nvPr>
        </p:nvSpPr>
        <p:spPr>
          <a:xfrm>
            <a:off x="6172200" y="1825625"/>
            <a:ext cx="5181600" cy="435133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1D7F1CB0-D881-154A-BA20-F1F2597EAE37}"/>
              </a:ext>
            </a:extLst>
          </p:cNvPr>
          <p:cNvSpPr/>
          <p:nvPr userDrawn="1"/>
        </p:nvSpPr>
        <p:spPr>
          <a:xfrm>
            <a:off x="0" y="6176963"/>
            <a:ext cx="12192000" cy="68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C7D34D1-A310-4641-8BA1-1BBA9BF7953F}"/>
              </a:ext>
            </a:extLst>
          </p:cNvPr>
          <p:cNvSpPr/>
          <p:nvPr userDrawn="1"/>
        </p:nvSpPr>
        <p:spPr>
          <a:xfrm>
            <a:off x="0" y="0"/>
            <a:ext cx="838200" cy="617696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4DB8140-3EB1-7649-B55F-E54DE28BF462}"/>
              </a:ext>
            </a:extLst>
          </p:cNvPr>
          <p:cNvSpPr/>
          <p:nvPr userDrawn="1"/>
        </p:nvSpPr>
        <p:spPr>
          <a:xfrm>
            <a:off x="156117" y="0"/>
            <a:ext cx="535259" cy="858644"/>
          </a:xfrm>
          <a:prstGeom prst="rect">
            <a:avLst/>
          </a:prstGeom>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5964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A7E0-4529-C04C-8C5A-0E1C9CB923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647C52-4F83-B648-8CDD-8B74861898D0}"/>
              </a:ext>
            </a:extLst>
          </p:cNvPr>
          <p:cNvSpPr>
            <a:spLocks noGrp="1"/>
          </p:cNvSpPr>
          <p:nvPr>
            <p:ph type="body" idx="1"/>
          </p:nvPr>
        </p:nvSpPr>
        <p:spPr>
          <a:xfrm>
            <a:off x="839788" y="1681163"/>
            <a:ext cx="5157787" cy="823912"/>
          </a:xfrm>
        </p:spPr>
        <p:txBody>
          <a:bodyPr anchor="b"/>
          <a:lstStyle>
            <a:lvl1pPr marL="0" indent="0">
              <a:buNone/>
              <a:defRPr sz="2400" b="0" i="0">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B1D505-61B0-924E-928D-840DBBE48E52}"/>
              </a:ext>
            </a:extLst>
          </p:cNvPr>
          <p:cNvSpPr>
            <a:spLocks noGrp="1"/>
          </p:cNvSpPr>
          <p:nvPr>
            <p:ph sz="half" idx="2"/>
          </p:nvPr>
        </p:nvSpPr>
        <p:spPr>
          <a:xfrm>
            <a:off x="839788" y="2505075"/>
            <a:ext cx="5157787" cy="368458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4F94EB-DC27-B246-9A58-7DF8BAEC5AA3}"/>
              </a:ext>
            </a:extLst>
          </p:cNvPr>
          <p:cNvSpPr>
            <a:spLocks noGrp="1"/>
          </p:cNvSpPr>
          <p:nvPr>
            <p:ph type="body" sz="quarter" idx="3"/>
          </p:nvPr>
        </p:nvSpPr>
        <p:spPr>
          <a:xfrm>
            <a:off x="6172200" y="1681163"/>
            <a:ext cx="5183188" cy="823912"/>
          </a:xfrm>
        </p:spPr>
        <p:txBody>
          <a:bodyPr anchor="b"/>
          <a:lstStyle>
            <a:lvl1pPr marL="0" indent="0">
              <a:buNone/>
              <a:defRPr sz="2400" b="0" i="0">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5BE9E3-DC49-B346-B3DE-3DD52F5F85EA}"/>
              </a:ext>
            </a:extLst>
          </p:cNvPr>
          <p:cNvSpPr>
            <a:spLocks noGrp="1"/>
          </p:cNvSpPr>
          <p:nvPr>
            <p:ph sz="quarter" idx="4"/>
          </p:nvPr>
        </p:nvSpPr>
        <p:spPr>
          <a:xfrm>
            <a:off x="6172200" y="2505075"/>
            <a:ext cx="5183188" cy="368458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39DFE524-6CBC-6541-95C0-022EDE993FDD}"/>
              </a:ext>
            </a:extLst>
          </p:cNvPr>
          <p:cNvSpPr/>
          <p:nvPr userDrawn="1"/>
        </p:nvSpPr>
        <p:spPr>
          <a:xfrm>
            <a:off x="0" y="6176963"/>
            <a:ext cx="12192000" cy="68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D9D35AE-ECA6-D440-86FC-BFFF5F761E96}"/>
              </a:ext>
            </a:extLst>
          </p:cNvPr>
          <p:cNvSpPr/>
          <p:nvPr userDrawn="1"/>
        </p:nvSpPr>
        <p:spPr>
          <a:xfrm>
            <a:off x="0" y="0"/>
            <a:ext cx="838200" cy="617696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DF9384-3FE3-A24A-AD6E-A7D7DD38A9CF}"/>
              </a:ext>
            </a:extLst>
          </p:cNvPr>
          <p:cNvSpPr/>
          <p:nvPr userDrawn="1"/>
        </p:nvSpPr>
        <p:spPr>
          <a:xfrm>
            <a:off x="156117" y="0"/>
            <a:ext cx="535259" cy="858644"/>
          </a:xfrm>
          <a:prstGeom prst="rect">
            <a:avLst/>
          </a:prstGeom>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0602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2C3F225-D64D-4201-8E56-2C5739C7AE5C}"/>
              </a:ext>
            </a:extLst>
          </p:cNvPr>
          <p:cNvGrpSpPr/>
          <p:nvPr userDrawn="1"/>
        </p:nvGrpSpPr>
        <p:grpSpPr>
          <a:xfrm>
            <a:off x="203200" y="152400"/>
            <a:ext cx="11760200" cy="6464300"/>
            <a:chOff x="203200" y="152400"/>
            <a:chExt cx="11760200" cy="6464300"/>
          </a:xfrm>
        </p:grpSpPr>
        <p:pic>
          <p:nvPicPr>
            <p:cNvPr id="6" name="Picture 5" descr="A picture containing sky, outdoor, nature, mountain&#10;&#10;Description automatically generated">
              <a:extLst>
                <a:ext uri="{FF2B5EF4-FFF2-40B4-BE49-F238E27FC236}">
                  <a16:creationId xmlns:a16="http://schemas.microsoft.com/office/drawing/2014/main" id="{1EF48CED-E461-497E-9C04-E6013927322A}"/>
                </a:ext>
              </a:extLst>
            </p:cNvPr>
            <p:cNvPicPr>
              <a:picLocks noChangeAspect="1"/>
            </p:cNvPicPr>
            <p:nvPr/>
          </p:nvPicPr>
          <p:blipFill rotWithShape="1">
            <a:blip r:embed="rId2"/>
            <a:srcRect l="14806" t="30861" r="15258" b="17827"/>
            <a:stretch/>
          </p:blipFill>
          <p:spPr>
            <a:xfrm>
              <a:off x="215900" y="152400"/>
              <a:ext cx="11747500" cy="6464300"/>
            </a:xfrm>
            <a:prstGeom prst="rect">
              <a:avLst/>
            </a:prstGeom>
          </p:spPr>
        </p:pic>
        <p:sp>
          <p:nvSpPr>
            <p:cNvPr id="7" name="Rectangle 6">
              <a:extLst>
                <a:ext uri="{FF2B5EF4-FFF2-40B4-BE49-F238E27FC236}">
                  <a16:creationId xmlns:a16="http://schemas.microsoft.com/office/drawing/2014/main" id="{F9F77B69-CA73-40D4-B701-363B7DBB3315}"/>
                </a:ext>
              </a:extLst>
            </p:cNvPr>
            <p:cNvSpPr/>
            <p:nvPr/>
          </p:nvSpPr>
          <p:spPr>
            <a:xfrm>
              <a:off x="203200" y="365126"/>
              <a:ext cx="11760200" cy="6038848"/>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79F91B14-E339-3B48-A83C-0091C930C1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390983-AE3A-3840-9B83-9F9FBE8F721F}"/>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31CB03EC-AA60-CA4E-925B-5661B059A31E}"/>
              </a:ext>
            </a:extLst>
          </p:cNvPr>
          <p:cNvPicPr>
            <a:picLocks noChangeAspect="1"/>
          </p:cNvPicPr>
          <p:nvPr userDrawn="1"/>
        </p:nvPicPr>
        <p:blipFill>
          <a:blip r:embed="rId3"/>
          <a:stretch>
            <a:fillRect/>
          </a:stretch>
        </p:blipFill>
        <p:spPr>
          <a:xfrm>
            <a:off x="3791414" y="416672"/>
            <a:ext cx="4609171" cy="1411382"/>
          </a:xfrm>
          <a:prstGeom prst="rect">
            <a:avLst/>
          </a:prstGeom>
        </p:spPr>
      </p:pic>
    </p:spTree>
    <p:extLst>
      <p:ext uri="{BB962C8B-B14F-4D97-AF65-F5344CB8AC3E}">
        <p14:creationId xmlns:p14="http://schemas.microsoft.com/office/powerpoint/2010/main" val="2134374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2607D-E31A-A84E-B81F-E138F7E17E0B}"/>
              </a:ext>
            </a:extLst>
          </p:cNvPr>
          <p:cNvSpPr>
            <a:spLocks noGrp="1"/>
          </p:cNvSpPr>
          <p:nvPr>
            <p:ph type="title"/>
          </p:nvPr>
        </p:nvSpPr>
        <p:spPr/>
        <p:txBody>
          <a:bodyPr/>
          <a:lstStyle/>
          <a:p>
            <a:r>
              <a:rPr lang="en-US"/>
              <a:t>Click to edit Master title style</a:t>
            </a:r>
            <a:endParaRPr lang="en-US" dirty="0"/>
          </a:p>
        </p:txBody>
      </p:sp>
      <p:sp>
        <p:nvSpPr>
          <p:cNvPr id="3" name="Rectangle 2">
            <a:extLst>
              <a:ext uri="{FF2B5EF4-FFF2-40B4-BE49-F238E27FC236}">
                <a16:creationId xmlns:a16="http://schemas.microsoft.com/office/drawing/2014/main" id="{9EF4E43D-75EB-DF45-B7A4-D166842E9177}"/>
              </a:ext>
            </a:extLst>
          </p:cNvPr>
          <p:cNvSpPr/>
          <p:nvPr userDrawn="1"/>
        </p:nvSpPr>
        <p:spPr>
          <a:xfrm>
            <a:off x="0" y="6176963"/>
            <a:ext cx="12192000" cy="68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A9606BF-A557-F34B-A0B2-76D975C2BF74}"/>
              </a:ext>
            </a:extLst>
          </p:cNvPr>
          <p:cNvSpPr/>
          <p:nvPr userDrawn="1"/>
        </p:nvSpPr>
        <p:spPr>
          <a:xfrm>
            <a:off x="0" y="0"/>
            <a:ext cx="838200" cy="617696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13D3BAB-D0A2-DE49-B636-8777F2476D26}"/>
              </a:ext>
            </a:extLst>
          </p:cNvPr>
          <p:cNvSpPr/>
          <p:nvPr userDrawn="1"/>
        </p:nvSpPr>
        <p:spPr>
          <a:xfrm>
            <a:off x="156117" y="0"/>
            <a:ext cx="535259" cy="858644"/>
          </a:xfrm>
          <a:prstGeom prst="rect">
            <a:avLst/>
          </a:prstGeom>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547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63930F-0069-EF4F-BAB1-A5BEB7F105D9}"/>
              </a:ext>
            </a:extLst>
          </p:cNvPr>
          <p:cNvSpPr/>
          <p:nvPr userDrawn="1"/>
        </p:nvSpPr>
        <p:spPr>
          <a:xfrm>
            <a:off x="0" y="6176963"/>
            <a:ext cx="12192000" cy="68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9F27E94-A9A9-8544-B2ED-C08CB858AA18}"/>
              </a:ext>
            </a:extLst>
          </p:cNvPr>
          <p:cNvSpPr/>
          <p:nvPr userDrawn="1"/>
        </p:nvSpPr>
        <p:spPr>
          <a:xfrm>
            <a:off x="0" y="0"/>
            <a:ext cx="838200" cy="617696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894ABEF-D2DB-2246-86EB-3845FFFAAECD}"/>
              </a:ext>
            </a:extLst>
          </p:cNvPr>
          <p:cNvSpPr/>
          <p:nvPr userDrawn="1"/>
        </p:nvSpPr>
        <p:spPr>
          <a:xfrm>
            <a:off x="156117" y="0"/>
            <a:ext cx="535259" cy="858644"/>
          </a:xfrm>
          <a:prstGeom prst="rect">
            <a:avLst/>
          </a:prstGeom>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87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26CA-9E82-A744-87EB-27E7C35D8B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04B79-50D9-A047-8AD7-545B3FDAC0A7}"/>
              </a:ext>
            </a:extLst>
          </p:cNvPr>
          <p:cNvSpPr>
            <a:spLocks noGrp="1"/>
          </p:cNvSpPr>
          <p:nvPr>
            <p:ph idx="1"/>
          </p:nvPr>
        </p:nvSpPr>
        <p:spPr>
          <a:xfrm>
            <a:off x="5183188" y="987425"/>
            <a:ext cx="6172200" cy="4873625"/>
          </a:xfrm>
        </p:spPr>
        <p:txBody>
          <a:bodyPr/>
          <a:lstStyle>
            <a:lvl1pPr>
              <a:defRPr sz="3200" b="0" i="0">
                <a:latin typeface="Avenir Next" panose="020B0503020202020204" pitchFamily="34" charset="0"/>
              </a:defRPr>
            </a:lvl1pPr>
            <a:lvl2pPr>
              <a:defRPr sz="2800" b="0" i="0">
                <a:latin typeface="Avenir Next" panose="020B0503020202020204" pitchFamily="34" charset="0"/>
              </a:defRPr>
            </a:lvl2pPr>
            <a:lvl3pPr>
              <a:defRPr sz="2400" b="0" i="0">
                <a:latin typeface="Avenir Next" panose="020B0503020202020204" pitchFamily="34" charset="0"/>
              </a:defRPr>
            </a:lvl3pPr>
            <a:lvl4pPr>
              <a:defRPr sz="2000" b="0" i="0">
                <a:latin typeface="Avenir Next" panose="020B0503020202020204" pitchFamily="34" charset="0"/>
              </a:defRPr>
            </a:lvl4pPr>
            <a:lvl5pPr>
              <a:defRPr sz="2000" b="0" i="0">
                <a:latin typeface="Avenir Next" panose="020B0503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8489CB1-CF0B-8040-8117-A0BD94BD30B9}"/>
              </a:ext>
            </a:extLst>
          </p:cNvPr>
          <p:cNvSpPr>
            <a:spLocks noGrp="1"/>
          </p:cNvSpPr>
          <p:nvPr>
            <p:ph type="body" sz="half" idx="2"/>
          </p:nvPr>
        </p:nvSpPr>
        <p:spPr>
          <a:xfrm>
            <a:off x="839788" y="2057400"/>
            <a:ext cx="3932237" cy="3811588"/>
          </a:xfrm>
        </p:spPr>
        <p:txBody>
          <a:bodyPr/>
          <a:lstStyle>
            <a:lvl1pPr marL="0" indent="0">
              <a:buNone/>
              <a:defRPr sz="1600" b="0" i="0">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1A1F153-FC65-7E4F-AAD3-AEB3C0B0D52E}"/>
              </a:ext>
            </a:extLst>
          </p:cNvPr>
          <p:cNvSpPr/>
          <p:nvPr userDrawn="1"/>
        </p:nvSpPr>
        <p:spPr>
          <a:xfrm>
            <a:off x="0" y="6176963"/>
            <a:ext cx="12192000" cy="68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C2EA12B-B0A3-DA4E-BF04-F92633077DE1}"/>
              </a:ext>
            </a:extLst>
          </p:cNvPr>
          <p:cNvSpPr/>
          <p:nvPr userDrawn="1"/>
        </p:nvSpPr>
        <p:spPr>
          <a:xfrm>
            <a:off x="0" y="0"/>
            <a:ext cx="838200" cy="617696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289E1B8-243A-FA4B-822D-8DE6CFE596EA}"/>
              </a:ext>
            </a:extLst>
          </p:cNvPr>
          <p:cNvSpPr/>
          <p:nvPr userDrawn="1"/>
        </p:nvSpPr>
        <p:spPr>
          <a:xfrm>
            <a:off x="156117" y="0"/>
            <a:ext cx="535259" cy="858644"/>
          </a:xfrm>
          <a:prstGeom prst="rect">
            <a:avLst/>
          </a:prstGeom>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2794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ED69-69F3-F840-AFF9-0B8D95F14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CC1D91-9C60-1C4B-A4FA-9C9CA11052DD}"/>
              </a:ext>
            </a:extLst>
          </p:cNvPr>
          <p:cNvSpPr>
            <a:spLocks noGrp="1"/>
          </p:cNvSpPr>
          <p:nvPr>
            <p:ph type="pic" idx="1"/>
          </p:nvPr>
        </p:nvSpPr>
        <p:spPr>
          <a:xfrm>
            <a:off x="5183188" y="987425"/>
            <a:ext cx="6172200" cy="4873625"/>
          </a:xfrm>
        </p:spPr>
        <p:txBody>
          <a:bodyPr/>
          <a:lstStyle>
            <a:lvl1pPr marL="0" indent="0">
              <a:buNone/>
              <a:defRPr sz="3200" b="0" i="0">
                <a:latin typeface="Avenir Next"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4F5E2C2-3D02-AE4A-8B88-ED587ED6D9DC}"/>
              </a:ext>
            </a:extLst>
          </p:cNvPr>
          <p:cNvSpPr>
            <a:spLocks noGrp="1"/>
          </p:cNvSpPr>
          <p:nvPr>
            <p:ph type="body" sz="half" idx="2"/>
          </p:nvPr>
        </p:nvSpPr>
        <p:spPr>
          <a:xfrm>
            <a:off x="839788" y="2057400"/>
            <a:ext cx="3932237" cy="3811588"/>
          </a:xfrm>
        </p:spPr>
        <p:txBody>
          <a:bodyPr/>
          <a:lstStyle>
            <a:lvl1pPr marL="0" indent="0">
              <a:buNone/>
              <a:defRPr sz="1600" b="0" i="0">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0839184-FC11-2B45-BA1A-F35CB120CBA1}"/>
              </a:ext>
            </a:extLst>
          </p:cNvPr>
          <p:cNvSpPr/>
          <p:nvPr userDrawn="1"/>
        </p:nvSpPr>
        <p:spPr>
          <a:xfrm>
            <a:off x="0" y="6176963"/>
            <a:ext cx="12192000" cy="681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6B54A3-5B12-8048-8612-DE23A6C70772}"/>
              </a:ext>
            </a:extLst>
          </p:cNvPr>
          <p:cNvSpPr/>
          <p:nvPr userDrawn="1"/>
        </p:nvSpPr>
        <p:spPr>
          <a:xfrm>
            <a:off x="0" y="0"/>
            <a:ext cx="838200" cy="6176963"/>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A3A6502-62AF-354F-8FF3-A890D37060DB}"/>
              </a:ext>
            </a:extLst>
          </p:cNvPr>
          <p:cNvSpPr/>
          <p:nvPr userDrawn="1"/>
        </p:nvSpPr>
        <p:spPr>
          <a:xfrm>
            <a:off x="156117" y="0"/>
            <a:ext cx="535259" cy="858644"/>
          </a:xfrm>
          <a:prstGeom prst="rect">
            <a:avLst/>
          </a:prstGeom>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8792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3E3F6E6-0A18-4A69-A00F-ED66395A61EF}"/>
              </a:ext>
            </a:extLst>
          </p:cNvPr>
          <p:cNvGrpSpPr/>
          <p:nvPr userDrawn="1"/>
        </p:nvGrpSpPr>
        <p:grpSpPr>
          <a:xfrm>
            <a:off x="203200" y="152400"/>
            <a:ext cx="11760200" cy="6464300"/>
            <a:chOff x="203200" y="152400"/>
            <a:chExt cx="11760200" cy="6464300"/>
          </a:xfrm>
        </p:grpSpPr>
        <p:pic>
          <p:nvPicPr>
            <p:cNvPr id="6" name="Picture 5" descr="A picture containing sky, outdoor, nature, mountain&#10;&#10;Description automatically generated">
              <a:extLst>
                <a:ext uri="{FF2B5EF4-FFF2-40B4-BE49-F238E27FC236}">
                  <a16:creationId xmlns:a16="http://schemas.microsoft.com/office/drawing/2014/main" id="{6ABD98F2-F70A-46FE-863B-4315C25259C6}"/>
                </a:ext>
              </a:extLst>
            </p:cNvPr>
            <p:cNvPicPr>
              <a:picLocks noChangeAspect="1"/>
            </p:cNvPicPr>
            <p:nvPr/>
          </p:nvPicPr>
          <p:blipFill rotWithShape="1">
            <a:blip r:embed="rId2"/>
            <a:srcRect l="14806" t="30861" r="15258" b="17827"/>
            <a:stretch/>
          </p:blipFill>
          <p:spPr>
            <a:xfrm>
              <a:off x="215900" y="152400"/>
              <a:ext cx="11747500" cy="6464300"/>
            </a:xfrm>
            <a:prstGeom prst="rect">
              <a:avLst/>
            </a:prstGeom>
          </p:spPr>
        </p:pic>
        <p:sp>
          <p:nvSpPr>
            <p:cNvPr id="8" name="Rectangle 7">
              <a:extLst>
                <a:ext uri="{FF2B5EF4-FFF2-40B4-BE49-F238E27FC236}">
                  <a16:creationId xmlns:a16="http://schemas.microsoft.com/office/drawing/2014/main" id="{1EA94D26-2C15-4081-8FD3-9868C6118899}"/>
                </a:ext>
              </a:extLst>
            </p:cNvPr>
            <p:cNvSpPr/>
            <p:nvPr/>
          </p:nvSpPr>
          <p:spPr>
            <a:xfrm>
              <a:off x="203200" y="365126"/>
              <a:ext cx="11760200" cy="6038848"/>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3D560FBD-1208-9041-B2F7-84B3D54443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13026-3375-9949-8A66-35D250E3FF39}"/>
              </a:ext>
            </a:extLst>
          </p:cNvPr>
          <p:cNvSpPr>
            <a:spLocks noGrp="1"/>
          </p:cNvSpPr>
          <p:nvPr>
            <p:ph idx="1"/>
          </p:nvPr>
        </p:nvSpPr>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798EB3B8-1CCE-CD4D-9A72-EF3AC678065D}"/>
              </a:ext>
            </a:extLst>
          </p:cNvPr>
          <p:cNvPicPr>
            <a:picLocks noChangeAspect="1"/>
          </p:cNvPicPr>
          <p:nvPr userDrawn="1"/>
        </p:nvPicPr>
        <p:blipFill>
          <a:blip r:embed="rId3"/>
          <a:stretch>
            <a:fillRect/>
          </a:stretch>
        </p:blipFill>
        <p:spPr>
          <a:xfrm>
            <a:off x="10871045" y="545151"/>
            <a:ext cx="965510" cy="965510"/>
          </a:xfrm>
          <a:prstGeom prst="rect">
            <a:avLst/>
          </a:prstGeom>
        </p:spPr>
      </p:pic>
    </p:spTree>
    <p:extLst>
      <p:ext uri="{BB962C8B-B14F-4D97-AF65-F5344CB8AC3E}">
        <p14:creationId xmlns:p14="http://schemas.microsoft.com/office/powerpoint/2010/main" val="388217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246F15-5252-4482-B67A-C40AD6EAF61E}"/>
              </a:ext>
            </a:extLst>
          </p:cNvPr>
          <p:cNvGrpSpPr/>
          <p:nvPr userDrawn="1"/>
        </p:nvGrpSpPr>
        <p:grpSpPr>
          <a:xfrm>
            <a:off x="203200" y="152400"/>
            <a:ext cx="11760200" cy="6464300"/>
            <a:chOff x="203200" y="152400"/>
            <a:chExt cx="11760200" cy="6464300"/>
          </a:xfrm>
        </p:grpSpPr>
        <p:pic>
          <p:nvPicPr>
            <p:cNvPr id="7" name="Picture 6" descr="A picture containing sky, outdoor, nature, mountain&#10;&#10;Description automatically generated">
              <a:extLst>
                <a:ext uri="{FF2B5EF4-FFF2-40B4-BE49-F238E27FC236}">
                  <a16:creationId xmlns:a16="http://schemas.microsoft.com/office/drawing/2014/main" id="{2D07294D-2DA9-48CD-92A4-A97332BD5C2F}"/>
                </a:ext>
              </a:extLst>
            </p:cNvPr>
            <p:cNvPicPr>
              <a:picLocks noChangeAspect="1"/>
            </p:cNvPicPr>
            <p:nvPr/>
          </p:nvPicPr>
          <p:blipFill rotWithShape="1">
            <a:blip r:embed="rId2"/>
            <a:srcRect l="14806" t="30861" r="15258" b="17827"/>
            <a:stretch/>
          </p:blipFill>
          <p:spPr>
            <a:xfrm>
              <a:off x="215900" y="152400"/>
              <a:ext cx="11747500" cy="6464300"/>
            </a:xfrm>
            <a:prstGeom prst="rect">
              <a:avLst/>
            </a:prstGeom>
          </p:spPr>
        </p:pic>
        <p:sp>
          <p:nvSpPr>
            <p:cNvPr id="9" name="Rectangle 8">
              <a:extLst>
                <a:ext uri="{FF2B5EF4-FFF2-40B4-BE49-F238E27FC236}">
                  <a16:creationId xmlns:a16="http://schemas.microsoft.com/office/drawing/2014/main" id="{C7DCA9EF-D0D7-400D-85BB-DCB3BFD249D0}"/>
                </a:ext>
              </a:extLst>
            </p:cNvPr>
            <p:cNvSpPr/>
            <p:nvPr/>
          </p:nvSpPr>
          <p:spPr>
            <a:xfrm>
              <a:off x="203200" y="365126"/>
              <a:ext cx="11760200" cy="6038848"/>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FD21FC0D-6E82-3246-9026-9869EEB34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6B7ED-13D7-014A-AD42-210CA6AC8ACA}"/>
              </a:ext>
            </a:extLst>
          </p:cNvPr>
          <p:cNvSpPr>
            <a:spLocks noGrp="1"/>
          </p:cNvSpPr>
          <p:nvPr>
            <p:ph sz="half" idx="1"/>
          </p:nvPr>
        </p:nvSpPr>
        <p:spPr>
          <a:xfrm>
            <a:off x="838200" y="1825625"/>
            <a:ext cx="5181600" cy="435133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D08DA87-7171-3E42-B05B-3E857F954A72}"/>
              </a:ext>
            </a:extLst>
          </p:cNvPr>
          <p:cNvSpPr>
            <a:spLocks noGrp="1"/>
          </p:cNvSpPr>
          <p:nvPr>
            <p:ph sz="half" idx="2"/>
          </p:nvPr>
        </p:nvSpPr>
        <p:spPr>
          <a:xfrm>
            <a:off x="6172200" y="1825625"/>
            <a:ext cx="5181600" cy="435133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850F2422-96A0-B340-ABC2-1DDA839FECE6}"/>
              </a:ext>
            </a:extLst>
          </p:cNvPr>
          <p:cNvPicPr>
            <a:picLocks noChangeAspect="1"/>
          </p:cNvPicPr>
          <p:nvPr userDrawn="1"/>
        </p:nvPicPr>
        <p:blipFill>
          <a:blip r:embed="rId3"/>
          <a:stretch>
            <a:fillRect/>
          </a:stretch>
        </p:blipFill>
        <p:spPr>
          <a:xfrm>
            <a:off x="10871045" y="545151"/>
            <a:ext cx="965510" cy="965510"/>
          </a:xfrm>
          <a:prstGeom prst="rect">
            <a:avLst/>
          </a:prstGeom>
        </p:spPr>
      </p:pic>
    </p:spTree>
    <p:extLst>
      <p:ext uri="{BB962C8B-B14F-4D97-AF65-F5344CB8AC3E}">
        <p14:creationId xmlns:p14="http://schemas.microsoft.com/office/powerpoint/2010/main" val="208704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1C171E-A2A1-45F4-8B0F-8D071A76CF17}"/>
              </a:ext>
            </a:extLst>
          </p:cNvPr>
          <p:cNvGrpSpPr/>
          <p:nvPr userDrawn="1"/>
        </p:nvGrpSpPr>
        <p:grpSpPr>
          <a:xfrm>
            <a:off x="203200" y="152400"/>
            <a:ext cx="11760200" cy="6464300"/>
            <a:chOff x="203200" y="152400"/>
            <a:chExt cx="11760200" cy="6464300"/>
          </a:xfrm>
        </p:grpSpPr>
        <p:pic>
          <p:nvPicPr>
            <p:cNvPr id="10" name="Picture 9" descr="A picture containing sky, outdoor, nature, mountain&#10;&#10;Description automatically generated">
              <a:extLst>
                <a:ext uri="{FF2B5EF4-FFF2-40B4-BE49-F238E27FC236}">
                  <a16:creationId xmlns:a16="http://schemas.microsoft.com/office/drawing/2014/main" id="{D431FA1C-B2BE-4020-8B59-66E2FE41F6D2}"/>
                </a:ext>
              </a:extLst>
            </p:cNvPr>
            <p:cNvPicPr>
              <a:picLocks noChangeAspect="1"/>
            </p:cNvPicPr>
            <p:nvPr/>
          </p:nvPicPr>
          <p:blipFill rotWithShape="1">
            <a:blip r:embed="rId2"/>
            <a:srcRect l="14806" t="30861" r="15258" b="17827"/>
            <a:stretch/>
          </p:blipFill>
          <p:spPr>
            <a:xfrm>
              <a:off x="215900" y="152400"/>
              <a:ext cx="11747500" cy="6464300"/>
            </a:xfrm>
            <a:prstGeom prst="rect">
              <a:avLst/>
            </a:prstGeom>
          </p:spPr>
        </p:pic>
        <p:sp>
          <p:nvSpPr>
            <p:cNvPr id="11" name="Rectangle 10">
              <a:extLst>
                <a:ext uri="{FF2B5EF4-FFF2-40B4-BE49-F238E27FC236}">
                  <a16:creationId xmlns:a16="http://schemas.microsoft.com/office/drawing/2014/main" id="{035CF9D9-21E3-4AAC-AFA7-F75F005836FC}"/>
                </a:ext>
              </a:extLst>
            </p:cNvPr>
            <p:cNvSpPr/>
            <p:nvPr/>
          </p:nvSpPr>
          <p:spPr>
            <a:xfrm>
              <a:off x="203200" y="365126"/>
              <a:ext cx="11760200" cy="6038848"/>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3DC6A7E0-4529-C04C-8C5A-0E1C9CB923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647C52-4F83-B648-8CDD-8B74861898D0}"/>
              </a:ext>
            </a:extLst>
          </p:cNvPr>
          <p:cNvSpPr>
            <a:spLocks noGrp="1"/>
          </p:cNvSpPr>
          <p:nvPr>
            <p:ph type="body" idx="1"/>
          </p:nvPr>
        </p:nvSpPr>
        <p:spPr>
          <a:xfrm>
            <a:off x="839788" y="1681163"/>
            <a:ext cx="5157787" cy="823912"/>
          </a:xfrm>
        </p:spPr>
        <p:txBody>
          <a:bodyPr anchor="b"/>
          <a:lstStyle>
            <a:lvl1pPr marL="0" indent="0">
              <a:buNone/>
              <a:defRPr sz="2400" b="0" i="0">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B1D505-61B0-924E-928D-840DBBE48E52}"/>
              </a:ext>
            </a:extLst>
          </p:cNvPr>
          <p:cNvSpPr>
            <a:spLocks noGrp="1"/>
          </p:cNvSpPr>
          <p:nvPr>
            <p:ph sz="half" idx="2"/>
          </p:nvPr>
        </p:nvSpPr>
        <p:spPr>
          <a:xfrm>
            <a:off x="839788" y="2505075"/>
            <a:ext cx="5157787" cy="368458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4F94EB-DC27-B246-9A58-7DF8BAEC5AA3}"/>
              </a:ext>
            </a:extLst>
          </p:cNvPr>
          <p:cNvSpPr>
            <a:spLocks noGrp="1"/>
          </p:cNvSpPr>
          <p:nvPr>
            <p:ph type="body" sz="quarter" idx="3"/>
          </p:nvPr>
        </p:nvSpPr>
        <p:spPr>
          <a:xfrm>
            <a:off x="6172200" y="1681163"/>
            <a:ext cx="5183188" cy="823912"/>
          </a:xfrm>
        </p:spPr>
        <p:txBody>
          <a:bodyPr anchor="b"/>
          <a:lstStyle>
            <a:lvl1pPr marL="0" indent="0">
              <a:buNone/>
              <a:defRPr sz="2400" b="0" i="0">
                <a:latin typeface="Avenir Next"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5BE9E3-DC49-B346-B3DE-3DD52F5F85EA}"/>
              </a:ext>
            </a:extLst>
          </p:cNvPr>
          <p:cNvSpPr>
            <a:spLocks noGrp="1"/>
          </p:cNvSpPr>
          <p:nvPr>
            <p:ph sz="quarter" idx="4"/>
          </p:nvPr>
        </p:nvSpPr>
        <p:spPr>
          <a:xfrm>
            <a:off x="6172200" y="2505075"/>
            <a:ext cx="5183188" cy="3684588"/>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9B97A5CB-5A03-9E47-AA7A-E9CC849D18FE}"/>
              </a:ext>
            </a:extLst>
          </p:cNvPr>
          <p:cNvPicPr>
            <a:picLocks noChangeAspect="1"/>
          </p:cNvPicPr>
          <p:nvPr userDrawn="1"/>
        </p:nvPicPr>
        <p:blipFill>
          <a:blip r:embed="rId3"/>
          <a:stretch>
            <a:fillRect/>
          </a:stretch>
        </p:blipFill>
        <p:spPr>
          <a:xfrm>
            <a:off x="10871045" y="545151"/>
            <a:ext cx="965510" cy="965510"/>
          </a:xfrm>
          <a:prstGeom prst="rect">
            <a:avLst/>
          </a:prstGeom>
        </p:spPr>
      </p:pic>
    </p:spTree>
    <p:extLst>
      <p:ext uri="{BB962C8B-B14F-4D97-AF65-F5344CB8AC3E}">
        <p14:creationId xmlns:p14="http://schemas.microsoft.com/office/powerpoint/2010/main" val="2262509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904AD1D-2A7E-4569-B46B-F17190BF59D7}"/>
              </a:ext>
            </a:extLst>
          </p:cNvPr>
          <p:cNvGrpSpPr/>
          <p:nvPr userDrawn="1"/>
        </p:nvGrpSpPr>
        <p:grpSpPr>
          <a:xfrm>
            <a:off x="203200" y="152400"/>
            <a:ext cx="11760200" cy="6464300"/>
            <a:chOff x="203200" y="152400"/>
            <a:chExt cx="11760200" cy="6464300"/>
          </a:xfrm>
        </p:grpSpPr>
        <p:pic>
          <p:nvPicPr>
            <p:cNvPr id="6" name="Picture 5" descr="A picture containing sky, outdoor, nature, mountain&#10;&#10;Description automatically generated">
              <a:extLst>
                <a:ext uri="{FF2B5EF4-FFF2-40B4-BE49-F238E27FC236}">
                  <a16:creationId xmlns:a16="http://schemas.microsoft.com/office/drawing/2014/main" id="{2CBE791C-94A7-4C94-ACFE-C8B235E30D4F}"/>
                </a:ext>
              </a:extLst>
            </p:cNvPr>
            <p:cNvPicPr>
              <a:picLocks noChangeAspect="1"/>
            </p:cNvPicPr>
            <p:nvPr/>
          </p:nvPicPr>
          <p:blipFill rotWithShape="1">
            <a:blip r:embed="rId2"/>
            <a:srcRect l="14806" t="30861" r="15258" b="17827"/>
            <a:stretch/>
          </p:blipFill>
          <p:spPr>
            <a:xfrm>
              <a:off x="215900" y="152400"/>
              <a:ext cx="11747500" cy="6464300"/>
            </a:xfrm>
            <a:prstGeom prst="rect">
              <a:avLst/>
            </a:prstGeom>
          </p:spPr>
        </p:pic>
        <p:sp>
          <p:nvSpPr>
            <p:cNvPr id="7" name="Rectangle 6">
              <a:extLst>
                <a:ext uri="{FF2B5EF4-FFF2-40B4-BE49-F238E27FC236}">
                  <a16:creationId xmlns:a16="http://schemas.microsoft.com/office/drawing/2014/main" id="{91A9F3F0-0F14-44BB-B4AB-06D9753E63BB}"/>
                </a:ext>
              </a:extLst>
            </p:cNvPr>
            <p:cNvSpPr/>
            <p:nvPr/>
          </p:nvSpPr>
          <p:spPr>
            <a:xfrm>
              <a:off x="203200" y="365126"/>
              <a:ext cx="11760200" cy="6038848"/>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6C52607D-E31A-A84E-B81F-E138F7E17E0B}"/>
              </a:ext>
            </a:extLst>
          </p:cNvPr>
          <p:cNvSpPr>
            <a:spLocks noGrp="1"/>
          </p:cNvSpPr>
          <p:nvPr>
            <p:ph type="title"/>
          </p:nvPr>
        </p:nvSpPr>
        <p:spPr/>
        <p:txBody>
          <a:bodyPr/>
          <a:lstStyle/>
          <a:p>
            <a:r>
              <a:rPr lang="en-US"/>
              <a:t>Click to edit Master title style</a:t>
            </a:r>
            <a:endParaRPr lang="en-US" dirty="0"/>
          </a:p>
        </p:txBody>
      </p:sp>
      <p:pic>
        <p:nvPicPr>
          <p:cNvPr id="4" name="Picture 3">
            <a:extLst>
              <a:ext uri="{FF2B5EF4-FFF2-40B4-BE49-F238E27FC236}">
                <a16:creationId xmlns:a16="http://schemas.microsoft.com/office/drawing/2014/main" id="{4AAB5415-DD68-A54D-A43B-A454B785D53B}"/>
              </a:ext>
            </a:extLst>
          </p:cNvPr>
          <p:cNvPicPr>
            <a:picLocks noChangeAspect="1"/>
          </p:cNvPicPr>
          <p:nvPr userDrawn="1"/>
        </p:nvPicPr>
        <p:blipFill>
          <a:blip r:embed="rId3"/>
          <a:stretch>
            <a:fillRect/>
          </a:stretch>
        </p:blipFill>
        <p:spPr>
          <a:xfrm>
            <a:off x="10871045" y="545151"/>
            <a:ext cx="965510" cy="965510"/>
          </a:xfrm>
          <a:prstGeom prst="rect">
            <a:avLst/>
          </a:prstGeom>
        </p:spPr>
      </p:pic>
    </p:spTree>
    <p:extLst>
      <p:ext uri="{BB962C8B-B14F-4D97-AF65-F5344CB8AC3E}">
        <p14:creationId xmlns:p14="http://schemas.microsoft.com/office/powerpoint/2010/main" val="845512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3FC021-A65A-41C8-8F46-D330FC3A1F38}"/>
              </a:ext>
            </a:extLst>
          </p:cNvPr>
          <p:cNvGrpSpPr/>
          <p:nvPr userDrawn="1"/>
        </p:nvGrpSpPr>
        <p:grpSpPr>
          <a:xfrm>
            <a:off x="203200" y="152400"/>
            <a:ext cx="11760200" cy="6464300"/>
            <a:chOff x="203200" y="152400"/>
            <a:chExt cx="11760200" cy="6464300"/>
          </a:xfrm>
        </p:grpSpPr>
        <p:pic>
          <p:nvPicPr>
            <p:cNvPr id="5" name="Picture 4" descr="A picture containing sky, outdoor, nature, mountain&#10;&#10;Description automatically generated">
              <a:extLst>
                <a:ext uri="{FF2B5EF4-FFF2-40B4-BE49-F238E27FC236}">
                  <a16:creationId xmlns:a16="http://schemas.microsoft.com/office/drawing/2014/main" id="{9B93102B-80EE-435E-B7E1-BF60FAD6E3E7}"/>
                </a:ext>
              </a:extLst>
            </p:cNvPr>
            <p:cNvPicPr>
              <a:picLocks noChangeAspect="1"/>
            </p:cNvPicPr>
            <p:nvPr/>
          </p:nvPicPr>
          <p:blipFill rotWithShape="1">
            <a:blip r:embed="rId2"/>
            <a:srcRect l="14806" t="30861" r="15258" b="17827"/>
            <a:stretch/>
          </p:blipFill>
          <p:spPr>
            <a:xfrm>
              <a:off x="215900" y="152400"/>
              <a:ext cx="11747500" cy="6464300"/>
            </a:xfrm>
            <a:prstGeom prst="rect">
              <a:avLst/>
            </a:prstGeom>
          </p:spPr>
        </p:pic>
        <p:sp>
          <p:nvSpPr>
            <p:cNvPr id="6" name="Rectangle 5">
              <a:extLst>
                <a:ext uri="{FF2B5EF4-FFF2-40B4-BE49-F238E27FC236}">
                  <a16:creationId xmlns:a16="http://schemas.microsoft.com/office/drawing/2014/main" id="{62135F25-62CE-4847-84E8-614414DF8651}"/>
                </a:ext>
              </a:extLst>
            </p:cNvPr>
            <p:cNvSpPr/>
            <p:nvPr/>
          </p:nvSpPr>
          <p:spPr>
            <a:xfrm>
              <a:off x="203200" y="365126"/>
              <a:ext cx="11760200" cy="6038848"/>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BFD40E24-6AFF-DF44-99AB-963D2721A11C}"/>
              </a:ext>
            </a:extLst>
          </p:cNvPr>
          <p:cNvPicPr>
            <a:picLocks noChangeAspect="1"/>
          </p:cNvPicPr>
          <p:nvPr userDrawn="1"/>
        </p:nvPicPr>
        <p:blipFill>
          <a:blip r:embed="rId3"/>
          <a:stretch>
            <a:fillRect/>
          </a:stretch>
        </p:blipFill>
        <p:spPr>
          <a:xfrm>
            <a:off x="10871045" y="545151"/>
            <a:ext cx="965510" cy="965510"/>
          </a:xfrm>
          <a:prstGeom prst="rect">
            <a:avLst/>
          </a:prstGeom>
        </p:spPr>
      </p:pic>
    </p:spTree>
    <p:extLst>
      <p:ext uri="{BB962C8B-B14F-4D97-AF65-F5344CB8AC3E}">
        <p14:creationId xmlns:p14="http://schemas.microsoft.com/office/powerpoint/2010/main" val="1642613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26CA-9E82-A744-87EB-27E7C35D8B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04B79-50D9-A047-8AD7-545B3FDAC0A7}"/>
              </a:ext>
            </a:extLst>
          </p:cNvPr>
          <p:cNvSpPr>
            <a:spLocks noGrp="1"/>
          </p:cNvSpPr>
          <p:nvPr>
            <p:ph idx="1"/>
          </p:nvPr>
        </p:nvSpPr>
        <p:spPr>
          <a:xfrm>
            <a:off x="5183188" y="987425"/>
            <a:ext cx="6172200" cy="4873625"/>
          </a:xfrm>
        </p:spPr>
        <p:txBody>
          <a:bodyPr/>
          <a:lstStyle>
            <a:lvl1pPr>
              <a:defRPr sz="3200" b="0" i="0">
                <a:latin typeface="Avenir Next" panose="020B0503020202020204" pitchFamily="34" charset="0"/>
              </a:defRPr>
            </a:lvl1pPr>
            <a:lvl2pPr>
              <a:defRPr sz="2800" b="0" i="0">
                <a:latin typeface="Avenir Next" panose="020B0503020202020204" pitchFamily="34" charset="0"/>
              </a:defRPr>
            </a:lvl2pPr>
            <a:lvl3pPr>
              <a:defRPr sz="2400" b="0" i="0">
                <a:latin typeface="Avenir Next" panose="020B0503020202020204" pitchFamily="34" charset="0"/>
              </a:defRPr>
            </a:lvl3pPr>
            <a:lvl4pPr>
              <a:defRPr sz="2000" b="0" i="0">
                <a:latin typeface="Avenir Next" panose="020B0503020202020204" pitchFamily="34" charset="0"/>
              </a:defRPr>
            </a:lvl4pPr>
            <a:lvl5pPr>
              <a:defRPr sz="2000" b="0" i="0">
                <a:latin typeface="Avenir Next" panose="020B0503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8489CB1-CF0B-8040-8117-A0BD94BD30B9}"/>
              </a:ext>
            </a:extLst>
          </p:cNvPr>
          <p:cNvSpPr>
            <a:spLocks noGrp="1"/>
          </p:cNvSpPr>
          <p:nvPr>
            <p:ph type="body" sz="half" idx="2"/>
          </p:nvPr>
        </p:nvSpPr>
        <p:spPr>
          <a:xfrm>
            <a:off x="839788" y="2057400"/>
            <a:ext cx="3932237" cy="3811588"/>
          </a:xfrm>
        </p:spPr>
        <p:txBody>
          <a:bodyPr/>
          <a:lstStyle>
            <a:lvl1pPr marL="0" indent="0">
              <a:buNone/>
              <a:defRPr sz="1600" b="0" i="0">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56F1E8FE-32AB-ED43-A297-38707B0D22F5}"/>
              </a:ext>
            </a:extLst>
          </p:cNvPr>
          <p:cNvPicPr>
            <a:picLocks noChangeAspect="1"/>
          </p:cNvPicPr>
          <p:nvPr userDrawn="1"/>
        </p:nvPicPr>
        <p:blipFill>
          <a:blip r:embed="rId2"/>
          <a:stretch>
            <a:fillRect/>
          </a:stretch>
        </p:blipFill>
        <p:spPr>
          <a:xfrm>
            <a:off x="10871045" y="545151"/>
            <a:ext cx="965510" cy="965510"/>
          </a:xfrm>
          <a:prstGeom prst="rect">
            <a:avLst/>
          </a:prstGeom>
        </p:spPr>
      </p:pic>
    </p:spTree>
    <p:extLst>
      <p:ext uri="{BB962C8B-B14F-4D97-AF65-F5344CB8AC3E}">
        <p14:creationId xmlns:p14="http://schemas.microsoft.com/office/powerpoint/2010/main" val="2667065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ED69-69F3-F840-AFF9-0B8D95F14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CC1D91-9C60-1C4B-A4FA-9C9CA11052DD}"/>
              </a:ext>
            </a:extLst>
          </p:cNvPr>
          <p:cNvSpPr>
            <a:spLocks noGrp="1"/>
          </p:cNvSpPr>
          <p:nvPr>
            <p:ph type="pic" idx="1"/>
          </p:nvPr>
        </p:nvSpPr>
        <p:spPr>
          <a:xfrm>
            <a:off x="5183188" y="987425"/>
            <a:ext cx="6172200" cy="4873625"/>
          </a:xfrm>
        </p:spPr>
        <p:txBody>
          <a:bodyPr/>
          <a:lstStyle>
            <a:lvl1pPr marL="0" indent="0">
              <a:buNone/>
              <a:defRPr sz="3200" b="0" i="0">
                <a:latin typeface="Avenir Next" panose="020B05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4F5E2C2-3D02-AE4A-8B88-ED587ED6D9DC}"/>
              </a:ext>
            </a:extLst>
          </p:cNvPr>
          <p:cNvSpPr>
            <a:spLocks noGrp="1"/>
          </p:cNvSpPr>
          <p:nvPr>
            <p:ph type="body" sz="half" idx="2"/>
          </p:nvPr>
        </p:nvSpPr>
        <p:spPr>
          <a:xfrm>
            <a:off x="839788" y="2057400"/>
            <a:ext cx="3932237" cy="3811588"/>
          </a:xfrm>
        </p:spPr>
        <p:txBody>
          <a:bodyPr/>
          <a:lstStyle>
            <a:lvl1pPr marL="0" indent="0">
              <a:buNone/>
              <a:defRPr sz="1600" b="0" i="0">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F45C77CC-337F-5F46-9396-B2CFB3877C3A}"/>
              </a:ext>
            </a:extLst>
          </p:cNvPr>
          <p:cNvPicPr>
            <a:picLocks noChangeAspect="1"/>
          </p:cNvPicPr>
          <p:nvPr userDrawn="1"/>
        </p:nvPicPr>
        <p:blipFill>
          <a:blip r:embed="rId2"/>
          <a:stretch>
            <a:fillRect/>
          </a:stretch>
        </p:blipFill>
        <p:spPr>
          <a:xfrm>
            <a:off x="10871045" y="545151"/>
            <a:ext cx="965510" cy="965510"/>
          </a:xfrm>
          <a:prstGeom prst="rect">
            <a:avLst/>
          </a:prstGeom>
        </p:spPr>
      </p:pic>
    </p:spTree>
    <p:extLst>
      <p:ext uri="{BB962C8B-B14F-4D97-AF65-F5344CB8AC3E}">
        <p14:creationId xmlns:p14="http://schemas.microsoft.com/office/powerpoint/2010/main" val="3698241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4D0E9C-B9CF-3D40-8636-B63AF162A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E5C91DC-5BF8-6842-855B-C244229C3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563833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61" r:id="rId10"/>
    <p:sldLayoutId id="2147483663" r:id="rId11"/>
    <p:sldLayoutId id="2147483664" r:id="rId12"/>
    <p:sldLayoutId id="2147483665" r:id="rId13"/>
    <p:sldLayoutId id="2147483666" r:id="rId14"/>
    <p:sldLayoutId id="2147483667" r:id="rId15"/>
    <p:sldLayoutId id="2147483668" r:id="rId16"/>
    <p:sldLayoutId id="2147483671" r:id="rId17"/>
    <p:sldLayoutId id="2147483673" r:id="rId18"/>
    <p:sldLayoutId id="2147483674" r:id="rId19"/>
    <p:sldLayoutId id="2147483675" r:id="rId20"/>
    <p:sldLayoutId id="2147483676" r:id="rId21"/>
    <p:sldLayoutId id="2147483677" r:id="rId22"/>
    <p:sldLayoutId id="2147483678" r:id="rId23"/>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venir Next Medium"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emf"/><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jpg"/></Relationships>
</file>

<file path=ppt/slides/_rels/slide13.xml.rels><?xml version="1.0" encoding="UTF-8" standalone="yes"?>
<Relationships xmlns="http://schemas.openxmlformats.org/package/2006/relationships"><Relationship Id="rId3" Type="http://schemas.openxmlformats.org/officeDocument/2006/relationships/hyperlink" Target="mailto:eschuett@uvm.edu"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mailto:jtruong@uvm.ed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12"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emf"/><Relationship Id="rId11" Type="http://schemas.openxmlformats.org/officeDocument/2006/relationships/image" Target="../media/image18.jpg"/><Relationship Id="rId5" Type="http://schemas.openxmlformats.org/officeDocument/2006/relationships/image" Target="../media/image12.emf"/><Relationship Id="rId10" Type="http://schemas.openxmlformats.org/officeDocument/2006/relationships/image" Target="../media/image17.jpg"/><Relationship Id="rId4" Type="http://schemas.openxmlformats.org/officeDocument/2006/relationships/image" Target="../media/image11.emf"/><Relationship Id="rId9"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jp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FE950-F808-F241-B8AD-256F71C0180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2EC3EE5-BF3C-C84F-85C5-8784C8B49E16}"/>
              </a:ext>
            </a:extLst>
          </p:cNvPr>
          <p:cNvSpPr>
            <a:spLocks noGrp="1"/>
          </p:cNvSpPr>
          <p:nvPr>
            <p:ph type="subTitle" idx="1"/>
          </p:nvPr>
        </p:nvSpPr>
        <p:spPr/>
        <p:txBody>
          <a:bodyPr/>
          <a:lstStyle/>
          <a:p>
            <a:endParaRPr lang="en-US" dirty="0"/>
          </a:p>
        </p:txBody>
      </p:sp>
      <p:pic>
        <p:nvPicPr>
          <p:cNvPr id="5" name="Picture 4" descr="A picture containing sky, outdoor, nature, mountain&#10;&#10;Description automatically generated">
            <a:extLst>
              <a:ext uri="{FF2B5EF4-FFF2-40B4-BE49-F238E27FC236}">
                <a16:creationId xmlns:a16="http://schemas.microsoft.com/office/drawing/2014/main" id="{CB66E8A7-9B17-4D8C-B361-430608BD3B92}"/>
              </a:ext>
            </a:extLst>
          </p:cNvPr>
          <p:cNvPicPr>
            <a:picLocks noChangeAspect="1"/>
          </p:cNvPicPr>
          <p:nvPr/>
        </p:nvPicPr>
        <p:blipFill rotWithShape="1">
          <a:blip r:embed="rId3"/>
          <a:srcRect t="32500" b="14156"/>
          <a:stretch/>
        </p:blipFill>
        <p:spPr>
          <a:xfrm>
            <a:off x="338137" y="1975788"/>
            <a:ext cx="11515725" cy="4607210"/>
          </a:xfrm>
          <a:prstGeom prst="rect">
            <a:avLst/>
          </a:prstGeom>
        </p:spPr>
      </p:pic>
      <p:sp>
        <p:nvSpPr>
          <p:cNvPr id="6" name="Rectangle 5">
            <a:extLst>
              <a:ext uri="{FF2B5EF4-FFF2-40B4-BE49-F238E27FC236}">
                <a16:creationId xmlns:a16="http://schemas.microsoft.com/office/drawing/2014/main" id="{429A7239-A1A9-4049-8DF1-C3C5A38202DB}"/>
              </a:ext>
            </a:extLst>
          </p:cNvPr>
          <p:cNvSpPr/>
          <p:nvPr/>
        </p:nvSpPr>
        <p:spPr>
          <a:xfrm>
            <a:off x="447741" y="3893895"/>
            <a:ext cx="9271025" cy="2308324"/>
          </a:xfrm>
          <a:prstGeom prst="rect">
            <a:avLst/>
          </a:prstGeom>
        </p:spPr>
        <p:txBody>
          <a:bodyPr wrap="square">
            <a:spAutoFit/>
          </a:bodyPr>
          <a:lstStyle/>
          <a:p>
            <a:r>
              <a:rPr lang="en-US" sz="7200" b="1" dirty="0">
                <a:solidFill>
                  <a:schemeClr val="bg1"/>
                </a:solidFill>
                <a:latin typeface="Avenir Next Demi Bold"/>
              </a:rPr>
              <a:t>Revealing a changing forested landscape</a:t>
            </a:r>
          </a:p>
        </p:txBody>
      </p:sp>
      <p:sp>
        <p:nvSpPr>
          <p:cNvPr id="7" name="Subtitle 2">
            <a:extLst>
              <a:ext uri="{FF2B5EF4-FFF2-40B4-BE49-F238E27FC236}">
                <a16:creationId xmlns:a16="http://schemas.microsoft.com/office/drawing/2014/main" id="{161D9E71-DAAC-4202-9CEA-2BE484954CAE}"/>
              </a:ext>
            </a:extLst>
          </p:cNvPr>
          <p:cNvSpPr txBox="1">
            <a:spLocks/>
          </p:cNvSpPr>
          <p:nvPr/>
        </p:nvSpPr>
        <p:spPr>
          <a:xfrm>
            <a:off x="8168640" y="2508834"/>
            <a:ext cx="3575619" cy="14486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venir Next" panose="020B05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venir Next" panose="020B05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Next" panose="020B05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Next" panose="020B05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2">
                    <a:lumMod val="20000"/>
                    <a:lumOff val="80000"/>
                  </a:schemeClr>
                </a:solidFill>
                <a:latin typeface="Britannic Bold" panose="020B0903060703020204" pitchFamily="34" charset="0"/>
              </a:rPr>
              <a:t>2020 Forest Ecosystem Monitoring Cooperative Conference</a:t>
            </a:r>
          </a:p>
        </p:txBody>
      </p:sp>
    </p:spTree>
    <p:extLst>
      <p:ext uri="{BB962C8B-B14F-4D97-AF65-F5344CB8AC3E}">
        <p14:creationId xmlns:p14="http://schemas.microsoft.com/office/powerpoint/2010/main" val="1379962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561C-AD78-4C6F-B768-FB2CDC82EDF4}"/>
              </a:ext>
            </a:extLst>
          </p:cNvPr>
          <p:cNvSpPr>
            <a:spLocks noGrp="1"/>
          </p:cNvSpPr>
          <p:nvPr>
            <p:ph type="title"/>
          </p:nvPr>
        </p:nvSpPr>
        <p:spPr>
          <a:xfrm>
            <a:off x="838200" y="365125"/>
            <a:ext cx="10515600" cy="1325563"/>
          </a:xfrm>
        </p:spPr>
        <p:txBody>
          <a:bodyPr anchor="ctr">
            <a:normAutofit/>
          </a:bodyPr>
          <a:lstStyle/>
          <a:p>
            <a:r>
              <a:rPr lang="en-US" dirty="0"/>
              <a:t>The FEMC Ecosystem Monitoring and Assessment Fund</a:t>
            </a:r>
          </a:p>
        </p:txBody>
      </p:sp>
      <p:sp>
        <p:nvSpPr>
          <p:cNvPr id="10" name="Freeform: Shape 9">
            <a:extLst>
              <a:ext uri="{FF2B5EF4-FFF2-40B4-BE49-F238E27FC236}">
                <a16:creationId xmlns:a16="http://schemas.microsoft.com/office/drawing/2014/main" id="{37B82C48-AF8A-4A27-A896-925D0DD5A368}"/>
              </a:ext>
            </a:extLst>
          </p:cNvPr>
          <p:cNvSpPr/>
          <p:nvPr/>
        </p:nvSpPr>
        <p:spPr>
          <a:xfrm>
            <a:off x="841280" y="1962453"/>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2">
                    <a:lumMod val="10000"/>
                  </a:schemeClr>
                </a:solidFill>
              </a:rPr>
              <a:t>Novel analysis of monitoring data</a:t>
            </a:r>
          </a:p>
        </p:txBody>
      </p:sp>
      <p:sp>
        <p:nvSpPr>
          <p:cNvPr id="11" name="Freeform: Shape 10">
            <a:extLst>
              <a:ext uri="{FF2B5EF4-FFF2-40B4-BE49-F238E27FC236}">
                <a16:creationId xmlns:a16="http://schemas.microsoft.com/office/drawing/2014/main" id="{9526B004-6ADF-4699-AED4-1D5059491322}"/>
              </a:ext>
            </a:extLst>
          </p:cNvPr>
          <p:cNvSpPr/>
          <p:nvPr/>
        </p:nvSpPr>
        <p:spPr>
          <a:xfrm>
            <a:off x="3529741" y="1962453"/>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2">
                    <a:lumMod val="10000"/>
                  </a:schemeClr>
                </a:solidFill>
              </a:rPr>
              <a:t>Expand existing monitoring</a:t>
            </a:r>
          </a:p>
        </p:txBody>
      </p:sp>
      <p:sp>
        <p:nvSpPr>
          <p:cNvPr id="12" name="Freeform: Shape 11">
            <a:extLst>
              <a:ext uri="{FF2B5EF4-FFF2-40B4-BE49-F238E27FC236}">
                <a16:creationId xmlns:a16="http://schemas.microsoft.com/office/drawing/2014/main" id="{594B93F4-34E2-4082-833D-0054C4E277FF}"/>
              </a:ext>
            </a:extLst>
          </p:cNvPr>
          <p:cNvSpPr/>
          <p:nvPr/>
        </p:nvSpPr>
        <p:spPr>
          <a:xfrm>
            <a:off x="6218202" y="1962453"/>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2">
                    <a:lumMod val="10000"/>
                  </a:schemeClr>
                </a:solidFill>
              </a:rPr>
              <a:t>Pilot monitoring program</a:t>
            </a:r>
          </a:p>
        </p:txBody>
      </p:sp>
      <p:sp>
        <p:nvSpPr>
          <p:cNvPr id="13" name="Freeform: Shape 12">
            <a:extLst>
              <a:ext uri="{FF2B5EF4-FFF2-40B4-BE49-F238E27FC236}">
                <a16:creationId xmlns:a16="http://schemas.microsoft.com/office/drawing/2014/main" id="{BEFCAB5A-D3C3-4CB8-9590-AE169A044966}"/>
              </a:ext>
            </a:extLst>
          </p:cNvPr>
          <p:cNvSpPr/>
          <p:nvPr/>
        </p:nvSpPr>
        <p:spPr>
          <a:xfrm>
            <a:off x="8906663" y="1962453"/>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2">
                    <a:lumMod val="10000"/>
                  </a:schemeClr>
                </a:solidFill>
              </a:rPr>
              <a:t>Upgrade monitoring for comparability</a:t>
            </a:r>
          </a:p>
        </p:txBody>
      </p:sp>
      <p:sp>
        <p:nvSpPr>
          <p:cNvPr id="14" name="Freeform: Shape 13">
            <a:extLst>
              <a:ext uri="{FF2B5EF4-FFF2-40B4-BE49-F238E27FC236}">
                <a16:creationId xmlns:a16="http://schemas.microsoft.com/office/drawing/2014/main" id="{A5FF0F46-1987-4D1E-A2C7-58A9DDFD9607}"/>
              </a:ext>
            </a:extLst>
          </p:cNvPr>
          <p:cNvSpPr/>
          <p:nvPr/>
        </p:nvSpPr>
        <p:spPr>
          <a:xfrm>
            <a:off x="2185511" y="3942955"/>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2">
                    <a:lumMod val="10000"/>
                  </a:schemeClr>
                </a:solidFill>
              </a:rPr>
              <a:t>Bridge funding</a:t>
            </a:r>
          </a:p>
        </p:txBody>
      </p:sp>
      <p:sp>
        <p:nvSpPr>
          <p:cNvPr id="15" name="Freeform: Shape 14">
            <a:extLst>
              <a:ext uri="{FF2B5EF4-FFF2-40B4-BE49-F238E27FC236}">
                <a16:creationId xmlns:a16="http://schemas.microsoft.com/office/drawing/2014/main" id="{F8773DBF-7B7D-44DC-89DE-4A39F67CD1B2}"/>
              </a:ext>
            </a:extLst>
          </p:cNvPr>
          <p:cNvSpPr/>
          <p:nvPr/>
        </p:nvSpPr>
        <p:spPr>
          <a:xfrm>
            <a:off x="4873972" y="3942955"/>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2">
                    <a:lumMod val="10000"/>
                  </a:schemeClr>
                </a:solidFill>
              </a:rPr>
              <a:t>Infrequent monitoring</a:t>
            </a:r>
          </a:p>
        </p:txBody>
      </p:sp>
      <p:sp>
        <p:nvSpPr>
          <p:cNvPr id="16" name="Freeform: Shape 15">
            <a:extLst>
              <a:ext uri="{FF2B5EF4-FFF2-40B4-BE49-F238E27FC236}">
                <a16:creationId xmlns:a16="http://schemas.microsoft.com/office/drawing/2014/main" id="{2A909851-0B9A-49D0-A31A-79C5EEC72A46}"/>
              </a:ext>
            </a:extLst>
          </p:cNvPr>
          <p:cNvSpPr/>
          <p:nvPr/>
        </p:nvSpPr>
        <p:spPr>
          <a:xfrm>
            <a:off x="7562433" y="3942955"/>
            <a:ext cx="2444055" cy="1466433"/>
          </a:xfrm>
          <a:custGeom>
            <a:avLst/>
            <a:gdLst>
              <a:gd name="connsiteX0" fmla="*/ 0 w 2444055"/>
              <a:gd name="connsiteY0" fmla="*/ 0 h 1466433"/>
              <a:gd name="connsiteX1" fmla="*/ 2444055 w 2444055"/>
              <a:gd name="connsiteY1" fmla="*/ 0 h 1466433"/>
              <a:gd name="connsiteX2" fmla="*/ 2444055 w 2444055"/>
              <a:gd name="connsiteY2" fmla="*/ 1466433 h 1466433"/>
              <a:gd name="connsiteX3" fmla="*/ 0 w 2444055"/>
              <a:gd name="connsiteY3" fmla="*/ 1466433 h 1466433"/>
              <a:gd name="connsiteX4" fmla="*/ 0 w 2444055"/>
              <a:gd name="connsiteY4" fmla="*/ 0 h 14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055" h="1466433">
                <a:moveTo>
                  <a:pt x="0" y="0"/>
                </a:moveTo>
                <a:lnTo>
                  <a:pt x="2444055" y="0"/>
                </a:lnTo>
                <a:lnTo>
                  <a:pt x="2444055" y="1466433"/>
                </a:lnTo>
                <a:lnTo>
                  <a:pt x="0" y="1466433"/>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2">
                    <a:lumMod val="10000"/>
                  </a:schemeClr>
                </a:solidFill>
              </a:rPr>
              <a:t>Data logging equipment</a:t>
            </a:r>
          </a:p>
        </p:txBody>
      </p:sp>
      <p:sp>
        <p:nvSpPr>
          <p:cNvPr id="8" name="TextBox 7">
            <a:extLst>
              <a:ext uri="{FF2B5EF4-FFF2-40B4-BE49-F238E27FC236}">
                <a16:creationId xmlns:a16="http://schemas.microsoft.com/office/drawing/2014/main" id="{67567004-EB04-4211-AE24-B87E246F1D38}"/>
              </a:ext>
            </a:extLst>
          </p:cNvPr>
          <p:cNvSpPr txBox="1"/>
          <p:nvPr/>
        </p:nvSpPr>
        <p:spPr>
          <a:xfrm>
            <a:off x="800100" y="3394507"/>
            <a:ext cx="10591800" cy="584775"/>
          </a:xfrm>
          <a:prstGeom prst="rect">
            <a:avLst/>
          </a:prstGeom>
          <a:solidFill>
            <a:schemeClr val="accent4">
              <a:lumMod val="50000"/>
            </a:schemeClr>
          </a:solidFill>
        </p:spPr>
        <p:txBody>
          <a:bodyPr wrap="square" rtlCol="0">
            <a:spAutoFit/>
          </a:bodyPr>
          <a:lstStyle/>
          <a:p>
            <a:pPr algn="ctr"/>
            <a:r>
              <a:rPr lang="en-US" sz="3200" i="1" dirty="0">
                <a:solidFill>
                  <a:schemeClr val="accent2">
                    <a:lumMod val="20000"/>
                    <a:lumOff val="80000"/>
                  </a:schemeClr>
                </a:solidFill>
                <a:latin typeface="Avenir Next" panose="020B0503020202020204" pitchFamily="34" charset="0"/>
              </a:rPr>
              <a:t>New support for maintaining critical monitoring in the region</a:t>
            </a:r>
          </a:p>
        </p:txBody>
      </p:sp>
      <p:sp>
        <p:nvSpPr>
          <p:cNvPr id="9" name="TextBox 8">
            <a:extLst>
              <a:ext uri="{FF2B5EF4-FFF2-40B4-BE49-F238E27FC236}">
                <a16:creationId xmlns:a16="http://schemas.microsoft.com/office/drawing/2014/main" id="{391E2AC9-F8ED-4C52-9084-344CD28A0D61}"/>
              </a:ext>
            </a:extLst>
          </p:cNvPr>
          <p:cNvSpPr txBox="1"/>
          <p:nvPr/>
        </p:nvSpPr>
        <p:spPr>
          <a:xfrm>
            <a:off x="3238500" y="5274331"/>
            <a:ext cx="5715000" cy="461665"/>
          </a:xfrm>
          <a:prstGeom prst="rect">
            <a:avLst/>
          </a:prstGeom>
          <a:solidFill>
            <a:schemeClr val="accent4">
              <a:lumMod val="50000"/>
            </a:schemeClr>
          </a:solidFill>
        </p:spPr>
        <p:txBody>
          <a:bodyPr wrap="square" rtlCol="0">
            <a:spAutoFit/>
          </a:bodyPr>
          <a:lstStyle/>
          <a:p>
            <a:pPr algn="ctr"/>
            <a:r>
              <a:rPr lang="en-US" sz="2400" i="1" dirty="0">
                <a:solidFill>
                  <a:schemeClr val="accent2">
                    <a:lumMod val="20000"/>
                    <a:lumOff val="80000"/>
                  </a:schemeClr>
                </a:solidFill>
                <a:latin typeface="Avenir Next" panose="020B0503020202020204" pitchFamily="34" charset="0"/>
              </a:rPr>
              <a:t>Expecting launch in Spring 2021</a:t>
            </a:r>
          </a:p>
        </p:txBody>
      </p:sp>
    </p:spTree>
    <p:extLst>
      <p:ext uri="{BB962C8B-B14F-4D97-AF65-F5344CB8AC3E}">
        <p14:creationId xmlns:p14="http://schemas.microsoft.com/office/powerpoint/2010/main" val="411540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FC88-1744-4FF7-BB2D-9D2B319893DA}"/>
              </a:ext>
            </a:extLst>
          </p:cNvPr>
          <p:cNvSpPr>
            <a:spLocks noGrp="1"/>
          </p:cNvSpPr>
          <p:nvPr>
            <p:ph type="title"/>
          </p:nvPr>
        </p:nvSpPr>
        <p:spPr/>
        <p:txBody>
          <a:bodyPr/>
          <a:lstStyle/>
          <a:p>
            <a:r>
              <a:rPr lang="en-US" dirty="0"/>
              <a:t>Charting a path forward as a Cooperative</a:t>
            </a:r>
          </a:p>
        </p:txBody>
      </p:sp>
      <p:sp>
        <p:nvSpPr>
          <p:cNvPr id="4" name="TextBox 3">
            <a:extLst>
              <a:ext uri="{FF2B5EF4-FFF2-40B4-BE49-F238E27FC236}">
                <a16:creationId xmlns:a16="http://schemas.microsoft.com/office/drawing/2014/main" id="{D55EE81B-9456-4BB2-984A-49C9C3041DC8}"/>
              </a:ext>
            </a:extLst>
          </p:cNvPr>
          <p:cNvSpPr txBox="1"/>
          <p:nvPr/>
        </p:nvSpPr>
        <p:spPr>
          <a:xfrm>
            <a:off x="2241297" y="2651591"/>
            <a:ext cx="3324113" cy="1200329"/>
          </a:xfrm>
          <a:prstGeom prst="rect">
            <a:avLst/>
          </a:prstGeom>
          <a:noFill/>
        </p:spPr>
        <p:txBody>
          <a:bodyPr wrap="square" rtlCol="0">
            <a:spAutoFit/>
          </a:bodyPr>
          <a:lstStyle/>
          <a:p>
            <a:pPr algn="ctr"/>
            <a:r>
              <a:rPr lang="en-US" sz="7200" dirty="0">
                <a:latin typeface="Bahnschrift SemiBold SemiConden" panose="020B0502040204020203" pitchFamily="34" charset="0"/>
              </a:rPr>
              <a:t>30 years</a:t>
            </a:r>
          </a:p>
        </p:txBody>
      </p:sp>
      <p:sp>
        <p:nvSpPr>
          <p:cNvPr id="5" name="TextBox 4">
            <a:extLst>
              <a:ext uri="{FF2B5EF4-FFF2-40B4-BE49-F238E27FC236}">
                <a16:creationId xmlns:a16="http://schemas.microsoft.com/office/drawing/2014/main" id="{499AE975-2F71-4E45-8E09-8D53D41B43F5}"/>
              </a:ext>
            </a:extLst>
          </p:cNvPr>
          <p:cNvSpPr txBox="1"/>
          <p:nvPr/>
        </p:nvSpPr>
        <p:spPr>
          <a:xfrm>
            <a:off x="6626592" y="2651591"/>
            <a:ext cx="3324113" cy="1200329"/>
          </a:xfrm>
          <a:prstGeom prst="rect">
            <a:avLst/>
          </a:prstGeom>
          <a:noFill/>
        </p:spPr>
        <p:txBody>
          <a:bodyPr wrap="square" rtlCol="0">
            <a:spAutoFit/>
          </a:bodyPr>
          <a:lstStyle/>
          <a:p>
            <a:pPr algn="ctr"/>
            <a:r>
              <a:rPr lang="en-US" sz="7200" dirty="0">
                <a:latin typeface="Bahnschrift SemiBold SemiConden" panose="020B0502040204020203" pitchFamily="34" charset="0"/>
              </a:rPr>
              <a:t>5 years</a:t>
            </a:r>
          </a:p>
        </p:txBody>
      </p:sp>
      <p:sp>
        <p:nvSpPr>
          <p:cNvPr id="6" name="TextBox 5">
            <a:extLst>
              <a:ext uri="{FF2B5EF4-FFF2-40B4-BE49-F238E27FC236}">
                <a16:creationId xmlns:a16="http://schemas.microsoft.com/office/drawing/2014/main" id="{C0BE4ADC-A6C3-4F77-9580-EF2D17A11BB2}"/>
              </a:ext>
            </a:extLst>
          </p:cNvPr>
          <p:cNvSpPr txBox="1"/>
          <p:nvPr/>
        </p:nvSpPr>
        <p:spPr>
          <a:xfrm>
            <a:off x="800100" y="4544060"/>
            <a:ext cx="10591800" cy="584775"/>
          </a:xfrm>
          <a:prstGeom prst="rect">
            <a:avLst/>
          </a:prstGeom>
          <a:solidFill>
            <a:schemeClr val="accent4">
              <a:lumMod val="50000"/>
            </a:schemeClr>
          </a:solidFill>
        </p:spPr>
        <p:txBody>
          <a:bodyPr wrap="square" rtlCol="0">
            <a:spAutoFit/>
          </a:bodyPr>
          <a:lstStyle/>
          <a:p>
            <a:pPr algn="ctr"/>
            <a:r>
              <a:rPr lang="en-US" sz="3200" i="1" dirty="0">
                <a:solidFill>
                  <a:schemeClr val="accent2">
                    <a:lumMod val="20000"/>
                    <a:lumOff val="80000"/>
                  </a:schemeClr>
                </a:solidFill>
                <a:latin typeface="Avenir Next" panose="020B0503020202020204" pitchFamily="34" charset="0"/>
              </a:rPr>
              <a:t>Join today’s listening session at 12:35</a:t>
            </a:r>
          </a:p>
        </p:txBody>
      </p:sp>
      <p:sp>
        <p:nvSpPr>
          <p:cNvPr id="8" name="Rectangle 7">
            <a:extLst>
              <a:ext uri="{FF2B5EF4-FFF2-40B4-BE49-F238E27FC236}">
                <a16:creationId xmlns:a16="http://schemas.microsoft.com/office/drawing/2014/main" id="{E79E01C7-D658-49A1-B0A1-5732F5752ADD}"/>
              </a:ext>
            </a:extLst>
          </p:cNvPr>
          <p:cNvSpPr/>
          <p:nvPr/>
        </p:nvSpPr>
        <p:spPr>
          <a:xfrm>
            <a:off x="3238807" y="5555490"/>
            <a:ext cx="5714386" cy="400110"/>
          </a:xfrm>
          <a:prstGeom prst="rect">
            <a:avLst/>
          </a:prstGeom>
        </p:spPr>
        <p:txBody>
          <a:bodyPr wrap="none">
            <a:spAutoFit/>
          </a:bodyPr>
          <a:lstStyle/>
          <a:p>
            <a:pPr algn="ctr"/>
            <a:r>
              <a:rPr lang="en-US" sz="2000" dirty="0">
                <a:solidFill>
                  <a:schemeClr val="accent1">
                    <a:lumMod val="75000"/>
                  </a:schemeClr>
                </a:solidFill>
                <a:latin typeface="Avenir Next" panose="020B0503020202020204" pitchFamily="34" charset="0"/>
              </a:rPr>
              <a:t>This is your cooperative, help us make it work for you</a:t>
            </a:r>
          </a:p>
        </p:txBody>
      </p:sp>
      <p:pic>
        <p:nvPicPr>
          <p:cNvPr id="12" name="Picture 11">
            <a:extLst>
              <a:ext uri="{FF2B5EF4-FFF2-40B4-BE49-F238E27FC236}">
                <a16:creationId xmlns:a16="http://schemas.microsoft.com/office/drawing/2014/main" id="{8F4D2D3A-292E-4BF6-A896-3124E435D00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791730" y="1959451"/>
            <a:ext cx="2223246" cy="716998"/>
          </a:xfrm>
          <a:prstGeom prst="rect">
            <a:avLst/>
          </a:prstGeom>
        </p:spPr>
      </p:pic>
      <p:pic>
        <p:nvPicPr>
          <p:cNvPr id="14" name="Picture 13" descr="Logo&#10;&#10;Description automatically generated">
            <a:extLst>
              <a:ext uri="{FF2B5EF4-FFF2-40B4-BE49-F238E27FC236}">
                <a16:creationId xmlns:a16="http://schemas.microsoft.com/office/drawing/2014/main" id="{1B50856C-5D41-454B-9202-A8599599D5B5}"/>
              </a:ext>
            </a:extLst>
          </p:cNvPr>
          <p:cNvPicPr>
            <a:picLocks noChangeAspect="1"/>
          </p:cNvPicPr>
          <p:nvPr/>
        </p:nvPicPr>
        <p:blipFill>
          <a:blip r:embed="rId4"/>
          <a:stretch>
            <a:fillRect/>
          </a:stretch>
        </p:blipFill>
        <p:spPr>
          <a:xfrm>
            <a:off x="7196866" y="1983372"/>
            <a:ext cx="2183564" cy="669156"/>
          </a:xfrm>
          <a:prstGeom prst="rect">
            <a:avLst/>
          </a:prstGeom>
        </p:spPr>
      </p:pic>
    </p:spTree>
    <p:extLst>
      <p:ext uri="{BB962C8B-B14F-4D97-AF65-F5344CB8AC3E}">
        <p14:creationId xmlns:p14="http://schemas.microsoft.com/office/powerpoint/2010/main" val="382971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and Support</a:t>
            </a:r>
          </a:p>
        </p:txBody>
      </p:sp>
      <p:pic>
        <p:nvPicPr>
          <p:cNvPr id="3" name="Picture 2" descr="I:\Images\Logos\anrlogo.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7241" y="1728435"/>
            <a:ext cx="3367716" cy="999675"/>
          </a:xfrm>
          <a:prstGeom prst="rect">
            <a:avLst/>
          </a:prstGeom>
          <a:noFill/>
          <a:ln>
            <a:noFill/>
          </a:ln>
        </p:spPr>
      </p:pic>
      <p:sp>
        <p:nvSpPr>
          <p:cNvPr id="4" name="Content Placeholder 3"/>
          <p:cNvSpPr txBox="1">
            <a:spLocks/>
          </p:cNvSpPr>
          <p:nvPr/>
        </p:nvSpPr>
        <p:spPr>
          <a:xfrm>
            <a:off x="1120000" y="1825625"/>
            <a:ext cx="10233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sp>
        <p:nvSpPr>
          <p:cNvPr id="5"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8" name="Group 7"/>
          <p:cNvGrpSpPr/>
          <p:nvPr/>
        </p:nvGrpSpPr>
        <p:grpSpPr>
          <a:xfrm>
            <a:off x="531189" y="4303283"/>
            <a:ext cx="2174552" cy="1893433"/>
            <a:chOff x="392490" y="4711938"/>
            <a:chExt cx="2174552" cy="1893433"/>
          </a:xfrm>
        </p:grpSpPr>
        <p:pic>
          <p:nvPicPr>
            <p:cNvPr id="9" name="Picture 8" descr="Image result for usf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485" y="4711938"/>
              <a:ext cx="840978" cy="933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2490" y="5682041"/>
              <a:ext cx="2174552" cy="923330"/>
            </a:xfrm>
            <a:prstGeom prst="rect">
              <a:avLst/>
            </a:prstGeom>
            <a:noFill/>
          </p:spPr>
          <p:txBody>
            <a:bodyPr wrap="square" rtlCol="0">
              <a:spAutoFit/>
            </a:bodyPr>
            <a:lstStyle/>
            <a:p>
              <a:pPr algn="ctr"/>
              <a:r>
                <a:rPr lang="en-US" b="1" dirty="0"/>
                <a:t>Green Mountain and Finger Lakes National Forests</a:t>
              </a:r>
            </a:p>
          </p:txBody>
        </p:sp>
      </p:grpSp>
      <p:grpSp>
        <p:nvGrpSpPr>
          <p:cNvPr id="14" name="Group 13"/>
          <p:cNvGrpSpPr/>
          <p:nvPr/>
        </p:nvGrpSpPr>
        <p:grpSpPr>
          <a:xfrm>
            <a:off x="3069533" y="4571312"/>
            <a:ext cx="4454193" cy="1645158"/>
            <a:chOff x="-388821" y="4865481"/>
            <a:chExt cx="4454193" cy="1645158"/>
          </a:xfrm>
        </p:grpSpPr>
        <p:pic>
          <p:nvPicPr>
            <p:cNvPr id="15" name="Picture 14"/>
            <p:cNvPicPr>
              <a:picLocks noChangeAspect="1"/>
            </p:cNvPicPr>
            <p:nvPr/>
          </p:nvPicPr>
          <p:blipFill>
            <a:blip r:embed="rId5"/>
            <a:stretch>
              <a:fillRect/>
            </a:stretch>
          </p:blipFill>
          <p:spPr>
            <a:xfrm>
              <a:off x="2002453" y="4865481"/>
              <a:ext cx="2062919" cy="1645158"/>
            </a:xfrm>
            <a:prstGeom prst="rect">
              <a:avLst/>
            </a:prstGeom>
          </p:spPr>
        </p:pic>
        <p:pic>
          <p:nvPicPr>
            <p:cNvPr id="16" name="Picture 6" descr="Image result for USGS logo research da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821" y="5597367"/>
              <a:ext cx="2270117" cy="8379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7684877" y="4628301"/>
            <a:ext cx="4082433" cy="1669844"/>
            <a:chOff x="4512585" y="4641956"/>
            <a:chExt cx="4689153" cy="1918012"/>
          </a:xfrm>
        </p:grpSpPr>
        <p:pic>
          <p:nvPicPr>
            <p:cNvPr id="18" name="Picture 14" descr="This U.S. Department of Agriculture instrument at Texas Luth-eran University  measures UV light (see uvb.nrel.colostate.edu). Photo: Forrest M. Mims III / For The Express-New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6370" y="4653819"/>
              <a:ext cx="2545368" cy="188689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512585" y="4641956"/>
              <a:ext cx="2143785" cy="1918012"/>
              <a:chOff x="5271282" y="1116150"/>
              <a:chExt cx="3234331" cy="2893707"/>
            </a:xfrm>
          </p:grpSpPr>
          <p:pic>
            <p:nvPicPr>
              <p:cNvPr id="20" name="Picture 10" descr="Image result for usda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3933" y="1116150"/>
                <a:ext cx="2039391" cy="13970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Image result for colorado state university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71282" y="2601620"/>
                <a:ext cx="3234331" cy="140823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2" name="Content Placeholder 38"/>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3346" y="3004868"/>
            <a:ext cx="1687625" cy="1687625"/>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5489" y="1798259"/>
            <a:ext cx="3314581" cy="826117"/>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3569" y="1766562"/>
            <a:ext cx="1340212" cy="918045"/>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43781" y="1707655"/>
            <a:ext cx="929715" cy="969980"/>
          </a:xfrm>
          <a:prstGeom prst="rect">
            <a:avLst/>
          </a:prstGeom>
        </p:spPr>
      </p:pic>
      <p:pic>
        <p:nvPicPr>
          <p:cNvPr id="27" name="Picture 26"/>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6038" y="3274562"/>
            <a:ext cx="3194032" cy="802501"/>
          </a:xfrm>
          <a:prstGeom prst="rect">
            <a:avLst/>
          </a:prstGeom>
        </p:spPr>
      </p:pic>
      <p:pic>
        <p:nvPicPr>
          <p:cNvPr id="28" name="Picture 27"/>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6182" y="1642469"/>
            <a:ext cx="1045091" cy="1236129"/>
          </a:xfrm>
          <a:prstGeom prst="rect">
            <a:avLst/>
          </a:prstGeom>
        </p:spPr>
      </p:pic>
      <p:pic>
        <p:nvPicPr>
          <p:cNvPr id="1026" name="Picture 2" descr="Join AmeriCorps - Be the Greater Good | AmeriCorps">
            <a:extLst>
              <a:ext uri="{FF2B5EF4-FFF2-40B4-BE49-F238E27FC236}">
                <a16:creationId xmlns:a16="http://schemas.microsoft.com/office/drawing/2014/main" id="{32A8F30E-A52D-406A-B5D2-88B06613C6D7}"/>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65137" y="2970201"/>
            <a:ext cx="1537359" cy="1537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54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5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5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5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5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756F-D551-494F-8EE9-2405A5FB3BDA}"/>
              </a:ext>
            </a:extLst>
          </p:cNvPr>
          <p:cNvSpPr>
            <a:spLocks noGrp="1"/>
          </p:cNvSpPr>
          <p:nvPr>
            <p:ph type="title"/>
          </p:nvPr>
        </p:nvSpPr>
        <p:spPr/>
        <p:txBody>
          <a:bodyPr/>
          <a:lstStyle/>
          <a:p>
            <a:r>
              <a:rPr lang="en-US" dirty="0"/>
              <a:t>Conference logistics</a:t>
            </a:r>
          </a:p>
        </p:txBody>
      </p:sp>
      <p:sp>
        <p:nvSpPr>
          <p:cNvPr id="5" name="Text Placeholder 4">
            <a:extLst>
              <a:ext uri="{FF2B5EF4-FFF2-40B4-BE49-F238E27FC236}">
                <a16:creationId xmlns:a16="http://schemas.microsoft.com/office/drawing/2014/main" id="{5EEC01D6-96D8-4C40-AE3F-D47BE3330225}"/>
              </a:ext>
            </a:extLst>
          </p:cNvPr>
          <p:cNvSpPr>
            <a:spLocks noGrp="1"/>
          </p:cNvSpPr>
          <p:nvPr>
            <p:ph type="body" idx="1"/>
          </p:nvPr>
        </p:nvSpPr>
        <p:spPr>
          <a:xfrm>
            <a:off x="839788" y="1521506"/>
            <a:ext cx="5157787" cy="823912"/>
          </a:xfrm>
        </p:spPr>
        <p:txBody>
          <a:bodyPr>
            <a:normAutofit/>
          </a:bodyPr>
          <a:lstStyle/>
          <a:p>
            <a:pPr algn="ctr"/>
            <a:r>
              <a:rPr lang="en-US" sz="3200" dirty="0"/>
              <a:t>Today</a:t>
            </a:r>
          </a:p>
        </p:txBody>
      </p:sp>
      <p:sp>
        <p:nvSpPr>
          <p:cNvPr id="3" name="Content Placeholder 2">
            <a:extLst>
              <a:ext uri="{FF2B5EF4-FFF2-40B4-BE49-F238E27FC236}">
                <a16:creationId xmlns:a16="http://schemas.microsoft.com/office/drawing/2014/main" id="{78B57272-1EB6-4E1A-B429-BBF3F1F6A97B}"/>
              </a:ext>
            </a:extLst>
          </p:cNvPr>
          <p:cNvSpPr>
            <a:spLocks noGrp="1"/>
          </p:cNvSpPr>
          <p:nvPr>
            <p:ph sz="half" idx="2"/>
          </p:nvPr>
        </p:nvSpPr>
        <p:spPr>
          <a:xfrm>
            <a:off x="839788" y="2345418"/>
            <a:ext cx="5157787" cy="3684588"/>
          </a:xfrm>
        </p:spPr>
        <p:txBody>
          <a:bodyPr/>
          <a:lstStyle/>
          <a:p>
            <a:r>
              <a:rPr lang="en-US" dirty="0"/>
              <a:t>Plenary </a:t>
            </a:r>
          </a:p>
          <a:p>
            <a:r>
              <a:rPr lang="en-US" dirty="0"/>
              <a:t>Networking break on Wonder.me</a:t>
            </a:r>
          </a:p>
          <a:p>
            <a:r>
              <a:rPr lang="en-US" dirty="0"/>
              <a:t>Contributed talks</a:t>
            </a:r>
          </a:p>
          <a:p>
            <a:r>
              <a:rPr lang="en-US" dirty="0"/>
              <a:t>Networking/lunch break, including Wonder.me</a:t>
            </a:r>
          </a:p>
          <a:p>
            <a:r>
              <a:rPr lang="en-US" dirty="0"/>
              <a:t>FEMC Listening Session</a:t>
            </a:r>
          </a:p>
          <a:p>
            <a:pPr lvl="1"/>
            <a:endParaRPr lang="en-US" dirty="0"/>
          </a:p>
        </p:txBody>
      </p:sp>
      <p:sp>
        <p:nvSpPr>
          <p:cNvPr id="6" name="Text Placeholder 5">
            <a:extLst>
              <a:ext uri="{FF2B5EF4-FFF2-40B4-BE49-F238E27FC236}">
                <a16:creationId xmlns:a16="http://schemas.microsoft.com/office/drawing/2014/main" id="{1FD9BBD8-1898-4172-9189-A7DC00CEE678}"/>
              </a:ext>
            </a:extLst>
          </p:cNvPr>
          <p:cNvSpPr>
            <a:spLocks noGrp="1"/>
          </p:cNvSpPr>
          <p:nvPr>
            <p:ph type="body" sz="quarter" idx="3"/>
          </p:nvPr>
        </p:nvSpPr>
        <p:spPr>
          <a:xfrm>
            <a:off x="6172200" y="1521506"/>
            <a:ext cx="5183188" cy="823912"/>
          </a:xfrm>
        </p:spPr>
        <p:txBody>
          <a:bodyPr>
            <a:normAutofit/>
          </a:bodyPr>
          <a:lstStyle/>
          <a:p>
            <a:pPr algn="ctr"/>
            <a:r>
              <a:rPr lang="en-US" sz="3200" dirty="0"/>
              <a:t>Tomorrow</a:t>
            </a:r>
          </a:p>
        </p:txBody>
      </p:sp>
      <p:sp>
        <p:nvSpPr>
          <p:cNvPr id="4" name="Content Placeholder 3">
            <a:extLst>
              <a:ext uri="{FF2B5EF4-FFF2-40B4-BE49-F238E27FC236}">
                <a16:creationId xmlns:a16="http://schemas.microsoft.com/office/drawing/2014/main" id="{58B2C1F8-3361-4418-B105-B6B2EC621E0F}"/>
              </a:ext>
            </a:extLst>
          </p:cNvPr>
          <p:cNvSpPr>
            <a:spLocks noGrp="1"/>
          </p:cNvSpPr>
          <p:nvPr>
            <p:ph sz="quarter" idx="4"/>
          </p:nvPr>
        </p:nvSpPr>
        <p:spPr>
          <a:xfrm>
            <a:off x="6172200" y="2345418"/>
            <a:ext cx="5183188" cy="3684588"/>
          </a:xfrm>
        </p:spPr>
        <p:txBody>
          <a:bodyPr/>
          <a:lstStyle/>
          <a:p>
            <a:r>
              <a:rPr lang="en-US" dirty="0"/>
              <a:t>Plenary</a:t>
            </a:r>
          </a:p>
          <a:p>
            <a:r>
              <a:rPr lang="en-US" dirty="0"/>
              <a:t>Networking break on Wonder.me</a:t>
            </a:r>
          </a:p>
          <a:p>
            <a:r>
              <a:rPr lang="en-US" dirty="0"/>
              <a:t>Poster session with flash talks</a:t>
            </a:r>
          </a:p>
          <a:p>
            <a:r>
              <a:rPr lang="en-US" dirty="0"/>
              <a:t>Contributed talks</a:t>
            </a:r>
          </a:p>
          <a:p>
            <a:r>
              <a:rPr lang="en-US" dirty="0"/>
              <a:t>Closing remarks</a:t>
            </a:r>
          </a:p>
          <a:p>
            <a:endParaRPr lang="en-US" dirty="0"/>
          </a:p>
        </p:txBody>
      </p:sp>
      <p:sp>
        <p:nvSpPr>
          <p:cNvPr id="7" name="Rectangle 6">
            <a:extLst>
              <a:ext uri="{FF2B5EF4-FFF2-40B4-BE49-F238E27FC236}">
                <a16:creationId xmlns:a16="http://schemas.microsoft.com/office/drawing/2014/main" id="{A22EF880-1B7E-4C3C-AB73-80C74B452651}"/>
              </a:ext>
            </a:extLst>
          </p:cNvPr>
          <p:cNvSpPr/>
          <p:nvPr/>
        </p:nvSpPr>
        <p:spPr>
          <a:xfrm>
            <a:off x="6194427" y="517061"/>
            <a:ext cx="4017623" cy="1021690"/>
          </a:xfrm>
          <a:prstGeom prst="rect">
            <a:avLst/>
          </a:prstGeom>
        </p:spPr>
        <p:txBody>
          <a:bodyPr wrap="square">
            <a:spAutoFit/>
          </a:bodyPr>
          <a:lstStyle/>
          <a:p>
            <a:pPr algn="ctr">
              <a:lnSpc>
                <a:spcPct val="114000"/>
              </a:lnSpc>
            </a:pPr>
            <a:r>
              <a:rPr lang="en-US" b="1" dirty="0">
                <a:latin typeface="Calibri" panose="020F0502020204030204" pitchFamily="34" charset="0"/>
                <a:ea typeface="Calibri" panose="020F0502020204030204" pitchFamily="34" charset="0"/>
                <a:cs typeface="Times New Roman" panose="02020603050405020304" pitchFamily="18" charset="0"/>
              </a:rPr>
              <a:t>Problems? </a:t>
            </a:r>
          </a:p>
          <a:p>
            <a:pPr algn="ctr">
              <a:lnSpc>
                <a:spcPct val="114000"/>
              </a:lnSpc>
            </a:pPr>
            <a:r>
              <a:rPr lang="en-US" b="1" dirty="0">
                <a:latin typeface="Calibri" panose="020F0502020204030204" pitchFamily="34" charset="0"/>
                <a:ea typeface="Calibri" panose="020F0502020204030204" pitchFamily="34" charset="0"/>
                <a:cs typeface="Times New Roman" panose="02020603050405020304" pitchFamily="18" charset="0"/>
              </a:rPr>
              <a:t>Elissa Schuett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0373E2"/>
                </a:solidFill>
                <a:latin typeface="Calibri" panose="020F0502020204030204" pitchFamily="34" charset="0"/>
                <a:ea typeface="Calibri" panose="020F0502020204030204" pitchFamily="34" charset="0"/>
                <a:cs typeface="Times New Roman" panose="02020603050405020304" pitchFamily="18" charset="0"/>
                <a:hlinkClick r:id="rId3"/>
              </a:rPr>
              <a:t>eschuett@uvm.edu</a:t>
            </a:r>
            <a:r>
              <a:rPr lang="en-US" dirty="0">
                <a:latin typeface="Calibri" panose="020F0502020204030204" pitchFamily="34" charset="0"/>
                <a:ea typeface="Calibri" panose="020F0502020204030204" pitchFamily="34" charset="0"/>
                <a:cs typeface="Times New Roman" panose="02020603050405020304" pitchFamily="18" charset="0"/>
              </a:rPr>
              <a:t>)</a:t>
            </a:r>
          </a:p>
          <a:p>
            <a:pPr algn="ctr">
              <a:lnSpc>
                <a:spcPct val="114000"/>
              </a:lnSpc>
            </a:pPr>
            <a:r>
              <a:rPr lang="en-US" b="1" dirty="0">
                <a:latin typeface="Calibri" panose="020F0502020204030204" pitchFamily="34" charset="0"/>
                <a:ea typeface="Calibri" panose="020F0502020204030204" pitchFamily="34" charset="0"/>
                <a:cs typeface="Times New Roman" panose="02020603050405020304" pitchFamily="18" charset="0"/>
              </a:rPr>
              <a:t>John Truong</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0373E2"/>
                </a:solidFill>
                <a:latin typeface="Calibri" panose="020F0502020204030204" pitchFamily="34" charset="0"/>
                <a:ea typeface="Calibri" panose="020F0502020204030204" pitchFamily="34" charset="0"/>
                <a:cs typeface="Times New Roman" panose="02020603050405020304" pitchFamily="18" charset="0"/>
                <a:hlinkClick r:id="rId4"/>
              </a:rPr>
              <a:t>jtruong@uvm.edu</a:t>
            </a:r>
            <a:r>
              <a:rPr lang="en-US"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820614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FE950-F808-F241-B8AD-256F71C0180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2EC3EE5-BF3C-C84F-85C5-8784C8B49E16}"/>
              </a:ext>
            </a:extLst>
          </p:cNvPr>
          <p:cNvSpPr>
            <a:spLocks noGrp="1"/>
          </p:cNvSpPr>
          <p:nvPr>
            <p:ph type="subTitle" idx="1"/>
          </p:nvPr>
        </p:nvSpPr>
        <p:spPr/>
        <p:txBody>
          <a:bodyPr/>
          <a:lstStyle/>
          <a:p>
            <a:endParaRPr lang="en-US" dirty="0"/>
          </a:p>
        </p:txBody>
      </p:sp>
      <p:pic>
        <p:nvPicPr>
          <p:cNvPr id="5" name="Picture 4" descr="A picture containing sky, outdoor, nature, mountain&#10;&#10;Description automatically generated">
            <a:extLst>
              <a:ext uri="{FF2B5EF4-FFF2-40B4-BE49-F238E27FC236}">
                <a16:creationId xmlns:a16="http://schemas.microsoft.com/office/drawing/2014/main" id="{CB66E8A7-9B17-4D8C-B361-430608BD3B92}"/>
              </a:ext>
            </a:extLst>
          </p:cNvPr>
          <p:cNvPicPr>
            <a:picLocks noChangeAspect="1"/>
          </p:cNvPicPr>
          <p:nvPr/>
        </p:nvPicPr>
        <p:blipFill rotWithShape="1">
          <a:blip r:embed="rId3"/>
          <a:srcRect t="32500" b="14156"/>
          <a:stretch/>
        </p:blipFill>
        <p:spPr>
          <a:xfrm>
            <a:off x="338137" y="1975788"/>
            <a:ext cx="11515725" cy="4607210"/>
          </a:xfrm>
          <a:prstGeom prst="rect">
            <a:avLst/>
          </a:prstGeom>
        </p:spPr>
      </p:pic>
      <p:sp>
        <p:nvSpPr>
          <p:cNvPr id="6" name="Rectangle 5">
            <a:extLst>
              <a:ext uri="{FF2B5EF4-FFF2-40B4-BE49-F238E27FC236}">
                <a16:creationId xmlns:a16="http://schemas.microsoft.com/office/drawing/2014/main" id="{429A7239-A1A9-4049-8DF1-C3C5A38202DB}"/>
              </a:ext>
            </a:extLst>
          </p:cNvPr>
          <p:cNvSpPr/>
          <p:nvPr/>
        </p:nvSpPr>
        <p:spPr>
          <a:xfrm>
            <a:off x="447741" y="3893895"/>
            <a:ext cx="9271025" cy="2308324"/>
          </a:xfrm>
          <a:prstGeom prst="rect">
            <a:avLst/>
          </a:prstGeom>
        </p:spPr>
        <p:txBody>
          <a:bodyPr wrap="square">
            <a:spAutoFit/>
          </a:bodyPr>
          <a:lstStyle/>
          <a:p>
            <a:r>
              <a:rPr lang="en-US" sz="7200" b="1" dirty="0">
                <a:solidFill>
                  <a:schemeClr val="bg1"/>
                </a:solidFill>
                <a:latin typeface="Avenir Next Demi Bold"/>
              </a:rPr>
              <a:t>Revealing a changing forested landscape</a:t>
            </a:r>
          </a:p>
        </p:txBody>
      </p:sp>
      <p:sp>
        <p:nvSpPr>
          <p:cNvPr id="7" name="Subtitle 2">
            <a:extLst>
              <a:ext uri="{FF2B5EF4-FFF2-40B4-BE49-F238E27FC236}">
                <a16:creationId xmlns:a16="http://schemas.microsoft.com/office/drawing/2014/main" id="{161D9E71-DAAC-4202-9CEA-2BE484954CAE}"/>
              </a:ext>
            </a:extLst>
          </p:cNvPr>
          <p:cNvSpPr txBox="1">
            <a:spLocks/>
          </p:cNvSpPr>
          <p:nvPr/>
        </p:nvSpPr>
        <p:spPr>
          <a:xfrm>
            <a:off x="8168640" y="2508834"/>
            <a:ext cx="3575619" cy="14486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venir Next" panose="020B05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Next" panose="020B05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venir Next" panose="020B05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Next" panose="020B05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Next" panose="020B05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2">
                    <a:lumMod val="20000"/>
                    <a:lumOff val="80000"/>
                  </a:schemeClr>
                </a:solidFill>
                <a:latin typeface="Britannic Bold" panose="020B0903060703020204" pitchFamily="34" charset="0"/>
              </a:rPr>
              <a:t>2020 Forest Ecosystem Monitoring Cooperative Conference</a:t>
            </a:r>
          </a:p>
        </p:txBody>
      </p:sp>
    </p:spTree>
    <p:extLst>
      <p:ext uri="{BB962C8B-B14F-4D97-AF65-F5344CB8AC3E}">
        <p14:creationId xmlns:p14="http://schemas.microsoft.com/office/powerpoint/2010/main" val="374442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75E3F-E4F3-4AA7-908C-C5B54CC7FE9D}"/>
              </a:ext>
            </a:extLst>
          </p:cNvPr>
          <p:cNvSpPr>
            <a:spLocks noGrp="1"/>
          </p:cNvSpPr>
          <p:nvPr>
            <p:ph type="title"/>
          </p:nvPr>
        </p:nvSpPr>
        <p:spPr>
          <a:xfrm>
            <a:off x="838200" y="365125"/>
            <a:ext cx="3873500" cy="3457575"/>
          </a:xfrm>
        </p:spPr>
        <p:txBody>
          <a:bodyPr>
            <a:normAutofit/>
          </a:bodyPr>
          <a:lstStyle/>
          <a:p>
            <a:r>
              <a:rPr lang="en-US" sz="6000" dirty="0"/>
              <a:t>FEMC Continues to Grow</a:t>
            </a:r>
          </a:p>
        </p:txBody>
      </p:sp>
      <p:pic>
        <p:nvPicPr>
          <p:cNvPr id="11" name="Picture 10">
            <a:extLst>
              <a:ext uri="{FF2B5EF4-FFF2-40B4-BE49-F238E27FC236}">
                <a16:creationId xmlns:a16="http://schemas.microsoft.com/office/drawing/2014/main" id="{587BA03F-4B1E-44ED-9DF1-B1A5A3F6083A}"/>
              </a:ext>
            </a:extLst>
          </p:cNvPr>
          <p:cNvPicPr>
            <a:picLocks noChangeAspect="1"/>
          </p:cNvPicPr>
          <p:nvPr/>
        </p:nvPicPr>
        <p:blipFill rotWithShape="1">
          <a:blip r:embed="rId3">
            <a:clrChange>
              <a:clrFrom>
                <a:srgbClr val="FEFFFF"/>
              </a:clrFrom>
              <a:clrTo>
                <a:srgbClr val="FEFFFF">
                  <a:alpha val="0"/>
                </a:srgbClr>
              </a:clrTo>
            </a:clrChange>
            <a:duotone>
              <a:schemeClr val="accent2">
                <a:shade val="45000"/>
                <a:satMod val="135000"/>
              </a:schemeClr>
              <a:prstClr val="white"/>
            </a:duotone>
          </a:blip>
          <a:srcRect t="4428" b="3199"/>
          <a:stretch/>
        </p:blipFill>
        <p:spPr>
          <a:xfrm>
            <a:off x="2921000" y="365125"/>
            <a:ext cx="8724900" cy="5927103"/>
          </a:xfrm>
          <a:prstGeom prst="rect">
            <a:avLst/>
          </a:prstGeom>
        </p:spPr>
      </p:pic>
      <p:pic>
        <p:nvPicPr>
          <p:cNvPr id="13" name="Graphic 12" descr="Star">
            <a:extLst>
              <a:ext uri="{FF2B5EF4-FFF2-40B4-BE49-F238E27FC236}">
                <a16:creationId xmlns:a16="http://schemas.microsoft.com/office/drawing/2014/main" id="{B60D92C6-6000-44E7-9677-D479BC6665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4700" y="4946650"/>
            <a:ext cx="660400" cy="660400"/>
          </a:xfrm>
          <a:prstGeom prst="rect">
            <a:avLst/>
          </a:prstGeom>
        </p:spPr>
      </p:pic>
      <p:pic>
        <p:nvPicPr>
          <p:cNvPr id="16" name="Graphic 15" descr="Star">
            <a:extLst>
              <a:ext uri="{FF2B5EF4-FFF2-40B4-BE49-F238E27FC236}">
                <a16:creationId xmlns:a16="http://schemas.microsoft.com/office/drawing/2014/main" id="{185281FF-5762-4E81-BCD6-F2DCDC774E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4300" y="4959039"/>
            <a:ext cx="660400" cy="660400"/>
          </a:xfrm>
          <a:prstGeom prst="rect">
            <a:avLst/>
          </a:prstGeom>
        </p:spPr>
      </p:pic>
      <p:pic>
        <p:nvPicPr>
          <p:cNvPr id="17" name="Graphic 16" descr="Star">
            <a:extLst>
              <a:ext uri="{FF2B5EF4-FFF2-40B4-BE49-F238E27FC236}">
                <a16:creationId xmlns:a16="http://schemas.microsoft.com/office/drawing/2014/main" id="{2A110C97-8421-45C7-873C-51A5A0E372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15500" y="2011051"/>
            <a:ext cx="660400" cy="660400"/>
          </a:xfrm>
          <a:prstGeom prst="rect">
            <a:avLst/>
          </a:prstGeom>
        </p:spPr>
      </p:pic>
      <p:pic>
        <p:nvPicPr>
          <p:cNvPr id="19" name="Graphic 18" descr="Cycle with people">
            <a:extLst>
              <a:ext uri="{FF2B5EF4-FFF2-40B4-BE49-F238E27FC236}">
                <a16:creationId xmlns:a16="http://schemas.microsoft.com/office/drawing/2014/main" id="{EEB9AC8A-CB52-45A6-8630-3C3CA1BE7C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67824" y="4241489"/>
            <a:ext cx="1895164" cy="1895164"/>
          </a:xfrm>
          <a:prstGeom prst="rect">
            <a:avLst/>
          </a:prstGeom>
        </p:spPr>
      </p:pic>
      <p:sp>
        <p:nvSpPr>
          <p:cNvPr id="20" name="TextBox 19">
            <a:extLst>
              <a:ext uri="{FF2B5EF4-FFF2-40B4-BE49-F238E27FC236}">
                <a16:creationId xmlns:a16="http://schemas.microsoft.com/office/drawing/2014/main" id="{C1A64F1A-8A6B-4E95-AFDD-286BD9AEE4F3}"/>
              </a:ext>
            </a:extLst>
          </p:cNvPr>
          <p:cNvSpPr txBox="1"/>
          <p:nvPr/>
        </p:nvSpPr>
        <p:spPr>
          <a:xfrm>
            <a:off x="459717" y="4511364"/>
            <a:ext cx="3873500" cy="1261884"/>
          </a:xfrm>
          <a:prstGeom prst="rect">
            <a:avLst/>
          </a:prstGeom>
          <a:noFill/>
        </p:spPr>
        <p:txBody>
          <a:bodyPr wrap="square" rtlCol="0">
            <a:spAutoFit/>
          </a:bodyPr>
          <a:lstStyle/>
          <a:p>
            <a:pPr algn="ctr"/>
            <a:r>
              <a:rPr lang="en-US" sz="2800" b="1" dirty="0">
                <a:latin typeface="Avenir Next" panose="020B0503020202020204" pitchFamily="34" charset="0"/>
              </a:rPr>
              <a:t>New State Coordinators</a:t>
            </a:r>
          </a:p>
          <a:p>
            <a:pPr algn="ctr"/>
            <a:r>
              <a:rPr lang="en-US" sz="2400" dirty="0">
                <a:latin typeface="Avenir Next" panose="020B0503020202020204" pitchFamily="34" charset="0"/>
              </a:rPr>
              <a:t>To better connect and integrate the Cooperative</a:t>
            </a:r>
          </a:p>
        </p:txBody>
      </p:sp>
      <p:pic>
        <p:nvPicPr>
          <p:cNvPr id="21" name="Graphic 20" descr="Cycle with people">
            <a:extLst>
              <a:ext uri="{FF2B5EF4-FFF2-40B4-BE49-F238E27FC236}">
                <a16:creationId xmlns:a16="http://schemas.microsoft.com/office/drawing/2014/main" id="{C3B4D366-07DD-4978-B69C-AB9FC23C124E}"/>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4880343" y="3446307"/>
            <a:ext cx="1895164" cy="1895164"/>
          </a:xfrm>
          <a:prstGeom prst="rect">
            <a:avLst/>
          </a:prstGeom>
        </p:spPr>
      </p:pic>
      <p:pic>
        <p:nvPicPr>
          <p:cNvPr id="22" name="Graphic 21" descr="Cycle with people">
            <a:extLst>
              <a:ext uri="{FF2B5EF4-FFF2-40B4-BE49-F238E27FC236}">
                <a16:creationId xmlns:a16="http://schemas.microsoft.com/office/drawing/2014/main" id="{A0F16019-0241-434C-AF99-E1B7C4D50047}"/>
              </a:ext>
            </a:extLst>
          </p:cNvPr>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a:off x="4046035" y="3446307"/>
            <a:ext cx="1895164" cy="1895164"/>
          </a:xfrm>
          <a:prstGeom prst="rect">
            <a:avLst/>
          </a:prstGeom>
        </p:spPr>
      </p:pic>
    </p:spTree>
    <p:extLst>
      <p:ext uri="{BB962C8B-B14F-4D97-AF65-F5344CB8AC3E}">
        <p14:creationId xmlns:p14="http://schemas.microsoft.com/office/powerpoint/2010/main" val="28940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50"/>
                                        <p:tgtEl>
                                          <p:spTgt spid="1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DA4E-3BAD-4808-A756-9B23B3D2CD5C}"/>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3E33E617-6255-47CB-B547-EB4C0CBE8C7B}"/>
              </a:ext>
            </a:extLst>
          </p:cNvPr>
          <p:cNvPicPr>
            <a:picLocks noChangeAspect="1" noChangeArrowheads="1"/>
          </p:cNvPicPr>
          <p:nvPr/>
        </p:nvPicPr>
        <p:blipFill>
          <a:blip r:embed="rId3"/>
          <a:srcRect l="460" r="460"/>
          <a:stretch/>
        </p:blipFill>
        <p:spPr bwMode="auto">
          <a:xfrm>
            <a:off x="3163731" y="1217029"/>
            <a:ext cx="1306608" cy="1632713"/>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rgbClr val="69676D"/>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17C3C531-0AF2-463F-8AD9-FF523225BB1F}"/>
              </a:ext>
            </a:extLst>
          </p:cNvPr>
          <p:cNvPicPr>
            <a:picLocks noChangeAspect="1" noChangeArrowheads="1"/>
          </p:cNvPicPr>
          <p:nvPr/>
        </p:nvPicPr>
        <p:blipFill>
          <a:blip r:embed="rId4"/>
          <a:srcRect t="17" b="17"/>
          <a:stretch/>
        </p:blipFill>
        <p:spPr bwMode="auto">
          <a:xfrm>
            <a:off x="7586987" y="1227347"/>
            <a:ext cx="1306608" cy="1632713"/>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rgbClr val="69676D"/>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CF50E1CB-A1BB-4784-8D28-3E3B29A8FBF2}"/>
              </a:ext>
            </a:extLst>
          </p:cNvPr>
          <p:cNvPicPr>
            <a:picLocks noChangeAspect="1" noChangeArrowheads="1"/>
          </p:cNvPicPr>
          <p:nvPr/>
        </p:nvPicPr>
        <p:blipFill>
          <a:blip r:embed="rId5"/>
          <a:srcRect l="2065" r="2065"/>
          <a:stretch/>
        </p:blipFill>
        <p:spPr bwMode="auto">
          <a:xfrm>
            <a:off x="943886" y="1229380"/>
            <a:ext cx="1314825" cy="1632712"/>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rgbClr val="69676D"/>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E8DB82FB-19C5-41DE-866D-5BC3F2D3396B}"/>
              </a:ext>
            </a:extLst>
          </p:cNvPr>
          <p:cNvSpPr txBox="1"/>
          <p:nvPr/>
        </p:nvSpPr>
        <p:spPr>
          <a:xfrm>
            <a:off x="9457911" y="2849742"/>
            <a:ext cx="1988015" cy="830997"/>
          </a:xfrm>
          <a:prstGeom prst="rect">
            <a:avLst/>
          </a:prstGeom>
          <a:noFill/>
        </p:spPr>
        <p:txBody>
          <a:bodyPr wrap="square" rtlCol="0">
            <a:spAutoFit/>
          </a:bodyPr>
          <a:lstStyle/>
          <a:p>
            <a:pPr algn="ctr"/>
            <a:r>
              <a:rPr lang="en-US" sz="1600" dirty="0">
                <a:latin typeface="Avenir Next" panose="020B0503020202020204" pitchFamily="34" charset="0"/>
              </a:rPr>
              <a:t>Web and Database Developer: Nancy Voorhis</a:t>
            </a:r>
          </a:p>
        </p:txBody>
      </p:sp>
      <p:sp>
        <p:nvSpPr>
          <p:cNvPr id="7" name="TextBox 6">
            <a:extLst>
              <a:ext uri="{FF2B5EF4-FFF2-40B4-BE49-F238E27FC236}">
                <a16:creationId xmlns:a16="http://schemas.microsoft.com/office/drawing/2014/main" id="{4D1619A0-A4AD-4A63-BA78-6E028505EC0E}"/>
              </a:ext>
            </a:extLst>
          </p:cNvPr>
          <p:cNvSpPr txBox="1"/>
          <p:nvPr/>
        </p:nvSpPr>
        <p:spPr>
          <a:xfrm>
            <a:off x="3033197" y="2872582"/>
            <a:ext cx="1558440" cy="584775"/>
          </a:xfrm>
          <a:prstGeom prst="rect">
            <a:avLst/>
          </a:prstGeom>
          <a:noFill/>
        </p:spPr>
        <p:txBody>
          <a:bodyPr wrap="none" rtlCol="0">
            <a:spAutoFit/>
          </a:bodyPr>
          <a:lstStyle/>
          <a:p>
            <a:pPr algn="ctr"/>
            <a:r>
              <a:rPr lang="en-US" sz="1600" dirty="0">
                <a:latin typeface="Avenir Next" panose="020B0503020202020204" pitchFamily="34" charset="0"/>
              </a:rPr>
              <a:t>Director: </a:t>
            </a:r>
          </a:p>
          <a:p>
            <a:pPr algn="ctr"/>
            <a:r>
              <a:rPr lang="en-US" sz="1600" dirty="0">
                <a:latin typeface="Avenir Next" panose="020B0503020202020204" pitchFamily="34" charset="0"/>
              </a:rPr>
              <a:t>James Duncan</a:t>
            </a:r>
          </a:p>
        </p:txBody>
      </p:sp>
      <p:pic>
        <p:nvPicPr>
          <p:cNvPr id="9" name="Picture 8">
            <a:extLst>
              <a:ext uri="{FF2B5EF4-FFF2-40B4-BE49-F238E27FC236}">
                <a16:creationId xmlns:a16="http://schemas.microsoft.com/office/drawing/2014/main" id="{8BD9BF3F-B8D4-4BD1-AD7B-4ABC1927EDE6}"/>
              </a:ext>
            </a:extLst>
          </p:cNvPr>
          <p:cNvPicPr>
            <a:picLocks noChangeAspect="1"/>
          </p:cNvPicPr>
          <p:nvPr/>
        </p:nvPicPr>
        <p:blipFill rotWithShape="1">
          <a:blip r:embed="rId6"/>
          <a:srcRect t="895" b="895"/>
          <a:stretch/>
        </p:blipFill>
        <p:spPr>
          <a:xfrm>
            <a:off x="9798615" y="1225316"/>
            <a:ext cx="1306609" cy="1636776"/>
          </a:xfrm>
          <a:prstGeom prst="rect">
            <a:avLst/>
          </a:prstGeom>
          <a:ln w="12700">
            <a:solidFill>
              <a:schemeClr val="accent1"/>
            </a:solidFill>
          </a:ln>
        </p:spPr>
      </p:pic>
      <p:pic>
        <p:nvPicPr>
          <p:cNvPr id="10" name="Picture 9">
            <a:extLst>
              <a:ext uri="{FF2B5EF4-FFF2-40B4-BE49-F238E27FC236}">
                <a16:creationId xmlns:a16="http://schemas.microsoft.com/office/drawing/2014/main" id="{3D398949-2A10-415F-86AF-EB12CF1152F1}"/>
              </a:ext>
            </a:extLst>
          </p:cNvPr>
          <p:cNvPicPr>
            <a:picLocks noChangeAspect="1"/>
          </p:cNvPicPr>
          <p:nvPr/>
        </p:nvPicPr>
        <p:blipFill rotWithShape="1">
          <a:blip r:embed="rId7"/>
          <a:srcRect t="3059" b="3059"/>
          <a:stretch/>
        </p:blipFill>
        <p:spPr>
          <a:xfrm>
            <a:off x="943886" y="3800725"/>
            <a:ext cx="1307592" cy="1636776"/>
          </a:xfrm>
          <a:prstGeom prst="rect">
            <a:avLst/>
          </a:prstGeom>
          <a:ln>
            <a:solidFill>
              <a:schemeClr val="accent1"/>
            </a:solidFill>
          </a:ln>
        </p:spPr>
      </p:pic>
      <p:pic>
        <p:nvPicPr>
          <p:cNvPr id="11" name="Picture 10">
            <a:extLst>
              <a:ext uri="{FF2B5EF4-FFF2-40B4-BE49-F238E27FC236}">
                <a16:creationId xmlns:a16="http://schemas.microsoft.com/office/drawing/2014/main" id="{E363136E-431C-4D61-995A-983ADD93A2BD}"/>
              </a:ext>
            </a:extLst>
          </p:cNvPr>
          <p:cNvPicPr>
            <a:picLocks noChangeAspect="1"/>
          </p:cNvPicPr>
          <p:nvPr/>
        </p:nvPicPr>
        <p:blipFill>
          <a:blip r:embed="rId8"/>
          <a:srcRect/>
          <a:stretch/>
        </p:blipFill>
        <p:spPr>
          <a:xfrm>
            <a:off x="3165494" y="3819076"/>
            <a:ext cx="1296477" cy="1629857"/>
          </a:xfrm>
          <a:prstGeom prst="rect">
            <a:avLst/>
          </a:prstGeom>
          <a:ln>
            <a:solidFill>
              <a:schemeClr val="accent1"/>
            </a:solidFill>
          </a:ln>
        </p:spPr>
      </p:pic>
      <p:sp>
        <p:nvSpPr>
          <p:cNvPr id="12" name="TextBox 11">
            <a:extLst>
              <a:ext uri="{FF2B5EF4-FFF2-40B4-BE49-F238E27FC236}">
                <a16:creationId xmlns:a16="http://schemas.microsoft.com/office/drawing/2014/main" id="{6F313510-67F7-4A42-86EB-FBE0C8FC43A5}"/>
              </a:ext>
            </a:extLst>
          </p:cNvPr>
          <p:cNvSpPr txBox="1"/>
          <p:nvPr/>
        </p:nvSpPr>
        <p:spPr>
          <a:xfrm>
            <a:off x="7209529" y="2842996"/>
            <a:ext cx="2061523" cy="830997"/>
          </a:xfrm>
          <a:prstGeom prst="rect">
            <a:avLst/>
          </a:prstGeom>
          <a:noFill/>
        </p:spPr>
        <p:txBody>
          <a:bodyPr wrap="square" rtlCol="0">
            <a:spAutoFit/>
          </a:bodyPr>
          <a:lstStyle/>
          <a:p>
            <a:pPr algn="ctr"/>
            <a:r>
              <a:rPr lang="en-US" sz="1600" dirty="0">
                <a:latin typeface="Avenir Next" panose="020B0503020202020204" pitchFamily="34" charset="0"/>
              </a:rPr>
              <a:t>Monitoring/Services </a:t>
            </a:r>
          </a:p>
          <a:p>
            <a:pPr algn="ctr"/>
            <a:r>
              <a:rPr lang="en-US" sz="1600" dirty="0">
                <a:latin typeface="Avenir Next" panose="020B0503020202020204" pitchFamily="34" charset="0"/>
              </a:rPr>
              <a:t>Coordinator: John  Truong</a:t>
            </a:r>
          </a:p>
        </p:txBody>
      </p:sp>
      <p:pic>
        <p:nvPicPr>
          <p:cNvPr id="14" name="Picture 13">
            <a:extLst>
              <a:ext uri="{FF2B5EF4-FFF2-40B4-BE49-F238E27FC236}">
                <a16:creationId xmlns:a16="http://schemas.microsoft.com/office/drawing/2014/main" id="{D45B511B-DD98-4CCB-886F-F2DD55FD0CB1}"/>
              </a:ext>
            </a:extLst>
          </p:cNvPr>
          <p:cNvPicPr>
            <a:picLocks noChangeAspect="1"/>
          </p:cNvPicPr>
          <p:nvPr/>
        </p:nvPicPr>
        <p:blipFill rotWithShape="1">
          <a:blip r:embed="rId9"/>
          <a:srcRect l="2134" r="2134"/>
          <a:stretch/>
        </p:blipFill>
        <p:spPr>
          <a:xfrm>
            <a:off x="7586987" y="3800725"/>
            <a:ext cx="1305772" cy="1636776"/>
          </a:xfrm>
          <a:prstGeom prst="rect">
            <a:avLst/>
          </a:prstGeom>
          <a:ln>
            <a:solidFill>
              <a:schemeClr val="accent1"/>
            </a:solidFill>
          </a:ln>
        </p:spPr>
      </p:pic>
      <p:sp>
        <p:nvSpPr>
          <p:cNvPr id="15" name="TextBox 14">
            <a:extLst>
              <a:ext uri="{FF2B5EF4-FFF2-40B4-BE49-F238E27FC236}">
                <a16:creationId xmlns:a16="http://schemas.microsoft.com/office/drawing/2014/main" id="{D6F3BCFB-45D7-4E9A-8B7E-DCEE5FDC4322}"/>
              </a:ext>
            </a:extLst>
          </p:cNvPr>
          <p:cNvSpPr txBox="1"/>
          <p:nvPr/>
        </p:nvSpPr>
        <p:spPr>
          <a:xfrm>
            <a:off x="7245865" y="5594532"/>
            <a:ext cx="1988015" cy="584775"/>
          </a:xfrm>
          <a:prstGeom prst="rect">
            <a:avLst/>
          </a:prstGeom>
          <a:noFill/>
        </p:spPr>
        <p:txBody>
          <a:bodyPr wrap="square" rtlCol="0">
            <a:spAutoFit/>
          </a:bodyPr>
          <a:lstStyle/>
          <a:p>
            <a:pPr algn="ctr"/>
            <a:r>
              <a:rPr lang="en-US" sz="1600" dirty="0">
                <a:latin typeface="Avenir Next" panose="020B0503020202020204" pitchFamily="34" charset="0"/>
              </a:rPr>
              <a:t>Data Archivist: </a:t>
            </a:r>
          </a:p>
          <a:p>
            <a:pPr algn="ctr"/>
            <a:r>
              <a:rPr lang="en-US" sz="1600" dirty="0">
                <a:latin typeface="Avenir Next" panose="020B0503020202020204" pitchFamily="34" charset="0"/>
              </a:rPr>
              <a:t>Alyx Belisle</a:t>
            </a:r>
          </a:p>
        </p:txBody>
      </p:sp>
      <p:sp>
        <p:nvSpPr>
          <p:cNvPr id="16" name="TextBox 15">
            <a:extLst>
              <a:ext uri="{FF2B5EF4-FFF2-40B4-BE49-F238E27FC236}">
                <a16:creationId xmlns:a16="http://schemas.microsoft.com/office/drawing/2014/main" id="{FDD898A3-8E6B-4B13-9DE9-85CE03DAB4D2}"/>
              </a:ext>
            </a:extLst>
          </p:cNvPr>
          <p:cNvSpPr txBox="1"/>
          <p:nvPr/>
        </p:nvSpPr>
        <p:spPr>
          <a:xfrm>
            <a:off x="977416" y="5568433"/>
            <a:ext cx="1240532" cy="584775"/>
          </a:xfrm>
          <a:prstGeom prst="rect">
            <a:avLst/>
          </a:prstGeom>
          <a:noFill/>
        </p:spPr>
        <p:txBody>
          <a:bodyPr wrap="none" rtlCol="0">
            <a:spAutoFit/>
          </a:bodyPr>
          <a:lstStyle/>
          <a:p>
            <a:pPr algn="ctr"/>
            <a:r>
              <a:rPr lang="en-US" sz="1600" dirty="0">
                <a:latin typeface="Avenir Next" panose="020B0503020202020204" pitchFamily="34" charset="0"/>
              </a:rPr>
              <a:t>GIS Analyst</a:t>
            </a:r>
          </a:p>
          <a:p>
            <a:pPr algn="ctr"/>
            <a:r>
              <a:rPr lang="en-US" sz="1600" dirty="0">
                <a:latin typeface="Avenir Next" panose="020B0503020202020204" pitchFamily="34" charset="0"/>
              </a:rPr>
              <a:t>Emma Tait</a:t>
            </a:r>
          </a:p>
        </p:txBody>
      </p:sp>
      <p:sp>
        <p:nvSpPr>
          <p:cNvPr id="17" name="TextBox 16">
            <a:extLst>
              <a:ext uri="{FF2B5EF4-FFF2-40B4-BE49-F238E27FC236}">
                <a16:creationId xmlns:a16="http://schemas.microsoft.com/office/drawing/2014/main" id="{E52C6DAC-BDC9-4D62-A8E5-5EEF6AE984C7}"/>
              </a:ext>
            </a:extLst>
          </p:cNvPr>
          <p:cNvSpPr txBox="1"/>
          <p:nvPr/>
        </p:nvSpPr>
        <p:spPr>
          <a:xfrm>
            <a:off x="2879097" y="5568432"/>
            <a:ext cx="1881413" cy="584775"/>
          </a:xfrm>
          <a:prstGeom prst="rect">
            <a:avLst/>
          </a:prstGeom>
          <a:noFill/>
        </p:spPr>
        <p:txBody>
          <a:bodyPr wrap="square" rtlCol="0">
            <a:spAutoFit/>
          </a:bodyPr>
          <a:lstStyle/>
          <a:p>
            <a:pPr algn="ctr"/>
            <a:r>
              <a:rPr lang="en-US" sz="1600" dirty="0">
                <a:latin typeface="Avenir Next" panose="020B0503020202020204" pitchFamily="34" charset="0"/>
              </a:rPr>
              <a:t>Data Specialist:</a:t>
            </a:r>
          </a:p>
          <a:p>
            <a:pPr algn="ctr"/>
            <a:r>
              <a:rPr lang="en-US" sz="1600" dirty="0">
                <a:latin typeface="Avenir Next" panose="020B0503020202020204" pitchFamily="34" charset="0"/>
              </a:rPr>
              <a:t>Matthias Sirch</a:t>
            </a:r>
          </a:p>
        </p:txBody>
      </p:sp>
      <p:sp>
        <p:nvSpPr>
          <p:cNvPr id="22" name="Rectangle 21">
            <a:extLst>
              <a:ext uri="{FF2B5EF4-FFF2-40B4-BE49-F238E27FC236}">
                <a16:creationId xmlns:a16="http://schemas.microsoft.com/office/drawing/2014/main" id="{946680DE-FA48-4625-A36A-26B88D4FC055}"/>
              </a:ext>
            </a:extLst>
          </p:cNvPr>
          <p:cNvSpPr/>
          <p:nvPr/>
        </p:nvSpPr>
        <p:spPr>
          <a:xfrm>
            <a:off x="363051" y="476043"/>
            <a:ext cx="11465898" cy="582637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07CCBA0-9AF5-4E45-AD4D-BD8A98704953}"/>
              </a:ext>
            </a:extLst>
          </p:cNvPr>
          <p:cNvSpPr txBox="1"/>
          <p:nvPr/>
        </p:nvSpPr>
        <p:spPr>
          <a:xfrm>
            <a:off x="5204656" y="2826577"/>
            <a:ext cx="1790852" cy="584775"/>
          </a:xfrm>
          <a:prstGeom prst="rect">
            <a:avLst/>
          </a:prstGeom>
          <a:noFill/>
        </p:spPr>
        <p:txBody>
          <a:bodyPr wrap="square" rtlCol="0">
            <a:spAutoFit/>
          </a:bodyPr>
          <a:lstStyle/>
          <a:p>
            <a:pPr algn="ctr"/>
            <a:r>
              <a:rPr lang="en-US" sz="1600" dirty="0">
                <a:latin typeface="Avenir Next" panose="020B0503020202020204" pitchFamily="34" charset="0"/>
              </a:rPr>
              <a:t>Project Manager:</a:t>
            </a:r>
          </a:p>
          <a:p>
            <a:pPr algn="ctr"/>
            <a:r>
              <a:rPr lang="en-US" sz="1600" dirty="0">
                <a:latin typeface="Avenir Next" panose="020B0503020202020204" pitchFamily="34" charset="0"/>
              </a:rPr>
              <a:t>Pia Ruisi-Besares</a:t>
            </a:r>
          </a:p>
        </p:txBody>
      </p:sp>
      <p:pic>
        <p:nvPicPr>
          <p:cNvPr id="13" name="Picture 12">
            <a:extLst>
              <a:ext uri="{FF2B5EF4-FFF2-40B4-BE49-F238E27FC236}">
                <a16:creationId xmlns:a16="http://schemas.microsoft.com/office/drawing/2014/main" id="{66B3D4EC-0795-4779-B700-E11BCA2BF655}"/>
              </a:ext>
            </a:extLst>
          </p:cNvPr>
          <p:cNvPicPr>
            <a:picLocks noChangeAspect="1"/>
          </p:cNvPicPr>
          <p:nvPr/>
        </p:nvPicPr>
        <p:blipFill>
          <a:blip r:embed="rId10"/>
          <a:srcRect l="23160" r="23160"/>
          <a:stretch/>
        </p:blipFill>
        <p:spPr>
          <a:xfrm>
            <a:off x="5364023" y="3815617"/>
            <a:ext cx="1317944" cy="1636776"/>
          </a:xfrm>
          <a:prstGeom prst="rect">
            <a:avLst/>
          </a:prstGeom>
          <a:ln>
            <a:solidFill>
              <a:schemeClr val="accent1"/>
            </a:solidFill>
          </a:ln>
        </p:spPr>
      </p:pic>
      <p:sp>
        <p:nvSpPr>
          <p:cNvPr id="18" name="TextBox 17">
            <a:extLst>
              <a:ext uri="{FF2B5EF4-FFF2-40B4-BE49-F238E27FC236}">
                <a16:creationId xmlns:a16="http://schemas.microsoft.com/office/drawing/2014/main" id="{B7566B16-7074-4F79-A6B1-6D88293DC409}"/>
              </a:ext>
            </a:extLst>
          </p:cNvPr>
          <p:cNvSpPr txBox="1"/>
          <p:nvPr/>
        </p:nvSpPr>
        <p:spPr>
          <a:xfrm>
            <a:off x="5123311" y="5495167"/>
            <a:ext cx="1806512" cy="830997"/>
          </a:xfrm>
          <a:prstGeom prst="rect">
            <a:avLst/>
          </a:prstGeom>
          <a:noFill/>
        </p:spPr>
        <p:txBody>
          <a:bodyPr wrap="square" rtlCol="0">
            <a:spAutoFit/>
          </a:bodyPr>
          <a:lstStyle/>
          <a:p>
            <a:pPr algn="ctr"/>
            <a:r>
              <a:rPr lang="en-US" sz="1600" dirty="0">
                <a:latin typeface="Avenir Next" panose="020B0503020202020204" pitchFamily="34" charset="0"/>
              </a:rPr>
              <a:t>ECO AmeriCorps Member: </a:t>
            </a:r>
          </a:p>
          <a:p>
            <a:pPr algn="ctr"/>
            <a:r>
              <a:rPr lang="en-US" sz="1600" dirty="0">
                <a:latin typeface="Avenir Next" panose="020B0503020202020204" pitchFamily="34" charset="0"/>
              </a:rPr>
              <a:t>Emma Gwyn</a:t>
            </a:r>
          </a:p>
        </p:txBody>
      </p:sp>
      <p:pic>
        <p:nvPicPr>
          <p:cNvPr id="19" name="Picture 18">
            <a:extLst>
              <a:ext uri="{FF2B5EF4-FFF2-40B4-BE49-F238E27FC236}">
                <a16:creationId xmlns:a16="http://schemas.microsoft.com/office/drawing/2014/main" id="{DAD3B720-20B8-4B99-B80D-37D7441C9F1F}"/>
              </a:ext>
            </a:extLst>
          </p:cNvPr>
          <p:cNvPicPr>
            <a:picLocks noChangeAspect="1"/>
          </p:cNvPicPr>
          <p:nvPr/>
        </p:nvPicPr>
        <p:blipFill rotWithShape="1">
          <a:blip r:embed="rId11"/>
          <a:srcRect l="43359" t="10010" r="2628"/>
          <a:stretch/>
        </p:blipFill>
        <p:spPr>
          <a:xfrm>
            <a:off x="5375359" y="1217029"/>
            <a:ext cx="1306608" cy="1632713"/>
          </a:xfrm>
          <a:prstGeom prst="rect">
            <a:avLst/>
          </a:prstGeom>
          <a:ln>
            <a:solidFill>
              <a:schemeClr val="accent1"/>
            </a:solidFill>
          </a:ln>
        </p:spPr>
      </p:pic>
      <p:pic>
        <p:nvPicPr>
          <p:cNvPr id="20" name="Picture 19">
            <a:extLst>
              <a:ext uri="{FF2B5EF4-FFF2-40B4-BE49-F238E27FC236}">
                <a16:creationId xmlns:a16="http://schemas.microsoft.com/office/drawing/2014/main" id="{F1805D12-72CD-47CB-9CDD-8F160C0CE42A}"/>
              </a:ext>
            </a:extLst>
          </p:cNvPr>
          <p:cNvPicPr>
            <a:picLocks noChangeAspect="1"/>
          </p:cNvPicPr>
          <p:nvPr/>
        </p:nvPicPr>
        <p:blipFill rotWithShape="1">
          <a:blip r:embed="rId12"/>
          <a:srcRect l="25913" t="679" r="20487" b="-679"/>
          <a:stretch/>
        </p:blipFill>
        <p:spPr>
          <a:xfrm>
            <a:off x="9789253" y="3800725"/>
            <a:ext cx="1315971" cy="1636776"/>
          </a:xfrm>
          <a:prstGeom prst="rect">
            <a:avLst/>
          </a:prstGeom>
          <a:ln>
            <a:solidFill>
              <a:schemeClr val="accent1"/>
            </a:solidFill>
          </a:ln>
        </p:spPr>
      </p:pic>
      <p:sp>
        <p:nvSpPr>
          <p:cNvPr id="21" name="TextBox 20">
            <a:extLst>
              <a:ext uri="{FF2B5EF4-FFF2-40B4-BE49-F238E27FC236}">
                <a16:creationId xmlns:a16="http://schemas.microsoft.com/office/drawing/2014/main" id="{C872D369-B009-4EED-B2F3-E9955C1BC134}"/>
              </a:ext>
            </a:extLst>
          </p:cNvPr>
          <p:cNvSpPr txBox="1"/>
          <p:nvPr/>
        </p:nvSpPr>
        <p:spPr>
          <a:xfrm>
            <a:off x="9453230" y="5471422"/>
            <a:ext cx="1988015" cy="830997"/>
          </a:xfrm>
          <a:prstGeom prst="rect">
            <a:avLst/>
          </a:prstGeom>
          <a:noFill/>
        </p:spPr>
        <p:txBody>
          <a:bodyPr wrap="square" rtlCol="0">
            <a:spAutoFit/>
          </a:bodyPr>
          <a:lstStyle/>
          <a:p>
            <a:pPr algn="ctr"/>
            <a:r>
              <a:rPr lang="en-US" sz="1600" dirty="0">
                <a:latin typeface="Avenir Next" panose="020B0503020202020204" pitchFamily="34" charset="0"/>
              </a:rPr>
              <a:t>Outreach Professional:</a:t>
            </a:r>
          </a:p>
          <a:p>
            <a:pPr algn="ctr"/>
            <a:r>
              <a:rPr lang="en-US" sz="1600" dirty="0">
                <a:latin typeface="Avenir Next" panose="020B0503020202020204" pitchFamily="34" charset="0"/>
              </a:rPr>
              <a:t>Elissa Schuett</a:t>
            </a:r>
          </a:p>
        </p:txBody>
      </p:sp>
    </p:spTree>
    <p:extLst>
      <p:ext uri="{BB962C8B-B14F-4D97-AF65-F5344CB8AC3E}">
        <p14:creationId xmlns:p14="http://schemas.microsoft.com/office/powerpoint/2010/main" val="23508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A6A4-6AFC-425E-94B8-732AF49E82B3}"/>
              </a:ext>
            </a:extLst>
          </p:cNvPr>
          <p:cNvSpPr>
            <a:spLocks noGrp="1"/>
          </p:cNvSpPr>
          <p:nvPr>
            <p:ph type="title"/>
          </p:nvPr>
        </p:nvSpPr>
        <p:spPr/>
        <p:txBody>
          <a:bodyPr/>
          <a:lstStyle/>
          <a:p>
            <a:r>
              <a:rPr lang="en-US" dirty="0"/>
              <a:t>New Regional Tools and Data Resources</a:t>
            </a:r>
          </a:p>
        </p:txBody>
      </p:sp>
      <p:sp>
        <p:nvSpPr>
          <p:cNvPr id="3" name="Content Placeholder 2">
            <a:extLst>
              <a:ext uri="{FF2B5EF4-FFF2-40B4-BE49-F238E27FC236}">
                <a16:creationId xmlns:a16="http://schemas.microsoft.com/office/drawing/2014/main" id="{98BDB0CC-18C9-4ABA-8F69-F646DFE0611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8C8CEAE-8CB4-4133-AAAC-46D6DD1D36CB}"/>
              </a:ext>
            </a:extLst>
          </p:cNvPr>
          <p:cNvPicPr>
            <a:picLocks noChangeAspect="1"/>
          </p:cNvPicPr>
          <p:nvPr/>
        </p:nvPicPr>
        <p:blipFill rotWithShape="1">
          <a:blip r:embed="rId3"/>
          <a:srcRect l="31587" t="32519" r="23325"/>
          <a:stretch/>
        </p:blipFill>
        <p:spPr>
          <a:xfrm>
            <a:off x="876259" y="1690688"/>
            <a:ext cx="2749496" cy="2536892"/>
          </a:xfrm>
          <a:prstGeom prst="rect">
            <a:avLst/>
          </a:prstGeom>
          <a:ln>
            <a:solidFill>
              <a:schemeClr val="accent2">
                <a:lumMod val="50000"/>
              </a:schemeClr>
            </a:solidFill>
          </a:ln>
        </p:spPr>
      </p:pic>
      <p:pic>
        <p:nvPicPr>
          <p:cNvPr id="5" name="Picture 4">
            <a:extLst>
              <a:ext uri="{FF2B5EF4-FFF2-40B4-BE49-F238E27FC236}">
                <a16:creationId xmlns:a16="http://schemas.microsoft.com/office/drawing/2014/main" id="{D6D03EA4-94A8-462E-978A-14BCDEDDB6D3}"/>
              </a:ext>
            </a:extLst>
          </p:cNvPr>
          <p:cNvPicPr>
            <a:picLocks noChangeAspect="1"/>
          </p:cNvPicPr>
          <p:nvPr/>
        </p:nvPicPr>
        <p:blipFill rotWithShape="1">
          <a:blip r:embed="rId4"/>
          <a:srcRect l="6582" t="12396" r="60571" b="40656"/>
          <a:stretch/>
        </p:blipFill>
        <p:spPr>
          <a:xfrm>
            <a:off x="4738252" y="3736099"/>
            <a:ext cx="2719989" cy="2536891"/>
          </a:xfrm>
          <a:prstGeom prst="rect">
            <a:avLst/>
          </a:prstGeom>
          <a:ln>
            <a:solidFill>
              <a:schemeClr val="accent2">
                <a:lumMod val="50000"/>
              </a:schemeClr>
            </a:solidFill>
          </a:ln>
        </p:spPr>
      </p:pic>
      <p:pic>
        <p:nvPicPr>
          <p:cNvPr id="6" name="Picture 5">
            <a:extLst>
              <a:ext uri="{FF2B5EF4-FFF2-40B4-BE49-F238E27FC236}">
                <a16:creationId xmlns:a16="http://schemas.microsoft.com/office/drawing/2014/main" id="{6B4348A1-1A09-4584-BC90-D25B054128C9}"/>
              </a:ext>
            </a:extLst>
          </p:cNvPr>
          <p:cNvPicPr>
            <a:picLocks noChangeAspect="1"/>
          </p:cNvPicPr>
          <p:nvPr/>
        </p:nvPicPr>
        <p:blipFill rotWithShape="1">
          <a:blip r:embed="rId5"/>
          <a:srcRect l="23827" t="-305" r="11520" b="29725"/>
          <a:stretch/>
        </p:blipFill>
        <p:spPr>
          <a:xfrm>
            <a:off x="8633811" y="1633570"/>
            <a:ext cx="2719989" cy="2536891"/>
          </a:xfrm>
          <a:prstGeom prst="rect">
            <a:avLst/>
          </a:prstGeom>
          <a:ln>
            <a:solidFill>
              <a:schemeClr val="accent2">
                <a:lumMod val="50000"/>
              </a:schemeClr>
            </a:solidFill>
          </a:ln>
        </p:spPr>
      </p:pic>
      <p:sp>
        <p:nvSpPr>
          <p:cNvPr id="9" name="TextBox 8">
            <a:extLst>
              <a:ext uri="{FF2B5EF4-FFF2-40B4-BE49-F238E27FC236}">
                <a16:creationId xmlns:a16="http://schemas.microsoft.com/office/drawing/2014/main" id="{4CE230D9-91BF-41E4-96C0-D4B3EE420881}"/>
              </a:ext>
            </a:extLst>
          </p:cNvPr>
          <p:cNvSpPr txBox="1"/>
          <p:nvPr/>
        </p:nvSpPr>
        <p:spPr>
          <a:xfrm>
            <a:off x="874229" y="4452937"/>
            <a:ext cx="2719989" cy="1631216"/>
          </a:xfrm>
          <a:prstGeom prst="rect">
            <a:avLst/>
          </a:prstGeom>
          <a:noFill/>
        </p:spPr>
        <p:txBody>
          <a:bodyPr wrap="square" rtlCol="0">
            <a:spAutoFit/>
          </a:bodyPr>
          <a:lstStyle/>
          <a:p>
            <a:pPr algn="ctr"/>
            <a:r>
              <a:rPr lang="en-US" sz="2800" b="1" dirty="0">
                <a:latin typeface="Avenir Next" panose="020B0503020202020204" pitchFamily="34" charset="0"/>
              </a:rPr>
              <a:t>65 Programs </a:t>
            </a:r>
          </a:p>
          <a:p>
            <a:pPr algn="ctr"/>
            <a:r>
              <a:rPr lang="en-US" sz="2400" dirty="0">
                <a:latin typeface="Avenir Next" panose="020B0503020202020204" pitchFamily="34" charset="0"/>
              </a:rPr>
              <a:t>Northeastern Forest Regeneration Data Network</a:t>
            </a:r>
          </a:p>
        </p:txBody>
      </p:sp>
      <p:sp>
        <p:nvSpPr>
          <p:cNvPr id="10" name="TextBox 9">
            <a:extLst>
              <a:ext uri="{FF2B5EF4-FFF2-40B4-BE49-F238E27FC236}">
                <a16:creationId xmlns:a16="http://schemas.microsoft.com/office/drawing/2014/main" id="{E1125834-432B-46B4-B511-392C3EE7D71D}"/>
              </a:ext>
            </a:extLst>
          </p:cNvPr>
          <p:cNvSpPr txBox="1"/>
          <p:nvPr/>
        </p:nvSpPr>
        <p:spPr>
          <a:xfrm>
            <a:off x="4738251" y="2004093"/>
            <a:ext cx="2719989" cy="1692771"/>
          </a:xfrm>
          <a:prstGeom prst="rect">
            <a:avLst/>
          </a:prstGeom>
          <a:noFill/>
        </p:spPr>
        <p:txBody>
          <a:bodyPr wrap="square" rtlCol="0">
            <a:spAutoFit/>
          </a:bodyPr>
          <a:lstStyle/>
          <a:p>
            <a:pPr algn="ctr"/>
            <a:r>
              <a:rPr lang="en-US" sz="2800" b="1" dirty="0">
                <a:latin typeface="Avenir Next" panose="020B0503020202020204" pitchFamily="34" charset="0"/>
              </a:rPr>
              <a:t>88 Urban Inventories</a:t>
            </a:r>
          </a:p>
          <a:p>
            <a:pPr algn="ctr"/>
            <a:r>
              <a:rPr lang="en-US" sz="2400" dirty="0">
                <a:latin typeface="Avenir Next" panose="020B0503020202020204" pitchFamily="34" charset="0"/>
              </a:rPr>
              <a:t>Analyzed for economic impacts</a:t>
            </a:r>
          </a:p>
        </p:txBody>
      </p:sp>
      <p:sp>
        <p:nvSpPr>
          <p:cNvPr id="11" name="TextBox 10">
            <a:extLst>
              <a:ext uri="{FF2B5EF4-FFF2-40B4-BE49-F238E27FC236}">
                <a16:creationId xmlns:a16="http://schemas.microsoft.com/office/drawing/2014/main" id="{5A249568-80C1-48FA-97B6-09544F4B8DF8}"/>
              </a:ext>
            </a:extLst>
          </p:cNvPr>
          <p:cNvSpPr txBox="1"/>
          <p:nvPr/>
        </p:nvSpPr>
        <p:spPr>
          <a:xfrm>
            <a:off x="8602274" y="4452937"/>
            <a:ext cx="2719989" cy="1692771"/>
          </a:xfrm>
          <a:prstGeom prst="rect">
            <a:avLst/>
          </a:prstGeom>
          <a:noFill/>
        </p:spPr>
        <p:txBody>
          <a:bodyPr wrap="square" rtlCol="0">
            <a:spAutoFit/>
          </a:bodyPr>
          <a:lstStyle/>
          <a:p>
            <a:pPr algn="ctr"/>
            <a:r>
              <a:rPr lang="en-US" sz="2800" b="1" dirty="0">
                <a:latin typeface="Avenir Next" panose="020B0503020202020204" pitchFamily="34" charset="0"/>
              </a:rPr>
              <a:t>30 Key Forest-Water Datasets</a:t>
            </a:r>
          </a:p>
          <a:p>
            <a:pPr algn="ctr"/>
            <a:r>
              <a:rPr lang="en-US" sz="2400" dirty="0">
                <a:latin typeface="Avenir Next" panose="020B0503020202020204" pitchFamily="34" charset="0"/>
              </a:rPr>
              <a:t>Processed for and ready for analysis</a:t>
            </a:r>
          </a:p>
        </p:txBody>
      </p:sp>
    </p:spTree>
    <p:extLst>
      <p:ext uri="{BB962C8B-B14F-4D97-AF65-F5344CB8AC3E}">
        <p14:creationId xmlns:p14="http://schemas.microsoft.com/office/powerpoint/2010/main" val="152237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500"/>
                            </p:stCondLst>
                            <p:childTnLst>
                              <p:par>
                                <p:cTn id="13" presetID="10" presetClass="entr" presetSubtype="0" fill="hold" nodeType="afterEffect">
                                  <p:stCondLst>
                                    <p:cond delay="7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par>
                          <p:cTn id="20" fill="hold">
                            <p:stCondLst>
                              <p:cond delay="1750"/>
                            </p:stCondLst>
                            <p:childTnLst>
                              <p:par>
                                <p:cTn id="21" presetID="10" presetClass="entr" presetSubtype="0" fill="hold" nodeType="afterEffect">
                                  <p:stCondLst>
                                    <p:cond delay="7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childTnLst>
                          </p:cTn>
                        </p:par>
                        <p:par>
                          <p:cTn id="24" fill="hold">
                            <p:stCondLst>
                              <p:cond delay="275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64E8D92A-FEA5-481C-9BD3-FE8434DDF93F}"/>
              </a:ext>
            </a:extLst>
          </p:cNvPr>
          <p:cNvSpPr>
            <a:spLocks noGrp="1"/>
          </p:cNvSpPr>
          <p:nvPr>
            <p:ph idx="1"/>
          </p:nvPr>
        </p:nvSpPr>
        <p:spPr/>
        <p:txBody>
          <a:bodyPr/>
          <a:lstStyle/>
          <a:p>
            <a:endParaRPr lang="en-US" dirty="0"/>
          </a:p>
        </p:txBody>
      </p:sp>
      <p:sp>
        <p:nvSpPr>
          <p:cNvPr id="2" name="Title 1">
            <a:extLst>
              <a:ext uri="{FF2B5EF4-FFF2-40B4-BE49-F238E27FC236}">
                <a16:creationId xmlns:a16="http://schemas.microsoft.com/office/drawing/2014/main" id="{C405A6A4-6AFC-425E-94B8-732AF49E82B3}"/>
              </a:ext>
            </a:extLst>
          </p:cNvPr>
          <p:cNvSpPr>
            <a:spLocks noGrp="1"/>
          </p:cNvSpPr>
          <p:nvPr>
            <p:ph type="title"/>
          </p:nvPr>
        </p:nvSpPr>
        <p:spPr/>
        <p:txBody>
          <a:bodyPr/>
          <a:lstStyle/>
          <a:p>
            <a:r>
              <a:rPr lang="en-US" dirty="0"/>
              <a:t>Growing Initiatives and Updated Looks</a:t>
            </a:r>
          </a:p>
        </p:txBody>
      </p:sp>
      <p:pic>
        <p:nvPicPr>
          <p:cNvPr id="7" name="Picture 6">
            <a:extLst>
              <a:ext uri="{FF2B5EF4-FFF2-40B4-BE49-F238E27FC236}">
                <a16:creationId xmlns:a16="http://schemas.microsoft.com/office/drawing/2014/main" id="{4CF03DF8-DB88-4355-9985-D5DF58C9CCA7}"/>
              </a:ext>
            </a:extLst>
          </p:cNvPr>
          <p:cNvPicPr>
            <a:picLocks noChangeAspect="1"/>
          </p:cNvPicPr>
          <p:nvPr/>
        </p:nvPicPr>
        <p:blipFill rotWithShape="1">
          <a:blip r:embed="rId3"/>
          <a:srcRect l="28593" t="2737" r="16782" b="22692"/>
          <a:stretch/>
        </p:blipFill>
        <p:spPr>
          <a:xfrm>
            <a:off x="8633810" y="1633570"/>
            <a:ext cx="2719989" cy="2536892"/>
          </a:xfrm>
          <a:prstGeom prst="rect">
            <a:avLst/>
          </a:prstGeom>
          <a:ln>
            <a:solidFill>
              <a:schemeClr val="accent2">
                <a:lumMod val="50000"/>
              </a:schemeClr>
            </a:solidFill>
          </a:ln>
        </p:spPr>
      </p:pic>
      <p:sp>
        <p:nvSpPr>
          <p:cNvPr id="9" name="TextBox 8">
            <a:extLst>
              <a:ext uri="{FF2B5EF4-FFF2-40B4-BE49-F238E27FC236}">
                <a16:creationId xmlns:a16="http://schemas.microsoft.com/office/drawing/2014/main" id="{4CE230D9-91BF-41E4-96C0-D4B3EE420881}"/>
              </a:ext>
            </a:extLst>
          </p:cNvPr>
          <p:cNvSpPr txBox="1"/>
          <p:nvPr/>
        </p:nvSpPr>
        <p:spPr>
          <a:xfrm>
            <a:off x="835157" y="4329826"/>
            <a:ext cx="2719989" cy="2062103"/>
          </a:xfrm>
          <a:prstGeom prst="rect">
            <a:avLst/>
          </a:prstGeom>
          <a:noFill/>
        </p:spPr>
        <p:txBody>
          <a:bodyPr wrap="square" rtlCol="0">
            <a:spAutoFit/>
          </a:bodyPr>
          <a:lstStyle/>
          <a:p>
            <a:pPr algn="ctr"/>
            <a:r>
              <a:rPr lang="en-US" sz="2800" b="1" dirty="0">
                <a:latin typeface="Avenir Next" panose="020B0503020202020204" pitchFamily="34" charset="0"/>
              </a:rPr>
              <a:t>Forest Inventory Data Integration</a:t>
            </a:r>
          </a:p>
          <a:p>
            <a:pPr algn="ctr"/>
            <a:r>
              <a:rPr lang="en-US" sz="2400" dirty="0">
                <a:latin typeface="Avenir Next" panose="020B0503020202020204" pitchFamily="34" charset="0"/>
              </a:rPr>
              <a:t>Bringing together dozens of inventory programs</a:t>
            </a:r>
          </a:p>
        </p:txBody>
      </p:sp>
      <p:sp>
        <p:nvSpPr>
          <p:cNvPr id="10" name="TextBox 9">
            <a:extLst>
              <a:ext uri="{FF2B5EF4-FFF2-40B4-BE49-F238E27FC236}">
                <a16:creationId xmlns:a16="http://schemas.microsoft.com/office/drawing/2014/main" id="{E1125834-432B-46B4-B511-392C3EE7D71D}"/>
              </a:ext>
            </a:extLst>
          </p:cNvPr>
          <p:cNvSpPr txBox="1"/>
          <p:nvPr/>
        </p:nvSpPr>
        <p:spPr>
          <a:xfrm>
            <a:off x="4564697" y="1824190"/>
            <a:ext cx="3062606" cy="1815882"/>
          </a:xfrm>
          <a:prstGeom prst="rect">
            <a:avLst/>
          </a:prstGeom>
          <a:noFill/>
        </p:spPr>
        <p:txBody>
          <a:bodyPr wrap="square" rtlCol="0">
            <a:spAutoFit/>
          </a:bodyPr>
          <a:lstStyle/>
          <a:p>
            <a:pPr algn="ctr"/>
            <a:r>
              <a:rPr lang="en-US" sz="3200" b="1" dirty="0">
                <a:latin typeface="Avenir Next" panose="020B0503020202020204" pitchFamily="34" charset="0"/>
              </a:rPr>
              <a:t>Tree Rescue Workshop</a:t>
            </a:r>
          </a:p>
          <a:p>
            <a:pPr algn="ctr"/>
            <a:r>
              <a:rPr lang="en-US" sz="2400" dirty="0">
                <a:latin typeface="Avenir Next" panose="020B0503020202020204" pitchFamily="34" charset="0"/>
              </a:rPr>
              <a:t>Held on key northeastern species</a:t>
            </a:r>
          </a:p>
        </p:txBody>
      </p:sp>
      <p:sp>
        <p:nvSpPr>
          <p:cNvPr id="11" name="TextBox 10">
            <a:extLst>
              <a:ext uri="{FF2B5EF4-FFF2-40B4-BE49-F238E27FC236}">
                <a16:creationId xmlns:a16="http://schemas.microsoft.com/office/drawing/2014/main" id="{5A249568-80C1-48FA-97B6-09544F4B8DF8}"/>
              </a:ext>
            </a:extLst>
          </p:cNvPr>
          <p:cNvSpPr txBox="1"/>
          <p:nvPr/>
        </p:nvSpPr>
        <p:spPr>
          <a:xfrm>
            <a:off x="8480238" y="4203369"/>
            <a:ext cx="2964060" cy="1815882"/>
          </a:xfrm>
          <a:prstGeom prst="rect">
            <a:avLst/>
          </a:prstGeom>
          <a:noFill/>
        </p:spPr>
        <p:txBody>
          <a:bodyPr wrap="square" rtlCol="0">
            <a:spAutoFit/>
          </a:bodyPr>
          <a:lstStyle/>
          <a:p>
            <a:pPr algn="ctr"/>
            <a:r>
              <a:rPr lang="en-US" sz="3200" b="1" dirty="0">
                <a:latin typeface="Avenir Next" panose="020B0503020202020204" pitchFamily="34" charset="0"/>
              </a:rPr>
              <a:t>Updated and Expanded</a:t>
            </a:r>
          </a:p>
          <a:p>
            <a:pPr algn="ctr"/>
            <a:r>
              <a:rPr lang="en-US" sz="2400" dirty="0">
                <a:latin typeface="Avenir Next" panose="020B0503020202020204" pitchFamily="34" charset="0"/>
              </a:rPr>
              <a:t>Indicators Dashboard for NH, NY and VT</a:t>
            </a:r>
            <a:endParaRPr lang="en-US" sz="2800" dirty="0">
              <a:latin typeface="Avenir Next" panose="020B0503020202020204" pitchFamily="34" charset="0"/>
            </a:endParaRPr>
          </a:p>
        </p:txBody>
      </p:sp>
      <p:pic>
        <p:nvPicPr>
          <p:cNvPr id="17" name="Picture 16" descr="A picture containing front, sitting, large, table&#10;&#10;Description automatically generated">
            <a:extLst>
              <a:ext uri="{FF2B5EF4-FFF2-40B4-BE49-F238E27FC236}">
                <a16:creationId xmlns:a16="http://schemas.microsoft.com/office/drawing/2014/main" id="{6C6351CA-6D45-4444-AE2F-0A8A977C6DE0}"/>
              </a:ext>
            </a:extLst>
          </p:cNvPr>
          <p:cNvPicPr>
            <a:picLocks noChangeAspect="1"/>
          </p:cNvPicPr>
          <p:nvPr/>
        </p:nvPicPr>
        <p:blipFill rotWithShape="1">
          <a:blip r:embed="rId4">
            <a:extLst>
              <a:ext uri="{28A0092B-C50C-407E-A947-70E740481C1C}">
                <a14:useLocalDpi xmlns:a14="http://schemas.microsoft.com/office/drawing/2010/main" val="0"/>
              </a:ext>
            </a:extLst>
          </a:blip>
          <a:srcRect l="17137" t="20528" r="18581" b="10993"/>
          <a:stretch/>
        </p:blipFill>
        <p:spPr>
          <a:xfrm>
            <a:off x="837186" y="1690687"/>
            <a:ext cx="2717960" cy="2530145"/>
          </a:xfrm>
          <a:prstGeom prst="rect">
            <a:avLst/>
          </a:prstGeom>
        </p:spPr>
      </p:pic>
      <p:pic>
        <p:nvPicPr>
          <p:cNvPr id="21" name="Content Placeholder 15" descr="A picture containing text, plant&#10;&#10;Description automatically generated">
            <a:extLst>
              <a:ext uri="{FF2B5EF4-FFF2-40B4-BE49-F238E27FC236}">
                <a16:creationId xmlns:a16="http://schemas.microsoft.com/office/drawing/2014/main" id="{45931619-DD89-45A0-99E2-5227665F205B}"/>
              </a:ext>
            </a:extLst>
          </p:cNvPr>
          <p:cNvPicPr>
            <a:picLocks noChangeAspect="1"/>
          </p:cNvPicPr>
          <p:nvPr/>
        </p:nvPicPr>
        <p:blipFill rotWithShape="1">
          <a:blip r:embed="rId5"/>
          <a:srcRect l="27160" r="17022" b="8142"/>
          <a:stretch/>
        </p:blipFill>
        <p:spPr>
          <a:xfrm>
            <a:off x="4736005" y="3736099"/>
            <a:ext cx="2719989" cy="2536891"/>
          </a:xfrm>
          <a:prstGeom prst="rect">
            <a:avLst/>
          </a:prstGeom>
        </p:spPr>
      </p:pic>
    </p:spTree>
    <p:extLst>
      <p:ext uri="{BB962C8B-B14F-4D97-AF65-F5344CB8AC3E}">
        <p14:creationId xmlns:p14="http://schemas.microsoft.com/office/powerpoint/2010/main" val="40569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50"/>
                                        <p:tgtEl>
                                          <p:spTgt spid="21"/>
                                        </p:tgtEl>
                                      </p:cBhvr>
                                    </p:animEffect>
                                  </p:childTnLst>
                                </p:cTn>
                              </p:par>
                            </p:childTnLst>
                          </p:cTn>
                        </p:par>
                        <p:par>
                          <p:cTn id="17" fill="hold">
                            <p:stCondLst>
                              <p:cond delay="25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childTnLst>
                          </p:cTn>
                        </p:par>
                        <p:par>
                          <p:cTn id="26" fill="hold">
                            <p:stCondLst>
                              <p:cond delay="25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75E3F-E4F3-4AA7-908C-C5B54CC7FE9D}"/>
              </a:ext>
            </a:extLst>
          </p:cNvPr>
          <p:cNvSpPr>
            <a:spLocks noGrp="1"/>
          </p:cNvSpPr>
          <p:nvPr>
            <p:ph type="title"/>
          </p:nvPr>
        </p:nvSpPr>
        <p:spPr>
          <a:xfrm>
            <a:off x="838200" y="365125"/>
            <a:ext cx="5054600" cy="3457575"/>
          </a:xfrm>
        </p:spPr>
        <p:txBody>
          <a:bodyPr>
            <a:normAutofit/>
          </a:bodyPr>
          <a:lstStyle/>
          <a:p>
            <a:r>
              <a:rPr lang="en-US" sz="6000" dirty="0"/>
              <a:t>FEMC Regional Projects Continue</a:t>
            </a:r>
          </a:p>
        </p:txBody>
      </p:sp>
      <p:pic>
        <p:nvPicPr>
          <p:cNvPr id="11" name="Picture 10">
            <a:extLst>
              <a:ext uri="{FF2B5EF4-FFF2-40B4-BE49-F238E27FC236}">
                <a16:creationId xmlns:a16="http://schemas.microsoft.com/office/drawing/2014/main" id="{587BA03F-4B1E-44ED-9DF1-B1A5A3F6083A}"/>
              </a:ext>
            </a:extLst>
          </p:cNvPr>
          <p:cNvPicPr>
            <a:picLocks noChangeAspect="1"/>
          </p:cNvPicPr>
          <p:nvPr/>
        </p:nvPicPr>
        <p:blipFill rotWithShape="1">
          <a:blip r:embed="rId3">
            <a:clrChange>
              <a:clrFrom>
                <a:srgbClr val="FEFFFF"/>
              </a:clrFrom>
              <a:clrTo>
                <a:srgbClr val="FEFFFF">
                  <a:alpha val="0"/>
                </a:srgbClr>
              </a:clrTo>
            </a:clrChange>
            <a:duotone>
              <a:schemeClr val="accent2">
                <a:shade val="45000"/>
                <a:satMod val="135000"/>
              </a:schemeClr>
              <a:prstClr val="white"/>
            </a:duotone>
          </a:blip>
          <a:srcRect t="4428" b="3199"/>
          <a:stretch/>
        </p:blipFill>
        <p:spPr>
          <a:xfrm>
            <a:off x="2921000" y="365125"/>
            <a:ext cx="8724900" cy="5927103"/>
          </a:xfrm>
          <a:prstGeom prst="rect">
            <a:avLst/>
          </a:prstGeom>
        </p:spPr>
      </p:pic>
    </p:spTree>
    <p:extLst>
      <p:ext uri="{BB962C8B-B14F-4D97-AF65-F5344CB8AC3E}">
        <p14:creationId xmlns:p14="http://schemas.microsoft.com/office/powerpoint/2010/main" val="4194443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802" y="2019880"/>
            <a:ext cx="5663089" cy="4247317"/>
          </a:xfrm>
          <a:prstGeom prst="rect">
            <a:avLst/>
          </a:prstGeom>
        </p:spPr>
      </p:pic>
      <p:sp>
        <p:nvSpPr>
          <p:cNvPr id="4" name="TextBox 3"/>
          <p:cNvSpPr txBox="1"/>
          <p:nvPr/>
        </p:nvSpPr>
        <p:spPr>
          <a:xfrm>
            <a:off x="0" y="12018935"/>
            <a:ext cx="12144065" cy="584775"/>
          </a:xfrm>
          <a:prstGeom prst="rect">
            <a:avLst/>
          </a:prstGeom>
          <a:noFill/>
        </p:spPr>
        <p:txBody>
          <a:bodyPr wrap="square" rtlCol="0">
            <a:spAutoFit/>
          </a:bodyPr>
          <a:lstStyle/>
          <a:p>
            <a:pPr algn="ctr"/>
            <a:r>
              <a:rPr lang="en-US" sz="3200" b="1" dirty="0"/>
              <a:t>Altered Disturbance Regimes</a:t>
            </a:r>
          </a:p>
        </p:txBody>
      </p:sp>
      <p:sp>
        <p:nvSpPr>
          <p:cNvPr id="5" name="TextBox 4"/>
          <p:cNvSpPr txBox="1"/>
          <p:nvPr/>
        </p:nvSpPr>
        <p:spPr>
          <a:xfrm>
            <a:off x="152400" y="12171335"/>
            <a:ext cx="12144065" cy="584775"/>
          </a:xfrm>
          <a:prstGeom prst="rect">
            <a:avLst/>
          </a:prstGeom>
          <a:noFill/>
        </p:spPr>
        <p:txBody>
          <a:bodyPr wrap="square" rtlCol="0">
            <a:spAutoFit/>
          </a:bodyPr>
          <a:lstStyle/>
          <a:p>
            <a:pPr algn="ctr"/>
            <a:r>
              <a:rPr lang="en-US" sz="3200" b="1" dirty="0"/>
              <a:t>Altered Disturbance Regimes</a:t>
            </a:r>
          </a:p>
        </p:txBody>
      </p:sp>
      <p:sp>
        <p:nvSpPr>
          <p:cNvPr id="6" name="TextBox 5"/>
          <p:cNvSpPr txBox="1"/>
          <p:nvPr/>
        </p:nvSpPr>
        <p:spPr>
          <a:xfrm>
            <a:off x="5886901" y="1678474"/>
            <a:ext cx="5949290" cy="707886"/>
          </a:xfrm>
          <a:prstGeom prst="rect">
            <a:avLst/>
          </a:prstGeom>
          <a:solidFill>
            <a:schemeClr val="bg1">
              <a:alpha val="80000"/>
            </a:schemeClr>
          </a:solidFill>
        </p:spPr>
        <p:txBody>
          <a:bodyPr wrap="square" rtlCol="0">
            <a:spAutoFit/>
          </a:bodyPr>
          <a:lstStyle/>
          <a:p>
            <a:pPr algn="ctr"/>
            <a:r>
              <a:rPr lang="en-US" sz="2000" i="1" dirty="0">
                <a:latin typeface="+mj-lt"/>
                <a:ea typeface="Trebuchet MS" charset="0"/>
                <a:cs typeface="Trebuchet MS" charset="0"/>
              </a:rPr>
              <a:t>Natural and anthropogenic disturbance regimes in historical and modern contexts.</a:t>
            </a:r>
            <a:endParaRPr lang="en-US" sz="2000" dirty="0"/>
          </a:p>
        </p:txBody>
      </p:sp>
      <p:sp>
        <p:nvSpPr>
          <p:cNvPr id="12" name="TextBox 11"/>
          <p:cNvSpPr txBox="1"/>
          <p:nvPr/>
        </p:nvSpPr>
        <p:spPr>
          <a:xfrm>
            <a:off x="10554713" y="5722035"/>
            <a:ext cx="1281478" cy="307777"/>
          </a:xfrm>
          <a:prstGeom prst="rect">
            <a:avLst/>
          </a:prstGeom>
          <a:noFill/>
        </p:spPr>
        <p:txBody>
          <a:bodyPr wrap="square" rtlCol="0">
            <a:spAutoFit/>
          </a:bodyPr>
          <a:lstStyle/>
          <a:p>
            <a:r>
              <a:rPr lang="en-US" sz="1400" b="1" dirty="0">
                <a:solidFill>
                  <a:schemeClr val="bg1"/>
                </a:solidFill>
              </a:rPr>
              <a:t>LM Kopacki</a:t>
            </a:r>
          </a:p>
        </p:txBody>
      </p:sp>
      <p:sp>
        <p:nvSpPr>
          <p:cNvPr id="2" name="Title 1">
            <a:extLst>
              <a:ext uri="{FF2B5EF4-FFF2-40B4-BE49-F238E27FC236}">
                <a16:creationId xmlns:a16="http://schemas.microsoft.com/office/drawing/2014/main" id="{5C4055CC-EE83-4748-8F6D-CA91D802FDFD}"/>
              </a:ext>
            </a:extLst>
          </p:cNvPr>
          <p:cNvSpPr>
            <a:spLocks noGrp="1"/>
          </p:cNvSpPr>
          <p:nvPr>
            <p:ph type="title"/>
          </p:nvPr>
        </p:nvSpPr>
        <p:spPr/>
        <p:txBody>
          <a:bodyPr>
            <a:normAutofit/>
          </a:bodyPr>
          <a:lstStyle/>
          <a:p>
            <a:r>
              <a:rPr lang="en-US" dirty="0"/>
              <a:t>Tracking Changes in Disturbance Regimes</a:t>
            </a:r>
          </a:p>
        </p:txBody>
      </p:sp>
      <p:graphicFrame>
        <p:nvGraphicFramePr>
          <p:cNvPr id="11" name="Content Placeholder 2">
            <a:extLst>
              <a:ext uri="{FF2B5EF4-FFF2-40B4-BE49-F238E27FC236}">
                <a16:creationId xmlns:a16="http://schemas.microsoft.com/office/drawing/2014/main" id="{0AB5E2CC-31AF-4B52-9ABA-C6A58BF1DADA}"/>
              </a:ext>
            </a:extLst>
          </p:cNvPr>
          <p:cNvGraphicFramePr>
            <a:graphicFrameLocks/>
          </p:cNvGraphicFramePr>
          <p:nvPr>
            <p:extLst>
              <p:ext uri="{D42A27DB-BD31-4B8C-83A1-F6EECF244321}">
                <p14:modId xmlns:p14="http://schemas.microsoft.com/office/powerpoint/2010/main" val="2998963026"/>
              </p:ext>
            </p:extLst>
          </p:nvPr>
        </p:nvGraphicFramePr>
        <p:xfrm>
          <a:off x="551999" y="1665774"/>
          <a:ext cx="5220602" cy="34390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7063D973-5CDE-4D0F-A262-85F54F742FEB}"/>
              </a:ext>
            </a:extLst>
          </p:cNvPr>
          <p:cNvSpPr txBox="1"/>
          <p:nvPr/>
        </p:nvSpPr>
        <p:spPr>
          <a:xfrm>
            <a:off x="1491799" y="5104786"/>
            <a:ext cx="3341002" cy="954107"/>
          </a:xfrm>
          <a:prstGeom prst="rect">
            <a:avLst/>
          </a:prstGeom>
          <a:solidFill>
            <a:schemeClr val="accent4">
              <a:lumMod val="50000"/>
            </a:schemeClr>
          </a:solidFill>
        </p:spPr>
        <p:txBody>
          <a:bodyPr wrap="square" rtlCol="0">
            <a:spAutoFit/>
          </a:bodyPr>
          <a:lstStyle/>
          <a:p>
            <a:pPr algn="ctr"/>
            <a:r>
              <a:rPr lang="en-US" sz="2800" i="1" dirty="0">
                <a:solidFill>
                  <a:schemeClr val="accent2">
                    <a:lumMod val="20000"/>
                    <a:lumOff val="80000"/>
                  </a:schemeClr>
                </a:solidFill>
                <a:latin typeface="Avenir Next" panose="020B0503020202020204" pitchFamily="34" charset="0"/>
              </a:rPr>
              <a:t>First release expected in early 2021</a:t>
            </a:r>
          </a:p>
        </p:txBody>
      </p:sp>
    </p:spTree>
    <p:extLst>
      <p:ext uri="{BB962C8B-B14F-4D97-AF65-F5344CB8AC3E}">
        <p14:creationId xmlns:p14="http://schemas.microsoft.com/office/powerpoint/2010/main" val="1802781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F9570B-F9CA-41F4-A45B-591E9755C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2019880"/>
            <a:ext cx="5663089" cy="4247317"/>
          </a:xfrm>
          <a:prstGeom prst="rect">
            <a:avLst/>
          </a:prstGeom>
        </p:spPr>
      </p:pic>
      <p:sp>
        <p:nvSpPr>
          <p:cNvPr id="4" name="TextBox 3"/>
          <p:cNvSpPr txBox="1"/>
          <p:nvPr/>
        </p:nvSpPr>
        <p:spPr>
          <a:xfrm>
            <a:off x="0" y="12018935"/>
            <a:ext cx="12144065" cy="584775"/>
          </a:xfrm>
          <a:prstGeom prst="rect">
            <a:avLst/>
          </a:prstGeom>
          <a:noFill/>
        </p:spPr>
        <p:txBody>
          <a:bodyPr wrap="square" rtlCol="0">
            <a:spAutoFit/>
          </a:bodyPr>
          <a:lstStyle/>
          <a:p>
            <a:pPr algn="ctr"/>
            <a:r>
              <a:rPr lang="en-US" sz="3200" b="1" dirty="0"/>
              <a:t>Altered Disturbance Regimes</a:t>
            </a:r>
          </a:p>
        </p:txBody>
      </p:sp>
      <p:sp>
        <p:nvSpPr>
          <p:cNvPr id="5" name="TextBox 4"/>
          <p:cNvSpPr txBox="1"/>
          <p:nvPr/>
        </p:nvSpPr>
        <p:spPr>
          <a:xfrm>
            <a:off x="152400" y="12171335"/>
            <a:ext cx="12144065" cy="584775"/>
          </a:xfrm>
          <a:prstGeom prst="rect">
            <a:avLst/>
          </a:prstGeom>
          <a:noFill/>
        </p:spPr>
        <p:txBody>
          <a:bodyPr wrap="square" rtlCol="0">
            <a:spAutoFit/>
          </a:bodyPr>
          <a:lstStyle/>
          <a:p>
            <a:pPr algn="ctr"/>
            <a:r>
              <a:rPr lang="en-US" sz="3200" b="1" dirty="0"/>
              <a:t>Altered Disturbance Regimes</a:t>
            </a:r>
          </a:p>
        </p:txBody>
      </p:sp>
      <p:sp>
        <p:nvSpPr>
          <p:cNvPr id="6" name="TextBox 5"/>
          <p:cNvSpPr txBox="1"/>
          <p:nvPr/>
        </p:nvSpPr>
        <p:spPr>
          <a:xfrm>
            <a:off x="551999" y="1678474"/>
            <a:ext cx="5949290" cy="707886"/>
          </a:xfrm>
          <a:prstGeom prst="rect">
            <a:avLst/>
          </a:prstGeom>
          <a:solidFill>
            <a:schemeClr val="bg1">
              <a:alpha val="80000"/>
            </a:schemeClr>
          </a:solidFill>
        </p:spPr>
        <p:txBody>
          <a:bodyPr wrap="square" rtlCol="0">
            <a:spAutoFit/>
          </a:bodyPr>
          <a:lstStyle/>
          <a:p>
            <a:pPr algn="ctr" fontAlgn="base"/>
            <a:r>
              <a:rPr lang="en-US" sz="2000" i="1" dirty="0">
                <a:latin typeface="+mj-lt"/>
              </a:rPr>
              <a:t>How and where indicators of the impacts of climate change are being monitored in northeastern forests</a:t>
            </a:r>
          </a:p>
        </p:txBody>
      </p:sp>
      <p:sp>
        <p:nvSpPr>
          <p:cNvPr id="12" name="TextBox 11"/>
          <p:cNvSpPr txBox="1"/>
          <p:nvPr/>
        </p:nvSpPr>
        <p:spPr>
          <a:xfrm>
            <a:off x="5239312" y="5959420"/>
            <a:ext cx="1281478" cy="307777"/>
          </a:xfrm>
          <a:prstGeom prst="rect">
            <a:avLst/>
          </a:prstGeom>
          <a:noFill/>
        </p:spPr>
        <p:txBody>
          <a:bodyPr wrap="square" rtlCol="0">
            <a:spAutoFit/>
          </a:bodyPr>
          <a:lstStyle/>
          <a:p>
            <a:r>
              <a:rPr lang="en-US" sz="1400" b="1" dirty="0">
                <a:solidFill>
                  <a:schemeClr val="bg1"/>
                </a:solidFill>
              </a:rPr>
              <a:t>LM Kopacki</a:t>
            </a:r>
          </a:p>
        </p:txBody>
      </p:sp>
      <p:sp>
        <p:nvSpPr>
          <p:cNvPr id="2" name="Title 1">
            <a:extLst>
              <a:ext uri="{FF2B5EF4-FFF2-40B4-BE49-F238E27FC236}">
                <a16:creationId xmlns:a16="http://schemas.microsoft.com/office/drawing/2014/main" id="{5C4055CC-EE83-4748-8F6D-CA91D802FDFD}"/>
              </a:ext>
            </a:extLst>
          </p:cNvPr>
          <p:cNvSpPr>
            <a:spLocks noGrp="1"/>
          </p:cNvSpPr>
          <p:nvPr>
            <p:ph type="title"/>
          </p:nvPr>
        </p:nvSpPr>
        <p:spPr/>
        <p:txBody>
          <a:bodyPr>
            <a:normAutofit/>
          </a:bodyPr>
          <a:lstStyle/>
          <a:p>
            <a:r>
              <a:rPr lang="en-US" dirty="0"/>
              <a:t>Monitoring for Signs of Climate Change Impacts</a:t>
            </a:r>
          </a:p>
        </p:txBody>
      </p:sp>
      <p:graphicFrame>
        <p:nvGraphicFramePr>
          <p:cNvPr id="11" name="Content Placeholder 2">
            <a:extLst>
              <a:ext uri="{FF2B5EF4-FFF2-40B4-BE49-F238E27FC236}">
                <a16:creationId xmlns:a16="http://schemas.microsoft.com/office/drawing/2014/main" id="{0AB5E2CC-31AF-4B52-9ABA-C6A58BF1DADA}"/>
              </a:ext>
            </a:extLst>
          </p:cNvPr>
          <p:cNvGraphicFramePr>
            <a:graphicFrameLocks/>
          </p:cNvGraphicFramePr>
          <p:nvPr>
            <p:extLst>
              <p:ext uri="{D42A27DB-BD31-4B8C-83A1-F6EECF244321}">
                <p14:modId xmlns:p14="http://schemas.microsoft.com/office/powerpoint/2010/main" val="2309581229"/>
              </p:ext>
            </p:extLst>
          </p:nvPr>
        </p:nvGraphicFramePr>
        <p:xfrm>
          <a:off x="6558890" y="1665774"/>
          <a:ext cx="5220602" cy="34390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7063D973-5CDE-4D0F-A262-85F54F742FEB}"/>
              </a:ext>
            </a:extLst>
          </p:cNvPr>
          <p:cNvSpPr txBox="1"/>
          <p:nvPr/>
        </p:nvSpPr>
        <p:spPr>
          <a:xfrm>
            <a:off x="7498690" y="5104786"/>
            <a:ext cx="3341002" cy="954107"/>
          </a:xfrm>
          <a:prstGeom prst="rect">
            <a:avLst/>
          </a:prstGeom>
          <a:solidFill>
            <a:schemeClr val="accent4">
              <a:lumMod val="50000"/>
            </a:schemeClr>
          </a:solidFill>
        </p:spPr>
        <p:txBody>
          <a:bodyPr wrap="square" rtlCol="0">
            <a:spAutoFit/>
          </a:bodyPr>
          <a:lstStyle/>
          <a:p>
            <a:pPr algn="ctr"/>
            <a:r>
              <a:rPr lang="en-US" sz="2800" i="1" dirty="0">
                <a:solidFill>
                  <a:schemeClr val="accent2">
                    <a:lumMod val="20000"/>
                    <a:lumOff val="80000"/>
                  </a:schemeClr>
                </a:solidFill>
                <a:latin typeface="Avenir Next" panose="020B0503020202020204" pitchFamily="34" charset="0"/>
              </a:rPr>
              <a:t>First release expected in early 2021</a:t>
            </a:r>
          </a:p>
        </p:txBody>
      </p:sp>
    </p:spTree>
    <p:extLst>
      <p:ext uri="{BB962C8B-B14F-4D97-AF65-F5344CB8AC3E}">
        <p14:creationId xmlns:p14="http://schemas.microsoft.com/office/powerpoint/2010/main" val="2825368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561C-AD78-4C6F-B768-FB2CDC82EDF4}"/>
              </a:ext>
            </a:extLst>
          </p:cNvPr>
          <p:cNvSpPr>
            <a:spLocks noGrp="1"/>
          </p:cNvSpPr>
          <p:nvPr>
            <p:ph type="title"/>
          </p:nvPr>
        </p:nvSpPr>
        <p:spPr>
          <a:xfrm>
            <a:off x="838200" y="365125"/>
            <a:ext cx="10515600" cy="1325563"/>
          </a:xfrm>
        </p:spPr>
        <p:txBody>
          <a:bodyPr anchor="ctr">
            <a:normAutofit/>
          </a:bodyPr>
          <a:lstStyle/>
          <a:p>
            <a:r>
              <a:rPr lang="en-US" dirty="0"/>
              <a:t>Regional Projects Starting Up in 2021</a:t>
            </a:r>
          </a:p>
        </p:txBody>
      </p:sp>
      <p:graphicFrame>
        <p:nvGraphicFramePr>
          <p:cNvPr id="7" name="Content Placeholder 2">
            <a:extLst>
              <a:ext uri="{FF2B5EF4-FFF2-40B4-BE49-F238E27FC236}">
                <a16:creationId xmlns:a16="http://schemas.microsoft.com/office/drawing/2014/main" id="{AD02ACCB-87E7-4A6E-A20E-BD6CDE037A91}"/>
              </a:ext>
            </a:extLst>
          </p:cNvPr>
          <p:cNvGraphicFramePr>
            <a:graphicFrameLocks noGrp="1"/>
          </p:cNvGraphicFramePr>
          <p:nvPr>
            <p:ph idx="1"/>
            <p:extLst>
              <p:ext uri="{D42A27DB-BD31-4B8C-83A1-F6EECF244321}">
                <p14:modId xmlns:p14="http://schemas.microsoft.com/office/powerpoint/2010/main" val="7315905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3551642"/>
      </p:ext>
    </p:extLst>
  </p:cSld>
  <p:clrMapOvr>
    <a:masterClrMapping/>
  </p:clrMapOvr>
</p:sld>
</file>

<file path=ppt/theme/theme1.xml><?xml version="1.0" encoding="utf-8"?>
<a:theme xmlns:a="http://schemas.openxmlformats.org/drawingml/2006/main" name="Office Theme">
  <a:themeElements>
    <a:clrScheme name="FEMC">
      <a:dk1>
        <a:srgbClr val="000000"/>
      </a:dk1>
      <a:lt1>
        <a:srgbClr val="FFFFFF"/>
      </a:lt1>
      <a:dk2>
        <a:srgbClr val="44546A"/>
      </a:dk2>
      <a:lt2>
        <a:srgbClr val="E7E6E6"/>
      </a:lt2>
      <a:accent1>
        <a:srgbClr val="008265"/>
      </a:accent1>
      <a:accent2>
        <a:srgbClr val="B8D879"/>
      </a:accent2>
      <a:accent3>
        <a:srgbClr val="F3F9EB"/>
      </a:accent3>
      <a:accent4>
        <a:srgbClr val="73C1C1"/>
      </a:accent4>
      <a:accent5>
        <a:srgbClr val="D0F388"/>
      </a:accent5>
      <a:accent6>
        <a:srgbClr val="ABDADA"/>
      </a:accent6>
      <a:hlink>
        <a:srgbClr val="0373E2"/>
      </a:hlink>
      <a:folHlink>
        <a:srgbClr val="EC781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800" dirty="0" smtClean="0">
            <a:latin typeface="Avenir Next" panose="020B0503020202020204" pitchFamily="34" charset="0"/>
          </a:defRPr>
        </a:defPPr>
      </a:lstStyle>
    </a:txDef>
  </a:objectDefaults>
  <a:extraClrSchemeLst/>
  <a:extLst>
    <a:ext uri="{05A4C25C-085E-4340-85A3-A5531E510DB2}">
      <thm15:themeFamily xmlns:thm15="http://schemas.microsoft.com/office/thememl/2012/main" name="FEMC_general_ppt.potx" id="{2907C15D-6BB8-4AB5-A745-CC11DB8EB52E}" vid="{8822BE89-EDF4-4D37-86AB-8F465B713D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1094</TotalTime>
  <Words>1881</Words>
  <Application>Microsoft Office PowerPoint</Application>
  <PresentationFormat>Widescreen</PresentationFormat>
  <Paragraphs>137</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Avenir Next</vt:lpstr>
      <vt:lpstr>Avenir Next Demi Bold</vt:lpstr>
      <vt:lpstr>Avenir Next Medium</vt:lpstr>
      <vt:lpstr>Bahnschrift SemiBold SemiConden</vt:lpstr>
      <vt:lpstr>Britannic Bold</vt:lpstr>
      <vt:lpstr>Calibri</vt:lpstr>
      <vt:lpstr>Calibri Light</vt:lpstr>
      <vt:lpstr>Office Theme</vt:lpstr>
      <vt:lpstr>PowerPoint Presentation</vt:lpstr>
      <vt:lpstr>FEMC Continues to Grow</vt:lpstr>
      <vt:lpstr>PowerPoint Presentation</vt:lpstr>
      <vt:lpstr>New Regional Tools and Data Resources</vt:lpstr>
      <vt:lpstr>Growing Initiatives and Updated Looks</vt:lpstr>
      <vt:lpstr>FEMC Regional Projects Continue</vt:lpstr>
      <vt:lpstr>Tracking Changes in Disturbance Regimes</vt:lpstr>
      <vt:lpstr>Monitoring for Signs of Climate Change Impacts</vt:lpstr>
      <vt:lpstr>Regional Projects Starting Up in 2021</vt:lpstr>
      <vt:lpstr>The FEMC Ecosystem Monitoring and Assessment Fund</vt:lpstr>
      <vt:lpstr>Charting a path forward as a Cooperative</vt:lpstr>
      <vt:lpstr>Funding and Support</vt:lpstr>
      <vt:lpstr>Conference logistics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Duncan</dc:creator>
  <cp:lastModifiedBy>Jim Duncan</cp:lastModifiedBy>
  <cp:revision>32</cp:revision>
  <dcterms:created xsi:type="dcterms:W3CDTF">2020-12-16T11:47:14Z</dcterms:created>
  <dcterms:modified xsi:type="dcterms:W3CDTF">2020-12-17T16:08:43Z</dcterms:modified>
</cp:coreProperties>
</file>