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413" r:id="rId3"/>
    <p:sldId id="403" r:id="rId4"/>
    <p:sldId id="260" r:id="rId5"/>
    <p:sldId id="412" r:id="rId6"/>
    <p:sldId id="416" r:id="rId7"/>
    <p:sldId id="411" r:id="rId8"/>
    <p:sldId id="415" r:id="rId9"/>
    <p:sldId id="414" r:id="rId10"/>
    <p:sldId id="423" r:id="rId11"/>
    <p:sldId id="276" r:id="rId12"/>
    <p:sldId id="421" r:id="rId13"/>
    <p:sldId id="418" r:id="rId14"/>
    <p:sldId id="419" r:id="rId15"/>
    <p:sldId id="425" r:id="rId16"/>
    <p:sldId id="420" r:id="rId17"/>
    <p:sldId id="349" r:id="rId18"/>
    <p:sldId id="424" r:id="rId19"/>
    <p:sldId id="426" r:id="rId20"/>
    <p:sldId id="41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ed, Aaron S" initials="WAS" lastIdx="1" clrIdx="0">
    <p:extLst>
      <p:ext uri="{19B8F6BF-5375-455C-9EA6-DF929625EA0E}">
        <p15:presenceInfo xmlns:p15="http://schemas.microsoft.com/office/powerpoint/2012/main" userId="S-1-5-21-3057704224-1774555873-248915221-44721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6279" autoAdjust="0"/>
  </p:normalViewPr>
  <p:slideViewPr>
    <p:cSldViewPr>
      <p:cViewPr varScale="1">
        <p:scale>
          <a:sx n="99" d="100"/>
          <a:sy n="99" d="100"/>
        </p:scale>
        <p:origin x="1422" y="72"/>
      </p:cViewPr>
      <p:guideLst>
        <p:guide orient="horz" pos="2160"/>
        <p:guide pos="2880"/>
      </p:guideLst>
    </p:cSldViewPr>
  </p:slideViewPr>
  <p:notesTextViewPr>
    <p:cViewPr>
      <p:scale>
        <a:sx n="3" d="2"/>
        <a:sy n="3" d="2"/>
      </p:scale>
      <p:origin x="0" y="0"/>
    </p:cViewPr>
  </p:notesTextViewPr>
  <p:sorterViewPr>
    <p:cViewPr>
      <p:scale>
        <a:sx n="90" d="100"/>
        <a:sy n="90" d="100"/>
      </p:scale>
      <p:origin x="0" y="0"/>
    </p:cViewPr>
  </p:sorterViewPr>
  <p:notesViewPr>
    <p:cSldViewPr>
      <p:cViewPr varScale="1">
        <p:scale>
          <a:sx n="64" d="100"/>
          <a:sy n="64" d="100"/>
        </p:scale>
        <p:origin x="-3096"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04EA07-EF41-4B4B-AF49-00508EB8FDB0}" type="datetimeFigureOut">
              <a:rPr lang="en-US" smtClean="0"/>
              <a:t>12/12/2019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9AFEA8-42B1-4C9F-9716-92DD525EAB2F}" type="slidenum">
              <a:rPr lang="en-US" smtClean="0"/>
              <a:t>‹#›</a:t>
            </a:fld>
            <a:endParaRPr lang="en-US"/>
          </a:p>
        </p:txBody>
      </p:sp>
    </p:spTree>
    <p:extLst>
      <p:ext uri="{BB962C8B-B14F-4D97-AF65-F5344CB8AC3E}">
        <p14:creationId xmlns:p14="http://schemas.microsoft.com/office/powerpoint/2010/main" val="3826443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_ENREF_57"/><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_ENREF_55"/><Relationship Id="rId5" Type="http://schemas.openxmlformats.org/officeDocument/2006/relationships/hyperlink" Target="#_ENREF_39"/><Relationship Id="rId4" Type="http://schemas.openxmlformats.org/officeDocument/2006/relationships/hyperlink" Target="#_ENREF_38"/></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CC22A3-84E8-402E-9217-0933F40B552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671441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Results were pretty consistent across metrics and grouping levels. </a:t>
            </a:r>
          </a:p>
          <a:p>
            <a:pPr marL="171450" indent="-171450">
              <a:buFontTx/>
              <a:buChar char="-"/>
            </a:pPr>
            <a:r>
              <a:rPr lang="en-US" dirty="0" smtClean="0"/>
              <a:t>In</a:t>
            </a:r>
            <a:r>
              <a:rPr lang="en-US" baseline="0" dirty="0" smtClean="0"/>
              <a:t> the figures I’m going to show, e</a:t>
            </a:r>
            <a:r>
              <a:rPr lang="en-US" dirty="0" smtClean="0"/>
              <a:t>ach</a:t>
            </a:r>
            <a:r>
              <a:rPr lang="en-US" baseline="0" dirty="0" smtClean="0"/>
              <a:t> park is represented by a line. Red is a significant increase, blue is sign. decrease, and grey is no trend.</a:t>
            </a:r>
          </a:p>
          <a:p>
            <a:pPr marL="171450" indent="-171450">
              <a:buFontTx/>
              <a:buChar cha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Decline quad: </a:t>
            </a:r>
            <a:r>
              <a:rPr lang="en-US" dirty="0" smtClean="0"/>
              <a:t>PRWI in VA</a:t>
            </a:r>
            <a:endParaRPr lang="en-US" baseline="0" dirty="0" smtClean="0"/>
          </a:p>
          <a:p>
            <a:pPr marL="171450" indent="-171450">
              <a:buFontTx/>
              <a:buChar char="-"/>
            </a:pPr>
            <a:r>
              <a:rPr lang="en-US" baseline="0" dirty="0" smtClean="0"/>
              <a:t>Decline Ave Cover: ROVA</a:t>
            </a:r>
            <a:endParaRPr lang="en-US" dirty="0"/>
          </a:p>
        </p:txBody>
      </p:sp>
      <p:sp>
        <p:nvSpPr>
          <p:cNvPr id="4" name="Slide Number Placeholder 3"/>
          <p:cNvSpPr>
            <a:spLocks noGrp="1"/>
          </p:cNvSpPr>
          <p:nvPr>
            <p:ph type="sldNum" sz="quarter" idx="10"/>
          </p:nvPr>
        </p:nvSpPr>
        <p:spPr/>
        <p:txBody>
          <a:bodyPr/>
          <a:lstStyle/>
          <a:p>
            <a:fld id="{E894D49A-CC78-468D-8712-DB14D27C90AF}" type="slidenum">
              <a:rPr lang="en-US" smtClean="0"/>
              <a:t>10</a:t>
            </a:fld>
            <a:endParaRPr lang="en-US"/>
          </a:p>
        </p:txBody>
      </p:sp>
    </p:spTree>
    <p:extLst>
      <p:ext uri="{BB962C8B-B14F-4D97-AF65-F5344CB8AC3E}">
        <p14:creationId xmlns:p14="http://schemas.microsoft.com/office/powerpoint/2010/main" val="1066990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a:t>
            </a:r>
            <a:r>
              <a:rPr lang="en-US" baseline="0" dirty="0" smtClean="0"/>
              <a:t> % cover per quadrat patterns are similar- shrubs are most abundant, and tend to increase.</a:t>
            </a:r>
            <a:endParaRPr lang="en-US" dirty="0"/>
          </a:p>
        </p:txBody>
      </p:sp>
      <p:sp>
        <p:nvSpPr>
          <p:cNvPr id="4" name="Slide Number Placeholder 3"/>
          <p:cNvSpPr>
            <a:spLocks noGrp="1"/>
          </p:cNvSpPr>
          <p:nvPr>
            <p:ph type="sldNum" sz="quarter" idx="10"/>
          </p:nvPr>
        </p:nvSpPr>
        <p:spPr/>
        <p:txBody>
          <a:bodyPr/>
          <a:lstStyle/>
          <a:p>
            <a:fld id="{C0CC22A3-84E8-402E-9217-0933F40B552D}" type="slidenum">
              <a:rPr lang="en-US" smtClean="0"/>
              <a:pPr/>
              <a:t>11</a:t>
            </a:fld>
            <a:endParaRPr lang="en-US"/>
          </a:p>
        </p:txBody>
      </p:sp>
    </p:spTree>
    <p:extLst>
      <p:ext uri="{BB962C8B-B14F-4D97-AF65-F5344CB8AC3E}">
        <p14:creationId xmlns:p14="http://schemas.microsoft.com/office/powerpoint/2010/main" val="2690569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a:t>
            </a:r>
            <a:r>
              <a:rPr lang="en-US" baseline="0" dirty="0" smtClean="0"/>
              <a:t> % cover per quadrat patterns are similar- shrubs are most abundant, and tend to increase.</a:t>
            </a:r>
            <a:endParaRPr lang="en-US" dirty="0"/>
          </a:p>
        </p:txBody>
      </p:sp>
      <p:sp>
        <p:nvSpPr>
          <p:cNvPr id="4" name="Slide Number Placeholder 3"/>
          <p:cNvSpPr>
            <a:spLocks noGrp="1"/>
          </p:cNvSpPr>
          <p:nvPr>
            <p:ph type="sldNum" sz="quarter" idx="10"/>
          </p:nvPr>
        </p:nvSpPr>
        <p:spPr/>
        <p:txBody>
          <a:bodyPr/>
          <a:lstStyle/>
          <a:p>
            <a:fld id="{C0CC22A3-84E8-402E-9217-0933F40B552D}" type="slidenum">
              <a:rPr lang="en-US" smtClean="0"/>
              <a:pPr/>
              <a:t>12</a:t>
            </a:fld>
            <a:endParaRPr lang="en-US"/>
          </a:p>
        </p:txBody>
      </p:sp>
    </p:spTree>
    <p:extLst>
      <p:ext uri="{BB962C8B-B14F-4D97-AF65-F5344CB8AC3E}">
        <p14:creationId xmlns:p14="http://schemas.microsoft.com/office/powerpoint/2010/main" val="906270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a:t>
            </a:r>
            <a:r>
              <a:rPr lang="en-US" baseline="0" dirty="0" smtClean="0"/>
              <a:t> % cover per quadrat patterns are similar- shrubs are most abundant, and tend to increase.</a:t>
            </a:r>
            <a:endParaRPr lang="en-US" dirty="0"/>
          </a:p>
        </p:txBody>
      </p:sp>
      <p:sp>
        <p:nvSpPr>
          <p:cNvPr id="4" name="Slide Number Placeholder 3"/>
          <p:cNvSpPr>
            <a:spLocks noGrp="1"/>
          </p:cNvSpPr>
          <p:nvPr>
            <p:ph type="sldNum" sz="quarter" idx="10"/>
          </p:nvPr>
        </p:nvSpPr>
        <p:spPr/>
        <p:txBody>
          <a:bodyPr/>
          <a:lstStyle/>
          <a:p>
            <a:fld id="{C0CC22A3-84E8-402E-9217-0933F40B552D}" type="slidenum">
              <a:rPr lang="en-US" smtClean="0"/>
              <a:pPr/>
              <a:t>13</a:t>
            </a:fld>
            <a:endParaRPr lang="en-US"/>
          </a:p>
        </p:txBody>
      </p:sp>
    </p:spTree>
    <p:extLst>
      <p:ext uri="{BB962C8B-B14F-4D97-AF65-F5344CB8AC3E}">
        <p14:creationId xmlns:p14="http://schemas.microsoft.com/office/powerpoint/2010/main" val="87092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a:t>
            </a:r>
            <a:r>
              <a:rPr lang="en-US" baseline="0" dirty="0" smtClean="0"/>
              <a:t> % cover per quadrat patterns are similar- shrubs are most abundant, and tend to increase.</a:t>
            </a:r>
            <a:endParaRPr lang="en-US" dirty="0"/>
          </a:p>
        </p:txBody>
      </p:sp>
      <p:sp>
        <p:nvSpPr>
          <p:cNvPr id="4" name="Slide Number Placeholder 3"/>
          <p:cNvSpPr>
            <a:spLocks noGrp="1"/>
          </p:cNvSpPr>
          <p:nvPr>
            <p:ph type="sldNum" sz="quarter" idx="10"/>
          </p:nvPr>
        </p:nvSpPr>
        <p:spPr/>
        <p:txBody>
          <a:bodyPr/>
          <a:lstStyle/>
          <a:p>
            <a:fld id="{C0CC22A3-84E8-402E-9217-0933F40B552D}" type="slidenum">
              <a:rPr lang="en-US" smtClean="0"/>
              <a:pPr/>
              <a:t>14</a:t>
            </a:fld>
            <a:endParaRPr lang="en-US"/>
          </a:p>
        </p:txBody>
      </p:sp>
    </p:spTree>
    <p:extLst>
      <p:ext uri="{BB962C8B-B14F-4D97-AF65-F5344CB8AC3E}">
        <p14:creationId xmlns:p14="http://schemas.microsoft.com/office/powerpoint/2010/main" val="3031760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most frequently encountered species are in our southern parks (NY and NJ)</a:t>
            </a:r>
            <a:endParaRPr lang="en-US" dirty="0"/>
          </a:p>
        </p:txBody>
      </p:sp>
      <p:sp>
        <p:nvSpPr>
          <p:cNvPr id="4" name="Slide Number Placeholder 3"/>
          <p:cNvSpPr>
            <a:spLocks noGrp="1"/>
          </p:cNvSpPr>
          <p:nvPr>
            <p:ph type="sldNum" sz="quarter" idx="10"/>
          </p:nvPr>
        </p:nvSpPr>
        <p:spPr/>
        <p:txBody>
          <a:bodyPr/>
          <a:lstStyle/>
          <a:p>
            <a:fld id="{C0CC22A3-84E8-402E-9217-0933F40B552D}" type="slidenum">
              <a:rPr lang="en-US" smtClean="0"/>
              <a:pPr/>
              <a:t>15</a:t>
            </a:fld>
            <a:endParaRPr lang="en-US"/>
          </a:p>
        </p:txBody>
      </p:sp>
    </p:spTree>
    <p:extLst>
      <p:ext uri="{BB962C8B-B14F-4D97-AF65-F5344CB8AC3E}">
        <p14:creationId xmlns:p14="http://schemas.microsoft.com/office/powerpoint/2010/main" val="1254131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a:t>
            </a:r>
            <a:r>
              <a:rPr lang="en-US" baseline="0" dirty="0" smtClean="0"/>
              <a:t> % cover per quadrat patterns are similar- shrubs are most abundant, and tend to increase.</a:t>
            </a:r>
            <a:endParaRPr lang="en-US" dirty="0"/>
          </a:p>
        </p:txBody>
      </p:sp>
      <p:sp>
        <p:nvSpPr>
          <p:cNvPr id="4" name="Slide Number Placeholder 3"/>
          <p:cNvSpPr>
            <a:spLocks noGrp="1"/>
          </p:cNvSpPr>
          <p:nvPr>
            <p:ph type="sldNum" sz="quarter" idx="10"/>
          </p:nvPr>
        </p:nvSpPr>
        <p:spPr/>
        <p:txBody>
          <a:bodyPr/>
          <a:lstStyle/>
          <a:p>
            <a:fld id="{C0CC22A3-84E8-402E-9217-0933F40B552D}" type="slidenum">
              <a:rPr lang="en-US" smtClean="0"/>
              <a:pPr/>
              <a:t>16</a:t>
            </a:fld>
            <a:endParaRPr lang="en-US"/>
          </a:p>
        </p:txBody>
      </p:sp>
    </p:spTree>
    <p:extLst>
      <p:ext uri="{BB962C8B-B14F-4D97-AF65-F5344CB8AC3E}">
        <p14:creationId xmlns:p14="http://schemas.microsoft.com/office/powerpoint/2010/main" val="2287777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6EE43-EF45-4927-8207-11D405F58635}" type="slidenum">
              <a:rPr lang="en-US" smtClean="0"/>
              <a:t>17</a:t>
            </a:fld>
            <a:endParaRPr lang="en-US"/>
          </a:p>
        </p:txBody>
      </p:sp>
    </p:spTree>
    <p:extLst>
      <p:ext uri="{BB962C8B-B14F-4D97-AF65-F5344CB8AC3E}">
        <p14:creationId xmlns:p14="http://schemas.microsoft.com/office/powerpoint/2010/main" val="2340866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to</a:t>
            </a:r>
            <a:r>
              <a:rPr lang="en-US" baseline="0" dirty="0" smtClean="0"/>
              <a:t> understand ED species and beware but climate change may already and could continue to exacerbate our already persistent issue of well know invaders.</a:t>
            </a:r>
            <a:endParaRPr lang="en-US" dirty="0"/>
          </a:p>
        </p:txBody>
      </p:sp>
      <p:sp>
        <p:nvSpPr>
          <p:cNvPr id="4" name="Slide Number Placeholder 3"/>
          <p:cNvSpPr>
            <a:spLocks noGrp="1"/>
          </p:cNvSpPr>
          <p:nvPr>
            <p:ph type="sldNum" sz="quarter" idx="10"/>
          </p:nvPr>
        </p:nvSpPr>
        <p:spPr/>
        <p:txBody>
          <a:bodyPr/>
          <a:lstStyle/>
          <a:p>
            <a:fld id="{3796EE43-EF45-4927-8207-11D405F58635}" type="slidenum">
              <a:rPr lang="en-US" smtClean="0"/>
              <a:t>18</a:t>
            </a:fld>
            <a:endParaRPr lang="en-US"/>
          </a:p>
        </p:txBody>
      </p:sp>
    </p:spTree>
    <p:extLst>
      <p:ext uri="{BB962C8B-B14F-4D97-AF65-F5344CB8AC3E}">
        <p14:creationId xmlns:p14="http://schemas.microsoft.com/office/powerpoint/2010/main" val="2477631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to</a:t>
            </a:r>
            <a:r>
              <a:rPr lang="en-US" baseline="0" dirty="0" smtClean="0"/>
              <a:t> understand ED species and beware but climate change may already and could continue to exacerbate our already persistent issue of well know invaders.</a:t>
            </a:r>
            <a:endParaRPr lang="en-US" dirty="0"/>
          </a:p>
        </p:txBody>
      </p:sp>
      <p:sp>
        <p:nvSpPr>
          <p:cNvPr id="4" name="Slide Number Placeholder 3"/>
          <p:cNvSpPr>
            <a:spLocks noGrp="1"/>
          </p:cNvSpPr>
          <p:nvPr>
            <p:ph type="sldNum" sz="quarter" idx="10"/>
          </p:nvPr>
        </p:nvSpPr>
        <p:spPr/>
        <p:txBody>
          <a:bodyPr/>
          <a:lstStyle/>
          <a:p>
            <a:fld id="{3796EE43-EF45-4927-8207-11D405F58635}" type="slidenum">
              <a:rPr lang="en-US" smtClean="0"/>
              <a:t>19</a:t>
            </a:fld>
            <a:endParaRPr lang="en-US"/>
          </a:p>
        </p:txBody>
      </p:sp>
    </p:spTree>
    <p:extLst>
      <p:ext uri="{BB962C8B-B14F-4D97-AF65-F5344CB8AC3E}">
        <p14:creationId xmlns:p14="http://schemas.microsoft.com/office/powerpoint/2010/main" val="2345882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40955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61608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6945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50 parks that are monitoring forest health in the eastern US using similar protocols. </a:t>
            </a:r>
          </a:p>
          <a:p>
            <a:endParaRPr lang="en-US" baseline="0" dirty="0" smtClean="0"/>
          </a:p>
          <a:p>
            <a:r>
              <a:rPr lang="en-US" baseline="0" dirty="0" smtClean="0"/>
              <a:t>This has allowed us to start pooling our data to look at broader regional patterns.</a:t>
            </a:r>
            <a:endParaRPr lang="en-US" dirty="0"/>
          </a:p>
        </p:txBody>
      </p:sp>
      <p:sp>
        <p:nvSpPr>
          <p:cNvPr id="4" name="Slide Number Placeholder 3"/>
          <p:cNvSpPr>
            <a:spLocks noGrp="1"/>
          </p:cNvSpPr>
          <p:nvPr>
            <p:ph type="sldNum" sz="quarter" idx="10"/>
          </p:nvPr>
        </p:nvSpPr>
        <p:spPr/>
        <p:txBody>
          <a:bodyPr/>
          <a:lstStyle/>
          <a:p>
            <a:fld id="{C0CC22A3-84E8-402E-9217-0933F40B552D}" type="slidenum">
              <a:rPr lang="en-US" smtClean="0"/>
              <a:pPr/>
              <a:t>4</a:t>
            </a:fld>
            <a:endParaRPr lang="en-US"/>
          </a:p>
        </p:txBody>
      </p:sp>
    </p:spTree>
    <p:extLst>
      <p:ext uri="{BB962C8B-B14F-4D97-AF65-F5344CB8AC3E}">
        <p14:creationId xmlns:p14="http://schemas.microsoft.com/office/powerpoint/2010/main" val="1975614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significant</a:t>
            </a:r>
            <a:r>
              <a:rPr lang="en-US" baseline="0" dirty="0" smtClean="0"/>
              <a:t> finding to our parks. It helped us to see the importance of the forest habitat that we’re protecting.</a:t>
            </a:r>
            <a:endParaRPr lang="en-US" dirty="0"/>
          </a:p>
        </p:txBody>
      </p:sp>
      <p:sp>
        <p:nvSpPr>
          <p:cNvPr id="4" name="Slide Number Placeholder 3"/>
          <p:cNvSpPr>
            <a:spLocks noGrp="1"/>
          </p:cNvSpPr>
          <p:nvPr>
            <p:ph type="sldNum" sz="quarter" idx="10"/>
          </p:nvPr>
        </p:nvSpPr>
        <p:spPr/>
        <p:txBody>
          <a:bodyPr/>
          <a:lstStyle/>
          <a:p>
            <a:fld id="{EA9AFEA8-42B1-4C9F-9716-92DD525EAB2F}" type="slidenum">
              <a:rPr lang="en-US" smtClean="0"/>
              <a:t>5</a:t>
            </a:fld>
            <a:endParaRPr lang="en-US"/>
          </a:p>
        </p:txBody>
      </p:sp>
    </p:spTree>
    <p:extLst>
      <p:ext uri="{BB962C8B-B14F-4D97-AF65-F5344CB8AC3E}">
        <p14:creationId xmlns:p14="http://schemas.microsoft.com/office/powerpoint/2010/main" val="1995237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9AFEA8-42B1-4C9F-9716-92DD525EAB2F}" type="slidenum">
              <a:rPr lang="en-US" smtClean="0"/>
              <a:t>6</a:t>
            </a:fld>
            <a:endParaRPr lang="en-US"/>
          </a:p>
        </p:txBody>
      </p:sp>
    </p:spTree>
    <p:extLst>
      <p:ext uri="{BB962C8B-B14F-4D97-AF65-F5344CB8AC3E}">
        <p14:creationId xmlns:p14="http://schemas.microsoft.com/office/powerpoint/2010/main" val="1067605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I’m going to give an overview of the NPS mission and how management objectives have shifted over the last decade or so. </a:t>
            </a:r>
          </a:p>
          <a:p>
            <a:endParaRPr lang="en-US" baseline="0" dirty="0" smtClean="0"/>
          </a:p>
          <a:p>
            <a:r>
              <a:rPr lang="en-US" baseline="0" dirty="0" smtClean="0"/>
              <a:t>Then I’ll highlight some of the lessons we’ve learned through monitoring on status and trends in forest condition;</a:t>
            </a:r>
          </a:p>
          <a:p>
            <a:endParaRPr lang="en-US" baseline="0" dirty="0" smtClean="0"/>
          </a:p>
          <a:p>
            <a:r>
              <a:rPr lang="en-US" baseline="0" dirty="0" smtClean="0"/>
              <a:t>I’ll talk about some future concerns, along with their management implications.</a:t>
            </a:r>
            <a:endParaRPr lang="en-US" dirty="0"/>
          </a:p>
        </p:txBody>
      </p:sp>
      <p:sp>
        <p:nvSpPr>
          <p:cNvPr id="4" name="Slide Number Placeholder 3"/>
          <p:cNvSpPr>
            <a:spLocks noGrp="1"/>
          </p:cNvSpPr>
          <p:nvPr>
            <p:ph type="sldNum" sz="quarter" idx="10"/>
          </p:nvPr>
        </p:nvSpPr>
        <p:spPr/>
        <p:txBody>
          <a:bodyPr/>
          <a:lstStyle/>
          <a:p>
            <a:fld id="{C0CC22A3-84E8-402E-9217-0933F40B552D}" type="slidenum">
              <a:rPr lang="en-US" smtClean="0"/>
              <a:pPr/>
              <a:t>7</a:t>
            </a:fld>
            <a:endParaRPr lang="en-US"/>
          </a:p>
        </p:txBody>
      </p:sp>
    </p:spTree>
    <p:extLst>
      <p:ext uri="{BB962C8B-B14F-4D97-AF65-F5344CB8AC3E}">
        <p14:creationId xmlns:p14="http://schemas.microsoft.com/office/powerpoint/2010/main" val="3382608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defined invasive species similar to the U.S. Executive Order 13112, which defines invasive species as those that are non-native and whose introduction causes or is likely to cause native ecosystem impacts (</a:t>
            </a:r>
            <a:r>
              <a:rPr lang="en-US" sz="1200" u="none" strike="noStrike" kern="1200" dirty="0" smtClean="0">
                <a:solidFill>
                  <a:schemeClr val="tx1"/>
                </a:solidFill>
                <a:effectLst/>
                <a:latin typeface="+mn-lt"/>
                <a:ea typeface="+mn-ea"/>
                <a:cs typeface="+mn-cs"/>
                <a:hlinkClick r:id="rId3" action="ppaction://hlinkfile" tooltip="U.S. Executive Office, 1999 #77"/>
              </a:rPr>
              <a:t>U.S. Executive Office 1999</a:t>
            </a:r>
            <a:r>
              <a:rPr lang="en-US" sz="1200" kern="1200" dirty="0" smtClean="0">
                <a:solidFill>
                  <a:schemeClr val="tx1"/>
                </a:solidFill>
                <a:effectLst/>
                <a:latin typeface="+mn-lt"/>
                <a:ea typeface="+mn-ea"/>
                <a:cs typeface="+mn-cs"/>
              </a:rPr>
              <a:t>). We primarily relied on three popular regional reference guides to develop our invasive species list (</a:t>
            </a:r>
            <a:r>
              <a:rPr lang="en-US" sz="1200" u="none" strike="noStrike" kern="1200" dirty="0" err="1" smtClean="0">
                <a:solidFill>
                  <a:schemeClr val="tx1"/>
                </a:solidFill>
                <a:effectLst/>
                <a:latin typeface="+mn-lt"/>
                <a:ea typeface="+mn-ea"/>
                <a:cs typeface="+mn-cs"/>
                <a:hlinkClick r:id="rId4" action="ppaction://hlinkfile" tooltip="Mehroff, 2003 #79"/>
              </a:rPr>
              <a:t>Mehroff</a:t>
            </a:r>
            <a:r>
              <a:rPr lang="en-US" sz="1200" u="none" strike="noStrike" kern="1200" dirty="0" smtClean="0">
                <a:solidFill>
                  <a:schemeClr val="tx1"/>
                </a:solidFill>
                <a:effectLst/>
                <a:latin typeface="+mn-lt"/>
                <a:ea typeface="+mn-ea"/>
                <a:cs typeface="+mn-cs"/>
                <a:hlinkClick r:id="rId4" action="ppaction://hlinkfile" tooltip="Mehroff, 2003 #79"/>
              </a:rPr>
              <a:t> et al. 2003</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5" action="ppaction://hlinkfile" tooltip="Miller, 2003 #80"/>
              </a:rPr>
              <a:t>Miller 2003</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6" action="ppaction://hlinkfile" tooltip="Swearingen, 2010 #78"/>
              </a:rPr>
              <a:t>Swearingen et al. 2010</a:t>
            </a:r>
            <a:r>
              <a:rPr lang="en-US" sz="1200" kern="1200" dirty="0" smtClean="0">
                <a:solidFill>
                  <a:schemeClr val="tx1"/>
                </a:solidFill>
                <a:effectLst/>
                <a:latin typeface="+mn-lt"/>
                <a:ea typeface="+mn-ea"/>
                <a:cs typeface="+mn-cs"/>
              </a:rPr>
              <a:t>), although we only included species in our analysis that are invasive in forest habitats (e.g., shade tolerant), and/or that are capable of preventing old fields from succeeding to forest (e.g., exotic shrubs). We also added several species that were not included in the above resources but that we considered invasive or potentially invasive based on collective field experience and park management priorities, including </a:t>
            </a:r>
            <a:r>
              <a:rPr lang="en-US" sz="1200" kern="1200" dirty="0" err="1" smtClean="0">
                <a:solidFill>
                  <a:schemeClr val="tx1"/>
                </a:solidFill>
                <a:effectLst/>
                <a:latin typeface="+mn-lt"/>
                <a:ea typeface="+mn-ea"/>
                <a:cs typeface="+mn-cs"/>
              </a:rPr>
              <a:t>jetbead</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Rhodotypos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scandens</a:t>
            </a:r>
            <a:r>
              <a:rPr lang="en-US" sz="1200" kern="1200" dirty="0" smtClean="0">
                <a:solidFill>
                  <a:schemeClr val="tx1"/>
                </a:solidFill>
                <a:effectLst/>
                <a:latin typeface="+mn-lt"/>
                <a:ea typeface="+mn-ea"/>
                <a:cs typeface="+mn-cs"/>
              </a:rPr>
              <a:t>), moneywort (</a:t>
            </a:r>
            <a:r>
              <a:rPr lang="en-US" sz="1200" i="1" kern="1200" dirty="0" err="1" smtClean="0">
                <a:solidFill>
                  <a:schemeClr val="tx1"/>
                </a:solidFill>
                <a:effectLst/>
                <a:latin typeface="+mn-lt"/>
                <a:ea typeface="+mn-ea"/>
                <a:cs typeface="+mn-cs"/>
              </a:rPr>
              <a:t>Lysimachia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nummularia</a:t>
            </a:r>
            <a:r>
              <a:rPr lang="en-US" sz="1200" kern="1200" dirty="0" smtClean="0">
                <a:solidFill>
                  <a:schemeClr val="tx1"/>
                </a:solidFill>
                <a:effectLst/>
                <a:latin typeface="+mn-lt"/>
                <a:ea typeface="+mn-ea"/>
                <a:cs typeface="+mn-cs"/>
              </a:rPr>
              <a:t>), and oriental lady's thumb (</a:t>
            </a:r>
            <a:r>
              <a:rPr lang="en-US" sz="1200" i="1" kern="1200" dirty="0" err="1" smtClean="0">
                <a:solidFill>
                  <a:schemeClr val="tx1"/>
                </a:solidFill>
                <a:effectLst/>
                <a:latin typeface="+mn-lt"/>
                <a:ea typeface="+mn-ea"/>
                <a:cs typeface="+mn-cs"/>
              </a:rPr>
              <a:t>Persicaria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longiseta</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Plot frequency is the percent of plots with at least one invasive species, and roughly captures the broader spread of invasive species across a park.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Quadrat frequency is the percent of 1 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quadrats per plot containing at least one invasive species, and tracks the local spread of invasive species within a plot.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Average cover most closely tracks changes in abundance of invasive species over time. </a:t>
            </a:r>
            <a:endParaRPr lang="en-US" dirty="0"/>
          </a:p>
        </p:txBody>
      </p:sp>
      <p:sp>
        <p:nvSpPr>
          <p:cNvPr id="4" name="Slide Number Placeholder 3"/>
          <p:cNvSpPr>
            <a:spLocks noGrp="1"/>
          </p:cNvSpPr>
          <p:nvPr>
            <p:ph type="sldNum" sz="quarter" idx="10"/>
          </p:nvPr>
        </p:nvSpPr>
        <p:spPr/>
        <p:txBody>
          <a:bodyPr/>
          <a:lstStyle/>
          <a:p>
            <a:fld id="{C0CC22A3-84E8-402E-9217-0933F40B552D}" type="slidenum">
              <a:rPr lang="en-US" smtClean="0"/>
              <a:pPr/>
              <a:t>8</a:t>
            </a:fld>
            <a:endParaRPr lang="en-US"/>
          </a:p>
        </p:txBody>
      </p:sp>
    </p:spTree>
    <p:extLst>
      <p:ext uri="{BB962C8B-B14F-4D97-AF65-F5344CB8AC3E}">
        <p14:creationId xmlns:p14="http://schemas.microsoft.com/office/powerpoint/2010/main" val="1819838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I’m going to give an overview of the NPS mission and how management objectives have shifted over the last decade or so. </a:t>
            </a:r>
          </a:p>
          <a:p>
            <a:endParaRPr lang="en-US" baseline="0" dirty="0" smtClean="0"/>
          </a:p>
          <a:p>
            <a:r>
              <a:rPr lang="en-US" baseline="0" dirty="0" smtClean="0"/>
              <a:t>Then I’ll highlight some of the lessons we’ve learned through monitoring on status and trends in forest condition;</a:t>
            </a:r>
          </a:p>
          <a:p>
            <a:endParaRPr lang="en-US" baseline="0" dirty="0" smtClean="0"/>
          </a:p>
          <a:p>
            <a:r>
              <a:rPr lang="en-US" baseline="0" dirty="0" smtClean="0"/>
              <a:t>I’ll talk about some future concerns, along with their management implications.</a:t>
            </a:r>
            <a:endParaRPr lang="en-US" dirty="0"/>
          </a:p>
        </p:txBody>
      </p:sp>
      <p:sp>
        <p:nvSpPr>
          <p:cNvPr id="4" name="Slide Number Placeholder 3"/>
          <p:cNvSpPr>
            <a:spLocks noGrp="1"/>
          </p:cNvSpPr>
          <p:nvPr>
            <p:ph type="sldNum" sz="quarter" idx="10"/>
          </p:nvPr>
        </p:nvSpPr>
        <p:spPr/>
        <p:txBody>
          <a:bodyPr/>
          <a:lstStyle/>
          <a:p>
            <a:fld id="{C0CC22A3-84E8-402E-9217-0933F40B552D}" type="slidenum">
              <a:rPr lang="en-US" smtClean="0"/>
              <a:pPr/>
              <a:t>9</a:t>
            </a:fld>
            <a:endParaRPr lang="en-US"/>
          </a:p>
        </p:txBody>
      </p:sp>
    </p:spTree>
    <p:extLst>
      <p:ext uri="{BB962C8B-B14F-4D97-AF65-F5344CB8AC3E}">
        <p14:creationId xmlns:p14="http://schemas.microsoft.com/office/powerpoint/2010/main" val="140689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1D4B3-EC11-4FC2-ACDC-3CDF68FCDFD6}" type="datetimeFigureOut">
              <a:rPr lang="en-US" smtClean="0">
                <a:solidFill>
                  <a:prstClr val="black">
                    <a:tint val="75000"/>
                  </a:prstClr>
                </a:solidFill>
              </a:rPr>
              <a:pPr/>
              <a:t>12/12/2019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6724A4-03BA-4F11-A232-F1A8066466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03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1D4B3-EC11-4FC2-ACDC-3CDF68FCDFD6}" type="datetimeFigureOut">
              <a:rPr lang="en-US" smtClean="0">
                <a:solidFill>
                  <a:prstClr val="black">
                    <a:tint val="75000"/>
                  </a:prstClr>
                </a:solidFill>
              </a:rPr>
              <a:pPr/>
              <a:t>12/12/2019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6724A4-03BA-4F11-A232-F1A8066466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512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1D4B3-EC11-4FC2-ACDC-3CDF68FCDFD6}" type="datetimeFigureOut">
              <a:rPr lang="en-US" smtClean="0">
                <a:solidFill>
                  <a:prstClr val="black">
                    <a:tint val="75000"/>
                  </a:prstClr>
                </a:solidFill>
              </a:rPr>
              <a:pPr/>
              <a:t>12/12/2019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6724A4-03BA-4F11-A232-F1A8066466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33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1D4B3-EC11-4FC2-ACDC-3CDF68FCDFD6}" type="datetimeFigureOut">
              <a:rPr lang="en-US" smtClean="0">
                <a:solidFill>
                  <a:prstClr val="black">
                    <a:tint val="75000"/>
                  </a:prstClr>
                </a:solidFill>
              </a:rPr>
              <a:pPr/>
              <a:t>12/12/2019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6724A4-03BA-4F11-A232-F1A8066466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758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1D4B3-EC11-4FC2-ACDC-3CDF68FCDFD6}" type="datetimeFigureOut">
              <a:rPr lang="en-US" smtClean="0">
                <a:solidFill>
                  <a:prstClr val="black">
                    <a:tint val="75000"/>
                  </a:prstClr>
                </a:solidFill>
              </a:rPr>
              <a:pPr/>
              <a:t>12/12/2019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6724A4-03BA-4F11-A232-F1A8066466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0934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1D4B3-EC11-4FC2-ACDC-3CDF68FCDFD6}" type="datetimeFigureOut">
              <a:rPr lang="en-US" smtClean="0">
                <a:solidFill>
                  <a:prstClr val="black">
                    <a:tint val="75000"/>
                  </a:prstClr>
                </a:solidFill>
              </a:rPr>
              <a:pPr/>
              <a:t>12/12/2019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6724A4-03BA-4F11-A232-F1A8066466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8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1D4B3-EC11-4FC2-ACDC-3CDF68FCDFD6}" type="datetimeFigureOut">
              <a:rPr lang="en-US" smtClean="0">
                <a:solidFill>
                  <a:prstClr val="black">
                    <a:tint val="75000"/>
                  </a:prstClr>
                </a:solidFill>
              </a:rPr>
              <a:pPr/>
              <a:t>12/12/2019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6724A4-03BA-4F11-A232-F1A8066466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759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1D4B3-EC11-4FC2-ACDC-3CDF68FCDFD6}" type="datetimeFigureOut">
              <a:rPr lang="en-US" smtClean="0">
                <a:solidFill>
                  <a:prstClr val="black">
                    <a:tint val="75000"/>
                  </a:prstClr>
                </a:solidFill>
              </a:rPr>
              <a:pPr/>
              <a:t>12/12/2019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6724A4-03BA-4F11-A232-F1A8066466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24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1D4B3-EC11-4FC2-ACDC-3CDF68FCDFD6}" type="datetimeFigureOut">
              <a:rPr lang="en-US" smtClean="0">
                <a:solidFill>
                  <a:prstClr val="black">
                    <a:tint val="75000"/>
                  </a:prstClr>
                </a:solidFill>
              </a:rPr>
              <a:pPr/>
              <a:t>12/12/2019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6724A4-03BA-4F11-A232-F1A8066466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833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1D4B3-EC11-4FC2-ACDC-3CDF68FCDFD6}" type="datetimeFigureOut">
              <a:rPr lang="en-US" smtClean="0">
                <a:solidFill>
                  <a:prstClr val="black">
                    <a:tint val="75000"/>
                  </a:prstClr>
                </a:solidFill>
              </a:rPr>
              <a:pPr/>
              <a:t>12/12/2019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6724A4-03BA-4F11-A232-F1A8066466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592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1D4B3-EC11-4FC2-ACDC-3CDF68FCDFD6}" type="datetimeFigureOut">
              <a:rPr lang="en-US" smtClean="0">
                <a:solidFill>
                  <a:prstClr val="black">
                    <a:tint val="75000"/>
                  </a:prstClr>
                </a:solidFill>
              </a:rPr>
              <a:pPr/>
              <a:t>12/12/2019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6724A4-03BA-4F11-A232-F1A8066466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227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1D4B3-EC11-4FC2-ACDC-3CDF68FCDFD6}" type="datetimeFigureOut">
              <a:rPr lang="en-US" smtClean="0">
                <a:solidFill>
                  <a:prstClr val="black">
                    <a:tint val="75000"/>
                  </a:prstClr>
                </a:solidFill>
              </a:rPr>
              <a:pPr/>
              <a:t>12/12/2019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724A4-03BA-4F11-A232-F1A8066466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667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gi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tif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go.nps.gov/netn"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rfia.netlify.com/" TargetMode="External"/><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microsoft.com/office/2007/relationships/hdphoto" Target="../media/hdphoto1.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tiff"/></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4.jpeg"/><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jfif"/><Relationship Id="rId5" Type="http://schemas.openxmlformats.org/officeDocument/2006/relationships/image" Target="../media/image18.tiff"/><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81"/>
          <p:cNvSpPr>
            <a:spLocks noGrp="1" noChangeArrowheads="1"/>
          </p:cNvSpPr>
          <p:nvPr>
            <p:ph type="ctrTitle" idx="4294967295"/>
          </p:nvPr>
        </p:nvSpPr>
        <p:spPr>
          <a:xfrm>
            <a:off x="166991" y="1075263"/>
            <a:ext cx="8952660" cy="1066800"/>
          </a:xfrm>
        </p:spPr>
        <p:txBody>
          <a:bodyPr>
            <a:normAutofit/>
          </a:bodyPr>
          <a:lstStyle/>
          <a:p>
            <a:pPr>
              <a:defRPr/>
            </a:pPr>
            <a:r>
              <a:rPr lang="en-US" sz="3200" cap="small" dirty="0"/>
              <a:t> Trends in invasive plants in eastern National Park forests</a:t>
            </a:r>
            <a:endParaRPr lang="en-US" sz="3200" cap="small" dirty="0" smtClean="0">
              <a:latin typeface="Calibri" pitchFamily="34" charset="0"/>
            </a:endParaRPr>
          </a:p>
        </p:txBody>
      </p:sp>
      <p:sp>
        <p:nvSpPr>
          <p:cNvPr id="2080" name="Text Box 32"/>
          <p:cNvSpPr txBox="1">
            <a:spLocks noChangeArrowheads="1"/>
          </p:cNvSpPr>
          <p:nvPr/>
        </p:nvSpPr>
        <p:spPr bwMode="auto">
          <a:xfrm>
            <a:off x="0" y="0"/>
            <a:ext cx="9144000" cy="923330"/>
          </a:xfrm>
          <a:prstGeom prst="rect">
            <a:avLst/>
          </a:prstGeom>
          <a:solidFill>
            <a:schemeClr val="tx1"/>
          </a:solidFill>
          <a:ln w="9525">
            <a:solidFill>
              <a:schemeClr val="tx1"/>
            </a:solidFill>
            <a:miter lim="800000"/>
            <a:headEnd/>
            <a:tailEnd/>
          </a:ln>
          <a:effectLst/>
        </p:spPr>
        <p:txBody>
          <a:bodyPr wrap="square">
            <a:spAutoFit/>
          </a:bodyPr>
          <a:lstStyle/>
          <a:p>
            <a:pPr>
              <a:defRPr/>
            </a:pPr>
            <a:r>
              <a:rPr lang="en-US" dirty="0">
                <a:solidFill>
                  <a:prstClr val="white"/>
                </a:solidFill>
                <a:effectLst>
                  <a:outerShdw blurRad="38100" dist="38100" dir="2700000" algn="tl">
                    <a:srgbClr val="000000"/>
                  </a:outerShdw>
                </a:effectLst>
              </a:rPr>
              <a:t>National Park </a:t>
            </a:r>
            <a:r>
              <a:rPr lang="en-US" dirty="0" smtClean="0">
                <a:solidFill>
                  <a:prstClr val="white"/>
                </a:solidFill>
                <a:effectLst>
                  <a:outerShdw blurRad="38100" dist="38100" dir="2700000" algn="tl">
                    <a:srgbClr val="000000"/>
                  </a:outerShdw>
                </a:effectLst>
              </a:rPr>
              <a:t>Service</a:t>
            </a:r>
            <a:endParaRPr lang="en-US" dirty="0">
              <a:solidFill>
                <a:prstClr val="white"/>
              </a:solidFill>
              <a:effectLst>
                <a:outerShdw blurRad="38100" dist="38100" dir="2700000" algn="tl">
                  <a:srgbClr val="000000"/>
                </a:outerShdw>
              </a:effectLst>
            </a:endParaRPr>
          </a:p>
          <a:p>
            <a:pPr>
              <a:defRPr/>
            </a:pPr>
            <a:r>
              <a:rPr lang="en-US" dirty="0" smtClean="0">
                <a:solidFill>
                  <a:prstClr val="white"/>
                </a:solidFill>
                <a:effectLst>
                  <a:outerShdw blurRad="38100" dist="38100" dir="2700000" algn="tl">
                    <a:srgbClr val="000000"/>
                  </a:outerShdw>
                </a:effectLst>
              </a:rPr>
              <a:t>Inventory and Monitoring Program</a:t>
            </a:r>
          </a:p>
          <a:p>
            <a:pPr>
              <a:defRPr/>
            </a:pPr>
            <a:r>
              <a:rPr lang="en-US" dirty="0">
                <a:solidFill>
                  <a:prstClr val="white"/>
                </a:solidFill>
                <a:effectLst>
                  <a:outerShdw blurRad="38100" dist="38100" dir="2700000" algn="tl">
                    <a:srgbClr val="000000"/>
                  </a:outerShdw>
                </a:effectLst>
              </a:rPr>
              <a:t>Northeast </a:t>
            </a:r>
            <a:r>
              <a:rPr lang="en-US" dirty="0" smtClean="0">
                <a:solidFill>
                  <a:prstClr val="white"/>
                </a:solidFill>
                <a:effectLst>
                  <a:outerShdw blurRad="38100" dist="38100" dir="2700000" algn="tl">
                    <a:srgbClr val="000000"/>
                  </a:outerShdw>
                </a:effectLst>
              </a:rPr>
              <a:t>Temperate Network</a:t>
            </a:r>
            <a:endParaRPr lang="en-US" dirty="0">
              <a:solidFill>
                <a:prstClr val="white"/>
              </a:solidFill>
              <a:effectLst>
                <a:outerShdw blurRad="38100" dist="38100" dir="2700000" algn="tl">
                  <a:srgbClr val="000000"/>
                </a:outerShdw>
              </a:effectLst>
            </a:endParaRPr>
          </a:p>
        </p:txBody>
      </p:sp>
      <p:sp>
        <p:nvSpPr>
          <p:cNvPr id="6" name="Rectangle 82"/>
          <p:cNvSpPr txBox="1">
            <a:spLocks noChangeArrowheads="1"/>
          </p:cNvSpPr>
          <p:nvPr/>
        </p:nvSpPr>
        <p:spPr>
          <a:xfrm>
            <a:off x="177800" y="2273300"/>
            <a:ext cx="8763000" cy="1155700"/>
          </a:xfrm>
          <a:prstGeom prst="rect">
            <a:avLst/>
          </a:prstGeom>
        </p:spPr>
        <p:txBody>
          <a:bodyPr>
            <a:normAutofit/>
          </a:bodyPr>
          <a:lstStyle/>
          <a:p>
            <a:pPr marL="342900" indent="-342900">
              <a:spcBef>
                <a:spcPct val="20000"/>
              </a:spcBef>
              <a:defRPr/>
            </a:pPr>
            <a:r>
              <a:rPr lang="en-US" sz="2000" b="1" dirty="0"/>
              <a:t>Kate </a:t>
            </a:r>
            <a:r>
              <a:rPr lang="en-US" sz="2000" b="1" dirty="0" smtClean="0"/>
              <a:t>Miller </a:t>
            </a:r>
            <a:r>
              <a:rPr lang="en-US" sz="2000" dirty="0" smtClean="0"/>
              <a:t>and </a:t>
            </a:r>
            <a:r>
              <a:rPr lang="en-US" sz="2000" b="1" dirty="0" smtClean="0"/>
              <a:t>Camilla </a:t>
            </a:r>
            <a:r>
              <a:rPr lang="en-US" sz="2000" b="1" dirty="0" err="1" smtClean="0"/>
              <a:t>Seirup</a:t>
            </a:r>
            <a:r>
              <a:rPr lang="en-US" sz="2000" dirty="0" smtClean="0"/>
              <a:t>, Acadia National Park, Bar Harbor, ME</a:t>
            </a:r>
          </a:p>
          <a:p>
            <a:pPr marL="342900" indent="-342900">
              <a:spcBef>
                <a:spcPct val="20000"/>
              </a:spcBef>
              <a:defRPr/>
            </a:pPr>
            <a:r>
              <a:rPr lang="en-US" sz="2000" b="1" dirty="0" smtClean="0"/>
              <a:t>Aaron Weed</a:t>
            </a:r>
            <a:r>
              <a:rPr lang="en-US" sz="2000" dirty="0" smtClean="0"/>
              <a:t>, Marsh-Billings-Rockefeller NHP, Woodstock, VT</a:t>
            </a:r>
          </a:p>
        </p:txBody>
      </p:sp>
      <p:pic>
        <p:nvPicPr>
          <p:cNvPr id="8" name="Picture 31" descr="ah_large_shaded_4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51672" y="52586"/>
            <a:ext cx="640080" cy="835687"/>
          </a:xfrm>
          <a:prstGeom prst="rect">
            <a:avLst/>
          </a:prstGeom>
          <a:noFill/>
          <a:ln w="9525">
            <a:noFill/>
            <a:miter lim="800000"/>
            <a:headEnd/>
            <a:tailEnd/>
          </a:ln>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6864" y="3200400"/>
            <a:ext cx="7510272" cy="3279648"/>
          </a:xfrm>
          <a:prstGeom prst="rect">
            <a:avLst/>
          </a:prstGeom>
        </p:spPr>
      </p:pic>
    </p:spTree>
    <p:extLst>
      <p:ext uri="{BB962C8B-B14F-4D97-AF65-F5344CB8AC3E}">
        <p14:creationId xmlns:p14="http://schemas.microsoft.com/office/powerpoint/2010/main" val="320359164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7842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81"/>
          <p:cNvSpPr txBox="1">
            <a:spLocks noChangeArrowheads="1"/>
          </p:cNvSpPr>
          <p:nvPr/>
        </p:nvSpPr>
        <p:spPr>
          <a:xfrm>
            <a:off x="0" y="-68824"/>
            <a:ext cx="8153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smtClean="0">
                <a:solidFill>
                  <a:srgbClr val="FFFF99"/>
                </a:solidFill>
                <a:latin typeface="+mn-lt"/>
              </a:rPr>
              <a:t>Regional Trends: Total Invasives</a:t>
            </a:r>
          </a:p>
        </p:txBody>
      </p:sp>
      <p:pic>
        <p:nvPicPr>
          <p:cNvPr id="12" name="Picture 31" descr="ah_large_shaded_4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97464" y="67145"/>
            <a:ext cx="648602" cy="846814"/>
          </a:xfrm>
          <a:prstGeom prst="rect">
            <a:avLst/>
          </a:prstGeom>
          <a:noFill/>
          <a:ln w="9525">
            <a:noFill/>
            <a:miter lim="800000"/>
            <a:headEnd/>
            <a:tailEnd/>
          </a:ln>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98833" y="1358343"/>
            <a:ext cx="3886200" cy="3886200"/>
          </a:xfrm>
          <a:prstGeom prst="rect">
            <a:avLst/>
          </a:prstGeom>
          <a:ln>
            <a:solidFill>
              <a:schemeClr val="tx1"/>
            </a:solidFill>
          </a:ln>
        </p:spPr>
      </p:pic>
      <p:sp>
        <p:nvSpPr>
          <p:cNvPr id="9" name="Rectangle 8"/>
          <p:cNvSpPr/>
          <p:nvPr/>
        </p:nvSpPr>
        <p:spPr>
          <a:xfrm>
            <a:off x="2187018" y="6212264"/>
            <a:ext cx="5011906" cy="45248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441540" y="6272692"/>
            <a:ext cx="1470467" cy="369332"/>
          </a:xfrm>
          <a:prstGeom prst="rect">
            <a:avLst/>
          </a:prstGeom>
          <a:noFill/>
        </p:spPr>
        <p:txBody>
          <a:bodyPr wrap="none" rtlCol="0">
            <a:spAutoFit/>
          </a:bodyPr>
          <a:lstStyle/>
          <a:p>
            <a:r>
              <a:rPr lang="en-US" dirty="0" smtClean="0"/>
              <a:t>Sign. Increase</a:t>
            </a:r>
            <a:endParaRPr lang="en-US" dirty="0"/>
          </a:p>
        </p:txBody>
      </p:sp>
      <p:sp>
        <p:nvSpPr>
          <p:cNvPr id="16" name="TextBox 15"/>
          <p:cNvSpPr txBox="1"/>
          <p:nvPr/>
        </p:nvSpPr>
        <p:spPr>
          <a:xfrm>
            <a:off x="4121078" y="6274261"/>
            <a:ext cx="1383712" cy="369332"/>
          </a:xfrm>
          <a:prstGeom prst="rect">
            <a:avLst/>
          </a:prstGeom>
          <a:noFill/>
        </p:spPr>
        <p:txBody>
          <a:bodyPr wrap="none" rtlCol="0">
            <a:spAutoFit/>
          </a:bodyPr>
          <a:lstStyle/>
          <a:p>
            <a:r>
              <a:rPr lang="en-US" dirty="0" smtClean="0"/>
              <a:t>Sign. Decline</a:t>
            </a:r>
            <a:endParaRPr lang="en-US" dirty="0"/>
          </a:p>
        </p:txBody>
      </p:sp>
      <p:sp>
        <p:nvSpPr>
          <p:cNvPr id="18" name="TextBox 17"/>
          <p:cNvSpPr txBox="1"/>
          <p:nvPr/>
        </p:nvSpPr>
        <p:spPr>
          <a:xfrm>
            <a:off x="5656194" y="6268822"/>
            <a:ext cx="1542730" cy="369332"/>
          </a:xfrm>
          <a:prstGeom prst="rect">
            <a:avLst/>
          </a:prstGeom>
          <a:noFill/>
        </p:spPr>
        <p:txBody>
          <a:bodyPr wrap="none" rtlCol="0">
            <a:spAutoFit/>
          </a:bodyPr>
          <a:lstStyle/>
          <a:p>
            <a:r>
              <a:rPr lang="en-US" dirty="0" smtClean="0"/>
              <a:t>No Sign. Trend</a:t>
            </a:r>
            <a:endParaRPr lang="en-US" dirty="0"/>
          </a:p>
        </p:txBody>
      </p:sp>
      <p:grpSp>
        <p:nvGrpSpPr>
          <p:cNvPr id="23" name="Group 22"/>
          <p:cNvGrpSpPr/>
          <p:nvPr/>
        </p:nvGrpSpPr>
        <p:grpSpPr>
          <a:xfrm>
            <a:off x="2254118" y="6410224"/>
            <a:ext cx="257545" cy="94268"/>
            <a:chOff x="2254118" y="6410224"/>
            <a:chExt cx="257545" cy="94268"/>
          </a:xfrm>
        </p:grpSpPr>
        <p:cxnSp>
          <p:nvCxnSpPr>
            <p:cNvPr id="22" name="Straight Connector 21"/>
            <p:cNvCxnSpPr/>
            <p:nvPr/>
          </p:nvCxnSpPr>
          <p:spPr>
            <a:xfrm>
              <a:off x="2254118" y="6457958"/>
              <a:ext cx="25754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340129" y="6410224"/>
              <a:ext cx="94268" cy="942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3934638" y="6406354"/>
            <a:ext cx="257545" cy="94268"/>
            <a:chOff x="2254118" y="6410224"/>
            <a:chExt cx="257545" cy="94268"/>
          </a:xfrm>
        </p:grpSpPr>
        <p:cxnSp>
          <p:nvCxnSpPr>
            <p:cNvPr id="25" name="Straight Connector 24"/>
            <p:cNvCxnSpPr/>
            <p:nvPr/>
          </p:nvCxnSpPr>
          <p:spPr>
            <a:xfrm>
              <a:off x="2254118" y="6457958"/>
              <a:ext cx="257545" cy="0"/>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340129" y="6410224"/>
              <a:ext cx="94268" cy="9426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5469573" y="6408586"/>
            <a:ext cx="283300" cy="91440"/>
            <a:chOff x="2241240" y="6410224"/>
            <a:chExt cx="283300" cy="91440"/>
          </a:xfrm>
        </p:grpSpPr>
        <p:cxnSp>
          <p:nvCxnSpPr>
            <p:cNvPr id="28" name="Straight Connector 27"/>
            <p:cNvCxnSpPr/>
            <p:nvPr/>
          </p:nvCxnSpPr>
          <p:spPr>
            <a:xfrm>
              <a:off x="2241240" y="6457958"/>
              <a:ext cx="283300" cy="0"/>
            </a:xfrm>
            <a:prstGeom prst="line">
              <a:avLst/>
            </a:prstGeom>
            <a:ln w="31750">
              <a:solidFill>
                <a:srgbClr val="656665"/>
              </a:solidFill>
              <a:prstDash val="dash"/>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2340129" y="6410224"/>
              <a:ext cx="91440" cy="91440"/>
            </a:xfrm>
            <a:prstGeom prst="ellipse">
              <a:avLst/>
            </a:prstGeom>
            <a:solidFill>
              <a:schemeClr val="bg1"/>
            </a:solidFill>
            <a:ln w="25400">
              <a:solidFill>
                <a:srgbClr val="6566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7381183" y="5334000"/>
            <a:ext cx="1601377" cy="1200329"/>
          </a:xfrm>
          <a:prstGeom prst="rect">
            <a:avLst/>
          </a:prstGeom>
          <a:noFill/>
        </p:spPr>
        <p:txBody>
          <a:bodyPr wrap="square" rtlCol="0">
            <a:spAutoFit/>
          </a:bodyPr>
          <a:lstStyle/>
          <a:p>
            <a:r>
              <a:rPr lang="en-US" dirty="0" smtClean="0"/>
              <a:t>Cycles:</a:t>
            </a:r>
          </a:p>
          <a:p>
            <a:r>
              <a:rPr lang="en-US" dirty="0" smtClean="0"/>
              <a:t>  1= 2007-2010</a:t>
            </a:r>
          </a:p>
          <a:p>
            <a:r>
              <a:rPr lang="en-US" dirty="0" smtClean="0"/>
              <a:t>  2= 2011-2014</a:t>
            </a:r>
          </a:p>
          <a:p>
            <a:r>
              <a:rPr lang="en-US" dirty="0" smtClean="0"/>
              <a:t>  3= 2015-2018</a:t>
            </a:r>
            <a:endParaRPr lang="en-US" dirty="0"/>
          </a:p>
        </p:txBody>
      </p:sp>
      <p:pic>
        <p:nvPicPr>
          <p:cNvPr id="20" name="Picture 1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2275" y="1349838"/>
            <a:ext cx="3849908" cy="3849908"/>
          </a:xfrm>
          <a:prstGeom prst="rect">
            <a:avLst/>
          </a:prstGeom>
          <a:ln>
            <a:solidFill>
              <a:schemeClr val="tx1"/>
            </a:solidFill>
          </a:ln>
        </p:spPr>
      </p:pic>
      <p:sp>
        <p:nvSpPr>
          <p:cNvPr id="30" name="TextBox 29"/>
          <p:cNvSpPr txBox="1"/>
          <p:nvPr/>
        </p:nvSpPr>
        <p:spPr>
          <a:xfrm>
            <a:off x="7391400" y="6550223"/>
            <a:ext cx="1712392" cy="307777"/>
          </a:xfrm>
          <a:prstGeom prst="rect">
            <a:avLst/>
          </a:prstGeom>
          <a:noFill/>
        </p:spPr>
        <p:txBody>
          <a:bodyPr wrap="none" rtlCol="0">
            <a:spAutoFit/>
          </a:bodyPr>
          <a:lstStyle/>
          <a:p>
            <a:r>
              <a:rPr lang="en-US" sz="1400" dirty="0" smtClean="0"/>
              <a:t>Miller et al. </a:t>
            </a:r>
            <a:r>
              <a:rPr lang="en-US" sz="1400" i="1" dirty="0" smtClean="0"/>
              <a:t>in review</a:t>
            </a:r>
            <a:endParaRPr lang="en-US" sz="1400" dirty="0"/>
          </a:p>
        </p:txBody>
      </p:sp>
    </p:spTree>
    <p:extLst>
      <p:ext uri="{BB962C8B-B14F-4D97-AF65-F5344CB8AC3E}">
        <p14:creationId xmlns:p14="http://schemas.microsoft.com/office/powerpoint/2010/main" val="430512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1"/>
          <p:cNvSpPr txBox="1">
            <a:spLocks noChangeArrowheads="1"/>
          </p:cNvSpPr>
          <p:nvPr/>
        </p:nvSpPr>
        <p:spPr>
          <a:xfrm>
            <a:off x="-39329" y="-76200"/>
            <a:ext cx="9183329" cy="838200"/>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smtClean="0">
                <a:solidFill>
                  <a:schemeClr val="bg1"/>
                </a:solidFill>
              </a:rPr>
              <a:t>Trends in the Northeast park units</a:t>
            </a:r>
            <a:endParaRPr lang="en-US" sz="3200" dirty="0">
              <a:solidFill>
                <a:schemeClr val="accent6"/>
              </a:solidFill>
            </a:endParaRPr>
          </a:p>
        </p:txBody>
      </p:sp>
      <p:pic>
        <p:nvPicPr>
          <p:cNvPr id="10" name="Picture 31" descr="ah_large_shaded_4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34400" y="0"/>
            <a:ext cx="570660" cy="745053"/>
          </a:xfrm>
          <a:prstGeom prst="rect">
            <a:avLst/>
          </a:prstGeom>
          <a:noFill/>
          <a:ln w="9525">
            <a:noFill/>
            <a:miter lim="800000"/>
            <a:headEnd/>
            <a:tailEnd/>
          </a:ln>
        </p:spPr>
      </p:pic>
      <p:grpSp>
        <p:nvGrpSpPr>
          <p:cNvPr id="4" name="Group 3"/>
          <p:cNvGrpSpPr/>
          <p:nvPr/>
        </p:nvGrpSpPr>
        <p:grpSpPr>
          <a:xfrm>
            <a:off x="954578" y="1066800"/>
            <a:ext cx="7234844" cy="4800600"/>
            <a:chOff x="990600" y="1066800"/>
            <a:chExt cx="7234844" cy="4800600"/>
          </a:xfrm>
        </p:grpSpPr>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0600" y="1066800"/>
              <a:ext cx="7234844" cy="4800600"/>
            </a:xfrm>
            <a:prstGeom prst="rect">
              <a:avLst/>
            </a:prstGeom>
          </p:spPr>
        </p:pic>
        <p:sp>
          <p:nvSpPr>
            <p:cNvPr id="3" name="Oval 2"/>
            <p:cNvSpPr/>
            <p:nvPr/>
          </p:nvSpPr>
          <p:spPr>
            <a:xfrm>
              <a:off x="3998422" y="1600200"/>
              <a:ext cx="3733800" cy="22860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381001" y="3815477"/>
            <a:ext cx="4114800" cy="2585323"/>
          </a:xfrm>
          <a:prstGeom prst="rect">
            <a:avLst/>
          </a:prstGeom>
          <a:solidFill>
            <a:schemeClr val="bg1"/>
          </a:solidFill>
          <a:ln>
            <a:solidFill>
              <a:schemeClr val="tx2"/>
            </a:solidFill>
          </a:ln>
        </p:spPr>
        <p:txBody>
          <a:bodyPr wrap="square" rtlCol="0">
            <a:spAutoFit/>
          </a:bodyPr>
          <a:lstStyle/>
          <a:p>
            <a:r>
              <a:rPr lang="en-US" u="sng" dirty="0" smtClean="0"/>
              <a:t>Results from these parks</a:t>
            </a:r>
          </a:p>
          <a:p>
            <a:pPr marL="285750" indent="-285750">
              <a:buFont typeface="Arial" panose="020B0604020202020204" pitchFamily="34" charset="0"/>
              <a:buChar char="•"/>
            </a:pPr>
            <a:r>
              <a:rPr lang="en-US" dirty="0" smtClean="0"/>
              <a:t>ACAD: Acadia NP – ME</a:t>
            </a:r>
          </a:p>
          <a:p>
            <a:pPr marL="285750" indent="-285750">
              <a:buFont typeface="Arial" panose="020B0604020202020204" pitchFamily="34" charset="0"/>
              <a:buChar char="•"/>
            </a:pPr>
            <a:r>
              <a:rPr lang="en-US" dirty="0" smtClean="0"/>
              <a:t>SAGA: Saint </a:t>
            </a:r>
            <a:r>
              <a:rPr lang="en-US" dirty="0" err="1" smtClean="0"/>
              <a:t>Gaudens</a:t>
            </a:r>
            <a:r>
              <a:rPr lang="en-US" dirty="0" smtClean="0"/>
              <a:t> NHS- NH</a:t>
            </a:r>
          </a:p>
          <a:p>
            <a:pPr marL="285750" indent="-285750">
              <a:buFont typeface="Arial" panose="020B0604020202020204" pitchFamily="34" charset="0"/>
              <a:buChar char="•"/>
            </a:pPr>
            <a:r>
              <a:rPr lang="en-US" dirty="0" smtClean="0"/>
              <a:t>MABI: Marsh-Billings- Rock. NHP – VT</a:t>
            </a:r>
          </a:p>
          <a:p>
            <a:pPr marL="285750" indent="-285750">
              <a:buFont typeface="Arial" panose="020B0604020202020204" pitchFamily="34" charset="0"/>
              <a:buChar char="•"/>
            </a:pPr>
            <a:r>
              <a:rPr lang="en-US" dirty="0" smtClean="0"/>
              <a:t>MIMA: Minute Man NHP- MA</a:t>
            </a:r>
          </a:p>
          <a:p>
            <a:pPr marL="285750" indent="-285750">
              <a:buFont typeface="Arial" panose="020B0604020202020204" pitchFamily="34" charset="0"/>
              <a:buChar char="•"/>
            </a:pPr>
            <a:r>
              <a:rPr lang="en-US" dirty="0" smtClean="0"/>
              <a:t>SARA: Saratoga NHP- NY</a:t>
            </a:r>
          </a:p>
          <a:p>
            <a:pPr marL="285750" indent="-285750">
              <a:buFont typeface="Arial" panose="020B0604020202020204" pitchFamily="34" charset="0"/>
              <a:buChar char="•"/>
            </a:pPr>
            <a:r>
              <a:rPr lang="en-US" dirty="0" smtClean="0"/>
              <a:t>Roosevelt-Vanderbilt NHS - NY</a:t>
            </a:r>
          </a:p>
          <a:p>
            <a:pPr marL="285750" indent="-285750">
              <a:buFont typeface="Arial" panose="020B0604020202020204" pitchFamily="34" charset="0"/>
              <a:buChar char="•"/>
            </a:pPr>
            <a:r>
              <a:rPr lang="en-US" dirty="0" smtClean="0"/>
              <a:t>WEFA: Weir Farm NHS – CT</a:t>
            </a:r>
          </a:p>
          <a:p>
            <a:pPr marL="285750" indent="-285750">
              <a:buFont typeface="Arial" panose="020B0604020202020204" pitchFamily="34" charset="0"/>
              <a:buChar char="•"/>
            </a:pPr>
            <a:r>
              <a:rPr lang="en-US" dirty="0" smtClean="0"/>
              <a:t>MORR: Morristown NHP- NJ</a:t>
            </a:r>
          </a:p>
        </p:txBody>
      </p:sp>
    </p:spTree>
    <p:extLst>
      <p:ext uri="{BB962C8B-B14F-4D97-AF65-F5344CB8AC3E}">
        <p14:creationId xmlns:p14="http://schemas.microsoft.com/office/powerpoint/2010/main" val="2648669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1"/>
          <p:cNvSpPr txBox="1">
            <a:spLocks noChangeArrowheads="1"/>
          </p:cNvSpPr>
          <p:nvPr/>
        </p:nvSpPr>
        <p:spPr>
          <a:xfrm>
            <a:off x="-39329" y="-76200"/>
            <a:ext cx="9183329" cy="838200"/>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smtClean="0">
                <a:solidFill>
                  <a:schemeClr val="bg1"/>
                </a:solidFill>
              </a:rPr>
              <a:t>Trends in the Northeast  -- </a:t>
            </a:r>
            <a:r>
              <a:rPr lang="en-US" sz="3200" dirty="0" smtClean="0">
                <a:solidFill>
                  <a:schemeClr val="accent6"/>
                </a:solidFill>
              </a:rPr>
              <a:t>Plot frequency</a:t>
            </a:r>
            <a:endParaRPr lang="en-US" sz="3200" dirty="0">
              <a:solidFill>
                <a:schemeClr val="accent6"/>
              </a:solidFill>
            </a:endParaRPr>
          </a:p>
        </p:txBody>
      </p:sp>
      <p:pic>
        <p:nvPicPr>
          <p:cNvPr id="10" name="Picture 31" descr="ah_large_shaded_4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34400" y="0"/>
            <a:ext cx="570660" cy="745053"/>
          </a:xfrm>
          <a:prstGeom prst="rect">
            <a:avLst/>
          </a:prstGeom>
          <a:noFill/>
          <a:ln w="9525">
            <a:noFill/>
            <a:miter lim="800000"/>
            <a:headEnd/>
            <a:tailEnd/>
          </a:ln>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103" y="907472"/>
            <a:ext cx="8477794" cy="5394960"/>
          </a:xfrm>
          <a:prstGeom prst="rect">
            <a:avLst/>
          </a:prstGeom>
        </p:spPr>
      </p:pic>
      <p:sp>
        <p:nvSpPr>
          <p:cNvPr id="11" name="TextBox 10"/>
          <p:cNvSpPr txBox="1"/>
          <p:nvPr/>
        </p:nvSpPr>
        <p:spPr>
          <a:xfrm>
            <a:off x="3845999" y="6550222"/>
            <a:ext cx="3545401" cy="307777"/>
          </a:xfrm>
          <a:prstGeom prst="rect">
            <a:avLst/>
          </a:prstGeom>
          <a:solidFill>
            <a:schemeClr val="bg1"/>
          </a:solidFill>
        </p:spPr>
        <p:txBody>
          <a:bodyPr wrap="square" rtlCol="0">
            <a:spAutoFit/>
          </a:bodyPr>
          <a:lstStyle/>
          <a:p>
            <a:pPr algn="ctr"/>
            <a:r>
              <a:rPr lang="en-US" sz="1400" b="1" dirty="0" smtClean="0"/>
              <a:t>Cycles:</a:t>
            </a:r>
            <a:r>
              <a:rPr lang="en-US" sz="1400" dirty="0" smtClean="0"/>
              <a:t> 1= 2007-10; 2= 2011-14; 3= 2015-18</a:t>
            </a:r>
            <a:endParaRPr lang="en-US" sz="1400" dirty="0"/>
          </a:p>
        </p:txBody>
      </p:sp>
      <p:sp>
        <p:nvSpPr>
          <p:cNvPr id="12" name="TextBox 11"/>
          <p:cNvSpPr txBox="1"/>
          <p:nvPr/>
        </p:nvSpPr>
        <p:spPr>
          <a:xfrm>
            <a:off x="7391400" y="6550223"/>
            <a:ext cx="1712392" cy="307777"/>
          </a:xfrm>
          <a:prstGeom prst="rect">
            <a:avLst/>
          </a:prstGeom>
          <a:noFill/>
        </p:spPr>
        <p:txBody>
          <a:bodyPr wrap="none" rtlCol="0">
            <a:spAutoFit/>
          </a:bodyPr>
          <a:lstStyle/>
          <a:p>
            <a:r>
              <a:rPr lang="en-US" sz="1400" dirty="0" smtClean="0"/>
              <a:t>Miller et al. </a:t>
            </a:r>
            <a:r>
              <a:rPr lang="en-US" sz="1400" i="1" dirty="0" smtClean="0"/>
              <a:t>in review</a:t>
            </a:r>
            <a:endParaRPr lang="en-US" sz="1400" dirty="0"/>
          </a:p>
        </p:txBody>
      </p:sp>
      <p:sp>
        <p:nvSpPr>
          <p:cNvPr id="2" name="TextBox 1"/>
          <p:cNvSpPr txBox="1"/>
          <p:nvPr/>
        </p:nvSpPr>
        <p:spPr>
          <a:xfrm>
            <a:off x="914400" y="1295400"/>
            <a:ext cx="1296124" cy="307777"/>
          </a:xfrm>
          <a:prstGeom prst="rect">
            <a:avLst/>
          </a:prstGeom>
          <a:noFill/>
        </p:spPr>
        <p:txBody>
          <a:bodyPr wrap="none" rtlCol="0">
            <a:spAutoFit/>
          </a:bodyPr>
          <a:lstStyle/>
          <a:p>
            <a:r>
              <a:rPr lang="en-US" sz="1400" dirty="0" smtClean="0"/>
              <a:t>Bar Harbor, ME</a:t>
            </a:r>
            <a:endParaRPr lang="en-US" sz="1400" dirty="0"/>
          </a:p>
        </p:txBody>
      </p:sp>
      <p:sp>
        <p:nvSpPr>
          <p:cNvPr id="8" name="TextBox 7"/>
          <p:cNvSpPr txBox="1"/>
          <p:nvPr/>
        </p:nvSpPr>
        <p:spPr>
          <a:xfrm>
            <a:off x="3371953" y="1286429"/>
            <a:ext cx="1276247" cy="307777"/>
          </a:xfrm>
          <a:prstGeom prst="rect">
            <a:avLst/>
          </a:prstGeom>
          <a:noFill/>
        </p:spPr>
        <p:txBody>
          <a:bodyPr wrap="none" rtlCol="0">
            <a:spAutoFit/>
          </a:bodyPr>
          <a:lstStyle/>
          <a:p>
            <a:r>
              <a:rPr lang="en-US" sz="1400" dirty="0" smtClean="0"/>
              <a:t>Woodstock, VT</a:t>
            </a:r>
            <a:endParaRPr lang="en-US" sz="1400" dirty="0"/>
          </a:p>
        </p:txBody>
      </p:sp>
      <p:sp>
        <p:nvSpPr>
          <p:cNvPr id="13" name="TextBox 12"/>
          <p:cNvSpPr txBox="1"/>
          <p:nvPr/>
        </p:nvSpPr>
        <p:spPr>
          <a:xfrm>
            <a:off x="5577509" y="1277458"/>
            <a:ext cx="1051891" cy="307777"/>
          </a:xfrm>
          <a:prstGeom prst="rect">
            <a:avLst/>
          </a:prstGeom>
          <a:noFill/>
        </p:spPr>
        <p:txBody>
          <a:bodyPr wrap="none" rtlCol="0">
            <a:spAutoFit/>
          </a:bodyPr>
          <a:lstStyle/>
          <a:p>
            <a:r>
              <a:rPr lang="en-US" sz="1400" dirty="0" smtClean="0"/>
              <a:t>Cornish, NH</a:t>
            </a:r>
            <a:endParaRPr lang="en-US" sz="1400" dirty="0"/>
          </a:p>
        </p:txBody>
      </p:sp>
      <p:sp>
        <p:nvSpPr>
          <p:cNvPr id="14" name="TextBox 13"/>
          <p:cNvSpPr txBox="1"/>
          <p:nvPr/>
        </p:nvSpPr>
        <p:spPr>
          <a:xfrm>
            <a:off x="7476885" y="1584433"/>
            <a:ext cx="1147878" cy="307777"/>
          </a:xfrm>
          <a:prstGeom prst="rect">
            <a:avLst/>
          </a:prstGeom>
          <a:noFill/>
        </p:spPr>
        <p:txBody>
          <a:bodyPr wrap="none" rtlCol="0">
            <a:spAutoFit/>
          </a:bodyPr>
          <a:lstStyle/>
          <a:p>
            <a:r>
              <a:rPr lang="en-US" sz="1400" dirty="0" smtClean="0"/>
              <a:t>Stillwater, NY</a:t>
            </a:r>
            <a:endParaRPr lang="en-US" sz="1400" dirty="0"/>
          </a:p>
        </p:txBody>
      </p:sp>
      <p:sp>
        <p:nvSpPr>
          <p:cNvPr id="15" name="TextBox 14"/>
          <p:cNvSpPr txBox="1"/>
          <p:nvPr/>
        </p:nvSpPr>
        <p:spPr>
          <a:xfrm>
            <a:off x="851472" y="5290685"/>
            <a:ext cx="1137171" cy="307777"/>
          </a:xfrm>
          <a:prstGeom prst="rect">
            <a:avLst/>
          </a:prstGeom>
          <a:noFill/>
        </p:spPr>
        <p:txBody>
          <a:bodyPr wrap="none" rtlCol="0">
            <a:spAutoFit/>
          </a:bodyPr>
          <a:lstStyle/>
          <a:p>
            <a:r>
              <a:rPr lang="en-US" sz="1400" dirty="0" smtClean="0"/>
              <a:t>Concord, MA</a:t>
            </a:r>
            <a:endParaRPr lang="en-US" sz="1400" dirty="0"/>
          </a:p>
        </p:txBody>
      </p:sp>
      <p:sp>
        <p:nvSpPr>
          <p:cNvPr id="16" name="TextBox 15"/>
          <p:cNvSpPr txBox="1"/>
          <p:nvPr/>
        </p:nvSpPr>
        <p:spPr>
          <a:xfrm>
            <a:off x="2971800" y="5257800"/>
            <a:ext cx="1209434" cy="307777"/>
          </a:xfrm>
          <a:prstGeom prst="rect">
            <a:avLst/>
          </a:prstGeom>
          <a:noFill/>
        </p:spPr>
        <p:txBody>
          <a:bodyPr wrap="none" rtlCol="0">
            <a:spAutoFit/>
          </a:bodyPr>
          <a:lstStyle/>
          <a:p>
            <a:r>
              <a:rPr lang="en-US" sz="1400" dirty="0" smtClean="0"/>
              <a:t>Hyde Park, NY</a:t>
            </a:r>
            <a:endParaRPr lang="en-US" sz="1400" dirty="0"/>
          </a:p>
        </p:txBody>
      </p:sp>
      <p:sp>
        <p:nvSpPr>
          <p:cNvPr id="17" name="TextBox 16"/>
          <p:cNvSpPr txBox="1"/>
          <p:nvPr/>
        </p:nvSpPr>
        <p:spPr>
          <a:xfrm>
            <a:off x="5682538" y="5290685"/>
            <a:ext cx="946862" cy="307777"/>
          </a:xfrm>
          <a:prstGeom prst="rect">
            <a:avLst/>
          </a:prstGeom>
          <a:noFill/>
        </p:spPr>
        <p:txBody>
          <a:bodyPr wrap="none" rtlCol="0">
            <a:spAutoFit/>
          </a:bodyPr>
          <a:lstStyle/>
          <a:p>
            <a:r>
              <a:rPr lang="en-US" sz="1400" dirty="0"/>
              <a:t>W</a:t>
            </a:r>
            <a:r>
              <a:rPr lang="en-US" sz="1400" dirty="0" smtClean="0"/>
              <a:t>ilton, CT</a:t>
            </a:r>
            <a:endParaRPr lang="en-US" sz="1400" dirty="0"/>
          </a:p>
        </p:txBody>
      </p:sp>
      <p:sp>
        <p:nvSpPr>
          <p:cNvPr id="18" name="TextBox 17"/>
          <p:cNvSpPr txBox="1"/>
          <p:nvPr/>
        </p:nvSpPr>
        <p:spPr>
          <a:xfrm>
            <a:off x="7315200" y="5257799"/>
            <a:ext cx="1302344" cy="307777"/>
          </a:xfrm>
          <a:prstGeom prst="rect">
            <a:avLst/>
          </a:prstGeom>
          <a:noFill/>
        </p:spPr>
        <p:txBody>
          <a:bodyPr wrap="none" rtlCol="0">
            <a:spAutoFit/>
          </a:bodyPr>
          <a:lstStyle/>
          <a:p>
            <a:r>
              <a:rPr lang="en-US" sz="1400" dirty="0" smtClean="0"/>
              <a:t>Morristown, NJ</a:t>
            </a:r>
            <a:endParaRPr lang="en-US" sz="1400" dirty="0"/>
          </a:p>
        </p:txBody>
      </p:sp>
    </p:spTree>
    <p:extLst>
      <p:ext uri="{BB962C8B-B14F-4D97-AF65-F5344CB8AC3E}">
        <p14:creationId xmlns:p14="http://schemas.microsoft.com/office/powerpoint/2010/main" val="2991741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1"/>
          <p:cNvSpPr txBox="1">
            <a:spLocks noChangeArrowheads="1"/>
          </p:cNvSpPr>
          <p:nvPr/>
        </p:nvSpPr>
        <p:spPr>
          <a:xfrm>
            <a:off x="-39329" y="-76200"/>
            <a:ext cx="9183329" cy="838200"/>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smtClean="0">
                <a:solidFill>
                  <a:schemeClr val="bg1"/>
                </a:solidFill>
              </a:rPr>
              <a:t>Trends in the Northeast  -- </a:t>
            </a:r>
            <a:r>
              <a:rPr lang="en-US" sz="3200" dirty="0" smtClean="0">
                <a:solidFill>
                  <a:schemeClr val="accent6"/>
                </a:solidFill>
              </a:rPr>
              <a:t>Quadrat frequency</a:t>
            </a:r>
            <a:endParaRPr lang="en-US" sz="3200" dirty="0">
              <a:solidFill>
                <a:schemeClr val="accent6"/>
              </a:solidFill>
            </a:endParaRPr>
          </a:p>
        </p:txBody>
      </p:sp>
      <p:pic>
        <p:nvPicPr>
          <p:cNvPr id="10" name="Picture 31" descr="ah_large_shaded_4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34400" y="0"/>
            <a:ext cx="570660" cy="745053"/>
          </a:xfrm>
          <a:prstGeom prst="rect">
            <a:avLst/>
          </a:prstGeom>
          <a:noFill/>
          <a:ln w="9525">
            <a:noFill/>
            <a:miter lim="800000"/>
            <a:headEnd/>
            <a:tailEnd/>
          </a:ln>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103" y="888884"/>
            <a:ext cx="8477794" cy="5394960"/>
          </a:xfrm>
          <a:prstGeom prst="rect">
            <a:avLst/>
          </a:prstGeom>
        </p:spPr>
      </p:pic>
      <p:sp>
        <p:nvSpPr>
          <p:cNvPr id="11" name="TextBox 10"/>
          <p:cNvSpPr txBox="1"/>
          <p:nvPr/>
        </p:nvSpPr>
        <p:spPr>
          <a:xfrm>
            <a:off x="3845999" y="6550222"/>
            <a:ext cx="3545401" cy="307777"/>
          </a:xfrm>
          <a:prstGeom prst="rect">
            <a:avLst/>
          </a:prstGeom>
          <a:solidFill>
            <a:schemeClr val="bg1"/>
          </a:solidFill>
        </p:spPr>
        <p:txBody>
          <a:bodyPr wrap="square" rtlCol="0">
            <a:spAutoFit/>
          </a:bodyPr>
          <a:lstStyle/>
          <a:p>
            <a:pPr algn="ctr"/>
            <a:r>
              <a:rPr lang="en-US" sz="1400" b="1" dirty="0" smtClean="0"/>
              <a:t>Cycles:</a:t>
            </a:r>
            <a:r>
              <a:rPr lang="en-US" sz="1400" dirty="0" smtClean="0"/>
              <a:t> 1= 2007-10; 2= 2011-14; 3= 2015-18</a:t>
            </a:r>
            <a:endParaRPr lang="en-US" sz="1400" dirty="0"/>
          </a:p>
        </p:txBody>
      </p:sp>
      <p:sp>
        <p:nvSpPr>
          <p:cNvPr id="12" name="TextBox 11"/>
          <p:cNvSpPr txBox="1"/>
          <p:nvPr/>
        </p:nvSpPr>
        <p:spPr>
          <a:xfrm>
            <a:off x="7391400" y="6550223"/>
            <a:ext cx="1712392" cy="307777"/>
          </a:xfrm>
          <a:prstGeom prst="rect">
            <a:avLst/>
          </a:prstGeom>
          <a:noFill/>
        </p:spPr>
        <p:txBody>
          <a:bodyPr wrap="none" rtlCol="0">
            <a:spAutoFit/>
          </a:bodyPr>
          <a:lstStyle/>
          <a:p>
            <a:r>
              <a:rPr lang="en-US" sz="1400" dirty="0" smtClean="0"/>
              <a:t>Miller et al. </a:t>
            </a:r>
            <a:r>
              <a:rPr lang="en-US" sz="1400" i="1" dirty="0" smtClean="0"/>
              <a:t>in review</a:t>
            </a:r>
            <a:endParaRPr lang="en-US" sz="1400" dirty="0"/>
          </a:p>
        </p:txBody>
      </p:sp>
      <p:sp>
        <p:nvSpPr>
          <p:cNvPr id="7" name="TextBox 6"/>
          <p:cNvSpPr txBox="1"/>
          <p:nvPr/>
        </p:nvSpPr>
        <p:spPr>
          <a:xfrm>
            <a:off x="914400" y="1275722"/>
            <a:ext cx="1296124" cy="307777"/>
          </a:xfrm>
          <a:prstGeom prst="rect">
            <a:avLst/>
          </a:prstGeom>
          <a:noFill/>
        </p:spPr>
        <p:txBody>
          <a:bodyPr wrap="none" rtlCol="0">
            <a:spAutoFit/>
          </a:bodyPr>
          <a:lstStyle/>
          <a:p>
            <a:r>
              <a:rPr lang="en-US" sz="1400" dirty="0" smtClean="0"/>
              <a:t>Bar Harbor, ME</a:t>
            </a:r>
            <a:endParaRPr lang="en-US" sz="1400" dirty="0"/>
          </a:p>
        </p:txBody>
      </p:sp>
      <p:sp>
        <p:nvSpPr>
          <p:cNvPr id="8" name="TextBox 7"/>
          <p:cNvSpPr txBox="1"/>
          <p:nvPr/>
        </p:nvSpPr>
        <p:spPr>
          <a:xfrm>
            <a:off x="3371953" y="1275722"/>
            <a:ext cx="1276247" cy="307777"/>
          </a:xfrm>
          <a:prstGeom prst="rect">
            <a:avLst/>
          </a:prstGeom>
          <a:noFill/>
        </p:spPr>
        <p:txBody>
          <a:bodyPr wrap="none" rtlCol="0">
            <a:spAutoFit/>
          </a:bodyPr>
          <a:lstStyle/>
          <a:p>
            <a:r>
              <a:rPr lang="en-US" sz="1400" dirty="0" smtClean="0"/>
              <a:t>Woodstock, VT</a:t>
            </a:r>
            <a:endParaRPr lang="en-US" sz="1400" dirty="0"/>
          </a:p>
        </p:txBody>
      </p:sp>
      <p:sp>
        <p:nvSpPr>
          <p:cNvPr id="13" name="TextBox 12"/>
          <p:cNvSpPr txBox="1"/>
          <p:nvPr/>
        </p:nvSpPr>
        <p:spPr>
          <a:xfrm>
            <a:off x="3520109" y="3649770"/>
            <a:ext cx="1051891" cy="307777"/>
          </a:xfrm>
          <a:prstGeom prst="rect">
            <a:avLst/>
          </a:prstGeom>
          <a:noFill/>
        </p:spPr>
        <p:txBody>
          <a:bodyPr wrap="none" rtlCol="0">
            <a:spAutoFit/>
          </a:bodyPr>
          <a:lstStyle/>
          <a:p>
            <a:r>
              <a:rPr lang="en-US" sz="1400" dirty="0" smtClean="0"/>
              <a:t>Cornish, NH</a:t>
            </a:r>
            <a:endParaRPr lang="en-US" sz="1400" dirty="0"/>
          </a:p>
        </p:txBody>
      </p:sp>
      <p:sp>
        <p:nvSpPr>
          <p:cNvPr id="14" name="TextBox 13"/>
          <p:cNvSpPr txBox="1"/>
          <p:nvPr/>
        </p:nvSpPr>
        <p:spPr>
          <a:xfrm>
            <a:off x="5434875" y="3649770"/>
            <a:ext cx="1147878" cy="307777"/>
          </a:xfrm>
          <a:prstGeom prst="rect">
            <a:avLst/>
          </a:prstGeom>
          <a:noFill/>
        </p:spPr>
        <p:txBody>
          <a:bodyPr wrap="none" rtlCol="0">
            <a:spAutoFit/>
          </a:bodyPr>
          <a:lstStyle/>
          <a:p>
            <a:r>
              <a:rPr lang="en-US" sz="1400" dirty="0" smtClean="0"/>
              <a:t>Stillwater, NY</a:t>
            </a:r>
            <a:endParaRPr lang="en-US" sz="1400" dirty="0"/>
          </a:p>
        </p:txBody>
      </p:sp>
      <p:sp>
        <p:nvSpPr>
          <p:cNvPr id="15" name="TextBox 14"/>
          <p:cNvSpPr txBox="1"/>
          <p:nvPr/>
        </p:nvSpPr>
        <p:spPr>
          <a:xfrm>
            <a:off x="5486400" y="1275722"/>
            <a:ext cx="1137171" cy="307777"/>
          </a:xfrm>
          <a:prstGeom prst="rect">
            <a:avLst/>
          </a:prstGeom>
          <a:noFill/>
        </p:spPr>
        <p:txBody>
          <a:bodyPr wrap="none" rtlCol="0">
            <a:spAutoFit/>
          </a:bodyPr>
          <a:lstStyle/>
          <a:p>
            <a:r>
              <a:rPr lang="en-US" sz="1400" dirty="0" smtClean="0"/>
              <a:t>Concord, MA</a:t>
            </a:r>
            <a:endParaRPr lang="en-US" sz="1400" dirty="0"/>
          </a:p>
        </p:txBody>
      </p:sp>
      <p:sp>
        <p:nvSpPr>
          <p:cNvPr id="16" name="TextBox 15"/>
          <p:cNvSpPr txBox="1"/>
          <p:nvPr/>
        </p:nvSpPr>
        <p:spPr>
          <a:xfrm>
            <a:off x="1447800" y="3649770"/>
            <a:ext cx="1209434" cy="307777"/>
          </a:xfrm>
          <a:prstGeom prst="rect">
            <a:avLst/>
          </a:prstGeom>
          <a:noFill/>
        </p:spPr>
        <p:txBody>
          <a:bodyPr wrap="none" rtlCol="0">
            <a:spAutoFit/>
          </a:bodyPr>
          <a:lstStyle/>
          <a:p>
            <a:r>
              <a:rPr lang="en-US" sz="1400" dirty="0" smtClean="0"/>
              <a:t>Hyde Park, NY</a:t>
            </a:r>
            <a:endParaRPr lang="en-US" sz="1400" dirty="0"/>
          </a:p>
        </p:txBody>
      </p:sp>
      <p:sp>
        <p:nvSpPr>
          <p:cNvPr id="17" name="TextBox 16"/>
          <p:cNvSpPr txBox="1"/>
          <p:nvPr/>
        </p:nvSpPr>
        <p:spPr>
          <a:xfrm>
            <a:off x="7665067" y="3649770"/>
            <a:ext cx="946862" cy="307777"/>
          </a:xfrm>
          <a:prstGeom prst="rect">
            <a:avLst/>
          </a:prstGeom>
          <a:noFill/>
        </p:spPr>
        <p:txBody>
          <a:bodyPr wrap="none" rtlCol="0">
            <a:spAutoFit/>
          </a:bodyPr>
          <a:lstStyle/>
          <a:p>
            <a:r>
              <a:rPr lang="en-US" sz="1400" dirty="0"/>
              <a:t>W</a:t>
            </a:r>
            <a:r>
              <a:rPr lang="en-US" sz="1400" dirty="0" smtClean="0"/>
              <a:t>ilton, CT</a:t>
            </a:r>
            <a:endParaRPr lang="en-US" sz="1400" dirty="0"/>
          </a:p>
        </p:txBody>
      </p:sp>
      <p:sp>
        <p:nvSpPr>
          <p:cNvPr id="18" name="TextBox 17"/>
          <p:cNvSpPr txBox="1"/>
          <p:nvPr/>
        </p:nvSpPr>
        <p:spPr>
          <a:xfrm>
            <a:off x="7362862" y="1275722"/>
            <a:ext cx="1302344" cy="307777"/>
          </a:xfrm>
          <a:prstGeom prst="rect">
            <a:avLst/>
          </a:prstGeom>
          <a:noFill/>
        </p:spPr>
        <p:txBody>
          <a:bodyPr wrap="none" rtlCol="0">
            <a:spAutoFit/>
          </a:bodyPr>
          <a:lstStyle/>
          <a:p>
            <a:r>
              <a:rPr lang="en-US" sz="1400" dirty="0" smtClean="0"/>
              <a:t>Morristown, NJ</a:t>
            </a:r>
            <a:endParaRPr lang="en-US" sz="1400" dirty="0"/>
          </a:p>
        </p:txBody>
      </p:sp>
      <p:sp>
        <p:nvSpPr>
          <p:cNvPr id="2" name="TextBox 1"/>
          <p:cNvSpPr txBox="1"/>
          <p:nvPr/>
        </p:nvSpPr>
        <p:spPr>
          <a:xfrm>
            <a:off x="155630" y="6408322"/>
            <a:ext cx="1977977" cy="369332"/>
          </a:xfrm>
          <a:prstGeom prst="rect">
            <a:avLst/>
          </a:prstGeom>
          <a:noFill/>
        </p:spPr>
        <p:txBody>
          <a:bodyPr wrap="none" rtlCol="0">
            <a:spAutoFit/>
          </a:bodyPr>
          <a:lstStyle/>
          <a:p>
            <a:r>
              <a:rPr lang="en-US" dirty="0" smtClean="0"/>
              <a:t>8 quadrats per plot</a:t>
            </a:r>
            <a:endParaRPr lang="en-US" dirty="0"/>
          </a:p>
        </p:txBody>
      </p:sp>
    </p:spTree>
    <p:extLst>
      <p:ext uri="{BB962C8B-B14F-4D97-AF65-F5344CB8AC3E}">
        <p14:creationId xmlns:p14="http://schemas.microsoft.com/office/powerpoint/2010/main" val="1836230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45999" y="6550222"/>
            <a:ext cx="3545401" cy="307777"/>
          </a:xfrm>
          <a:prstGeom prst="rect">
            <a:avLst/>
          </a:prstGeom>
          <a:solidFill>
            <a:schemeClr val="bg1"/>
          </a:solidFill>
        </p:spPr>
        <p:txBody>
          <a:bodyPr wrap="square" rtlCol="0">
            <a:spAutoFit/>
          </a:bodyPr>
          <a:lstStyle/>
          <a:p>
            <a:pPr algn="ctr"/>
            <a:r>
              <a:rPr lang="en-US" sz="1400" b="1" dirty="0" smtClean="0"/>
              <a:t>Cycles:</a:t>
            </a:r>
            <a:r>
              <a:rPr lang="en-US" sz="1400" dirty="0" smtClean="0"/>
              <a:t> 1= 2007-10; 2= 2011-14; 3= 2015-18</a:t>
            </a:r>
            <a:endParaRPr lang="en-US" sz="1400" dirty="0"/>
          </a:p>
        </p:txBody>
      </p:sp>
      <p:sp>
        <p:nvSpPr>
          <p:cNvPr id="9" name="Rectangle 81"/>
          <p:cNvSpPr txBox="1">
            <a:spLocks noChangeArrowheads="1"/>
          </p:cNvSpPr>
          <p:nvPr/>
        </p:nvSpPr>
        <p:spPr>
          <a:xfrm>
            <a:off x="-39329" y="-76200"/>
            <a:ext cx="9183329" cy="838200"/>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smtClean="0">
                <a:solidFill>
                  <a:schemeClr val="bg1"/>
                </a:solidFill>
              </a:rPr>
              <a:t>Trends in the Northeast  -- </a:t>
            </a:r>
            <a:r>
              <a:rPr lang="en-US" sz="3200" dirty="0" smtClean="0">
                <a:solidFill>
                  <a:schemeClr val="accent6"/>
                </a:solidFill>
              </a:rPr>
              <a:t>Avg. % Cover</a:t>
            </a:r>
            <a:endParaRPr lang="en-US" sz="3200" dirty="0">
              <a:solidFill>
                <a:schemeClr val="accent6"/>
              </a:solidFill>
            </a:endParaRPr>
          </a:p>
        </p:txBody>
      </p:sp>
      <p:pic>
        <p:nvPicPr>
          <p:cNvPr id="10" name="Picture 31" descr="ah_large_shaded_4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34400" y="0"/>
            <a:ext cx="570660" cy="745053"/>
          </a:xfrm>
          <a:prstGeom prst="rect">
            <a:avLst/>
          </a:prstGeom>
          <a:noFill/>
          <a:ln w="9525">
            <a:noFill/>
            <a:miter lim="800000"/>
            <a:headEnd/>
            <a:tailEnd/>
          </a:ln>
        </p:spPr>
      </p:pic>
      <p:sp>
        <p:nvSpPr>
          <p:cNvPr id="12" name="TextBox 11"/>
          <p:cNvSpPr txBox="1"/>
          <p:nvPr/>
        </p:nvSpPr>
        <p:spPr>
          <a:xfrm>
            <a:off x="7391400" y="6550223"/>
            <a:ext cx="1712392" cy="307777"/>
          </a:xfrm>
          <a:prstGeom prst="rect">
            <a:avLst/>
          </a:prstGeom>
          <a:noFill/>
        </p:spPr>
        <p:txBody>
          <a:bodyPr wrap="none" rtlCol="0">
            <a:spAutoFit/>
          </a:bodyPr>
          <a:lstStyle/>
          <a:p>
            <a:r>
              <a:rPr lang="en-US" sz="1400" dirty="0" smtClean="0"/>
              <a:t>Miller et al. </a:t>
            </a:r>
            <a:r>
              <a:rPr lang="en-US" sz="1400" i="1" dirty="0" smtClean="0"/>
              <a:t>in review</a:t>
            </a:r>
            <a:endParaRPr lang="en-US" sz="1400" dirty="0"/>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103" y="990600"/>
            <a:ext cx="8477794" cy="5394960"/>
          </a:xfrm>
          <a:prstGeom prst="rect">
            <a:avLst/>
          </a:prstGeom>
        </p:spPr>
      </p:pic>
      <p:sp>
        <p:nvSpPr>
          <p:cNvPr id="7" name="TextBox 6"/>
          <p:cNvSpPr txBox="1"/>
          <p:nvPr/>
        </p:nvSpPr>
        <p:spPr>
          <a:xfrm>
            <a:off x="1294676" y="1358487"/>
            <a:ext cx="1296124" cy="307777"/>
          </a:xfrm>
          <a:prstGeom prst="rect">
            <a:avLst/>
          </a:prstGeom>
          <a:noFill/>
        </p:spPr>
        <p:txBody>
          <a:bodyPr wrap="none" rtlCol="0">
            <a:spAutoFit/>
          </a:bodyPr>
          <a:lstStyle/>
          <a:p>
            <a:r>
              <a:rPr lang="en-US" sz="1400" dirty="0" smtClean="0"/>
              <a:t>Bar Harbor, ME</a:t>
            </a:r>
            <a:endParaRPr lang="en-US" sz="1400" dirty="0"/>
          </a:p>
        </p:txBody>
      </p:sp>
      <p:sp>
        <p:nvSpPr>
          <p:cNvPr id="11" name="TextBox 10"/>
          <p:cNvSpPr txBox="1"/>
          <p:nvPr/>
        </p:nvSpPr>
        <p:spPr>
          <a:xfrm>
            <a:off x="3276600" y="1358487"/>
            <a:ext cx="1276247" cy="307777"/>
          </a:xfrm>
          <a:prstGeom prst="rect">
            <a:avLst/>
          </a:prstGeom>
          <a:noFill/>
        </p:spPr>
        <p:txBody>
          <a:bodyPr wrap="none" rtlCol="0">
            <a:spAutoFit/>
          </a:bodyPr>
          <a:lstStyle/>
          <a:p>
            <a:r>
              <a:rPr lang="en-US" sz="1400" dirty="0" smtClean="0"/>
              <a:t>Woodstock, VT</a:t>
            </a:r>
            <a:endParaRPr lang="en-US" sz="1400" dirty="0"/>
          </a:p>
        </p:txBody>
      </p:sp>
      <p:sp>
        <p:nvSpPr>
          <p:cNvPr id="13" name="TextBox 12"/>
          <p:cNvSpPr txBox="1"/>
          <p:nvPr/>
        </p:nvSpPr>
        <p:spPr>
          <a:xfrm>
            <a:off x="3581400" y="3740591"/>
            <a:ext cx="1051891" cy="307777"/>
          </a:xfrm>
          <a:prstGeom prst="rect">
            <a:avLst/>
          </a:prstGeom>
          <a:noFill/>
        </p:spPr>
        <p:txBody>
          <a:bodyPr wrap="none" rtlCol="0">
            <a:spAutoFit/>
          </a:bodyPr>
          <a:lstStyle/>
          <a:p>
            <a:r>
              <a:rPr lang="en-US" sz="1400" dirty="0" smtClean="0"/>
              <a:t>Cornish, NH</a:t>
            </a:r>
            <a:endParaRPr lang="en-US" sz="1400" dirty="0"/>
          </a:p>
        </p:txBody>
      </p:sp>
      <p:sp>
        <p:nvSpPr>
          <p:cNvPr id="14" name="TextBox 13"/>
          <p:cNvSpPr txBox="1"/>
          <p:nvPr/>
        </p:nvSpPr>
        <p:spPr>
          <a:xfrm>
            <a:off x="5492229" y="3740591"/>
            <a:ext cx="1147878" cy="307777"/>
          </a:xfrm>
          <a:prstGeom prst="rect">
            <a:avLst/>
          </a:prstGeom>
          <a:noFill/>
        </p:spPr>
        <p:txBody>
          <a:bodyPr wrap="none" rtlCol="0">
            <a:spAutoFit/>
          </a:bodyPr>
          <a:lstStyle/>
          <a:p>
            <a:r>
              <a:rPr lang="en-US" sz="1400" dirty="0" smtClean="0"/>
              <a:t>Stillwater, NY</a:t>
            </a:r>
            <a:endParaRPr lang="en-US" sz="1400" dirty="0"/>
          </a:p>
        </p:txBody>
      </p:sp>
      <p:sp>
        <p:nvSpPr>
          <p:cNvPr id="15" name="TextBox 14"/>
          <p:cNvSpPr txBox="1"/>
          <p:nvPr/>
        </p:nvSpPr>
        <p:spPr>
          <a:xfrm>
            <a:off x="5492229" y="1358487"/>
            <a:ext cx="1137171" cy="307777"/>
          </a:xfrm>
          <a:prstGeom prst="rect">
            <a:avLst/>
          </a:prstGeom>
          <a:noFill/>
        </p:spPr>
        <p:txBody>
          <a:bodyPr wrap="none" rtlCol="0">
            <a:spAutoFit/>
          </a:bodyPr>
          <a:lstStyle/>
          <a:p>
            <a:r>
              <a:rPr lang="en-US" sz="1400" dirty="0" smtClean="0"/>
              <a:t>Concord, MA</a:t>
            </a:r>
            <a:endParaRPr lang="en-US" sz="1400" dirty="0"/>
          </a:p>
        </p:txBody>
      </p:sp>
      <p:sp>
        <p:nvSpPr>
          <p:cNvPr id="16" name="TextBox 15"/>
          <p:cNvSpPr txBox="1"/>
          <p:nvPr/>
        </p:nvSpPr>
        <p:spPr>
          <a:xfrm>
            <a:off x="1420057" y="3740591"/>
            <a:ext cx="1209434" cy="307777"/>
          </a:xfrm>
          <a:prstGeom prst="rect">
            <a:avLst/>
          </a:prstGeom>
          <a:noFill/>
        </p:spPr>
        <p:txBody>
          <a:bodyPr wrap="none" rtlCol="0">
            <a:spAutoFit/>
          </a:bodyPr>
          <a:lstStyle/>
          <a:p>
            <a:r>
              <a:rPr lang="en-US" sz="1400" dirty="0" smtClean="0"/>
              <a:t>Hyde Park, NY</a:t>
            </a:r>
            <a:endParaRPr lang="en-US" sz="1400" dirty="0"/>
          </a:p>
        </p:txBody>
      </p:sp>
      <p:sp>
        <p:nvSpPr>
          <p:cNvPr id="17" name="TextBox 16"/>
          <p:cNvSpPr txBox="1"/>
          <p:nvPr/>
        </p:nvSpPr>
        <p:spPr>
          <a:xfrm>
            <a:off x="7704370" y="3740591"/>
            <a:ext cx="946862" cy="307777"/>
          </a:xfrm>
          <a:prstGeom prst="rect">
            <a:avLst/>
          </a:prstGeom>
          <a:noFill/>
        </p:spPr>
        <p:txBody>
          <a:bodyPr wrap="none" rtlCol="0">
            <a:spAutoFit/>
          </a:bodyPr>
          <a:lstStyle/>
          <a:p>
            <a:r>
              <a:rPr lang="en-US" sz="1400" dirty="0"/>
              <a:t>W</a:t>
            </a:r>
            <a:r>
              <a:rPr lang="en-US" sz="1400" dirty="0" smtClean="0"/>
              <a:t>ilton, CT</a:t>
            </a:r>
            <a:endParaRPr lang="en-US" sz="1400" dirty="0"/>
          </a:p>
        </p:txBody>
      </p:sp>
      <p:sp>
        <p:nvSpPr>
          <p:cNvPr id="18" name="TextBox 17"/>
          <p:cNvSpPr txBox="1"/>
          <p:nvPr/>
        </p:nvSpPr>
        <p:spPr>
          <a:xfrm>
            <a:off x="7279396" y="1358487"/>
            <a:ext cx="1302344" cy="307777"/>
          </a:xfrm>
          <a:prstGeom prst="rect">
            <a:avLst/>
          </a:prstGeom>
          <a:noFill/>
        </p:spPr>
        <p:txBody>
          <a:bodyPr wrap="none" rtlCol="0">
            <a:spAutoFit/>
          </a:bodyPr>
          <a:lstStyle/>
          <a:p>
            <a:r>
              <a:rPr lang="en-US" sz="1400" dirty="0" smtClean="0"/>
              <a:t>Morristown, NJ</a:t>
            </a:r>
            <a:endParaRPr lang="en-US" sz="1400" dirty="0"/>
          </a:p>
        </p:txBody>
      </p:sp>
    </p:spTree>
    <p:extLst>
      <p:ext uri="{BB962C8B-B14F-4D97-AF65-F5344CB8AC3E}">
        <p14:creationId xmlns:p14="http://schemas.microsoft.com/office/powerpoint/2010/main" val="3160356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1"/>
          <p:cNvSpPr txBox="1">
            <a:spLocks noChangeArrowheads="1"/>
          </p:cNvSpPr>
          <p:nvPr/>
        </p:nvSpPr>
        <p:spPr>
          <a:xfrm>
            <a:off x="-39329" y="-76200"/>
            <a:ext cx="9183329" cy="838200"/>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smtClean="0">
                <a:solidFill>
                  <a:schemeClr val="bg1"/>
                </a:solidFill>
              </a:rPr>
              <a:t>Most common Northeast  invaders encountered</a:t>
            </a:r>
            <a:endParaRPr lang="en-US" sz="3200" dirty="0">
              <a:solidFill>
                <a:schemeClr val="accent6"/>
              </a:solidFill>
            </a:endParaRPr>
          </a:p>
        </p:txBody>
      </p:sp>
      <p:pic>
        <p:nvPicPr>
          <p:cNvPr id="10" name="Picture 31" descr="ah_large_shaded_4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34400" y="0"/>
            <a:ext cx="570660" cy="745053"/>
          </a:xfrm>
          <a:prstGeom prst="rect">
            <a:avLst/>
          </a:prstGeom>
          <a:noFill/>
          <a:ln w="9525">
            <a:noFill/>
            <a:miter lim="800000"/>
            <a:headEnd/>
            <a:tailEnd/>
          </a:ln>
        </p:spPr>
      </p:pic>
      <p:graphicFrame>
        <p:nvGraphicFramePr>
          <p:cNvPr id="7" name="Table 6"/>
          <p:cNvGraphicFramePr>
            <a:graphicFrameLocks noGrp="1"/>
          </p:cNvGraphicFramePr>
          <p:nvPr>
            <p:extLst>
              <p:ext uri="{D42A27DB-BD31-4B8C-83A1-F6EECF244321}">
                <p14:modId xmlns:p14="http://schemas.microsoft.com/office/powerpoint/2010/main" val="4109554947"/>
              </p:ext>
            </p:extLst>
          </p:nvPr>
        </p:nvGraphicFramePr>
        <p:xfrm>
          <a:off x="170833" y="1063823"/>
          <a:ext cx="8763003" cy="5669280"/>
        </p:xfrm>
        <a:graphic>
          <a:graphicData uri="http://schemas.openxmlformats.org/drawingml/2006/table">
            <a:tbl>
              <a:tblPr firstRow="1" bandRow="1">
                <a:tableStyleId>{5C22544A-7EE6-4342-B048-85BDC9FD1C3A}</a:tableStyleId>
              </a:tblPr>
              <a:tblGrid>
                <a:gridCol w="1654974">
                  <a:extLst>
                    <a:ext uri="{9D8B030D-6E8A-4147-A177-3AD203B41FA5}">
                      <a16:colId xmlns:a16="http://schemas.microsoft.com/office/drawing/2014/main" val="615796305"/>
                    </a:ext>
                  </a:extLst>
                </a:gridCol>
                <a:gridCol w="1414403">
                  <a:extLst>
                    <a:ext uri="{9D8B030D-6E8A-4147-A177-3AD203B41FA5}">
                      <a16:colId xmlns:a16="http://schemas.microsoft.com/office/drawing/2014/main" val="2382225365"/>
                    </a:ext>
                  </a:extLst>
                </a:gridCol>
                <a:gridCol w="950790">
                  <a:extLst>
                    <a:ext uri="{9D8B030D-6E8A-4147-A177-3AD203B41FA5}">
                      <a16:colId xmlns:a16="http://schemas.microsoft.com/office/drawing/2014/main" val="1020878044"/>
                    </a:ext>
                  </a:extLst>
                </a:gridCol>
                <a:gridCol w="1219200">
                  <a:extLst>
                    <a:ext uri="{9D8B030D-6E8A-4147-A177-3AD203B41FA5}">
                      <a16:colId xmlns:a16="http://schemas.microsoft.com/office/drawing/2014/main" val="3744005168"/>
                    </a:ext>
                  </a:extLst>
                </a:gridCol>
                <a:gridCol w="1371600">
                  <a:extLst>
                    <a:ext uri="{9D8B030D-6E8A-4147-A177-3AD203B41FA5}">
                      <a16:colId xmlns:a16="http://schemas.microsoft.com/office/drawing/2014/main" val="903938343"/>
                    </a:ext>
                  </a:extLst>
                </a:gridCol>
                <a:gridCol w="2152036">
                  <a:extLst>
                    <a:ext uri="{9D8B030D-6E8A-4147-A177-3AD203B41FA5}">
                      <a16:colId xmlns:a16="http://schemas.microsoft.com/office/drawing/2014/main" val="2895326337"/>
                    </a:ext>
                  </a:extLst>
                </a:gridCol>
              </a:tblGrid>
              <a:tr h="190500">
                <a:tc>
                  <a:txBody>
                    <a:bodyPr/>
                    <a:lstStyle/>
                    <a:p>
                      <a:pPr algn="l" fontAlgn="b"/>
                      <a:r>
                        <a:rPr lang="en-US" sz="1800" b="1" i="0" u="none" strike="noStrike" dirty="0">
                          <a:solidFill>
                            <a:schemeClr val="bg1"/>
                          </a:solidFill>
                          <a:effectLst/>
                          <a:latin typeface="Calibri" panose="020F0502020204030204" pitchFamily="34" charset="0"/>
                        </a:rPr>
                        <a:t>Species</a:t>
                      </a:r>
                    </a:p>
                  </a:txBody>
                  <a:tcPr marL="9525" marR="9525" marT="9525" marB="0" anchor="ctr"/>
                </a:tc>
                <a:tc>
                  <a:txBody>
                    <a:bodyPr/>
                    <a:lstStyle/>
                    <a:p>
                      <a:pPr algn="l" fontAlgn="b"/>
                      <a:r>
                        <a:rPr lang="en-US" sz="1800" b="1" i="0" u="none" strike="noStrike" dirty="0">
                          <a:solidFill>
                            <a:schemeClr val="bg1"/>
                          </a:solidFill>
                          <a:effectLst/>
                          <a:latin typeface="Calibri" panose="020F0502020204030204" pitchFamily="34" charset="0"/>
                        </a:rPr>
                        <a:t>Common</a:t>
                      </a:r>
                    </a:p>
                  </a:txBody>
                  <a:tcPr marL="9525" marR="9525" marT="9525" marB="0" anchor="ctr"/>
                </a:tc>
                <a:tc>
                  <a:txBody>
                    <a:bodyPr/>
                    <a:lstStyle/>
                    <a:p>
                      <a:pPr algn="l" fontAlgn="b"/>
                      <a:r>
                        <a:rPr lang="en-US" sz="1800" b="1" i="0" u="none" strike="noStrike" dirty="0">
                          <a:solidFill>
                            <a:schemeClr val="bg1"/>
                          </a:solidFill>
                          <a:effectLst/>
                          <a:latin typeface="Calibri" panose="020F0502020204030204" pitchFamily="34" charset="0"/>
                        </a:rPr>
                        <a:t>Guild</a:t>
                      </a:r>
                    </a:p>
                  </a:txBody>
                  <a:tcPr marL="9525" marR="9525" marT="9525" marB="0" anchor="ctr"/>
                </a:tc>
                <a:tc>
                  <a:txBody>
                    <a:bodyPr/>
                    <a:lstStyle/>
                    <a:p>
                      <a:pPr algn="ctr" fontAlgn="b"/>
                      <a:r>
                        <a:rPr lang="en-US" sz="1800" b="1" i="0" u="none" strike="noStrike" dirty="0">
                          <a:solidFill>
                            <a:schemeClr val="bg1"/>
                          </a:solidFill>
                          <a:effectLst/>
                          <a:latin typeface="Calibri" panose="020F0502020204030204" pitchFamily="34" charset="0"/>
                        </a:rPr>
                        <a:t>Ave. </a:t>
                      </a:r>
                      <a:r>
                        <a:rPr lang="en-US" sz="1800" b="1" i="0" u="none" strike="noStrike" dirty="0" smtClean="0">
                          <a:solidFill>
                            <a:schemeClr val="bg1"/>
                          </a:solidFill>
                          <a:effectLst/>
                          <a:latin typeface="Calibri" panose="020F0502020204030204" pitchFamily="34" charset="0"/>
                        </a:rPr>
                        <a:t>plot</a:t>
                      </a:r>
                      <a:r>
                        <a:rPr lang="en-US" sz="1800" b="1" i="0" u="none" strike="noStrike" baseline="0" dirty="0" smtClean="0">
                          <a:solidFill>
                            <a:schemeClr val="bg1"/>
                          </a:solidFill>
                          <a:effectLst/>
                          <a:latin typeface="Calibri" panose="020F0502020204030204" pitchFamily="34" charset="0"/>
                        </a:rPr>
                        <a:t> freq. (%) park</a:t>
                      </a:r>
                      <a:r>
                        <a:rPr lang="en-US" sz="1800" b="1" i="0" u="none" strike="noStrike" baseline="30000" dirty="0" smtClean="0">
                          <a:solidFill>
                            <a:schemeClr val="bg1"/>
                          </a:solidFill>
                          <a:effectLst/>
                          <a:latin typeface="Calibri" panose="020F0502020204030204" pitchFamily="34" charset="0"/>
                        </a:rPr>
                        <a:t>-1</a:t>
                      </a:r>
                      <a:endParaRPr lang="en-US" sz="1800" b="1" i="0" u="none" strike="noStrike" baseline="30000"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800" b="1" i="0" u="none" strike="noStrike" dirty="0">
                          <a:solidFill>
                            <a:schemeClr val="bg1"/>
                          </a:solidFill>
                          <a:effectLst/>
                          <a:latin typeface="Calibri" panose="020F0502020204030204" pitchFamily="34" charset="0"/>
                        </a:rPr>
                        <a:t>Range (%)</a:t>
                      </a:r>
                    </a:p>
                  </a:txBody>
                  <a:tcPr marL="9525" marR="9525" marT="9525" marB="0" anchor="ctr"/>
                </a:tc>
                <a:tc>
                  <a:txBody>
                    <a:bodyPr/>
                    <a:lstStyle/>
                    <a:p>
                      <a:pPr algn="ctr" fontAlgn="b"/>
                      <a:r>
                        <a:rPr lang="en-US" sz="1800" b="1" i="0" u="none" strike="noStrike" dirty="0" smtClean="0">
                          <a:solidFill>
                            <a:schemeClr val="bg1"/>
                          </a:solidFill>
                          <a:effectLst/>
                          <a:latin typeface="Calibri" panose="020F0502020204030204" pitchFamily="34" charset="0"/>
                        </a:rPr>
                        <a:t>Absent from plots in State of:</a:t>
                      </a:r>
                      <a:endParaRPr lang="en-US" sz="1800" b="1" i="0" u="none" strike="noStrike" dirty="0">
                        <a:solidFill>
                          <a:schemeClr val="bg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89688445"/>
                  </a:ext>
                </a:extLst>
              </a:tr>
              <a:tr h="190500">
                <a:tc>
                  <a:txBody>
                    <a:bodyPr/>
                    <a:lstStyle/>
                    <a:p>
                      <a:pPr algn="l" fontAlgn="b"/>
                      <a:r>
                        <a:rPr lang="en-US" sz="1400" b="0" i="1" u="none" strike="noStrike" dirty="0">
                          <a:solidFill>
                            <a:schemeClr val="tx1"/>
                          </a:solidFill>
                          <a:effectLst/>
                          <a:latin typeface="Calibri" panose="020F0502020204030204" pitchFamily="34" charset="0"/>
                        </a:rPr>
                        <a:t>Rosa multiflora</a:t>
                      </a:r>
                    </a:p>
                  </a:txBody>
                  <a:tcPr marL="9525" marR="9525" marT="9525" marB="0" anchor="ctr"/>
                </a:tc>
                <a:tc>
                  <a:txBody>
                    <a:bodyPr/>
                    <a:lstStyle/>
                    <a:p>
                      <a:pPr algn="l" fontAlgn="b"/>
                      <a:r>
                        <a:rPr lang="en-US" sz="1400" b="0" i="0" u="none" strike="noStrike">
                          <a:solidFill>
                            <a:schemeClr val="tx1"/>
                          </a:solidFill>
                          <a:effectLst/>
                          <a:latin typeface="Calibri" panose="020F0502020204030204" pitchFamily="34" charset="0"/>
                        </a:rPr>
                        <a:t>multiflora rose</a:t>
                      </a:r>
                    </a:p>
                  </a:txBody>
                  <a:tcPr marL="9525" marR="9525" marT="9525" marB="0" anchor="ctr"/>
                </a:tc>
                <a:tc>
                  <a:txBody>
                    <a:bodyPr/>
                    <a:lstStyle/>
                    <a:p>
                      <a:pPr algn="l" fontAlgn="b"/>
                      <a:r>
                        <a:rPr lang="en-US" sz="1400" b="0" i="0" u="none" strike="noStrike">
                          <a:solidFill>
                            <a:schemeClr val="tx1"/>
                          </a:solidFill>
                          <a:effectLst/>
                          <a:latin typeface="Calibri" panose="020F0502020204030204" pitchFamily="34" charset="0"/>
                        </a:rPr>
                        <a:t>Shrub</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39</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0-91</a:t>
                      </a:r>
                    </a:p>
                  </a:txBody>
                  <a:tcPr marL="9525" marR="9525" marT="9525" marB="0" anchor="ctr"/>
                </a:tc>
                <a:tc>
                  <a:txBody>
                    <a:bodyPr/>
                    <a:lstStyle/>
                    <a:p>
                      <a:pPr algn="ctr" fontAlgn="b"/>
                      <a:r>
                        <a:rPr lang="en-US" sz="1400" b="0" i="0" u="none" strike="noStrike" dirty="0" smtClean="0">
                          <a:solidFill>
                            <a:schemeClr val="tx1"/>
                          </a:solidFill>
                          <a:effectLst/>
                          <a:latin typeface="Calibri" panose="020F0502020204030204" pitchFamily="34" charset="0"/>
                        </a:rPr>
                        <a:t>VT</a:t>
                      </a:r>
                      <a:endParaRPr lang="en-US" sz="14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4456869"/>
                  </a:ext>
                </a:extLst>
              </a:tr>
              <a:tr h="190500">
                <a:tc>
                  <a:txBody>
                    <a:bodyPr/>
                    <a:lstStyle/>
                    <a:p>
                      <a:pPr algn="l" fontAlgn="b"/>
                      <a:r>
                        <a:rPr lang="en-US" sz="1400" b="0" i="1" u="none" strike="noStrike" dirty="0" err="1">
                          <a:solidFill>
                            <a:schemeClr val="tx1"/>
                          </a:solidFill>
                          <a:effectLst/>
                          <a:latin typeface="Calibri" panose="020F0502020204030204" pitchFamily="34" charset="0"/>
                        </a:rPr>
                        <a:t>Celastrus</a:t>
                      </a:r>
                      <a:r>
                        <a:rPr lang="en-US" sz="1400" b="0" i="1" u="none" strike="noStrike" dirty="0">
                          <a:solidFill>
                            <a:schemeClr val="tx1"/>
                          </a:solidFill>
                          <a:effectLst/>
                          <a:latin typeface="Calibri" panose="020F0502020204030204" pitchFamily="34" charset="0"/>
                        </a:rPr>
                        <a:t> </a:t>
                      </a:r>
                      <a:r>
                        <a:rPr lang="en-US" sz="1400" b="0" i="1" u="none" strike="noStrike" dirty="0" err="1">
                          <a:solidFill>
                            <a:schemeClr val="tx1"/>
                          </a:solidFill>
                          <a:effectLst/>
                          <a:latin typeface="Calibri" panose="020F0502020204030204" pitchFamily="34" charset="0"/>
                        </a:rPr>
                        <a:t>orbiculatus</a:t>
                      </a:r>
                      <a:endParaRPr lang="en-US" sz="1400" b="0" i="1"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b"/>
                      <a:r>
                        <a:rPr lang="en-US" sz="1400" b="0" i="0" u="none" strike="noStrike" dirty="0">
                          <a:solidFill>
                            <a:schemeClr val="tx1"/>
                          </a:solidFill>
                          <a:effectLst/>
                          <a:latin typeface="Calibri" panose="020F0502020204030204" pitchFamily="34" charset="0"/>
                        </a:rPr>
                        <a:t>Asian bittersweet</a:t>
                      </a:r>
                    </a:p>
                  </a:txBody>
                  <a:tcPr marL="9525" marR="9525" marT="9525" marB="0" anchor="ctr"/>
                </a:tc>
                <a:tc>
                  <a:txBody>
                    <a:bodyPr/>
                    <a:lstStyle/>
                    <a:p>
                      <a:pPr algn="l" fontAlgn="b"/>
                      <a:r>
                        <a:rPr lang="en-US" sz="1400" b="0" i="0" u="none" strike="noStrike">
                          <a:solidFill>
                            <a:schemeClr val="tx1"/>
                          </a:solidFill>
                          <a:effectLst/>
                          <a:latin typeface="Calibri" panose="020F0502020204030204" pitchFamily="34" charset="0"/>
                        </a:rPr>
                        <a:t>Shrub</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37</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1-80</a:t>
                      </a:r>
                    </a:p>
                  </a:txBody>
                  <a:tcPr marL="9525" marR="9525" marT="9525" marB="0" anchor="ctr"/>
                </a:tc>
                <a:tc>
                  <a:txBody>
                    <a:bodyPr/>
                    <a:lstStyle/>
                    <a:p>
                      <a:pPr algn="ctr" fontAlgn="b"/>
                      <a:r>
                        <a:rPr lang="en-US" sz="1400" b="0" i="0" u="none" strike="noStrike" dirty="0" smtClean="0">
                          <a:solidFill>
                            <a:schemeClr val="tx1"/>
                          </a:solidFill>
                          <a:effectLst/>
                          <a:latin typeface="Calibri" panose="020F0502020204030204" pitchFamily="34" charset="0"/>
                        </a:rPr>
                        <a:t>None</a:t>
                      </a:r>
                    </a:p>
                  </a:txBody>
                  <a:tcPr marL="9525" marR="9525" marT="9525" marB="0" anchor="ctr"/>
                </a:tc>
                <a:extLst>
                  <a:ext uri="{0D108BD9-81ED-4DB2-BD59-A6C34878D82A}">
                    <a16:rowId xmlns:a16="http://schemas.microsoft.com/office/drawing/2014/main" val="1240762062"/>
                  </a:ext>
                </a:extLst>
              </a:tr>
              <a:tr h="190500">
                <a:tc>
                  <a:txBody>
                    <a:bodyPr/>
                    <a:lstStyle/>
                    <a:p>
                      <a:pPr algn="l" fontAlgn="b"/>
                      <a:r>
                        <a:rPr lang="en-US" sz="1400" b="0" i="1" u="none" strike="noStrike" dirty="0" err="1" smtClean="0">
                          <a:solidFill>
                            <a:schemeClr val="tx1"/>
                          </a:solidFill>
                          <a:effectLst/>
                          <a:latin typeface="Calibri" panose="020F0502020204030204" pitchFamily="34" charset="0"/>
                        </a:rPr>
                        <a:t>Lonicera</a:t>
                      </a:r>
                      <a:r>
                        <a:rPr lang="en-US" sz="1400" b="0" i="1" u="none" strike="noStrike" dirty="0" smtClean="0">
                          <a:solidFill>
                            <a:schemeClr val="tx1"/>
                          </a:solidFill>
                          <a:effectLst/>
                          <a:latin typeface="Calibri" panose="020F0502020204030204" pitchFamily="34" charset="0"/>
                        </a:rPr>
                        <a:t> spp.</a:t>
                      </a:r>
                      <a:endParaRPr lang="en-US" sz="1400" b="0" i="1"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b"/>
                      <a:r>
                        <a:rPr lang="en-US" sz="1400" b="0" i="0" u="none" strike="noStrike" dirty="0">
                          <a:solidFill>
                            <a:schemeClr val="tx1"/>
                          </a:solidFill>
                          <a:effectLst/>
                          <a:latin typeface="Calibri" panose="020F0502020204030204" pitchFamily="34" charset="0"/>
                        </a:rPr>
                        <a:t>exotic bush honeysuckle</a:t>
                      </a:r>
                    </a:p>
                  </a:txBody>
                  <a:tcPr marL="9525" marR="9525" marT="9525" marB="0" anchor="ctr"/>
                </a:tc>
                <a:tc>
                  <a:txBody>
                    <a:bodyPr/>
                    <a:lstStyle/>
                    <a:p>
                      <a:pPr algn="l" fontAlgn="b"/>
                      <a:r>
                        <a:rPr lang="en-US" sz="1400" b="0" i="0" u="none" strike="noStrike">
                          <a:solidFill>
                            <a:schemeClr val="tx1"/>
                          </a:solidFill>
                          <a:effectLst/>
                          <a:latin typeface="Calibri" panose="020F0502020204030204" pitchFamily="34" charset="0"/>
                        </a:rPr>
                        <a:t>Shrub</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36</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0-91</a:t>
                      </a:r>
                    </a:p>
                  </a:txBody>
                  <a:tcPr marL="9525" marR="9525" marT="9525" marB="0" anchor="ctr"/>
                </a:tc>
                <a:tc>
                  <a:txBody>
                    <a:bodyPr/>
                    <a:lstStyle/>
                    <a:p>
                      <a:pPr algn="ctr" fontAlgn="b"/>
                      <a:r>
                        <a:rPr lang="en-US" sz="1400" b="0" i="0" u="none" strike="noStrike" dirty="0" smtClean="0">
                          <a:solidFill>
                            <a:schemeClr val="tx1"/>
                          </a:solidFill>
                          <a:effectLst/>
                          <a:latin typeface="Calibri" panose="020F0502020204030204" pitchFamily="34" charset="0"/>
                        </a:rPr>
                        <a:t>ME, CT</a:t>
                      </a:r>
                      <a:endParaRPr lang="en-US" sz="14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58860545"/>
                  </a:ext>
                </a:extLst>
              </a:tr>
              <a:tr h="190500">
                <a:tc>
                  <a:txBody>
                    <a:bodyPr/>
                    <a:lstStyle/>
                    <a:p>
                      <a:pPr algn="l" fontAlgn="b"/>
                      <a:r>
                        <a:rPr lang="en-US" sz="1400" b="0" i="1" u="none" strike="noStrike">
                          <a:solidFill>
                            <a:schemeClr val="tx1"/>
                          </a:solidFill>
                          <a:effectLst/>
                          <a:latin typeface="Calibri" panose="020F0502020204030204" pitchFamily="34" charset="0"/>
                        </a:rPr>
                        <a:t>Berberis thunbergii</a:t>
                      </a:r>
                    </a:p>
                  </a:txBody>
                  <a:tcPr marL="9525" marR="9525" marT="9525" marB="0" anchor="ctr"/>
                </a:tc>
                <a:tc>
                  <a:txBody>
                    <a:bodyPr/>
                    <a:lstStyle/>
                    <a:p>
                      <a:pPr algn="l" fontAlgn="b"/>
                      <a:r>
                        <a:rPr lang="en-US" sz="1400" b="0" i="0" u="none" strike="noStrike" dirty="0">
                          <a:solidFill>
                            <a:schemeClr val="tx1"/>
                          </a:solidFill>
                          <a:effectLst/>
                          <a:latin typeface="Calibri" panose="020F0502020204030204" pitchFamily="34" charset="0"/>
                        </a:rPr>
                        <a:t>Japanese barberry</a:t>
                      </a:r>
                    </a:p>
                  </a:txBody>
                  <a:tcPr marL="9525" marR="9525" marT="9525" marB="0" anchor="ctr"/>
                </a:tc>
                <a:tc>
                  <a:txBody>
                    <a:bodyPr/>
                    <a:lstStyle/>
                    <a:p>
                      <a:pPr algn="l" fontAlgn="b"/>
                      <a:r>
                        <a:rPr lang="en-US" sz="1400" b="0" i="0" u="none" strike="noStrike">
                          <a:solidFill>
                            <a:schemeClr val="tx1"/>
                          </a:solidFill>
                          <a:effectLst/>
                          <a:latin typeface="Calibri" panose="020F0502020204030204" pitchFamily="34" charset="0"/>
                        </a:rPr>
                        <a:t>Shrub</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34</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1-90</a:t>
                      </a:r>
                    </a:p>
                  </a:txBody>
                  <a:tcPr marL="9525" marR="9525" marT="9525" marB="0" anchor="ctr"/>
                </a:tc>
                <a:tc>
                  <a:txBody>
                    <a:bodyPr/>
                    <a:lstStyle/>
                    <a:p>
                      <a:pPr algn="ctr" fontAlgn="b"/>
                      <a:r>
                        <a:rPr lang="en-US" sz="1400" b="0" i="0" u="none" strike="noStrike" dirty="0" smtClean="0">
                          <a:solidFill>
                            <a:schemeClr val="tx1"/>
                          </a:solidFill>
                          <a:effectLst/>
                          <a:latin typeface="Calibri" panose="020F0502020204030204" pitchFamily="34" charset="0"/>
                        </a:rPr>
                        <a:t>None</a:t>
                      </a:r>
                      <a:endParaRPr lang="en-US" sz="14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95432768"/>
                  </a:ext>
                </a:extLst>
              </a:tr>
              <a:tr h="190500">
                <a:tc>
                  <a:txBody>
                    <a:bodyPr/>
                    <a:lstStyle/>
                    <a:p>
                      <a:pPr algn="l" fontAlgn="b"/>
                      <a:r>
                        <a:rPr lang="en-US" sz="1400" b="0" i="1" u="none" strike="noStrike">
                          <a:solidFill>
                            <a:schemeClr val="tx1"/>
                          </a:solidFill>
                          <a:effectLst/>
                          <a:latin typeface="Calibri" panose="020F0502020204030204" pitchFamily="34" charset="0"/>
                        </a:rPr>
                        <a:t>Alliaria petiolata</a:t>
                      </a:r>
                    </a:p>
                  </a:txBody>
                  <a:tcPr marL="9525" marR="9525" marT="9525" marB="0" anchor="ctr"/>
                </a:tc>
                <a:tc>
                  <a:txBody>
                    <a:bodyPr/>
                    <a:lstStyle/>
                    <a:p>
                      <a:pPr algn="l" fontAlgn="b"/>
                      <a:r>
                        <a:rPr lang="en-US" sz="1400" b="0" i="0" u="none" strike="noStrike" dirty="0">
                          <a:solidFill>
                            <a:schemeClr val="tx1"/>
                          </a:solidFill>
                          <a:effectLst/>
                          <a:latin typeface="Calibri" panose="020F0502020204030204" pitchFamily="34" charset="0"/>
                        </a:rPr>
                        <a:t>garlic mustard</a:t>
                      </a:r>
                    </a:p>
                  </a:txBody>
                  <a:tcPr marL="9525" marR="9525" marT="9525" marB="0" anchor="ctr"/>
                </a:tc>
                <a:tc>
                  <a:txBody>
                    <a:bodyPr/>
                    <a:lstStyle/>
                    <a:p>
                      <a:pPr algn="l" fontAlgn="b"/>
                      <a:r>
                        <a:rPr lang="en-US" sz="1400" b="0" i="0" u="none" strike="noStrike">
                          <a:solidFill>
                            <a:schemeClr val="tx1"/>
                          </a:solidFill>
                          <a:effectLst/>
                          <a:latin typeface="Calibri" panose="020F0502020204030204" pitchFamily="34" charset="0"/>
                        </a:rPr>
                        <a:t>Herbaceous</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30</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0-73</a:t>
                      </a:r>
                    </a:p>
                  </a:txBody>
                  <a:tcPr marL="9525" marR="9525" marT="9525" marB="0" anchor="ctr"/>
                </a:tc>
                <a:tc>
                  <a:txBody>
                    <a:bodyPr/>
                    <a:lstStyle/>
                    <a:p>
                      <a:pPr algn="ctr" fontAlgn="b"/>
                      <a:r>
                        <a:rPr lang="en-US" sz="1400" b="0" i="0" u="none" strike="noStrike" dirty="0" smtClean="0">
                          <a:solidFill>
                            <a:schemeClr val="tx1"/>
                          </a:solidFill>
                          <a:effectLst/>
                          <a:latin typeface="Calibri" panose="020F0502020204030204" pitchFamily="34" charset="0"/>
                        </a:rPr>
                        <a:t>ME and NH</a:t>
                      </a:r>
                      <a:endParaRPr lang="en-US" sz="14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42716039"/>
                  </a:ext>
                </a:extLst>
              </a:tr>
              <a:tr h="190500">
                <a:tc>
                  <a:txBody>
                    <a:bodyPr/>
                    <a:lstStyle/>
                    <a:p>
                      <a:pPr algn="l" fontAlgn="b"/>
                      <a:r>
                        <a:rPr lang="en-US" sz="1400" b="0" i="1" u="none" strike="noStrike">
                          <a:solidFill>
                            <a:schemeClr val="tx1"/>
                          </a:solidFill>
                          <a:effectLst/>
                          <a:latin typeface="Calibri" panose="020F0502020204030204" pitchFamily="34" charset="0"/>
                        </a:rPr>
                        <a:t>Euonymus alatus</a:t>
                      </a:r>
                    </a:p>
                  </a:txBody>
                  <a:tcPr marL="9525" marR="9525" marT="9525" marB="0" anchor="ctr"/>
                </a:tc>
                <a:tc>
                  <a:txBody>
                    <a:bodyPr/>
                    <a:lstStyle/>
                    <a:p>
                      <a:pPr algn="l" fontAlgn="b"/>
                      <a:r>
                        <a:rPr lang="en-US" sz="1400" b="0" i="0" u="none" strike="noStrike" dirty="0">
                          <a:solidFill>
                            <a:schemeClr val="tx1"/>
                          </a:solidFill>
                          <a:effectLst/>
                          <a:latin typeface="Calibri" panose="020F0502020204030204" pitchFamily="34" charset="0"/>
                        </a:rPr>
                        <a:t>winged </a:t>
                      </a:r>
                      <a:r>
                        <a:rPr lang="en-US" sz="1400" b="0" i="0" u="none" strike="noStrike" dirty="0" err="1">
                          <a:solidFill>
                            <a:schemeClr val="tx1"/>
                          </a:solidFill>
                          <a:effectLst/>
                          <a:latin typeface="Calibri" panose="020F0502020204030204" pitchFamily="34" charset="0"/>
                        </a:rPr>
                        <a:t>burningbush</a:t>
                      </a:r>
                      <a:endParaRPr lang="en-US"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b"/>
                      <a:r>
                        <a:rPr lang="en-US" sz="1400" b="0" i="0" u="none" strike="noStrike">
                          <a:solidFill>
                            <a:schemeClr val="tx1"/>
                          </a:solidFill>
                          <a:effectLst/>
                          <a:latin typeface="Calibri" panose="020F0502020204030204" pitchFamily="34" charset="0"/>
                        </a:rPr>
                        <a:t>Shrub</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27</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0-80</a:t>
                      </a:r>
                    </a:p>
                  </a:txBody>
                  <a:tcPr marL="9525" marR="9525" marT="9525" marB="0" anchor="ctr"/>
                </a:tc>
                <a:tc>
                  <a:txBody>
                    <a:bodyPr/>
                    <a:lstStyle/>
                    <a:p>
                      <a:pPr algn="ctr" fontAlgn="b"/>
                      <a:r>
                        <a:rPr lang="en-US" sz="1400" b="0" i="0" u="none" strike="noStrike" dirty="0" smtClean="0">
                          <a:solidFill>
                            <a:schemeClr val="tx1"/>
                          </a:solidFill>
                          <a:effectLst/>
                          <a:latin typeface="Calibri" panose="020F0502020204030204" pitchFamily="34" charset="0"/>
                        </a:rPr>
                        <a:t>ME</a:t>
                      </a:r>
                      <a:endParaRPr lang="en-US" sz="14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07357260"/>
                  </a:ext>
                </a:extLst>
              </a:tr>
              <a:tr h="190500">
                <a:tc>
                  <a:txBody>
                    <a:bodyPr/>
                    <a:lstStyle/>
                    <a:p>
                      <a:pPr algn="l" fontAlgn="b"/>
                      <a:r>
                        <a:rPr lang="en-US" sz="1400" b="0" i="1" u="none" strike="noStrike">
                          <a:solidFill>
                            <a:schemeClr val="tx1"/>
                          </a:solidFill>
                          <a:effectLst/>
                          <a:latin typeface="Calibri" panose="020F0502020204030204" pitchFamily="34" charset="0"/>
                        </a:rPr>
                        <a:t>Rhamnus cathartica</a:t>
                      </a:r>
                    </a:p>
                  </a:txBody>
                  <a:tcPr marL="9525" marR="9525" marT="9525" marB="0" anchor="ctr"/>
                </a:tc>
                <a:tc>
                  <a:txBody>
                    <a:bodyPr/>
                    <a:lstStyle/>
                    <a:p>
                      <a:pPr algn="l" fontAlgn="b"/>
                      <a:r>
                        <a:rPr lang="en-US" sz="1400" b="0" i="0" u="none" strike="noStrike" dirty="0">
                          <a:solidFill>
                            <a:schemeClr val="tx1"/>
                          </a:solidFill>
                          <a:effectLst/>
                          <a:latin typeface="Calibri" panose="020F0502020204030204" pitchFamily="34" charset="0"/>
                        </a:rPr>
                        <a:t>European buckthorn</a:t>
                      </a:r>
                    </a:p>
                  </a:txBody>
                  <a:tcPr marL="9525" marR="9525" marT="9525" marB="0" anchor="ctr"/>
                </a:tc>
                <a:tc>
                  <a:txBody>
                    <a:bodyPr/>
                    <a:lstStyle/>
                    <a:p>
                      <a:pPr algn="l" fontAlgn="b"/>
                      <a:r>
                        <a:rPr lang="en-US" sz="1400" b="0" i="0" u="none" strike="noStrike">
                          <a:solidFill>
                            <a:schemeClr val="tx1"/>
                          </a:solidFill>
                          <a:effectLst/>
                          <a:latin typeface="Calibri" panose="020F0502020204030204" pitchFamily="34" charset="0"/>
                        </a:rPr>
                        <a:t>Shrub</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24</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0-94</a:t>
                      </a:r>
                    </a:p>
                  </a:txBody>
                  <a:tcPr marL="9525" marR="9525" marT="9525" marB="0" anchor="ctr"/>
                </a:tc>
                <a:tc>
                  <a:txBody>
                    <a:bodyPr/>
                    <a:lstStyle/>
                    <a:p>
                      <a:pPr algn="ctr" fontAlgn="b"/>
                      <a:r>
                        <a:rPr lang="en-US" sz="1400" b="0" i="0" u="none" strike="noStrike" dirty="0" smtClean="0">
                          <a:solidFill>
                            <a:schemeClr val="tx1"/>
                          </a:solidFill>
                          <a:effectLst/>
                          <a:latin typeface="Calibri" panose="020F0502020204030204" pitchFamily="34" charset="0"/>
                        </a:rPr>
                        <a:t>ME, CT</a:t>
                      </a:r>
                      <a:endParaRPr lang="en-US" sz="14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06332346"/>
                  </a:ext>
                </a:extLst>
              </a:tr>
              <a:tr h="190500">
                <a:tc>
                  <a:txBody>
                    <a:bodyPr/>
                    <a:lstStyle/>
                    <a:p>
                      <a:pPr algn="l" fontAlgn="b"/>
                      <a:r>
                        <a:rPr lang="en-US" sz="1400" b="0" i="1" u="none" strike="noStrike">
                          <a:solidFill>
                            <a:schemeClr val="tx1"/>
                          </a:solidFill>
                          <a:effectLst/>
                          <a:latin typeface="Calibri" panose="020F0502020204030204" pitchFamily="34" charset="0"/>
                        </a:rPr>
                        <a:t>Epipactis helleborine</a:t>
                      </a:r>
                    </a:p>
                  </a:txBody>
                  <a:tcPr marL="9525" marR="9525" marT="9525" marB="0" anchor="ctr"/>
                </a:tc>
                <a:tc>
                  <a:txBody>
                    <a:bodyPr/>
                    <a:lstStyle/>
                    <a:p>
                      <a:pPr algn="l" fontAlgn="b"/>
                      <a:r>
                        <a:rPr lang="en-US" sz="1400" b="0" i="0" u="none" strike="noStrike" dirty="0">
                          <a:solidFill>
                            <a:schemeClr val="tx1"/>
                          </a:solidFill>
                          <a:effectLst/>
                          <a:latin typeface="Calibri" panose="020F0502020204030204" pitchFamily="34" charset="0"/>
                        </a:rPr>
                        <a:t>broadleaf </a:t>
                      </a:r>
                      <a:r>
                        <a:rPr lang="en-US" sz="1400" b="0" i="0" u="none" strike="noStrike" dirty="0" err="1">
                          <a:solidFill>
                            <a:schemeClr val="tx1"/>
                          </a:solidFill>
                          <a:effectLst/>
                          <a:latin typeface="Calibri" panose="020F0502020204030204" pitchFamily="34" charset="0"/>
                        </a:rPr>
                        <a:t>helleborine</a:t>
                      </a:r>
                      <a:endParaRPr lang="en-US"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b"/>
                      <a:r>
                        <a:rPr lang="en-US" sz="1400" b="0" i="0" u="none" strike="noStrike">
                          <a:solidFill>
                            <a:schemeClr val="tx1"/>
                          </a:solidFill>
                          <a:effectLst/>
                          <a:latin typeface="Calibri" panose="020F0502020204030204" pitchFamily="34" charset="0"/>
                        </a:rPr>
                        <a:t>Herbaceous</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20</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2-58</a:t>
                      </a:r>
                    </a:p>
                  </a:txBody>
                  <a:tcPr marL="9525" marR="9525" marT="9525" marB="0" anchor="ctr"/>
                </a:tc>
                <a:tc>
                  <a:txBody>
                    <a:bodyPr/>
                    <a:lstStyle/>
                    <a:p>
                      <a:pPr algn="ctr" fontAlgn="b"/>
                      <a:r>
                        <a:rPr lang="en-US" sz="1400" b="0" i="0" u="none" strike="noStrike" dirty="0" smtClean="0">
                          <a:solidFill>
                            <a:schemeClr val="tx1"/>
                          </a:solidFill>
                          <a:effectLst/>
                          <a:latin typeface="Calibri" panose="020F0502020204030204" pitchFamily="34" charset="0"/>
                        </a:rPr>
                        <a:t>None</a:t>
                      </a:r>
                      <a:endParaRPr lang="en-US" sz="14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28959267"/>
                  </a:ext>
                </a:extLst>
              </a:tr>
              <a:tr h="190500">
                <a:tc>
                  <a:txBody>
                    <a:bodyPr/>
                    <a:lstStyle/>
                    <a:p>
                      <a:pPr algn="l" fontAlgn="b"/>
                      <a:r>
                        <a:rPr lang="en-US" sz="1400" b="0" i="1" u="none" strike="noStrike">
                          <a:solidFill>
                            <a:schemeClr val="tx1"/>
                          </a:solidFill>
                          <a:effectLst/>
                          <a:latin typeface="Calibri" panose="020F0502020204030204" pitchFamily="34" charset="0"/>
                        </a:rPr>
                        <a:t>Acer platanoides</a:t>
                      </a:r>
                    </a:p>
                  </a:txBody>
                  <a:tcPr marL="9525" marR="9525" marT="9525" marB="0" anchor="ctr"/>
                </a:tc>
                <a:tc>
                  <a:txBody>
                    <a:bodyPr/>
                    <a:lstStyle/>
                    <a:p>
                      <a:pPr algn="l" fontAlgn="b"/>
                      <a:r>
                        <a:rPr lang="en-US" sz="1400" b="0" i="0" u="none" strike="noStrike" dirty="0">
                          <a:solidFill>
                            <a:schemeClr val="tx1"/>
                          </a:solidFill>
                          <a:effectLst/>
                          <a:latin typeface="Calibri" panose="020F0502020204030204" pitchFamily="34" charset="0"/>
                        </a:rPr>
                        <a:t>Norway maple</a:t>
                      </a:r>
                    </a:p>
                  </a:txBody>
                  <a:tcPr marL="9525" marR="9525" marT="9525" marB="0" anchor="ctr"/>
                </a:tc>
                <a:tc>
                  <a:txBody>
                    <a:bodyPr/>
                    <a:lstStyle/>
                    <a:p>
                      <a:pPr algn="l" fontAlgn="b"/>
                      <a:r>
                        <a:rPr lang="en-US" sz="1400" b="0" i="0" u="none" strike="noStrike">
                          <a:solidFill>
                            <a:schemeClr val="tx1"/>
                          </a:solidFill>
                          <a:effectLst/>
                          <a:latin typeface="Calibri" panose="020F0502020204030204" pitchFamily="34" charset="0"/>
                        </a:rPr>
                        <a:t>Tree</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19</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0-55</a:t>
                      </a:r>
                    </a:p>
                  </a:txBody>
                  <a:tcPr marL="9525" marR="9525" marT="9525" marB="0" anchor="ctr"/>
                </a:tc>
                <a:tc>
                  <a:txBody>
                    <a:bodyPr/>
                    <a:lstStyle/>
                    <a:p>
                      <a:pPr algn="ctr" fontAlgn="b"/>
                      <a:r>
                        <a:rPr lang="en-US" sz="1400" b="0" i="0" u="none" strike="noStrike" dirty="0" smtClean="0">
                          <a:solidFill>
                            <a:schemeClr val="tx1"/>
                          </a:solidFill>
                          <a:effectLst/>
                          <a:latin typeface="Calibri" panose="020F0502020204030204" pitchFamily="34" charset="0"/>
                        </a:rPr>
                        <a:t>ME, NH</a:t>
                      </a:r>
                      <a:endParaRPr lang="en-US" sz="14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24694990"/>
                  </a:ext>
                </a:extLst>
              </a:tr>
              <a:tr h="190500">
                <a:tc>
                  <a:txBody>
                    <a:bodyPr/>
                    <a:lstStyle/>
                    <a:p>
                      <a:pPr algn="l" fontAlgn="b"/>
                      <a:r>
                        <a:rPr lang="en-US" sz="1400" b="0" i="1" u="none" strike="noStrike">
                          <a:solidFill>
                            <a:schemeClr val="tx1"/>
                          </a:solidFill>
                          <a:effectLst/>
                          <a:latin typeface="Calibri" panose="020F0502020204030204" pitchFamily="34" charset="0"/>
                        </a:rPr>
                        <a:t>Rhamnus frangula</a:t>
                      </a:r>
                    </a:p>
                  </a:txBody>
                  <a:tcPr marL="9525" marR="9525" marT="9525" marB="0" anchor="ctr"/>
                </a:tc>
                <a:tc>
                  <a:txBody>
                    <a:bodyPr/>
                    <a:lstStyle/>
                    <a:p>
                      <a:pPr algn="l" fontAlgn="b"/>
                      <a:r>
                        <a:rPr lang="en-US" sz="1400" b="0" i="0" u="none" strike="noStrike" dirty="0">
                          <a:solidFill>
                            <a:schemeClr val="tx1"/>
                          </a:solidFill>
                          <a:effectLst/>
                          <a:latin typeface="Calibri" panose="020F0502020204030204" pitchFamily="34" charset="0"/>
                        </a:rPr>
                        <a:t>glossy buckthorn</a:t>
                      </a:r>
                    </a:p>
                  </a:txBody>
                  <a:tcPr marL="9525" marR="9525" marT="9525" marB="0" anchor="ctr"/>
                </a:tc>
                <a:tc>
                  <a:txBody>
                    <a:bodyPr/>
                    <a:lstStyle/>
                    <a:p>
                      <a:pPr algn="l" fontAlgn="b"/>
                      <a:r>
                        <a:rPr lang="en-US" sz="1400" b="0" i="0" u="none" strike="noStrike">
                          <a:solidFill>
                            <a:schemeClr val="tx1"/>
                          </a:solidFill>
                          <a:effectLst/>
                          <a:latin typeface="Calibri" panose="020F0502020204030204" pitchFamily="34" charset="0"/>
                        </a:rPr>
                        <a:t>Shrub</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15</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0-95</a:t>
                      </a:r>
                    </a:p>
                  </a:txBody>
                  <a:tcPr marL="9525" marR="9525" marT="9525" marB="0" anchor="ctr"/>
                </a:tc>
                <a:tc>
                  <a:txBody>
                    <a:bodyPr/>
                    <a:lstStyle/>
                    <a:p>
                      <a:pPr algn="ctr" fontAlgn="b"/>
                      <a:r>
                        <a:rPr lang="en-US" sz="1400" b="0" i="0" u="none" strike="noStrike" dirty="0" smtClean="0">
                          <a:solidFill>
                            <a:schemeClr val="tx1"/>
                          </a:solidFill>
                          <a:effectLst/>
                          <a:latin typeface="Calibri" panose="020F0502020204030204" pitchFamily="34" charset="0"/>
                        </a:rPr>
                        <a:t>VT</a:t>
                      </a:r>
                      <a:endParaRPr lang="en-US" sz="14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31786862"/>
                  </a:ext>
                </a:extLst>
              </a:tr>
              <a:tr h="190500">
                <a:tc>
                  <a:txBody>
                    <a:bodyPr/>
                    <a:lstStyle/>
                    <a:p>
                      <a:pPr algn="l" fontAlgn="b"/>
                      <a:r>
                        <a:rPr lang="en-US" sz="1400" b="0" i="1" u="none" strike="noStrike">
                          <a:solidFill>
                            <a:schemeClr val="tx1"/>
                          </a:solidFill>
                          <a:effectLst/>
                          <a:latin typeface="Calibri" panose="020F0502020204030204" pitchFamily="34" charset="0"/>
                        </a:rPr>
                        <a:t>Cardamine impatiens</a:t>
                      </a:r>
                    </a:p>
                  </a:txBody>
                  <a:tcPr marL="9525" marR="9525" marT="9525" marB="0" anchor="ctr"/>
                </a:tc>
                <a:tc>
                  <a:txBody>
                    <a:bodyPr/>
                    <a:lstStyle/>
                    <a:p>
                      <a:pPr algn="l" fontAlgn="b"/>
                      <a:r>
                        <a:rPr lang="en-US" sz="1400" b="0" i="0" u="none" strike="noStrike" dirty="0" err="1">
                          <a:solidFill>
                            <a:schemeClr val="tx1"/>
                          </a:solidFill>
                          <a:effectLst/>
                          <a:latin typeface="Calibri" panose="020F0502020204030204" pitchFamily="34" charset="0"/>
                        </a:rPr>
                        <a:t>narrowleaf</a:t>
                      </a:r>
                      <a:r>
                        <a:rPr lang="en-US" sz="1400" b="0" i="0" u="none" strike="noStrike" dirty="0">
                          <a:solidFill>
                            <a:schemeClr val="tx1"/>
                          </a:solidFill>
                          <a:effectLst/>
                          <a:latin typeface="Calibri" panose="020F0502020204030204" pitchFamily="34" charset="0"/>
                        </a:rPr>
                        <a:t> </a:t>
                      </a:r>
                      <a:r>
                        <a:rPr lang="en-US" sz="1400" b="0" i="0" u="none" strike="noStrike" dirty="0" err="1">
                          <a:solidFill>
                            <a:schemeClr val="tx1"/>
                          </a:solidFill>
                          <a:effectLst/>
                          <a:latin typeface="Calibri" panose="020F0502020204030204" pitchFamily="34" charset="0"/>
                        </a:rPr>
                        <a:t>bittercress</a:t>
                      </a:r>
                      <a:endParaRPr lang="en-US"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b"/>
                      <a:r>
                        <a:rPr lang="en-US" sz="1400" b="0" i="0" u="none" strike="noStrike">
                          <a:solidFill>
                            <a:schemeClr val="tx1"/>
                          </a:solidFill>
                          <a:effectLst/>
                          <a:latin typeface="Calibri" panose="020F0502020204030204" pitchFamily="34" charset="0"/>
                        </a:rPr>
                        <a:t>Herbaceous</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11</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0-40</a:t>
                      </a:r>
                    </a:p>
                  </a:txBody>
                  <a:tcPr marL="9525" marR="9525" marT="9525" marB="0" anchor="ctr"/>
                </a:tc>
                <a:tc>
                  <a:txBody>
                    <a:bodyPr/>
                    <a:lstStyle/>
                    <a:p>
                      <a:pPr algn="ctr" fontAlgn="b"/>
                      <a:r>
                        <a:rPr lang="en-US" sz="1400" b="0" i="0" u="none" strike="noStrike" dirty="0" smtClean="0">
                          <a:solidFill>
                            <a:schemeClr val="tx1"/>
                          </a:solidFill>
                          <a:effectLst/>
                          <a:latin typeface="Calibri" panose="020F0502020204030204" pitchFamily="34" charset="0"/>
                        </a:rPr>
                        <a:t>ME, VT, NH</a:t>
                      </a:r>
                      <a:endParaRPr lang="en-US" sz="14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05036358"/>
                  </a:ext>
                </a:extLst>
              </a:tr>
              <a:tr h="190500">
                <a:tc>
                  <a:txBody>
                    <a:bodyPr/>
                    <a:lstStyle/>
                    <a:p>
                      <a:pPr algn="l" fontAlgn="b"/>
                      <a:r>
                        <a:rPr lang="en-US" sz="1400" b="0" i="1" u="none" strike="noStrike" dirty="0" err="1">
                          <a:solidFill>
                            <a:schemeClr val="tx1"/>
                          </a:solidFill>
                          <a:effectLst/>
                          <a:latin typeface="Calibri" panose="020F0502020204030204" pitchFamily="34" charset="0"/>
                        </a:rPr>
                        <a:t>Microstegium</a:t>
                      </a:r>
                      <a:r>
                        <a:rPr lang="en-US" sz="1400" b="0" i="1" u="none" strike="noStrike" dirty="0">
                          <a:solidFill>
                            <a:schemeClr val="tx1"/>
                          </a:solidFill>
                          <a:effectLst/>
                          <a:latin typeface="Calibri" panose="020F0502020204030204" pitchFamily="34" charset="0"/>
                        </a:rPr>
                        <a:t> </a:t>
                      </a:r>
                      <a:r>
                        <a:rPr lang="en-US" sz="1400" b="0" i="1" u="none" strike="noStrike" dirty="0" err="1">
                          <a:solidFill>
                            <a:schemeClr val="tx1"/>
                          </a:solidFill>
                          <a:effectLst/>
                          <a:latin typeface="Calibri" panose="020F0502020204030204" pitchFamily="34" charset="0"/>
                        </a:rPr>
                        <a:t>vimineum</a:t>
                      </a:r>
                      <a:endParaRPr lang="en-US" sz="1400" b="0" i="1"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b"/>
                      <a:r>
                        <a:rPr lang="en-US" sz="1400" b="0" i="0" u="none" strike="noStrike" dirty="0">
                          <a:solidFill>
                            <a:schemeClr val="tx1"/>
                          </a:solidFill>
                          <a:effectLst/>
                          <a:latin typeface="Calibri" panose="020F0502020204030204" pitchFamily="34" charset="0"/>
                        </a:rPr>
                        <a:t>Japanese </a:t>
                      </a:r>
                      <a:r>
                        <a:rPr lang="en-US" sz="1400" b="0" i="0" u="none" strike="noStrike" dirty="0" err="1">
                          <a:solidFill>
                            <a:schemeClr val="tx1"/>
                          </a:solidFill>
                          <a:effectLst/>
                          <a:latin typeface="Calibri" panose="020F0502020204030204" pitchFamily="34" charset="0"/>
                        </a:rPr>
                        <a:t>stiltgrass</a:t>
                      </a:r>
                      <a:endParaRPr lang="en-US"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b"/>
                      <a:r>
                        <a:rPr lang="en-US" sz="1400" b="0" i="0" u="none" strike="noStrike">
                          <a:solidFill>
                            <a:schemeClr val="tx1"/>
                          </a:solidFill>
                          <a:effectLst/>
                          <a:latin typeface="Calibri" panose="020F0502020204030204" pitchFamily="34" charset="0"/>
                        </a:rPr>
                        <a:t>Graminoid</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10</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0-50</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Calibri" panose="020F0502020204030204" pitchFamily="34" charset="0"/>
                        </a:rPr>
                        <a:t>ME, VT, NH,</a:t>
                      </a:r>
                      <a:r>
                        <a:rPr lang="en-US" sz="1400" b="0" i="0" u="none" strike="noStrike" baseline="0" dirty="0" smtClean="0">
                          <a:solidFill>
                            <a:schemeClr val="tx1"/>
                          </a:solidFill>
                          <a:effectLst/>
                          <a:latin typeface="Calibri" panose="020F0502020204030204" pitchFamily="34" charset="0"/>
                        </a:rPr>
                        <a:t> MA</a:t>
                      </a:r>
                      <a:endParaRPr lang="en-US" sz="1400" b="0" i="0" u="none" strike="noStrike" dirty="0" smtClean="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69663869"/>
                  </a:ext>
                </a:extLst>
              </a:tr>
              <a:tr h="190500">
                <a:tc>
                  <a:txBody>
                    <a:bodyPr/>
                    <a:lstStyle/>
                    <a:p>
                      <a:pPr algn="l" fontAlgn="b"/>
                      <a:r>
                        <a:rPr lang="en-US" sz="1400" b="0" i="1" u="none" strike="noStrike">
                          <a:solidFill>
                            <a:schemeClr val="tx1"/>
                          </a:solidFill>
                          <a:effectLst/>
                          <a:latin typeface="Calibri" panose="020F0502020204030204" pitchFamily="34" charset="0"/>
                        </a:rPr>
                        <a:t>Ligustrum</a:t>
                      </a:r>
                    </a:p>
                  </a:txBody>
                  <a:tcPr marL="9525" marR="9525" marT="9525" marB="0" anchor="ctr"/>
                </a:tc>
                <a:tc>
                  <a:txBody>
                    <a:bodyPr/>
                    <a:lstStyle/>
                    <a:p>
                      <a:pPr algn="l" fontAlgn="b"/>
                      <a:r>
                        <a:rPr lang="en-US" sz="1400" b="0" i="0" u="none" strike="noStrike" dirty="0">
                          <a:solidFill>
                            <a:schemeClr val="tx1"/>
                          </a:solidFill>
                          <a:effectLst/>
                          <a:latin typeface="Calibri" panose="020F0502020204030204" pitchFamily="34" charset="0"/>
                        </a:rPr>
                        <a:t>privet</a:t>
                      </a:r>
                    </a:p>
                  </a:txBody>
                  <a:tcPr marL="9525" marR="9525" marT="9525" marB="0" anchor="ctr"/>
                </a:tc>
                <a:tc>
                  <a:txBody>
                    <a:bodyPr/>
                    <a:lstStyle/>
                    <a:p>
                      <a:pPr algn="l" fontAlgn="b"/>
                      <a:r>
                        <a:rPr lang="en-US" sz="1400" b="0" i="0" u="none" strike="noStrike">
                          <a:solidFill>
                            <a:schemeClr val="tx1"/>
                          </a:solidFill>
                          <a:effectLst/>
                          <a:latin typeface="Calibri" panose="020F0502020204030204" pitchFamily="34" charset="0"/>
                        </a:rPr>
                        <a:t>Shrub</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7</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0-20</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Calibri" panose="020F0502020204030204" pitchFamily="34" charset="0"/>
                        </a:rPr>
                        <a:t>ME, VT, NH</a:t>
                      </a:r>
                    </a:p>
                  </a:txBody>
                  <a:tcPr marL="9525" marR="9525" marT="9525" marB="0" anchor="ctr"/>
                </a:tc>
                <a:extLst>
                  <a:ext uri="{0D108BD9-81ED-4DB2-BD59-A6C34878D82A}">
                    <a16:rowId xmlns:a16="http://schemas.microsoft.com/office/drawing/2014/main" val="237449794"/>
                  </a:ext>
                </a:extLst>
              </a:tr>
              <a:tr h="190500">
                <a:tc>
                  <a:txBody>
                    <a:bodyPr/>
                    <a:lstStyle/>
                    <a:p>
                      <a:pPr algn="l" fontAlgn="b"/>
                      <a:r>
                        <a:rPr lang="en-US" sz="1400" b="0" i="1" u="none" strike="noStrike">
                          <a:solidFill>
                            <a:schemeClr val="tx1"/>
                          </a:solidFill>
                          <a:effectLst/>
                          <a:latin typeface="Calibri" panose="020F0502020204030204" pitchFamily="34" charset="0"/>
                        </a:rPr>
                        <a:t>Ailanthus altissima</a:t>
                      </a:r>
                    </a:p>
                  </a:txBody>
                  <a:tcPr marL="9525" marR="9525" marT="9525" marB="0" anchor="ctr"/>
                </a:tc>
                <a:tc>
                  <a:txBody>
                    <a:bodyPr/>
                    <a:lstStyle/>
                    <a:p>
                      <a:pPr algn="l" fontAlgn="b"/>
                      <a:r>
                        <a:rPr lang="en-US" sz="1400" b="0" i="0" u="none" strike="noStrike" dirty="0">
                          <a:solidFill>
                            <a:schemeClr val="tx1"/>
                          </a:solidFill>
                          <a:effectLst/>
                          <a:latin typeface="Calibri" panose="020F0502020204030204" pitchFamily="34" charset="0"/>
                        </a:rPr>
                        <a:t>tree-of-heaven</a:t>
                      </a:r>
                    </a:p>
                  </a:txBody>
                  <a:tcPr marL="9525" marR="9525" marT="9525" marB="0" anchor="ctr"/>
                </a:tc>
                <a:tc>
                  <a:txBody>
                    <a:bodyPr/>
                    <a:lstStyle/>
                    <a:p>
                      <a:pPr algn="l" fontAlgn="b"/>
                      <a:r>
                        <a:rPr lang="en-US" sz="1400" b="0" i="0" u="none" strike="noStrike">
                          <a:solidFill>
                            <a:schemeClr val="tx1"/>
                          </a:solidFill>
                          <a:effectLst/>
                          <a:latin typeface="Calibri" panose="020F0502020204030204" pitchFamily="34" charset="0"/>
                        </a:rPr>
                        <a:t>Tree</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7</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0-48</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Calibri" panose="020F0502020204030204" pitchFamily="34" charset="0"/>
                        </a:rPr>
                        <a:t>ME, VT, NH,</a:t>
                      </a:r>
                      <a:r>
                        <a:rPr lang="en-US" sz="1400" b="0" i="0" u="none" strike="noStrike" baseline="0" dirty="0" smtClean="0">
                          <a:solidFill>
                            <a:schemeClr val="tx1"/>
                          </a:solidFill>
                          <a:effectLst/>
                          <a:latin typeface="Calibri" panose="020F0502020204030204" pitchFamily="34" charset="0"/>
                        </a:rPr>
                        <a:t> MA</a:t>
                      </a:r>
                      <a:endParaRPr lang="en-US" sz="1400" b="0" i="0" u="none" strike="noStrike" dirty="0" smtClean="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38551568"/>
                  </a:ext>
                </a:extLst>
              </a:tr>
              <a:tr h="190500">
                <a:tc>
                  <a:txBody>
                    <a:bodyPr/>
                    <a:lstStyle/>
                    <a:p>
                      <a:pPr algn="l" fontAlgn="b"/>
                      <a:r>
                        <a:rPr lang="en-US" sz="1400" b="0" i="1" u="none" strike="noStrike" dirty="0" err="1">
                          <a:solidFill>
                            <a:schemeClr val="tx1"/>
                          </a:solidFill>
                          <a:effectLst/>
                          <a:latin typeface="Calibri" panose="020F0502020204030204" pitchFamily="34" charset="0"/>
                        </a:rPr>
                        <a:t>Lonicera</a:t>
                      </a:r>
                      <a:r>
                        <a:rPr lang="en-US" sz="1400" b="0" i="1" u="none" strike="noStrike" dirty="0">
                          <a:solidFill>
                            <a:schemeClr val="tx1"/>
                          </a:solidFill>
                          <a:effectLst/>
                          <a:latin typeface="Calibri" panose="020F0502020204030204" pitchFamily="34" charset="0"/>
                        </a:rPr>
                        <a:t> japonica</a:t>
                      </a:r>
                    </a:p>
                  </a:txBody>
                  <a:tcPr marL="9525" marR="9525" marT="9525" marB="0" anchor="ctr"/>
                </a:tc>
                <a:tc>
                  <a:txBody>
                    <a:bodyPr/>
                    <a:lstStyle/>
                    <a:p>
                      <a:pPr algn="l" fontAlgn="b"/>
                      <a:r>
                        <a:rPr lang="en-US" sz="1400" b="0" i="0" u="none" strike="noStrike" dirty="0">
                          <a:solidFill>
                            <a:schemeClr val="tx1"/>
                          </a:solidFill>
                          <a:effectLst/>
                          <a:latin typeface="Calibri" panose="020F0502020204030204" pitchFamily="34" charset="0"/>
                        </a:rPr>
                        <a:t>Japanese honeysuckle</a:t>
                      </a:r>
                    </a:p>
                  </a:txBody>
                  <a:tcPr marL="9525" marR="9525" marT="9525" marB="0" anchor="ctr"/>
                </a:tc>
                <a:tc>
                  <a:txBody>
                    <a:bodyPr/>
                    <a:lstStyle/>
                    <a:p>
                      <a:pPr algn="l" fontAlgn="b"/>
                      <a:r>
                        <a:rPr lang="en-US" sz="1400" b="0" i="0" u="none" strike="noStrike">
                          <a:solidFill>
                            <a:schemeClr val="tx1"/>
                          </a:solidFill>
                          <a:effectLst/>
                          <a:latin typeface="Calibri" panose="020F0502020204030204" pitchFamily="34" charset="0"/>
                        </a:rPr>
                        <a:t>Shrub</a:t>
                      </a:r>
                    </a:p>
                  </a:txBody>
                  <a:tcPr marL="9525" marR="9525" marT="9525" marB="0" anchor="ctr"/>
                </a:tc>
                <a:tc>
                  <a:txBody>
                    <a:bodyPr/>
                    <a:lstStyle/>
                    <a:p>
                      <a:pPr algn="ctr" fontAlgn="b"/>
                      <a:r>
                        <a:rPr lang="en-US" sz="1400" b="0" i="0" u="none" strike="noStrike">
                          <a:solidFill>
                            <a:schemeClr val="tx1"/>
                          </a:solidFill>
                          <a:effectLst/>
                          <a:latin typeface="Calibri" panose="020F0502020204030204" pitchFamily="34" charset="0"/>
                        </a:rPr>
                        <a:t>7</a:t>
                      </a:r>
                    </a:p>
                  </a:txBody>
                  <a:tcPr marL="9525" marR="9525" marT="9525" marB="0" anchor="ctr"/>
                </a:tc>
                <a:tc>
                  <a:txBody>
                    <a:bodyPr/>
                    <a:lstStyle/>
                    <a:p>
                      <a:pPr algn="ctr" fontAlgn="b"/>
                      <a:r>
                        <a:rPr lang="en-US" sz="1400" b="0" i="0" u="none" strike="noStrike" dirty="0">
                          <a:solidFill>
                            <a:schemeClr val="tx1"/>
                          </a:solidFill>
                          <a:effectLst/>
                          <a:latin typeface="Calibri" panose="020F0502020204030204" pitchFamily="34" charset="0"/>
                        </a:rPr>
                        <a:t>0-40</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Calibri" panose="020F0502020204030204" pitchFamily="34" charset="0"/>
                        </a:rPr>
                        <a:t>ME, VT, NH</a:t>
                      </a:r>
                    </a:p>
                  </a:txBody>
                  <a:tcPr marL="9525" marR="9525" marT="9525" marB="0" anchor="ctr"/>
                </a:tc>
                <a:extLst>
                  <a:ext uri="{0D108BD9-81ED-4DB2-BD59-A6C34878D82A}">
                    <a16:rowId xmlns:a16="http://schemas.microsoft.com/office/drawing/2014/main" val="4278102116"/>
                  </a:ext>
                </a:extLst>
              </a:tr>
            </a:tbl>
          </a:graphicData>
        </a:graphic>
      </p:graphicFrame>
    </p:spTree>
    <p:extLst>
      <p:ext uri="{BB962C8B-B14F-4D97-AF65-F5344CB8AC3E}">
        <p14:creationId xmlns:p14="http://schemas.microsoft.com/office/powerpoint/2010/main" val="97827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1"/>
          <p:cNvSpPr txBox="1">
            <a:spLocks noChangeArrowheads="1"/>
          </p:cNvSpPr>
          <p:nvPr/>
        </p:nvSpPr>
        <p:spPr>
          <a:xfrm>
            <a:off x="-39329" y="-76200"/>
            <a:ext cx="9183329" cy="838200"/>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smtClean="0">
                <a:solidFill>
                  <a:schemeClr val="bg1"/>
                </a:solidFill>
              </a:rPr>
              <a:t>Trends in the Northeast  -- </a:t>
            </a:r>
            <a:r>
              <a:rPr lang="en-US" sz="3200" dirty="0" smtClean="0">
                <a:solidFill>
                  <a:schemeClr val="accent6"/>
                </a:solidFill>
              </a:rPr>
              <a:t>Summary</a:t>
            </a:r>
            <a:endParaRPr lang="en-US" sz="3200" dirty="0">
              <a:solidFill>
                <a:schemeClr val="accent6"/>
              </a:solidFill>
            </a:endParaRPr>
          </a:p>
        </p:txBody>
      </p:sp>
      <p:pic>
        <p:nvPicPr>
          <p:cNvPr id="10" name="Picture 31" descr="ah_large_shaded_4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34400" y="0"/>
            <a:ext cx="570660" cy="745053"/>
          </a:xfrm>
          <a:prstGeom prst="rect">
            <a:avLst/>
          </a:prstGeom>
          <a:noFill/>
          <a:ln w="9525">
            <a:noFill/>
            <a:miter lim="800000"/>
            <a:headEnd/>
            <a:tailEnd/>
          </a:ln>
        </p:spPr>
      </p:pic>
      <p:sp>
        <p:nvSpPr>
          <p:cNvPr id="2" name="TextBox 1"/>
          <p:cNvSpPr txBox="1"/>
          <p:nvPr/>
        </p:nvSpPr>
        <p:spPr>
          <a:xfrm>
            <a:off x="7391400" y="6553200"/>
            <a:ext cx="1712392" cy="307777"/>
          </a:xfrm>
          <a:prstGeom prst="rect">
            <a:avLst/>
          </a:prstGeom>
          <a:noFill/>
        </p:spPr>
        <p:txBody>
          <a:bodyPr wrap="none" rtlCol="0">
            <a:spAutoFit/>
          </a:bodyPr>
          <a:lstStyle/>
          <a:p>
            <a:r>
              <a:rPr lang="en-US" sz="1400" dirty="0" smtClean="0"/>
              <a:t>Miller et al. </a:t>
            </a:r>
            <a:r>
              <a:rPr lang="en-US" sz="1400" i="1" dirty="0" smtClean="0"/>
              <a:t>in review</a:t>
            </a:r>
            <a:endParaRPr lang="en-US" sz="1400" dirty="0"/>
          </a:p>
        </p:txBody>
      </p:sp>
      <p:sp>
        <p:nvSpPr>
          <p:cNvPr id="13" name="Rectangle 12"/>
          <p:cNvSpPr/>
          <p:nvPr/>
        </p:nvSpPr>
        <p:spPr>
          <a:xfrm>
            <a:off x="152400" y="990600"/>
            <a:ext cx="8458200" cy="2985433"/>
          </a:xfrm>
          <a:prstGeom prst="rect">
            <a:avLst/>
          </a:prstGeom>
        </p:spPr>
        <p:txBody>
          <a:bodyPr wrap="square">
            <a:spAutoFit/>
          </a:bodyPr>
          <a:lstStyle/>
          <a:p>
            <a:pPr marL="457200" indent="-457200">
              <a:spcAft>
                <a:spcPts val="1200"/>
              </a:spcAft>
              <a:buFont typeface="Arial" panose="020B0604020202020204" pitchFamily="34" charset="0"/>
              <a:buChar char="•"/>
            </a:pPr>
            <a:r>
              <a:rPr lang="en-US" sz="2800" dirty="0"/>
              <a:t>Invasive species are widespread and consistently increasing in abundance across eastern parks</a:t>
            </a:r>
          </a:p>
          <a:p>
            <a:pPr marL="914400" lvl="1" indent="-457200">
              <a:spcAft>
                <a:spcPts val="1200"/>
              </a:spcAft>
              <a:buFont typeface="Arial" panose="020B0604020202020204" pitchFamily="34" charset="0"/>
              <a:buChar char="•"/>
            </a:pPr>
            <a:r>
              <a:rPr lang="en-US" sz="2800" dirty="0" smtClean="0"/>
              <a:t>Low levels of invasion at: Acadia NP (ME), Marsh-Billings-Rock. (VT) and </a:t>
            </a:r>
            <a:r>
              <a:rPr lang="en-US" sz="2800" dirty="0" smtClean="0"/>
              <a:t>Saint-Gaudens </a:t>
            </a:r>
            <a:r>
              <a:rPr lang="en-US" sz="2800" dirty="0" smtClean="0"/>
              <a:t>(NH)</a:t>
            </a:r>
          </a:p>
          <a:p>
            <a:pPr marL="914400" lvl="1" indent="-457200">
              <a:spcAft>
                <a:spcPts val="1200"/>
              </a:spcAft>
              <a:buFont typeface="Arial" panose="020B0604020202020204" pitchFamily="34" charset="0"/>
              <a:buChar char="•"/>
            </a:pPr>
            <a:r>
              <a:rPr lang="en-US" sz="2800" dirty="0" smtClean="0"/>
              <a:t>Sig. decrease in invasive abundance at Marsh-Billings-Rock. (VT) </a:t>
            </a:r>
            <a:endParaRPr lang="en-US" sz="2800" dirty="0"/>
          </a:p>
        </p:txBody>
      </p:sp>
      <p:sp>
        <p:nvSpPr>
          <p:cNvPr id="14" name="TextBox 13"/>
          <p:cNvSpPr txBox="1"/>
          <p:nvPr/>
        </p:nvSpPr>
        <p:spPr>
          <a:xfrm>
            <a:off x="106182" y="4495175"/>
            <a:ext cx="8892306" cy="1538883"/>
          </a:xfrm>
          <a:prstGeom prst="rect">
            <a:avLst/>
          </a:prstGeom>
          <a:noFill/>
          <a:ln cap="rnd">
            <a:noFill/>
          </a:ln>
        </p:spPr>
        <p:txBody>
          <a:bodyPr wrap="square" rtlCol="0">
            <a:spAutoFit/>
          </a:bodyPr>
          <a:lstStyle/>
          <a:p>
            <a:pPr marL="457200" indent="-457200">
              <a:spcAft>
                <a:spcPts val="600"/>
              </a:spcAft>
              <a:buFont typeface="Arial" panose="020B0604020202020204" pitchFamily="34" charset="0"/>
              <a:buChar char="•"/>
            </a:pPr>
            <a:r>
              <a:rPr lang="en-US" sz="2800" dirty="0" smtClean="0"/>
              <a:t>Most aggressive invaders</a:t>
            </a:r>
          </a:p>
          <a:p>
            <a:pPr marL="914400" lvl="1" indent="-457200">
              <a:spcAft>
                <a:spcPts val="600"/>
              </a:spcAft>
              <a:buFont typeface="Arial" panose="020B0604020202020204" pitchFamily="34" charset="0"/>
              <a:buChar char="•"/>
            </a:pPr>
            <a:r>
              <a:rPr lang="en-US" sz="2800" dirty="0" smtClean="0"/>
              <a:t>Japanese stiltgrass (</a:t>
            </a:r>
            <a:r>
              <a:rPr lang="en-US" sz="2800" i="1" dirty="0" smtClean="0"/>
              <a:t>Microstegium vimineum</a:t>
            </a:r>
            <a:r>
              <a:rPr lang="en-US" sz="2800" dirty="0" smtClean="0"/>
              <a:t>) </a:t>
            </a:r>
            <a:endParaRPr lang="en-US" sz="2800" dirty="0"/>
          </a:p>
          <a:p>
            <a:pPr marL="914400" lvl="1" indent="-457200">
              <a:spcAft>
                <a:spcPts val="600"/>
              </a:spcAft>
              <a:buFont typeface="Arial" panose="020B0604020202020204" pitchFamily="34" charset="0"/>
              <a:buChar char="•"/>
            </a:pPr>
            <a:r>
              <a:rPr lang="en-US" sz="2800" dirty="0" smtClean="0"/>
              <a:t>Shrubs and woody </a:t>
            </a:r>
            <a:r>
              <a:rPr lang="en-US" sz="2800" dirty="0" smtClean="0"/>
              <a:t>vines</a:t>
            </a:r>
          </a:p>
        </p:txBody>
      </p:sp>
    </p:spTree>
    <p:extLst>
      <p:ext uri="{BB962C8B-B14F-4D97-AF65-F5344CB8AC3E}">
        <p14:creationId xmlns:p14="http://schemas.microsoft.com/office/powerpoint/2010/main" val="194156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1"/>
          <p:cNvSpPr txBox="1">
            <a:spLocks noChangeArrowheads="1"/>
          </p:cNvSpPr>
          <p:nvPr/>
        </p:nvSpPr>
        <p:spPr>
          <a:xfrm>
            <a:off x="0" y="-76200"/>
            <a:ext cx="9144000" cy="838200"/>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600" dirty="0">
                <a:solidFill>
                  <a:schemeClr val="bg1"/>
                </a:solidFill>
              </a:rPr>
              <a:t>Implications for </a:t>
            </a:r>
            <a:r>
              <a:rPr lang="en-US" sz="3600" dirty="0" smtClean="0">
                <a:solidFill>
                  <a:schemeClr val="bg1"/>
                </a:solidFill>
              </a:rPr>
              <a:t>management</a:t>
            </a:r>
            <a:endParaRPr lang="en-US" sz="3600" dirty="0">
              <a:solidFill>
                <a:schemeClr val="bg1"/>
              </a:solidFill>
            </a:endParaRPr>
          </a:p>
        </p:txBody>
      </p:sp>
      <p:pic>
        <p:nvPicPr>
          <p:cNvPr id="10" name="Picture 31" descr="ah_large_shaded_4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34400" y="0"/>
            <a:ext cx="570660" cy="745053"/>
          </a:xfrm>
          <a:prstGeom prst="rect">
            <a:avLst/>
          </a:prstGeom>
          <a:noFill/>
          <a:ln w="9525">
            <a:noFill/>
            <a:miter lim="800000"/>
            <a:headEnd/>
            <a:tailEnd/>
          </a:ln>
        </p:spPr>
      </p:pic>
      <p:sp>
        <p:nvSpPr>
          <p:cNvPr id="5" name="Rectangle 4"/>
          <p:cNvSpPr/>
          <p:nvPr/>
        </p:nvSpPr>
        <p:spPr>
          <a:xfrm>
            <a:off x="144281" y="909805"/>
            <a:ext cx="8779238" cy="3062377"/>
          </a:xfrm>
          <a:prstGeom prst="rect">
            <a:avLst/>
          </a:prstGeom>
        </p:spPr>
        <p:txBody>
          <a:bodyPr wrap="square" numCol="1">
            <a:spAutoFit/>
          </a:bodyPr>
          <a:lstStyle/>
          <a:p>
            <a:pPr marL="457200" indent="-457200">
              <a:spcAft>
                <a:spcPts val="600"/>
              </a:spcAft>
              <a:buFont typeface="Arial" panose="020B0604020202020204" pitchFamily="34" charset="0"/>
              <a:buChar char="•"/>
            </a:pPr>
            <a:r>
              <a:rPr lang="en-US" sz="2800" dirty="0"/>
              <a:t>Likely drivers</a:t>
            </a:r>
          </a:p>
          <a:p>
            <a:pPr marL="914400" lvl="1" indent="-457200">
              <a:spcAft>
                <a:spcPts val="600"/>
              </a:spcAft>
              <a:buFont typeface="Arial" panose="020B0604020202020204" pitchFamily="34" charset="0"/>
              <a:buChar char="•"/>
            </a:pPr>
            <a:r>
              <a:rPr lang="en-US" sz="2800" dirty="0"/>
              <a:t>Overabundant deer</a:t>
            </a:r>
          </a:p>
          <a:p>
            <a:pPr marL="914400" lvl="1" indent="-457200">
              <a:spcAft>
                <a:spcPts val="600"/>
              </a:spcAft>
              <a:buFont typeface="Arial" panose="020B0604020202020204" pitchFamily="34" charset="0"/>
              <a:buChar char="•"/>
            </a:pPr>
            <a:r>
              <a:rPr lang="en-US" sz="2800" dirty="0" smtClean="0"/>
              <a:t>Canopy disturbances</a:t>
            </a:r>
            <a:endParaRPr lang="en-US" sz="2800" dirty="0" smtClean="0"/>
          </a:p>
          <a:p>
            <a:pPr marL="914400" lvl="1" indent="-457200">
              <a:spcAft>
                <a:spcPts val="600"/>
              </a:spcAft>
              <a:buFont typeface="Arial" panose="020B0604020202020204" pitchFamily="34" charset="0"/>
              <a:buChar char="•"/>
            </a:pPr>
            <a:r>
              <a:rPr lang="en-US" sz="2800" dirty="0" smtClean="0"/>
              <a:t>Exotic earthworms</a:t>
            </a:r>
            <a:endParaRPr lang="en-US" sz="2800" dirty="0"/>
          </a:p>
          <a:p>
            <a:pPr marL="914400" lvl="1" indent="-457200">
              <a:spcAft>
                <a:spcPts val="600"/>
              </a:spcAft>
              <a:buFont typeface="Arial" panose="020B0604020202020204" pitchFamily="34" charset="0"/>
              <a:buChar char="•"/>
            </a:pPr>
            <a:r>
              <a:rPr lang="en-US" sz="2800" dirty="0" smtClean="0"/>
              <a:t>Fragmentation</a:t>
            </a:r>
          </a:p>
          <a:p>
            <a:pPr marL="914400" lvl="1" indent="-457200">
              <a:spcAft>
                <a:spcPts val="600"/>
              </a:spcAft>
              <a:buFont typeface="Arial" panose="020B0604020202020204" pitchFamily="34" charset="0"/>
              <a:buChar char="•"/>
            </a:pPr>
            <a:r>
              <a:rPr lang="en-US" sz="2800" dirty="0"/>
              <a:t>Land use history</a:t>
            </a:r>
          </a:p>
        </p:txBody>
      </p:sp>
      <p:sp>
        <p:nvSpPr>
          <p:cNvPr id="3" name="Rectangle 2"/>
          <p:cNvSpPr/>
          <p:nvPr/>
        </p:nvSpPr>
        <p:spPr>
          <a:xfrm>
            <a:off x="2286000" y="5486400"/>
            <a:ext cx="4572000" cy="707886"/>
          </a:xfrm>
          <a:prstGeom prst="rect">
            <a:avLst/>
          </a:prstGeom>
        </p:spPr>
        <p:txBody>
          <a:bodyPr>
            <a:spAutoFit/>
          </a:bodyPr>
          <a:lstStyle/>
          <a:p>
            <a:pPr algn="ctr">
              <a:spcAft>
                <a:spcPts val="1200"/>
              </a:spcAft>
            </a:pPr>
            <a:r>
              <a:rPr lang="en-US" sz="4000" dirty="0" smtClean="0"/>
              <a:t>HOWEVER…..</a:t>
            </a:r>
            <a:endParaRPr lang="en-US" sz="4000" dirty="0"/>
          </a:p>
        </p:txBody>
      </p:sp>
      <p:grpSp>
        <p:nvGrpSpPr>
          <p:cNvPr id="4" name="Group 3"/>
          <p:cNvGrpSpPr/>
          <p:nvPr/>
        </p:nvGrpSpPr>
        <p:grpSpPr>
          <a:xfrm>
            <a:off x="4301471" y="1144184"/>
            <a:ext cx="4495800" cy="3101449"/>
            <a:chOff x="914400" y="916436"/>
            <a:chExt cx="7905330" cy="4953000"/>
          </a:xfrm>
        </p:grpSpPr>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t="15657" b="49719"/>
            <a:stretch/>
          </p:blipFill>
          <p:spPr>
            <a:xfrm>
              <a:off x="4921126" y="916436"/>
              <a:ext cx="3898604" cy="4953000"/>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t="50086" r="-2321" b="16355"/>
            <a:stretch/>
          </p:blipFill>
          <p:spPr>
            <a:xfrm>
              <a:off x="914400" y="990600"/>
              <a:ext cx="3989080" cy="4878836"/>
            </a:xfrm>
            <a:prstGeom prst="rect">
              <a:avLst/>
            </a:prstGeom>
          </p:spPr>
        </p:pic>
      </p:grpSp>
      <p:sp>
        <p:nvSpPr>
          <p:cNvPr id="11" name="Rectangle 10"/>
          <p:cNvSpPr/>
          <p:nvPr/>
        </p:nvSpPr>
        <p:spPr>
          <a:xfrm>
            <a:off x="4642822" y="4391500"/>
            <a:ext cx="3891578" cy="369332"/>
          </a:xfrm>
          <a:prstGeom prst="rect">
            <a:avLst/>
          </a:prstGeom>
        </p:spPr>
        <p:txBody>
          <a:bodyPr wrap="none">
            <a:spAutoFit/>
          </a:bodyPr>
          <a:lstStyle/>
          <a:p>
            <a:r>
              <a:rPr lang="en-US" dirty="0" err="1"/>
              <a:t>Fisichelli</a:t>
            </a:r>
            <a:r>
              <a:rPr lang="en-US" dirty="0"/>
              <a:t> and Miller 2017 Biol. Invasions</a:t>
            </a:r>
          </a:p>
        </p:txBody>
      </p:sp>
    </p:spTree>
    <p:extLst>
      <p:ext uri="{BB962C8B-B14F-4D97-AF65-F5344CB8AC3E}">
        <p14:creationId xmlns:p14="http://schemas.microsoft.com/office/powerpoint/2010/main" val="168624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
                                            <p:txEl>
                                              <p:pRg st="3" end="3"/>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5">
                                            <p:txEl>
                                              <p:pRg st="1" end="1"/>
                                            </p:txEl>
                                          </p:spTgt>
                                        </p:tgtEl>
                                        <p:attrNameLst>
                                          <p:attrName>style.textDecorationUnderline</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1"/>
          <p:cNvSpPr txBox="1">
            <a:spLocks noChangeArrowheads="1"/>
          </p:cNvSpPr>
          <p:nvPr/>
        </p:nvSpPr>
        <p:spPr>
          <a:xfrm>
            <a:off x="0" y="-76200"/>
            <a:ext cx="9144000" cy="838200"/>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600" dirty="0" smtClean="0">
                <a:solidFill>
                  <a:schemeClr val="bg1"/>
                </a:solidFill>
              </a:rPr>
              <a:t>What about climate?</a:t>
            </a:r>
            <a:endParaRPr lang="en-US" sz="3600" dirty="0">
              <a:solidFill>
                <a:schemeClr val="bg1"/>
              </a:solidFill>
            </a:endParaRPr>
          </a:p>
        </p:txBody>
      </p:sp>
      <p:pic>
        <p:nvPicPr>
          <p:cNvPr id="10" name="Picture 31" descr="ah_large_shaded_4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34400" y="0"/>
            <a:ext cx="570660" cy="745053"/>
          </a:xfrm>
          <a:prstGeom prst="rect">
            <a:avLst/>
          </a:prstGeom>
          <a:noFill/>
          <a:ln w="9525">
            <a:noFill/>
            <a:miter lim="800000"/>
            <a:headEnd/>
            <a:tailEnd/>
          </a:ln>
        </p:spPr>
      </p:pic>
      <p:sp>
        <p:nvSpPr>
          <p:cNvPr id="5" name="Rectangle 4"/>
          <p:cNvSpPr/>
          <p:nvPr/>
        </p:nvSpPr>
        <p:spPr>
          <a:xfrm>
            <a:off x="144281" y="909805"/>
            <a:ext cx="8779238" cy="5801588"/>
          </a:xfrm>
          <a:prstGeom prst="rect">
            <a:avLst/>
          </a:prstGeom>
        </p:spPr>
        <p:txBody>
          <a:bodyPr wrap="square" numCol="1">
            <a:spAutoFit/>
          </a:bodyPr>
          <a:lstStyle/>
          <a:p>
            <a:pPr marL="457200" indent="-457200">
              <a:spcAft>
                <a:spcPts val="600"/>
              </a:spcAft>
              <a:buFont typeface="Arial" panose="020B0604020202020204" pitchFamily="34" charset="0"/>
              <a:buChar char="•"/>
            </a:pPr>
            <a:r>
              <a:rPr lang="en-US" sz="2800" dirty="0" smtClean="0"/>
              <a:t>Local and regional plant growth and reproduction is directly affected by </a:t>
            </a:r>
            <a:r>
              <a:rPr lang="en-US" sz="2800" dirty="0" smtClean="0"/>
              <a:t>atmospheric CO</a:t>
            </a:r>
            <a:r>
              <a:rPr lang="en-US" sz="2800" baseline="-25000" dirty="0" smtClean="0"/>
              <a:t>2</a:t>
            </a:r>
            <a:r>
              <a:rPr lang="en-US" sz="2800" dirty="0" smtClean="0"/>
              <a:t> and climate</a:t>
            </a:r>
            <a:endParaRPr lang="en-US" sz="2800" dirty="0" smtClean="0"/>
          </a:p>
          <a:p>
            <a:pPr marL="914400" lvl="1" indent="-457200">
              <a:spcAft>
                <a:spcPts val="600"/>
              </a:spcAft>
              <a:buFont typeface="Arial" panose="020B0604020202020204" pitchFamily="34" charset="0"/>
              <a:buChar char="•"/>
            </a:pPr>
            <a:r>
              <a:rPr lang="en-US" sz="2800" dirty="0" smtClean="0">
                <a:solidFill>
                  <a:schemeClr val="tx2"/>
                </a:solidFill>
              </a:rPr>
              <a:t>CO</a:t>
            </a:r>
            <a:r>
              <a:rPr lang="en-US" sz="2800" baseline="-25000" dirty="0" smtClean="0">
                <a:solidFill>
                  <a:schemeClr val="tx2"/>
                </a:solidFill>
              </a:rPr>
              <a:t>2</a:t>
            </a:r>
            <a:r>
              <a:rPr lang="en-US" sz="2800" baseline="30000" dirty="0" smtClean="0">
                <a:solidFill>
                  <a:schemeClr val="tx2"/>
                </a:solidFill>
              </a:rPr>
              <a:t> </a:t>
            </a:r>
            <a:r>
              <a:rPr lang="en-US" sz="2800" dirty="0">
                <a:solidFill>
                  <a:schemeClr val="tx2"/>
                </a:solidFill>
              </a:rPr>
              <a:t>enrichment and </a:t>
            </a:r>
            <a:r>
              <a:rPr lang="en-US" sz="2800" dirty="0" smtClean="0">
                <a:solidFill>
                  <a:schemeClr val="tx2"/>
                </a:solidFill>
              </a:rPr>
              <a:t>↑ </a:t>
            </a:r>
            <a:r>
              <a:rPr lang="en-US" sz="2800" dirty="0">
                <a:solidFill>
                  <a:schemeClr val="tx2"/>
                </a:solidFill>
              </a:rPr>
              <a:t>water </a:t>
            </a:r>
            <a:r>
              <a:rPr lang="en-US" sz="2800" dirty="0" smtClean="0">
                <a:solidFill>
                  <a:schemeClr val="tx2"/>
                </a:solidFill>
              </a:rPr>
              <a:t>= </a:t>
            </a:r>
            <a:r>
              <a:rPr lang="en-US" sz="2800" dirty="0">
                <a:solidFill>
                  <a:schemeClr val="tx2"/>
                </a:solidFill>
              </a:rPr>
              <a:t>↑ </a:t>
            </a:r>
            <a:r>
              <a:rPr lang="en-US" sz="2800" dirty="0" smtClean="0">
                <a:solidFill>
                  <a:schemeClr val="tx2"/>
                </a:solidFill>
              </a:rPr>
              <a:t>growth</a:t>
            </a:r>
          </a:p>
          <a:p>
            <a:pPr marL="914400" lvl="1" indent="-457200">
              <a:spcAft>
                <a:spcPts val="600"/>
              </a:spcAft>
              <a:buFont typeface="Arial" panose="020B0604020202020204" pitchFamily="34" charset="0"/>
              <a:buChar char="•"/>
            </a:pPr>
            <a:r>
              <a:rPr lang="en-US" sz="2800" dirty="0" smtClean="0">
                <a:solidFill>
                  <a:srgbClr val="FF0000"/>
                </a:solidFill>
              </a:rPr>
              <a:t>Warming temperatures = </a:t>
            </a:r>
            <a:r>
              <a:rPr lang="en-US" sz="2800" dirty="0">
                <a:solidFill>
                  <a:srgbClr val="FF0000"/>
                </a:solidFill>
              </a:rPr>
              <a:t>↑ </a:t>
            </a:r>
            <a:r>
              <a:rPr lang="en-US" sz="2800" dirty="0" smtClean="0">
                <a:solidFill>
                  <a:srgbClr val="FF0000"/>
                </a:solidFill>
              </a:rPr>
              <a:t>growth, expand geographical distributions</a:t>
            </a:r>
          </a:p>
          <a:p>
            <a:pPr marL="914400" lvl="1" indent="-457200">
              <a:spcAft>
                <a:spcPts val="600"/>
              </a:spcAft>
              <a:buFont typeface="Arial" panose="020B0604020202020204" pitchFamily="34" charset="0"/>
              <a:buChar char="•"/>
            </a:pPr>
            <a:endParaRPr lang="en-US" sz="2800" dirty="0" smtClean="0">
              <a:solidFill>
                <a:srgbClr val="FF0000"/>
              </a:solidFill>
            </a:endParaRPr>
          </a:p>
          <a:p>
            <a:pPr marL="914400" lvl="1" indent="-457200">
              <a:spcAft>
                <a:spcPts val="600"/>
              </a:spcAft>
              <a:buFont typeface="Arial" panose="020B0604020202020204" pitchFamily="34" charset="0"/>
              <a:buChar char="•"/>
            </a:pPr>
            <a:endParaRPr lang="en-US" sz="2800" dirty="0">
              <a:solidFill>
                <a:srgbClr val="FF0000"/>
              </a:solidFill>
            </a:endParaRPr>
          </a:p>
          <a:p>
            <a:pPr marL="914400" lvl="1" indent="-457200">
              <a:spcAft>
                <a:spcPts val="600"/>
              </a:spcAft>
              <a:buFont typeface="Arial" panose="020B0604020202020204" pitchFamily="34" charset="0"/>
              <a:buChar char="•"/>
            </a:pPr>
            <a:endParaRPr lang="en-US" sz="2800" dirty="0" smtClean="0">
              <a:solidFill>
                <a:srgbClr val="FF0000"/>
              </a:solidFill>
            </a:endParaRPr>
          </a:p>
          <a:p>
            <a:pPr marL="914400" lvl="1" indent="-457200">
              <a:spcAft>
                <a:spcPts val="600"/>
              </a:spcAft>
              <a:buFont typeface="Arial" panose="020B0604020202020204" pitchFamily="34" charset="0"/>
              <a:buChar char="•"/>
            </a:pPr>
            <a:endParaRPr lang="en-US" sz="2800" dirty="0">
              <a:solidFill>
                <a:srgbClr val="FF0000"/>
              </a:solidFill>
            </a:endParaRPr>
          </a:p>
          <a:p>
            <a:pPr marL="457200" indent="-457200">
              <a:spcAft>
                <a:spcPts val="600"/>
              </a:spcAft>
              <a:buFont typeface="Arial" panose="020B0604020202020204" pitchFamily="34" charset="0"/>
              <a:buChar char="•"/>
            </a:pPr>
            <a:r>
              <a:rPr lang="en-US" sz="2800" dirty="0" smtClean="0"/>
              <a:t>Physiological predictions suggest that climate change could (is?) increase invasion plant abundance in the NE (just like we predict for invasive pests)</a:t>
            </a:r>
          </a:p>
        </p:txBody>
      </p:sp>
      <p:grpSp>
        <p:nvGrpSpPr>
          <p:cNvPr id="3" name="Group 2"/>
          <p:cNvGrpSpPr/>
          <p:nvPr/>
        </p:nvGrpSpPr>
        <p:grpSpPr>
          <a:xfrm>
            <a:off x="1775942" y="3382590"/>
            <a:ext cx="4886676" cy="1990198"/>
            <a:chOff x="1775942" y="3382590"/>
            <a:chExt cx="4886676" cy="1990198"/>
          </a:xfrm>
        </p:grpSpPr>
        <p:pic>
          <p:nvPicPr>
            <p:cNvPr id="6" name="Picture 5" descr="Screen Shot 2013-02-11 at 12.38.03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75942" y="3459729"/>
              <a:ext cx="2520769" cy="1835921"/>
            </a:xfrm>
            <a:prstGeom prst="rect">
              <a:avLst/>
            </a:prstGeom>
          </p:spPr>
        </p:pic>
        <p:grpSp>
          <p:nvGrpSpPr>
            <p:cNvPr id="2" name="Group 1"/>
            <p:cNvGrpSpPr/>
            <p:nvPr/>
          </p:nvGrpSpPr>
          <p:grpSpPr>
            <a:xfrm>
              <a:off x="4594459" y="3382590"/>
              <a:ext cx="2068159" cy="1990198"/>
              <a:chOff x="6261456" y="3459729"/>
              <a:chExt cx="2068159" cy="1990198"/>
            </a:xfrm>
          </p:grpSpPr>
          <p:pic>
            <p:nvPicPr>
              <p:cNvPr id="11" name="Picture 10" descr="images.jpe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61456" y="3459729"/>
                <a:ext cx="2068159" cy="1676198"/>
              </a:xfrm>
              <a:prstGeom prst="rect">
                <a:avLst/>
              </a:prstGeom>
            </p:spPr>
          </p:pic>
          <p:cxnSp>
            <p:nvCxnSpPr>
              <p:cNvPr id="12" name="Straight Arrow Connector 11"/>
              <p:cNvCxnSpPr/>
              <p:nvPr/>
            </p:nvCxnSpPr>
            <p:spPr>
              <a:xfrm>
                <a:off x="6294439" y="5174328"/>
                <a:ext cx="2035176"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 Box 4"/>
              <p:cNvSpPr txBox="1">
                <a:spLocks noChangeArrowheads="1"/>
              </p:cNvSpPr>
              <p:nvPr/>
            </p:nvSpPr>
            <p:spPr bwMode="auto">
              <a:xfrm>
                <a:off x="6594541" y="5194340"/>
                <a:ext cx="1434971" cy="2555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algn="ctr"/>
                <a:r>
                  <a:rPr lang="en-GB" sz="1200" b="1" dirty="0" smtClean="0">
                    <a:latin typeface="Arial" charset="0"/>
                  </a:rPr>
                  <a:t>Latitude</a:t>
                </a:r>
                <a:endParaRPr lang="en-GB" sz="1200" b="1" dirty="0">
                  <a:latin typeface="Arial" charset="0"/>
                </a:endParaRPr>
              </a:p>
            </p:txBody>
          </p:sp>
        </p:grpSp>
      </p:grpSp>
    </p:spTree>
    <p:extLst>
      <p:ext uri="{BB962C8B-B14F-4D97-AF65-F5344CB8AC3E}">
        <p14:creationId xmlns:p14="http://schemas.microsoft.com/office/powerpoint/2010/main" val="366699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1"/>
          <p:cNvSpPr txBox="1">
            <a:spLocks noChangeArrowheads="1"/>
          </p:cNvSpPr>
          <p:nvPr/>
        </p:nvSpPr>
        <p:spPr>
          <a:xfrm>
            <a:off x="0" y="-76200"/>
            <a:ext cx="9144000" cy="838200"/>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600" dirty="0" smtClean="0">
                <a:solidFill>
                  <a:schemeClr val="bg1"/>
                </a:solidFill>
              </a:rPr>
              <a:t>What about climate?</a:t>
            </a:r>
            <a:endParaRPr lang="en-US" sz="3600" dirty="0">
              <a:solidFill>
                <a:schemeClr val="bg1"/>
              </a:solidFill>
            </a:endParaRPr>
          </a:p>
        </p:txBody>
      </p:sp>
      <p:pic>
        <p:nvPicPr>
          <p:cNvPr id="10" name="Picture 31" descr="ah_large_shaded_4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34400" y="0"/>
            <a:ext cx="570660" cy="745053"/>
          </a:xfrm>
          <a:prstGeom prst="rect">
            <a:avLst/>
          </a:prstGeom>
          <a:noFill/>
          <a:ln w="9525">
            <a:noFill/>
            <a:miter lim="800000"/>
            <a:headEnd/>
            <a:tailEnd/>
          </a:ln>
        </p:spPr>
      </p:pic>
      <p:sp>
        <p:nvSpPr>
          <p:cNvPr id="3" name="Rectangle 2"/>
          <p:cNvSpPr/>
          <p:nvPr/>
        </p:nvSpPr>
        <p:spPr>
          <a:xfrm>
            <a:off x="304800" y="1066800"/>
            <a:ext cx="4201910" cy="4893647"/>
          </a:xfrm>
          <a:prstGeom prst="rect">
            <a:avLst/>
          </a:prstGeom>
        </p:spPr>
        <p:txBody>
          <a:bodyPr wrap="square">
            <a:spAutoFit/>
          </a:bodyPr>
          <a:lstStyle/>
          <a:p>
            <a:pPr marL="457200" indent="-457200">
              <a:spcAft>
                <a:spcPts val="1200"/>
              </a:spcAft>
              <a:buFont typeface="Arial" panose="020B0604020202020204" pitchFamily="34" charset="0"/>
              <a:buChar char="•"/>
            </a:pPr>
            <a:r>
              <a:rPr lang="en-US" sz="2400" dirty="0" smtClean="0"/>
              <a:t>Park forest have warmed since monitoring began</a:t>
            </a:r>
            <a:endParaRPr lang="en-US" sz="2400" dirty="0"/>
          </a:p>
          <a:p>
            <a:pPr marL="457200" indent="-457200">
              <a:spcAft>
                <a:spcPts val="1200"/>
              </a:spcAft>
              <a:buFont typeface="Arial" panose="020B0604020202020204" pitchFamily="34" charset="0"/>
              <a:buChar char="•"/>
            </a:pPr>
            <a:r>
              <a:rPr lang="en-US" sz="2400" dirty="0" smtClean="0"/>
              <a:t>Common </a:t>
            </a:r>
            <a:r>
              <a:rPr lang="en-US" sz="2400" dirty="0"/>
              <a:t>forest understory stressors (worms and deer) and warming conditions promote non-native plants in park forests </a:t>
            </a:r>
            <a:r>
              <a:rPr lang="en-US" sz="2000" dirty="0"/>
              <a:t>(</a:t>
            </a:r>
            <a:r>
              <a:rPr lang="en-US" sz="2000" dirty="0" err="1"/>
              <a:t>Fisichelli</a:t>
            </a:r>
            <a:r>
              <a:rPr lang="en-US" sz="2000" dirty="0"/>
              <a:t> and Miller 2017 Biol. Invasions)</a:t>
            </a:r>
            <a:r>
              <a:rPr lang="en-US" sz="2800" dirty="0"/>
              <a:t> </a:t>
            </a:r>
            <a:endParaRPr lang="en-US" sz="2800" dirty="0" smtClean="0"/>
          </a:p>
          <a:p>
            <a:pPr marL="457200" indent="-457200">
              <a:spcAft>
                <a:spcPts val="1200"/>
              </a:spcAft>
              <a:buFont typeface="Arial" panose="020B0604020202020204" pitchFamily="34" charset="0"/>
              <a:buChar char="•"/>
            </a:pPr>
            <a:r>
              <a:rPr lang="en-US" sz="2400" dirty="0" smtClean="0"/>
              <a:t>Evidence for direct and indirect effects of </a:t>
            </a:r>
            <a:r>
              <a:rPr lang="en-US" sz="2400" u="sng" dirty="0" smtClean="0"/>
              <a:t>summer air temperature</a:t>
            </a:r>
            <a:r>
              <a:rPr lang="en-US" sz="2400" dirty="0" smtClean="0"/>
              <a:t> on non-native plant richness</a:t>
            </a:r>
            <a:endParaRPr lang="en-US" sz="2400" dirty="0"/>
          </a:p>
        </p:txBody>
      </p:sp>
      <p:pic>
        <p:nvPicPr>
          <p:cNvPr id="4" name="Picture 3"/>
          <p:cNvPicPr>
            <a:picLocks noChangeAspect="1"/>
          </p:cNvPicPr>
          <p:nvPr/>
        </p:nvPicPr>
        <p:blipFill>
          <a:blip r:embed="rId4"/>
          <a:stretch>
            <a:fillRect/>
          </a:stretch>
        </p:blipFill>
        <p:spPr>
          <a:xfrm>
            <a:off x="4625773" y="849327"/>
            <a:ext cx="4333875" cy="2241021"/>
          </a:xfrm>
          <a:prstGeom prst="rect">
            <a:avLst/>
          </a:prstGeom>
        </p:spPr>
      </p:pic>
      <p:pic>
        <p:nvPicPr>
          <p:cNvPr id="7" name="Picture 6"/>
          <p:cNvPicPr>
            <a:picLocks noChangeAspect="1"/>
          </p:cNvPicPr>
          <p:nvPr/>
        </p:nvPicPr>
        <p:blipFill>
          <a:blip r:embed="rId5"/>
          <a:stretch>
            <a:fillRect/>
          </a:stretch>
        </p:blipFill>
        <p:spPr>
          <a:xfrm>
            <a:off x="5184649" y="2819400"/>
            <a:ext cx="3216123" cy="3144013"/>
          </a:xfrm>
          <a:prstGeom prst="rect">
            <a:avLst/>
          </a:prstGeom>
        </p:spPr>
      </p:pic>
      <p:sp>
        <p:nvSpPr>
          <p:cNvPr id="8" name="Rectangle 7"/>
          <p:cNvSpPr/>
          <p:nvPr/>
        </p:nvSpPr>
        <p:spPr>
          <a:xfrm>
            <a:off x="4506710" y="6119336"/>
            <a:ext cx="4572000" cy="738664"/>
          </a:xfrm>
          <a:prstGeom prst="rect">
            <a:avLst/>
          </a:prstGeom>
        </p:spPr>
        <p:txBody>
          <a:bodyPr>
            <a:spAutoFit/>
          </a:bodyPr>
          <a:lstStyle/>
          <a:p>
            <a:pPr algn="ctr"/>
            <a:r>
              <a:rPr lang="en-US" sz="1400" dirty="0">
                <a:solidFill>
                  <a:schemeClr val="tx2"/>
                </a:solidFill>
                <a:latin typeface="AdvPTimes"/>
              </a:rPr>
              <a:t>Structural equation </a:t>
            </a:r>
            <a:r>
              <a:rPr lang="en-US" sz="1400" dirty="0" smtClean="0">
                <a:solidFill>
                  <a:schemeClr val="tx2"/>
                </a:solidFill>
                <a:latin typeface="AdvPTimes"/>
              </a:rPr>
              <a:t>model </a:t>
            </a:r>
            <a:r>
              <a:rPr lang="en-US" sz="1400" dirty="0">
                <a:solidFill>
                  <a:schemeClr val="tx2"/>
                </a:solidFill>
                <a:latin typeface="AdvPTimes"/>
              </a:rPr>
              <a:t>illustrating </a:t>
            </a:r>
            <a:r>
              <a:rPr lang="en-US" sz="1400" dirty="0" smtClean="0">
                <a:solidFill>
                  <a:schemeClr val="tx2"/>
                </a:solidFill>
                <a:latin typeface="AdvPTimes"/>
              </a:rPr>
              <a:t>supported relationships </a:t>
            </a:r>
            <a:r>
              <a:rPr lang="en-US" sz="1400" dirty="0">
                <a:solidFill>
                  <a:schemeClr val="tx2"/>
                </a:solidFill>
                <a:latin typeface="AdvPTimes"/>
              </a:rPr>
              <a:t>among biotic global change stressors </a:t>
            </a:r>
            <a:r>
              <a:rPr lang="en-US" sz="1400" dirty="0" smtClean="0">
                <a:solidFill>
                  <a:schemeClr val="tx2"/>
                </a:solidFill>
                <a:latin typeface="AdvPTimes"/>
              </a:rPr>
              <a:t>and environmental variables</a:t>
            </a:r>
            <a:r>
              <a:rPr lang="en-US" sz="1400" dirty="0">
                <a:solidFill>
                  <a:schemeClr val="tx2"/>
                </a:solidFill>
                <a:latin typeface="AdvPTimes"/>
              </a:rPr>
              <a:t>.</a:t>
            </a:r>
            <a:endParaRPr lang="en-US" sz="1400" dirty="0">
              <a:solidFill>
                <a:schemeClr val="tx2"/>
              </a:solidFill>
            </a:endParaRPr>
          </a:p>
        </p:txBody>
      </p:sp>
    </p:spTree>
    <p:extLst>
      <p:ext uri="{BB962C8B-B14F-4D97-AF65-F5344CB8AC3E}">
        <p14:creationId xmlns:p14="http://schemas.microsoft.com/office/powerpoint/2010/main" val="403660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20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dvAuto="200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975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NETN ma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143000"/>
            <a:ext cx="5943600" cy="53984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1" descr="ah_large_shaded_4c"/>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58366" y="91440"/>
            <a:ext cx="624502" cy="815350"/>
          </a:xfrm>
          <a:prstGeom prst="rect">
            <a:avLst/>
          </a:prstGeom>
          <a:noFill/>
          <a:ln w="9525">
            <a:noFill/>
            <a:miter lim="800000"/>
            <a:headEnd/>
            <a:tailEnd/>
          </a:ln>
        </p:spPr>
      </p:pic>
      <p:sp>
        <p:nvSpPr>
          <p:cNvPr id="7" name="Text Box 32"/>
          <p:cNvSpPr txBox="1">
            <a:spLocks noChangeArrowheads="1"/>
          </p:cNvSpPr>
          <p:nvPr/>
        </p:nvSpPr>
        <p:spPr bwMode="auto">
          <a:xfrm>
            <a:off x="30480" y="129064"/>
            <a:ext cx="4541520" cy="630942"/>
          </a:xfrm>
          <a:prstGeom prst="rect">
            <a:avLst/>
          </a:prstGeom>
          <a:noFill/>
          <a:ln w="9525">
            <a:noFill/>
            <a:miter lim="800000"/>
            <a:headEnd/>
            <a:tailEnd/>
          </a:ln>
          <a:effectLst/>
        </p:spPr>
        <p:txBody>
          <a:bodyPr wrap="square">
            <a:spAutoFit/>
          </a:bodyPr>
          <a:lstStyle/>
          <a:p>
            <a:pPr>
              <a:defRPr/>
            </a:pPr>
            <a:r>
              <a:rPr lang="en-US" sz="1400" b="1" dirty="0">
                <a:solidFill>
                  <a:schemeClr val="bg1"/>
                </a:solidFill>
                <a:latin typeface="Frutiger LT Std 55 Roman" pitchFamily="34" charset="0"/>
              </a:rPr>
              <a:t>National Park Service</a:t>
            </a:r>
          </a:p>
          <a:p>
            <a:pPr>
              <a:defRPr/>
            </a:pPr>
            <a:r>
              <a:rPr lang="en-US" sz="1400" b="1" dirty="0">
                <a:solidFill>
                  <a:schemeClr val="bg1"/>
                </a:solidFill>
                <a:latin typeface="Frutiger LT Std 55 Roman" pitchFamily="34" charset="0"/>
              </a:rPr>
              <a:t>U.S. Department of the Interior</a:t>
            </a:r>
          </a:p>
          <a:p>
            <a:pPr>
              <a:defRPr/>
            </a:pPr>
            <a:endParaRPr lang="en-US" sz="700" b="1" dirty="0">
              <a:solidFill>
                <a:schemeClr val="bg1"/>
              </a:solidFill>
              <a:latin typeface="Frutiger LT Std 55 Roman" pitchFamily="34" charset="0"/>
            </a:endParaRPr>
          </a:p>
        </p:txBody>
      </p:sp>
      <p:sp>
        <p:nvSpPr>
          <p:cNvPr id="4" name="TextBox 3"/>
          <p:cNvSpPr txBox="1"/>
          <p:nvPr/>
        </p:nvSpPr>
        <p:spPr>
          <a:xfrm>
            <a:off x="6477000" y="1203726"/>
            <a:ext cx="2499360" cy="600164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Coordinate annual monitoring of natural resources in 13 parks</a:t>
            </a:r>
            <a:endParaRPr lang="en-US" sz="1600" dirty="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Data used for evaluating status and trends in key attributes of natural resources</a:t>
            </a:r>
          </a:p>
          <a:p>
            <a:pPr marL="742950" lvl="1" indent="-285750">
              <a:buFont typeface="Arial" panose="020B0604020202020204" pitchFamily="34" charset="0"/>
              <a:buChar char="•"/>
            </a:pPr>
            <a:r>
              <a:rPr lang="en-US" sz="1600" dirty="0" smtClean="0"/>
              <a:t>Forest Health</a:t>
            </a:r>
          </a:p>
          <a:p>
            <a:pPr marL="742950" lvl="1" indent="-285750">
              <a:buFont typeface="Arial" panose="020B0604020202020204" pitchFamily="34" charset="0"/>
              <a:buChar char="•"/>
            </a:pPr>
            <a:r>
              <a:rPr lang="en-US" sz="1600" dirty="0" smtClean="0"/>
              <a:t>Breeding </a:t>
            </a:r>
            <a:r>
              <a:rPr lang="en-US" sz="1600" dirty="0" err="1" smtClean="0"/>
              <a:t>landbirds</a:t>
            </a:r>
            <a:endParaRPr lang="en-US" sz="1600" dirty="0" smtClean="0"/>
          </a:p>
          <a:p>
            <a:pPr marL="742950" lvl="1" indent="-285750">
              <a:buFont typeface="Arial" panose="020B0604020202020204" pitchFamily="34" charset="0"/>
              <a:buChar char="•"/>
            </a:pPr>
            <a:r>
              <a:rPr lang="en-US" sz="1600" dirty="0" smtClean="0"/>
              <a:t>Water quality and quantity, </a:t>
            </a:r>
            <a:r>
              <a:rPr lang="en-US" sz="1600" dirty="0" err="1" smtClean="0"/>
              <a:t>etc</a:t>
            </a:r>
            <a:endParaRPr lang="en-US" sz="1600" dirty="0" smtClean="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For </a:t>
            </a:r>
            <a:r>
              <a:rPr lang="en-US" sz="1600" dirty="0" err="1" smtClean="0"/>
              <a:t>adivising</a:t>
            </a:r>
            <a:r>
              <a:rPr lang="en-US" sz="1600" dirty="0" smtClean="0"/>
              <a:t> park management decisions </a:t>
            </a:r>
            <a:endParaRPr lang="en-US" sz="1600" dirty="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Data and </a:t>
            </a:r>
            <a:r>
              <a:rPr lang="en-US" sz="1600" dirty="0" err="1" smtClean="0"/>
              <a:t>prdocuts</a:t>
            </a:r>
            <a:r>
              <a:rPr lang="en-US" sz="1600" dirty="0" smtClean="0"/>
              <a:t> publicly </a:t>
            </a:r>
            <a:r>
              <a:rPr lang="en-US" sz="1600" dirty="0" smtClean="0"/>
              <a:t>available on our </a:t>
            </a:r>
            <a:r>
              <a:rPr lang="en-US" sz="1600" dirty="0" smtClean="0"/>
              <a:t>website </a:t>
            </a:r>
          </a:p>
          <a:p>
            <a:endParaRPr lang="en-US" sz="1600" dirty="0" smtClean="0">
              <a:hlinkClick r:id="rId5"/>
            </a:endParaRPr>
          </a:p>
          <a:p>
            <a:r>
              <a:rPr lang="en-US" sz="1600" dirty="0" smtClean="0">
                <a:hlinkClick r:id="rId5"/>
              </a:rPr>
              <a:t>http</a:t>
            </a:r>
            <a:r>
              <a:rPr lang="en-US" sz="1600" dirty="0">
                <a:hlinkClick r:id="rId5"/>
              </a:rPr>
              <a:t>://go.nps.gov/netn</a:t>
            </a:r>
            <a:endParaRPr lang="en-US" sz="600" dirty="0"/>
          </a:p>
          <a:p>
            <a:endParaRPr lang="en-US" sz="1600" dirty="0" smtClean="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smtClean="0"/>
          </a:p>
        </p:txBody>
      </p:sp>
      <p:sp>
        <p:nvSpPr>
          <p:cNvPr id="8" name="TextBox 7"/>
          <p:cNvSpPr txBox="1"/>
          <p:nvPr/>
        </p:nvSpPr>
        <p:spPr>
          <a:xfrm>
            <a:off x="2971800" y="256893"/>
            <a:ext cx="5192062" cy="461665"/>
          </a:xfrm>
          <a:prstGeom prst="rect">
            <a:avLst/>
          </a:prstGeom>
          <a:noFill/>
        </p:spPr>
        <p:txBody>
          <a:bodyPr wrap="none" rtlCol="0">
            <a:spAutoFit/>
          </a:bodyPr>
          <a:lstStyle/>
          <a:p>
            <a:pPr>
              <a:defRPr/>
            </a:pPr>
            <a:r>
              <a:rPr lang="en-US" sz="2400" b="1" dirty="0">
                <a:solidFill>
                  <a:schemeClr val="bg1"/>
                </a:solidFill>
                <a:latin typeface="Frutiger LT Std 55 Roman" pitchFamily="34" charset="0"/>
              </a:rPr>
              <a:t>Northeast Temperate </a:t>
            </a:r>
            <a:r>
              <a:rPr lang="en-US" sz="2400" b="1" dirty="0" smtClean="0">
                <a:solidFill>
                  <a:schemeClr val="bg1"/>
                </a:solidFill>
                <a:latin typeface="Frutiger LT Std 55 Roman" pitchFamily="34" charset="0"/>
              </a:rPr>
              <a:t>I&amp;M Network</a:t>
            </a:r>
            <a:endParaRPr lang="en-US" sz="2400" b="1" dirty="0">
              <a:solidFill>
                <a:schemeClr val="bg1"/>
              </a:solidFill>
              <a:latin typeface="Frutiger LT Std 55 Roman" pitchFamily="34" charset="0"/>
            </a:endParaRPr>
          </a:p>
        </p:txBody>
      </p:sp>
    </p:spTree>
    <p:extLst>
      <p:ext uri="{BB962C8B-B14F-4D97-AF65-F5344CB8AC3E}">
        <p14:creationId xmlns:p14="http://schemas.microsoft.com/office/powerpoint/2010/main" val="3656541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97545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 new tool for forest </a:t>
            </a:r>
            <a:r>
              <a:rPr lang="en-US" sz="3200" dirty="0" smtClean="0"/>
              <a:t>analysis! </a:t>
            </a:r>
            <a:r>
              <a:rPr lang="en-US" sz="3200" dirty="0" smtClean="0"/>
              <a:t>-- </a:t>
            </a:r>
            <a:r>
              <a:rPr lang="en-US" sz="3200" dirty="0" err="1" smtClean="0"/>
              <a:t>rFIA</a:t>
            </a:r>
            <a:endParaRPr lang="en-US" sz="32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2406" y="1100578"/>
            <a:ext cx="4202546" cy="2133600"/>
          </a:xfrm>
          <a:prstGeom prst="rect">
            <a:avLst/>
          </a:prstGeom>
        </p:spPr>
      </p:pic>
      <p:sp>
        <p:nvSpPr>
          <p:cNvPr id="10" name="TextBox 9"/>
          <p:cNvSpPr txBox="1"/>
          <p:nvPr/>
        </p:nvSpPr>
        <p:spPr>
          <a:xfrm>
            <a:off x="225257" y="1131058"/>
            <a:ext cx="4346743" cy="5355312"/>
          </a:xfrm>
          <a:prstGeom prst="rect">
            <a:avLst/>
          </a:prstGeom>
          <a:noFill/>
        </p:spPr>
        <p:txBody>
          <a:bodyPr wrap="square" rtlCol="0">
            <a:spAutoFit/>
          </a:bodyPr>
          <a:lstStyle/>
          <a:p>
            <a:r>
              <a:rPr lang="en-US" b="1" u="sng" dirty="0" smtClean="0"/>
              <a:t>What is </a:t>
            </a:r>
            <a:r>
              <a:rPr lang="en-US" b="1" u="sng" dirty="0" err="1" smtClean="0"/>
              <a:t>rFIA</a:t>
            </a:r>
            <a:r>
              <a:rPr lang="en-US" b="1" u="sng" dirty="0" smtClean="0"/>
              <a:t>?</a:t>
            </a:r>
          </a:p>
          <a:p>
            <a:pPr marL="285750" indent="-285750">
              <a:buFontTx/>
              <a:buChar char="-"/>
            </a:pPr>
            <a:r>
              <a:rPr lang="en-US" dirty="0" smtClean="0"/>
              <a:t>R package that connects, compiles and summaries USFS FIA data </a:t>
            </a:r>
          </a:p>
          <a:p>
            <a:pPr marL="285750" indent="-285750">
              <a:buFontTx/>
              <a:buChar char="-"/>
            </a:pPr>
            <a:endParaRPr lang="en-US" dirty="0" smtClean="0"/>
          </a:p>
          <a:p>
            <a:pPr marL="285750" indent="-285750">
              <a:buFontTx/>
              <a:buChar char="-"/>
            </a:pPr>
            <a:r>
              <a:rPr lang="en-US" dirty="0" smtClean="0"/>
              <a:t>Produces space-time </a:t>
            </a:r>
            <a:r>
              <a:rPr lang="en-US" dirty="0"/>
              <a:t>indexed summaries of forest variables within user-defined population </a:t>
            </a:r>
            <a:r>
              <a:rPr lang="en-US" dirty="0" smtClean="0"/>
              <a:t>boundaries</a:t>
            </a:r>
          </a:p>
          <a:p>
            <a:pPr marL="285750" indent="-285750">
              <a:buFontTx/>
              <a:buChar char="-"/>
            </a:pPr>
            <a:endParaRPr lang="en-US" dirty="0" smtClean="0"/>
          </a:p>
          <a:p>
            <a:pPr marL="285750" indent="-285750">
              <a:buFontTx/>
              <a:buChar char="-"/>
            </a:pPr>
            <a:r>
              <a:rPr lang="en-US" dirty="0" smtClean="0"/>
              <a:t>Implements </a:t>
            </a:r>
            <a:r>
              <a:rPr lang="en-US" dirty="0"/>
              <a:t>design-based estimation procedures </a:t>
            </a:r>
            <a:r>
              <a:rPr lang="en-US" dirty="0" smtClean="0"/>
              <a:t>(</a:t>
            </a:r>
            <a:r>
              <a:rPr lang="en-US" dirty="0" err="1" smtClean="0"/>
              <a:t>Bechtold</a:t>
            </a:r>
            <a:r>
              <a:rPr lang="en-US" dirty="0" smtClean="0"/>
              <a:t> </a:t>
            </a:r>
            <a:r>
              <a:rPr lang="en-US" dirty="0"/>
              <a:t>&amp; Patterson </a:t>
            </a:r>
            <a:r>
              <a:rPr lang="en-US" dirty="0" smtClean="0"/>
              <a:t>2005</a:t>
            </a:r>
            <a:r>
              <a:rPr lang="en-US" dirty="0"/>
              <a:t>), and has been validated against </a:t>
            </a:r>
            <a:r>
              <a:rPr lang="en-US" dirty="0" smtClean="0"/>
              <a:t>FIA’S </a:t>
            </a:r>
            <a:r>
              <a:rPr lang="en-US" dirty="0" err="1" smtClean="0"/>
              <a:t>EVALIDator</a:t>
            </a:r>
            <a:endParaRPr lang="en-US" dirty="0" smtClean="0"/>
          </a:p>
          <a:p>
            <a:pPr marL="285750" indent="-285750">
              <a:buFontTx/>
              <a:buChar char="-"/>
            </a:pPr>
            <a:endParaRPr lang="en-US" dirty="0"/>
          </a:p>
          <a:p>
            <a:pPr marL="285750" indent="-285750">
              <a:buFontTx/>
              <a:buChar char="-"/>
            </a:pPr>
            <a:r>
              <a:rPr lang="en-US" dirty="0" smtClean="0"/>
              <a:t>Visit: </a:t>
            </a:r>
            <a:r>
              <a:rPr lang="en-US" dirty="0">
                <a:hlinkClick r:id="rId4"/>
              </a:rPr>
              <a:t>https://rfia.netlify.com</a:t>
            </a:r>
            <a:r>
              <a:rPr lang="en-US" dirty="0" smtClean="0">
                <a:hlinkClick r:id="rId4"/>
              </a:rPr>
              <a:t>/</a:t>
            </a:r>
            <a:r>
              <a:rPr lang="en-US" dirty="0" smtClean="0"/>
              <a:t> for more details</a:t>
            </a:r>
          </a:p>
          <a:p>
            <a:endParaRPr lang="en-US" dirty="0" smtClean="0"/>
          </a:p>
          <a:p>
            <a:r>
              <a:rPr lang="en-US" dirty="0" smtClean="0"/>
              <a:t>Package authors: </a:t>
            </a:r>
          </a:p>
          <a:p>
            <a:pPr marL="285750" indent="-285750">
              <a:buFont typeface="Arial" panose="020B0604020202020204" pitchFamily="34" charset="0"/>
              <a:buChar char="•"/>
            </a:pPr>
            <a:r>
              <a:rPr lang="en-US" dirty="0" smtClean="0"/>
              <a:t>Dr. Andrew Finley</a:t>
            </a:r>
          </a:p>
          <a:p>
            <a:pPr marL="285750" indent="-285750">
              <a:buFont typeface="Arial" panose="020B0604020202020204" pitchFamily="34" charset="0"/>
              <a:buChar char="•"/>
            </a:pPr>
            <a:r>
              <a:rPr lang="en-US" dirty="0" smtClean="0"/>
              <a:t>Hunter </a:t>
            </a:r>
            <a:r>
              <a:rPr lang="en-US" dirty="0" err="1" smtClean="0"/>
              <a:t>Stanke</a:t>
            </a:r>
            <a:endParaRPr lang="en-US" dirty="0"/>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53000" y="2506079"/>
            <a:ext cx="798888" cy="619139"/>
          </a:xfrm>
          <a:prstGeom prst="rect">
            <a:avLst/>
          </a:prstGeom>
        </p:spPr>
      </p:pic>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19625" y="3369732"/>
            <a:ext cx="2525991" cy="3399984"/>
          </a:xfrm>
          <a:prstGeom prst="rect">
            <a:avLst/>
          </a:prstGeom>
        </p:spPr>
      </p:pic>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14600" y="5462549"/>
            <a:ext cx="1179428" cy="1179428"/>
          </a:xfrm>
          <a:prstGeom prst="rect">
            <a:avLst/>
          </a:prstGeom>
        </p:spPr>
      </p:pic>
      <p:pic>
        <p:nvPicPr>
          <p:cNvPr id="16" name="Picture 8" descr="ah_large_shaded_4C_2"/>
          <p:cNvPicPr>
            <a:picLocks noChangeAspect="1" noChangeArrowheads="1"/>
          </p:cNvPicPr>
          <p:nvPr/>
        </p:nvPicPr>
        <p:blipFill>
          <a:blip r:embed="rId8" cstate="print"/>
          <a:srcRect/>
          <a:stretch>
            <a:fillRect/>
          </a:stretch>
        </p:blipFill>
        <p:spPr bwMode="auto">
          <a:xfrm>
            <a:off x="7772399" y="3581400"/>
            <a:ext cx="963930" cy="1257300"/>
          </a:xfrm>
          <a:prstGeom prst="rect">
            <a:avLst/>
          </a:prstGeom>
          <a:noFill/>
          <a:ln w="9525">
            <a:noFill/>
            <a:miter lim="800000"/>
            <a:headEnd/>
            <a:tailEnd/>
          </a:ln>
        </p:spPr>
      </p:pic>
      <p:pic>
        <p:nvPicPr>
          <p:cNvPr id="15" name="Picture 14"/>
          <p:cNvPicPr>
            <a:picLocks noChangeAspect="1"/>
          </p:cNvPicPr>
          <p:nvPr/>
        </p:nvPicPr>
        <p:blipFill>
          <a:blip r:embed="rId9"/>
          <a:stretch>
            <a:fillRect/>
          </a:stretch>
        </p:blipFill>
        <p:spPr>
          <a:xfrm>
            <a:off x="7607556" y="5185922"/>
            <a:ext cx="1293617" cy="1361057"/>
          </a:xfrm>
          <a:prstGeom prst="rect">
            <a:avLst/>
          </a:prstGeom>
        </p:spPr>
      </p:pic>
    </p:spTree>
    <p:extLst>
      <p:ext uri="{BB962C8B-B14F-4D97-AF65-F5344CB8AC3E}">
        <p14:creationId xmlns:p14="http://schemas.microsoft.com/office/powerpoint/2010/main" val="444045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Z:\PROJECTS\MONITORING\Forest_Health\5_Data\Photos\2014 Field photos\Crew action shots\GETT_20140731_Set-up.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02825" y="1100536"/>
            <a:ext cx="3380043" cy="2535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
            <a:ext cx="9144000" cy="975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t>Forest Vegetation and Health monitoring</a:t>
            </a:r>
          </a:p>
        </p:txBody>
      </p:sp>
      <p:pic>
        <p:nvPicPr>
          <p:cNvPr id="6" name="Picture 31" descr="ah_large_shaded_4c"/>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58366" y="91440"/>
            <a:ext cx="624502" cy="815350"/>
          </a:xfrm>
          <a:prstGeom prst="rect">
            <a:avLst/>
          </a:prstGeom>
          <a:noFill/>
          <a:ln w="9525">
            <a:noFill/>
            <a:miter lim="800000"/>
            <a:headEnd/>
            <a:tailEnd/>
          </a:ln>
        </p:spPr>
      </p:pic>
      <p:sp>
        <p:nvSpPr>
          <p:cNvPr id="17" name="Rectangle 16"/>
          <p:cNvSpPr/>
          <p:nvPr/>
        </p:nvSpPr>
        <p:spPr>
          <a:xfrm>
            <a:off x="0" y="990600"/>
            <a:ext cx="5410200" cy="5909310"/>
          </a:xfrm>
          <a:prstGeom prst="rect">
            <a:avLst/>
          </a:prstGeom>
        </p:spPr>
        <p:txBody>
          <a:bodyPr wrap="square">
            <a:spAutoFit/>
          </a:bodyPr>
          <a:lstStyle/>
          <a:p>
            <a:pPr marL="342900" indent="-342900">
              <a:buFontTx/>
              <a:buChar char="-"/>
            </a:pPr>
            <a:r>
              <a:rPr lang="en-US" b="1" dirty="0" smtClean="0"/>
              <a:t>Objectives:</a:t>
            </a:r>
          </a:p>
          <a:p>
            <a:pPr marL="800100" lvl="1" indent="-342900">
              <a:buFontTx/>
              <a:buChar char="-"/>
            </a:pPr>
            <a:r>
              <a:rPr lang="en-US" dirty="0" smtClean="0"/>
              <a:t>Estimate changes in the abundance and composition of tree, shrub, and understory strata. </a:t>
            </a:r>
          </a:p>
          <a:p>
            <a:pPr marL="800100" lvl="1" indent="-342900">
              <a:buFontTx/>
              <a:buChar char="-"/>
            </a:pPr>
            <a:r>
              <a:rPr lang="en-US" dirty="0" smtClean="0"/>
              <a:t>Estimate </a:t>
            </a:r>
            <a:r>
              <a:rPr lang="en-US" dirty="0"/>
              <a:t>effects from deer, diseases, and </a:t>
            </a:r>
            <a:r>
              <a:rPr lang="en-US" dirty="0" smtClean="0"/>
              <a:t>insects on tree and forest condition.</a:t>
            </a:r>
          </a:p>
          <a:p>
            <a:pPr marL="800100" lvl="1" indent="-342900">
              <a:buFontTx/>
              <a:buChar char="-"/>
            </a:pPr>
            <a:r>
              <a:rPr lang="en-US" dirty="0" smtClean="0"/>
              <a:t>Link results in context of other monitoring</a:t>
            </a:r>
          </a:p>
          <a:p>
            <a:pPr marL="342900" indent="-342900">
              <a:buFontTx/>
              <a:buChar char="-"/>
            </a:pPr>
            <a:endParaRPr lang="en-US" b="1" dirty="0" smtClean="0"/>
          </a:p>
          <a:p>
            <a:pPr marL="342900" indent="-342900">
              <a:buFontTx/>
              <a:buChar char="-"/>
            </a:pPr>
            <a:r>
              <a:rPr lang="en-US" b="1" dirty="0" smtClean="0"/>
              <a:t>Design and Data:</a:t>
            </a:r>
          </a:p>
          <a:p>
            <a:pPr marL="800100" lvl="1" indent="-342900">
              <a:buFontTx/>
              <a:buChar char="-"/>
            </a:pPr>
            <a:r>
              <a:rPr lang="en-US" dirty="0" smtClean="0"/>
              <a:t>annual monitoring since </a:t>
            </a:r>
            <a:r>
              <a:rPr lang="en-US" dirty="0" smtClean="0"/>
              <a:t>2006 </a:t>
            </a:r>
            <a:r>
              <a:rPr lang="en-US" dirty="0" smtClean="0"/>
              <a:t>in </a:t>
            </a:r>
            <a:r>
              <a:rPr lang="en-US" u="sng" dirty="0" smtClean="0"/>
              <a:t>9 parks</a:t>
            </a:r>
          </a:p>
          <a:p>
            <a:pPr marL="800100" lvl="1" indent="-342900">
              <a:buFontTx/>
              <a:buChar char="-"/>
            </a:pPr>
            <a:r>
              <a:rPr lang="en-US" dirty="0"/>
              <a:t>random, spatially balanced </a:t>
            </a:r>
            <a:r>
              <a:rPr lang="en-US" dirty="0" smtClean="0"/>
              <a:t>sampling within a park</a:t>
            </a:r>
          </a:p>
          <a:p>
            <a:pPr marL="800100" lvl="1" indent="-342900">
              <a:buFontTx/>
              <a:buChar char="-"/>
            </a:pPr>
            <a:r>
              <a:rPr lang="en-US" dirty="0" smtClean="0"/>
              <a:t>numerous data from all veg strata</a:t>
            </a:r>
          </a:p>
          <a:p>
            <a:pPr marL="1257300" lvl="2" indent="-342900">
              <a:buFontTx/>
              <a:buChar char="-"/>
            </a:pPr>
            <a:r>
              <a:rPr lang="en-US" dirty="0" smtClean="0"/>
              <a:t>Regeneration and forest structure</a:t>
            </a:r>
          </a:p>
          <a:p>
            <a:pPr marL="800100" lvl="1" indent="-342900">
              <a:buFontTx/>
              <a:buChar char="-"/>
            </a:pPr>
            <a:r>
              <a:rPr lang="en-US" dirty="0" smtClean="0"/>
              <a:t>Soils data, tree cores, deer browse, </a:t>
            </a:r>
            <a:r>
              <a:rPr lang="en-US" dirty="0" err="1" smtClean="0"/>
              <a:t>etc</a:t>
            </a:r>
            <a:endParaRPr lang="en-US" dirty="0"/>
          </a:p>
          <a:p>
            <a:pPr marL="342900" indent="-342900">
              <a:buFontTx/>
              <a:buChar char="-"/>
            </a:pPr>
            <a:endParaRPr lang="en-US" b="1" dirty="0" smtClean="0"/>
          </a:p>
          <a:p>
            <a:pPr marL="342900" indent="-342900">
              <a:buFontTx/>
              <a:buChar char="-"/>
            </a:pPr>
            <a:r>
              <a:rPr lang="en-US" b="1" dirty="0" smtClean="0"/>
              <a:t>Program contact and data requests:</a:t>
            </a:r>
            <a:endParaRPr lang="en-US" dirty="0"/>
          </a:p>
          <a:p>
            <a:pPr lvl="1"/>
            <a:r>
              <a:rPr lang="en-US" u="sng" dirty="0" smtClean="0"/>
              <a:t>Kate Miller</a:t>
            </a:r>
          </a:p>
          <a:p>
            <a:pPr lvl="1"/>
            <a:r>
              <a:rPr lang="en-US" dirty="0" smtClean="0"/>
              <a:t>kathryn_miller@nps.gov</a:t>
            </a:r>
          </a:p>
          <a:p>
            <a:pPr lvl="1"/>
            <a:r>
              <a:rPr lang="en-US" dirty="0"/>
              <a:t>(207) 288-8736 </a:t>
            </a:r>
          </a:p>
          <a:p>
            <a:pPr lvl="1"/>
            <a:r>
              <a:rPr lang="en-US" dirty="0"/>
              <a:t>https://</a:t>
            </a:r>
            <a:r>
              <a:rPr lang="en-US" dirty="0" smtClean="0"/>
              <a:t>www.nps.gov/im/netn/forest-health.htm</a:t>
            </a:r>
            <a:endParaRPr lang="en-US" dirty="0"/>
          </a:p>
        </p:txBody>
      </p:sp>
      <p:pic>
        <p:nvPicPr>
          <p:cNvPr id="11" name="Picture 4" descr="Z:\PROJECTS\MONITORING\Forest_Health\5_Data\Photos\2015 Field photos\ACAD\ACAD_06222015_Plot047_AMG_KMO.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29200" y="1275524"/>
            <a:ext cx="1620963" cy="21612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5602824" y="3938608"/>
            <a:ext cx="3380043" cy="2919392"/>
            <a:chOff x="5602824" y="3938608"/>
            <a:chExt cx="3380043" cy="2919392"/>
          </a:xfrm>
        </p:grpSpPr>
        <p:pic>
          <p:nvPicPr>
            <p:cNvPr id="6146" name="Picture 1" descr="image001"/>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602824" y="3938608"/>
              <a:ext cx="3380043" cy="2583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77000" y="6488668"/>
              <a:ext cx="1239442" cy="369332"/>
            </a:xfrm>
            <a:prstGeom prst="rect">
              <a:avLst/>
            </a:prstGeom>
            <a:noFill/>
          </p:spPr>
          <p:txBody>
            <a:bodyPr wrap="none" rtlCol="0">
              <a:spAutoFit/>
            </a:bodyPr>
            <a:lstStyle/>
            <a:p>
              <a:r>
                <a:rPr lang="en-US" dirty="0" smtClean="0"/>
                <a:t>Plot Design</a:t>
              </a:r>
              <a:endParaRPr lang="en-US" dirty="0"/>
            </a:p>
          </p:txBody>
        </p:sp>
      </p:grpSp>
      <p:grpSp>
        <p:nvGrpSpPr>
          <p:cNvPr id="13" name="Group 12"/>
          <p:cNvGrpSpPr/>
          <p:nvPr/>
        </p:nvGrpSpPr>
        <p:grpSpPr>
          <a:xfrm>
            <a:off x="5511715" y="4084528"/>
            <a:ext cx="3499455" cy="2748009"/>
            <a:chOff x="5511715" y="4084528"/>
            <a:chExt cx="3499455" cy="2748009"/>
          </a:xfrm>
        </p:grpSpPr>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11715" y="4084528"/>
              <a:ext cx="3499455" cy="2153240"/>
            </a:xfrm>
            <a:prstGeom prst="rect">
              <a:avLst/>
            </a:prstGeom>
          </p:spPr>
        </p:pic>
        <p:sp>
          <p:nvSpPr>
            <p:cNvPr id="18" name="TextBox 17"/>
            <p:cNvSpPr txBox="1"/>
            <p:nvPr/>
          </p:nvSpPr>
          <p:spPr>
            <a:xfrm>
              <a:off x="6266426" y="6463205"/>
              <a:ext cx="1990032" cy="369332"/>
            </a:xfrm>
            <a:prstGeom prst="rect">
              <a:avLst/>
            </a:prstGeom>
            <a:noFill/>
          </p:spPr>
          <p:txBody>
            <a:bodyPr wrap="none" rtlCol="0">
              <a:spAutoFit/>
            </a:bodyPr>
            <a:lstStyle/>
            <a:p>
              <a:r>
                <a:rPr lang="en-US" dirty="0" smtClean="0"/>
                <a:t>Plot </a:t>
              </a:r>
              <a:r>
                <a:rPr lang="en-US" dirty="0" err="1" smtClean="0"/>
                <a:t>dist’n</a:t>
              </a:r>
              <a:r>
                <a:rPr lang="en-US" dirty="0" smtClean="0"/>
                <a:t> in a park</a:t>
              </a:r>
              <a:endParaRPr lang="en-US" dirty="0"/>
            </a:p>
          </p:txBody>
        </p:sp>
      </p:grpSp>
    </p:spTree>
    <p:extLst>
      <p:ext uri="{BB962C8B-B14F-4D97-AF65-F5344CB8AC3E}">
        <p14:creationId xmlns:p14="http://schemas.microsoft.com/office/powerpoint/2010/main" val="3593259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9" end="9"/>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
                                            <p:txEl>
                                              <p:pRg st="12" end="1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xEl>
                                              <p:pRg st="13" end="1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xEl>
                                              <p:pRg st="14" end="1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xEl>
                                              <p:pRg st="15" end="1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538" y="914400"/>
            <a:ext cx="8851809" cy="5610497"/>
          </a:xfrm>
          <a:prstGeom prst="rect">
            <a:avLst/>
          </a:prstGeom>
        </p:spPr>
      </p:pic>
      <p:sp>
        <p:nvSpPr>
          <p:cNvPr id="6" name="Rectangle 81"/>
          <p:cNvSpPr txBox="1">
            <a:spLocks noChangeArrowheads="1"/>
          </p:cNvSpPr>
          <p:nvPr/>
        </p:nvSpPr>
        <p:spPr>
          <a:xfrm>
            <a:off x="0" y="-76200"/>
            <a:ext cx="9144000" cy="838200"/>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a:solidFill>
                  <a:schemeClr val="bg1"/>
                </a:solidFill>
              </a:rPr>
              <a:t>NPS I&amp;M Eastern Forest Monitoring </a:t>
            </a:r>
            <a:r>
              <a:rPr lang="en-US" sz="3200" dirty="0" smtClean="0">
                <a:solidFill>
                  <a:schemeClr val="bg1"/>
                </a:solidFill>
              </a:rPr>
              <a:t>programs</a:t>
            </a:r>
            <a:endParaRPr lang="en-US" sz="3200" dirty="0">
              <a:solidFill>
                <a:schemeClr val="bg1"/>
              </a:solidFill>
            </a:endParaRPr>
          </a:p>
        </p:txBody>
      </p:sp>
      <p:pic>
        <p:nvPicPr>
          <p:cNvPr id="7" name="Picture 31" descr="ah_large_shaded_4c"/>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34400" y="0"/>
            <a:ext cx="570660" cy="745053"/>
          </a:xfrm>
          <a:prstGeom prst="rect">
            <a:avLst/>
          </a:prstGeom>
          <a:noFill/>
          <a:ln w="9525">
            <a:noFill/>
            <a:miter lim="800000"/>
            <a:headEnd/>
            <a:tailEnd/>
          </a:ln>
        </p:spPr>
      </p:pic>
      <p:sp>
        <p:nvSpPr>
          <p:cNvPr id="4" name="TextBox 3"/>
          <p:cNvSpPr txBox="1"/>
          <p:nvPr/>
        </p:nvSpPr>
        <p:spPr>
          <a:xfrm>
            <a:off x="228600" y="6497294"/>
            <a:ext cx="9131474" cy="369332"/>
          </a:xfrm>
          <a:prstGeom prst="rect">
            <a:avLst/>
          </a:prstGeom>
          <a:noFill/>
        </p:spPr>
        <p:txBody>
          <a:bodyPr wrap="none" rtlCol="0">
            <a:spAutoFit/>
          </a:bodyPr>
          <a:lstStyle/>
          <a:p>
            <a:r>
              <a:rPr lang="en-US" dirty="0" smtClean="0"/>
              <a:t>4 letter acronyms refer to park units – 39 parks, ~2K plots, most monitored annually since 2007 </a:t>
            </a:r>
            <a:endParaRPr lang="en-US" dirty="0"/>
          </a:p>
        </p:txBody>
      </p:sp>
    </p:spTree>
    <p:extLst>
      <p:ext uri="{BB962C8B-B14F-4D97-AF65-F5344CB8AC3E}">
        <p14:creationId xmlns:p14="http://schemas.microsoft.com/office/powerpoint/2010/main" val="1133408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NETN\I&amp;M_photos\2018_photos\ACAD\hiking\IMG_3436.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46627" y="4592260"/>
            <a:ext cx="8882234" cy="214382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4" name="Rectangle 16"/>
          <p:cNvSpPr>
            <a:spLocks noChangeArrowheads="1"/>
          </p:cNvSpPr>
          <p:nvPr/>
        </p:nvSpPr>
        <p:spPr bwMode="auto">
          <a:xfrm>
            <a:off x="5410200" y="866432"/>
            <a:ext cx="3618661" cy="3416320"/>
          </a:xfrm>
          <a:prstGeom prst="rect">
            <a:avLst/>
          </a:prstGeom>
          <a:noFill/>
          <a:ln>
            <a:noFill/>
          </a:ln>
          <a:effectLst/>
          <a:extLst>
            <a:ext uri="{909E8E84-426E-40DD-AFC4-6F175D3DCCD1}">
              <a14:hiddenFill xmlns:a14="http://schemas.microsoft.com/office/drawing/2010/main">
                <a:solidFill>
                  <a:srgbClr val="4F2D11">
                    <a:alpha val="83000"/>
                  </a:srgbClr>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Aft>
                <a:spcPts val="1200"/>
              </a:spcAft>
              <a:buFont typeface="Arial" panose="020B0604020202020204" pitchFamily="34" charset="0"/>
              <a:buChar char="•"/>
            </a:pPr>
            <a:r>
              <a:rPr lang="en-US" sz="2000" dirty="0" smtClean="0"/>
              <a:t>Park forests harbor more complex older-forest structure than surrounding matrix forests </a:t>
            </a:r>
            <a:r>
              <a:rPr lang="en-US" dirty="0" smtClean="0"/>
              <a:t>(Miller et al. </a:t>
            </a:r>
            <a:r>
              <a:rPr lang="en-US" dirty="0" smtClean="0"/>
              <a:t>2016)</a:t>
            </a:r>
          </a:p>
          <a:p>
            <a:pPr marL="342900" indent="-342900">
              <a:spcAft>
                <a:spcPts val="1200"/>
              </a:spcAft>
              <a:buFont typeface="Arial" panose="020B0604020202020204" pitchFamily="34" charset="0"/>
              <a:buChar char="•"/>
            </a:pPr>
            <a:endParaRPr lang="en-US" sz="2000" dirty="0" smtClean="0"/>
          </a:p>
          <a:p>
            <a:pPr marL="342900" indent="-342900">
              <a:spcAft>
                <a:spcPts val="1200"/>
              </a:spcAft>
              <a:buFont typeface="Arial" panose="020B0604020202020204" pitchFamily="34" charset="0"/>
              <a:buChar char="•"/>
            </a:pPr>
            <a:r>
              <a:rPr lang="en-US" sz="2000" dirty="0" smtClean="0"/>
              <a:t>Park forests protect greater tree diversity than </a:t>
            </a:r>
            <a:r>
              <a:rPr lang="en-US" sz="2000" dirty="0"/>
              <a:t>surrounding matrix forests </a:t>
            </a:r>
            <a:r>
              <a:rPr lang="en-US" dirty="0" smtClean="0"/>
              <a:t>(Miller </a:t>
            </a:r>
            <a:r>
              <a:rPr lang="en-US" dirty="0"/>
              <a:t>et al. </a:t>
            </a:r>
            <a:r>
              <a:rPr lang="en-US" dirty="0" smtClean="0"/>
              <a:t>2018)</a:t>
            </a:r>
            <a:endParaRPr lang="en-US" sz="2000" dirty="0"/>
          </a:p>
        </p:txBody>
      </p:sp>
      <p:sp>
        <p:nvSpPr>
          <p:cNvPr id="9" name="Rectangle 81"/>
          <p:cNvSpPr txBox="1">
            <a:spLocks noChangeArrowheads="1"/>
          </p:cNvSpPr>
          <p:nvPr/>
        </p:nvSpPr>
        <p:spPr>
          <a:xfrm>
            <a:off x="0" y="-76200"/>
            <a:ext cx="9144000" cy="838200"/>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smtClean="0">
                <a:solidFill>
                  <a:schemeClr val="bg1"/>
                </a:solidFill>
              </a:rPr>
              <a:t>Forest monitoring </a:t>
            </a:r>
            <a:r>
              <a:rPr lang="en-US" sz="3200" dirty="0">
                <a:solidFill>
                  <a:schemeClr val="bg1"/>
                </a:solidFill>
              </a:rPr>
              <a:t>in </a:t>
            </a:r>
            <a:r>
              <a:rPr lang="en-US" sz="3200" dirty="0" smtClean="0">
                <a:solidFill>
                  <a:schemeClr val="bg1"/>
                </a:solidFill>
              </a:rPr>
              <a:t>eastern parks –recent studies</a:t>
            </a:r>
            <a:endParaRPr lang="en-US" sz="3200" dirty="0">
              <a:solidFill>
                <a:schemeClr val="bg1"/>
              </a:solidFill>
            </a:endParaRPr>
          </a:p>
        </p:txBody>
      </p:sp>
      <p:pic>
        <p:nvPicPr>
          <p:cNvPr id="10" name="Picture 31" descr="ah_large_shaded_4c"/>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34400" y="0"/>
            <a:ext cx="570660" cy="745053"/>
          </a:xfrm>
          <a:prstGeom prst="rect">
            <a:avLst/>
          </a:prstGeom>
          <a:noFill/>
          <a:ln w="9525">
            <a:noFill/>
            <a:miter lim="800000"/>
            <a:headEnd/>
            <a:tailEnd/>
          </a:ln>
        </p:spPr>
      </p:pic>
      <p:pic>
        <p:nvPicPr>
          <p:cNvPr id="12"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 y="831942"/>
            <a:ext cx="5329703" cy="1818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7804" y="2861685"/>
            <a:ext cx="5389703" cy="2015115"/>
          </a:xfrm>
          <a:prstGeom prst="rect">
            <a:avLst/>
          </a:prstGeom>
        </p:spPr>
      </p:pic>
    </p:spTree>
    <p:extLst>
      <p:ext uri="{BB962C8B-B14F-4D97-AF65-F5344CB8AC3E}">
        <p14:creationId xmlns:p14="http://schemas.microsoft.com/office/powerpoint/2010/main" val="428518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1"/>
          <p:cNvSpPr txBox="1">
            <a:spLocks noChangeArrowheads="1"/>
          </p:cNvSpPr>
          <p:nvPr/>
        </p:nvSpPr>
        <p:spPr>
          <a:xfrm>
            <a:off x="0" y="-76200"/>
            <a:ext cx="9144000" cy="838200"/>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smtClean="0">
                <a:solidFill>
                  <a:schemeClr val="bg1"/>
                </a:solidFill>
              </a:rPr>
              <a:t>Park forest condition and threats</a:t>
            </a:r>
            <a:endParaRPr lang="en-US" sz="3200" dirty="0">
              <a:solidFill>
                <a:schemeClr val="bg1"/>
              </a:solidFill>
            </a:endParaRPr>
          </a:p>
        </p:txBody>
      </p:sp>
      <p:pic>
        <p:nvPicPr>
          <p:cNvPr id="10" name="Picture 31" descr="ah_large_shaded_4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34400" y="0"/>
            <a:ext cx="570660" cy="745053"/>
          </a:xfrm>
          <a:prstGeom prst="rect">
            <a:avLst/>
          </a:prstGeom>
          <a:noFill/>
          <a:ln w="9525">
            <a:noFill/>
            <a:miter lim="800000"/>
            <a:headEnd/>
            <a:tailEnd/>
          </a:ln>
        </p:spPr>
      </p:pic>
      <p:sp>
        <p:nvSpPr>
          <p:cNvPr id="11" name="Rectangle 16"/>
          <p:cNvSpPr>
            <a:spLocks noChangeArrowheads="1"/>
          </p:cNvSpPr>
          <p:nvPr/>
        </p:nvSpPr>
        <p:spPr bwMode="auto">
          <a:xfrm>
            <a:off x="97555" y="1066800"/>
            <a:ext cx="5190075" cy="2985433"/>
          </a:xfrm>
          <a:prstGeom prst="rect">
            <a:avLst/>
          </a:prstGeom>
          <a:noFill/>
          <a:ln>
            <a:noFill/>
          </a:ln>
          <a:effectLst/>
          <a:extLst>
            <a:ext uri="{909E8E84-426E-40DD-AFC4-6F175D3DCCD1}">
              <a14:hiddenFill xmlns:a14="http://schemas.microsoft.com/office/drawing/2010/main">
                <a:solidFill>
                  <a:srgbClr val="4F2D11">
                    <a:alpha val="83000"/>
                  </a:srgbClr>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ts val="600"/>
              </a:spcAft>
            </a:pPr>
            <a:r>
              <a:rPr lang="en-US" sz="2800" dirty="0">
                <a:latin typeface="+mj-lt"/>
              </a:rPr>
              <a:t>Main threats to park </a:t>
            </a:r>
            <a:r>
              <a:rPr lang="en-US" sz="2800" dirty="0" smtClean="0">
                <a:latin typeface="+mj-lt"/>
              </a:rPr>
              <a:t>forests</a:t>
            </a:r>
          </a:p>
          <a:p>
            <a:pPr marL="457200" indent="-457200">
              <a:spcAft>
                <a:spcPts val="600"/>
              </a:spcAft>
              <a:buFont typeface="Arial" pitchFamily="34" charset="0"/>
              <a:buChar char="•"/>
            </a:pPr>
            <a:r>
              <a:rPr lang="en-US" sz="2800" dirty="0" smtClean="0">
                <a:latin typeface="+mj-lt"/>
              </a:rPr>
              <a:t>Invasive plants and pests</a:t>
            </a:r>
          </a:p>
          <a:p>
            <a:pPr marL="457200" indent="-457200">
              <a:spcAft>
                <a:spcPts val="600"/>
              </a:spcAft>
              <a:buFont typeface="Arial" pitchFamily="34" charset="0"/>
              <a:buChar char="•"/>
            </a:pPr>
            <a:r>
              <a:rPr lang="en-US" sz="2800" dirty="0" smtClean="0">
                <a:latin typeface="+mj-lt"/>
              </a:rPr>
              <a:t>Deer overabundance</a:t>
            </a:r>
          </a:p>
          <a:p>
            <a:pPr marL="457200" indent="-457200">
              <a:spcAft>
                <a:spcPts val="600"/>
              </a:spcAft>
              <a:buFont typeface="Arial" pitchFamily="34" charset="0"/>
              <a:buChar char="•"/>
            </a:pPr>
            <a:r>
              <a:rPr lang="en-US" sz="2800" dirty="0" smtClean="0">
                <a:latin typeface="+mj-lt"/>
              </a:rPr>
              <a:t>Lacking and/or suboptimal </a:t>
            </a:r>
            <a:r>
              <a:rPr lang="en-US" sz="2800" dirty="0" smtClean="0">
                <a:latin typeface="+mj-lt"/>
              </a:rPr>
              <a:t>regeneration</a:t>
            </a:r>
          </a:p>
          <a:p>
            <a:pPr marL="457200" indent="-457200">
              <a:spcAft>
                <a:spcPts val="600"/>
              </a:spcAft>
              <a:buFont typeface="Arial" pitchFamily="34" charset="0"/>
              <a:buChar char="•"/>
            </a:pPr>
            <a:r>
              <a:rPr lang="en-US" sz="2800" dirty="0" smtClean="0">
                <a:latin typeface="+mj-lt"/>
              </a:rPr>
              <a:t>Climate change</a:t>
            </a:r>
            <a:endParaRPr lang="en-US" sz="2800" dirty="0" smtClean="0">
              <a:latin typeface="+mj-lt"/>
            </a:endParaRPr>
          </a:p>
        </p:txBody>
      </p:sp>
      <p:pic>
        <p:nvPicPr>
          <p:cNvPr id="12" name="Picture 11"/>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7000" contrast="-20000"/>
                    </a14:imgEffect>
                  </a14:imgLayer>
                </a14:imgProps>
              </a:ext>
              <a:ext uri="{28A0092B-C50C-407E-A947-70E740481C1C}">
                <a14:useLocalDpi xmlns:a14="http://schemas.microsoft.com/office/drawing/2010/main"/>
              </a:ext>
            </a:extLst>
          </a:blip>
          <a:srcRect/>
          <a:stretch/>
        </p:blipFill>
        <p:spPr>
          <a:xfrm>
            <a:off x="137160" y="4873752"/>
            <a:ext cx="8851392" cy="1892808"/>
          </a:xfrm>
          <a:prstGeom prst="rect">
            <a:avLst/>
          </a:prstGeom>
          <a:ln>
            <a:solidFill>
              <a:schemeClr val="tx1"/>
            </a:solidFill>
          </a:ln>
        </p:spPr>
      </p:pic>
      <p:pic>
        <p:nvPicPr>
          <p:cNvPr id="7" name="Picture 2" descr="C:\NETN\Monitoring_Projects\Forest_Health\Photopoints\2017\MORR\MORR_021_BR_20170523.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174297" y="1330791"/>
            <a:ext cx="3628589" cy="2721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91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1">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719" y="762000"/>
            <a:ext cx="9156719" cy="6096001"/>
          </a:xfrm>
          <a:prstGeom prst="rect">
            <a:avLst/>
          </a:prstGeom>
        </p:spPr>
      </p:pic>
      <p:sp>
        <p:nvSpPr>
          <p:cNvPr id="7" name="Rectangle 81"/>
          <p:cNvSpPr txBox="1">
            <a:spLocks noChangeArrowheads="1"/>
          </p:cNvSpPr>
          <p:nvPr/>
        </p:nvSpPr>
        <p:spPr>
          <a:xfrm>
            <a:off x="1053" y="-76200"/>
            <a:ext cx="9172443" cy="838200"/>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a:solidFill>
                  <a:schemeClr val="bg1"/>
                </a:solidFill>
              </a:rPr>
              <a:t>Trends in invasive plants in eastern </a:t>
            </a:r>
            <a:r>
              <a:rPr lang="en-US" sz="3200" dirty="0" smtClean="0">
                <a:solidFill>
                  <a:schemeClr val="bg1"/>
                </a:solidFill>
              </a:rPr>
              <a:t>NPS forests</a:t>
            </a:r>
            <a:endParaRPr lang="en-US" sz="3200" dirty="0">
              <a:solidFill>
                <a:schemeClr val="bg1"/>
              </a:solidFill>
            </a:endParaRPr>
          </a:p>
        </p:txBody>
      </p:sp>
      <p:pic>
        <p:nvPicPr>
          <p:cNvPr id="8" name="Picture 31" descr="ah_large_shaded_4c"/>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34400" y="0"/>
            <a:ext cx="570660" cy="745053"/>
          </a:xfrm>
          <a:prstGeom prst="rect">
            <a:avLst/>
          </a:prstGeom>
          <a:noFill/>
          <a:ln w="9525">
            <a:noFill/>
            <a:miter lim="800000"/>
            <a:headEnd/>
            <a:tailEnd/>
          </a:ln>
        </p:spPr>
      </p:pic>
      <p:sp>
        <p:nvSpPr>
          <p:cNvPr id="5" name="Content Placeholder 4"/>
          <p:cNvSpPr>
            <a:spLocks noGrp="1"/>
          </p:cNvSpPr>
          <p:nvPr>
            <p:ph sz="half" idx="1"/>
          </p:nvPr>
        </p:nvSpPr>
        <p:spPr>
          <a:xfrm>
            <a:off x="187568" y="990600"/>
            <a:ext cx="8804031" cy="5562600"/>
          </a:xfrm>
          <a:solidFill>
            <a:schemeClr val="bg1">
              <a:alpha val="65000"/>
            </a:schemeClr>
          </a:solidFill>
        </p:spPr>
        <p:txBody>
          <a:bodyPr>
            <a:normAutofit fontScale="85000" lnSpcReduction="20000"/>
          </a:bodyPr>
          <a:lstStyle/>
          <a:p>
            <a:pPr marL="0" indent="0">
              <a:buNone/>
            </a:pPr>
            <a:r>
              <a:rPr lang="en-US" sz="3300" b="1" dirty="0" smtClean="0"/>
              <a:t>Background:</a:t>
            </a:r>
          </a:p>
          <a:p>
            <a:pPr marL="0" indent="0">
              <a:buNone/>
            </a:pPr>
            <a:endParaRPr lang="en-US" b="1" dirty="0" smtClean="0"/>
          </a:p>
          <a:p>
            <a:r>
              <a:rPr lang="en-US" dirty="0"/>
              <a:t>Invasive </a:t>
            </a:r>
            <a:r>
              <a:rPr lang="en-US" dirty="0" smtClean="0"/>
              <a:t>plants are persistent in NPS units</a:t>
            </a:r>
          </a:p>
          <a:p>
            <a:endParaRPr lang="en-US" dirty="0" smtClean="0"/>
          </a:p>
          <a:p>
            <a:r>
              <a:rPr lang="en-US" dirty="0" smtClean="0"/>
              <a:t>Millions of $$ are spent annually managing invasive plants</a:t>
            </a:r>
          </a:p>
          <a:p>
            <a:endParaRPr lang="en-US" dirty="0" smtClean="0"/>
          </a:p>
          <a:p>
            <a:r>
              <a:rPr lang="en-US" dirty="0" smtClean="0"/>
              <a:t>Resource managers need a better understanding of which species to focus management </a:t>
            </a:r>
            <a:r>
              <a:rPr lang="en-US" dirty="0" smtClean="0"/>
              <a:t>and the drivers</a:t>
            </a:r>
            <a:endParaRPr lang="en-US" dirty="0" smtClean="0"/>
          </a:p>
          <a:p>
            <a:endParaRPr lang="en-US" dirty="0" smtClean="0"/>
          </a:p>
          <a:p>
            <a:r>
              <a:rPr lang="en-US" dirty="0" smtClean="0"/>
              <a:t>Invasive </a:t>
            </a:r>
            <a:r>
              <a:rPr lang="en-US" dirty="0"/>
              <a:t>plant distributions are relatively well known in the eastern </a:t>
            </a:r>
            <a:r>
              <a:rPr lang="en-US" dirty="0" smtClean="0"/>
              <a:t>US, but temporal </a:t>
            </a:r>
            <a:r>
              <a:rPr lang="en-US" dirty="0"/>
              <a:t>changes in invasive species </a:t>
            </a:r>
            <a:r>
              <a:rPr lang="en-US" dirty="0" smtClean="0"/>
              <a:t>abundance and distribution have </a:t>
            </a:r>
            <a:r>
              <a:rPr lang="en-US" dirty="0"/>
              <a:t>received little </a:t>
            </a:r>
            <a:r>
              <a:rPr lang="en-US" dirty="0" smtClean="0"/>
              <a:t>attention</a:t>
            </a:r>
          </a:p>
          <a:p>
            <a:endParaRPr lang="en-US" dirty="0"/>
          </a:p>
          <a:p>
            <a:r>
              <a:rPr lang="en-US" dirty="0" smtClean="0"/>
              <a:t>Examining trends will help inform important drivers (e.g., climatic vs land use)</a:t>
            </a:r>
          </a:p>
        </p:txBody>
      </p:sp>
    </p:spTree>
    <p:extLst>
      <p:ext uri="{BB962C8B-B14F-4D97-AF65-F5344CB8AC3E}">
        <p14:creationId xmlns:p14="http://schemas.microsoft.com/office/powerpoint/2010/main" val="1132606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1"/>
          <p:cNvSpPr txBox="1">
            <a:spLocks noChangeArrowheads="1"/>
          </p:cNvSpPr>
          <p:nvPr/>
        </p:nvSpPr>
        <p:spPr>
          <a:xfrm>
            <a:off x="0" y="-76200"/>
            <a:ext cx="9144000" cy="838200"/>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3200" dirty="0">
                <a:solidFill>
                  <a:schemeClr val="bg1"/>
                </a:solidFill>
              </a:rPr>
              <a:t>Trends in invasive plants in eastern NPS forests</a:t>
            </a:r>
          </a:p>
        </p:txBody>
      </p:sp>
      <p:pic>
        <p:nvPicPr>
          <p:cNvPr id="7" name="Picture 31" descr="ah_large_shaded_4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34400" y="0"/>
            <a:ext cx="570660" cy="745053"/>
          </a:xfrm>
          <a:prstGeom prst="rect">
            <a:avLst/>
          </a:prstGeom>
          <a:noFill/>
          <a:ln w="9525">
            <a:noFill/>
            <a:miter lim="800000"/>
            <a:headEnd/>
            <a:tailEnd/>
          </a:ln>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03083" y="3557752"/>
            <a:ext cx="4600180" cy="3052398"/>
          </a:xfrm>
          <a:prstGeom prst="rect">
            <a:avLst/>
          </a:prstGeom>
        </p:spPr>
      </p:pic>
      <p:sp>
        <p:nvSpPr>
          <p:cNvPr id="9" name="Content Placeholder 4"/>
          <p:cNvSpPr txBox="1">
            <a:spLocks/>
          </p:cNvSpPr>
          <p:nvPr/>
        </p:nvSpPr>
        <p:spPr>
          <a:xfrm>
            <a:off x="35168" y="914400"/>
            <a:ext cx="4460632" cy="3505200"/>
          </a:xfrm>
          <a:prstGeom prst="rect">
            <a:avLst/>
          </a:prstGeom>
          <a:solidFill>
            <a:schemeClr val="bg1">
              <a:alpha val="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smtClean="0"/>
              <a:t>Study objectives:</a:t>
            </a:r>
          </a:p>
          <a:p>
            <a:pPr>
              <a:buFontTx/>
              <a:buChar char="-"/>
            </a:pPr>
            <a:r>
              <a:rPr lang="en-US" sz="1400" dirty="0" smtClean="0"/>
              <a:t>Examine temporal trends at 3 scales of plant invasion</a:t>
            </a:r>
          </a:p>
          <a:p>
            <a:pPr lvl="1">
              <a:buFontTx/>
              <a:buChar char="-"/>
            </a:pPr>
            <a:r>
              <a:rPr lang="en-US" sz="1200" dirty="0"/>
              <a:t>plot frequency, quadrat frequency and average quadrat cover</a:t>
            </a:r>
            <a:endParaRPr lang="en-US" sz="1200" dirty="0" smtClean="0"/>
          </a:p>
          <a:p>
            <a:pPr>
              <a:buFontTx/>
              <a:buChar char="-"/>
            </a:pPr>
            <a:r>
              <a:rPr lang="en-US" sz="1400" dirty="0" smtClean="0"/>
              <a:t>Grouping: all </a:t>
            </a:r>
            <a:r>
              <a:rPr lang="en-US" sz="1400" dirty="0" err="1" smtClean="0"/>
              <a:t>invasives</a:t>
            </a:r>
            <a:r>
              <a:rPr lang="en-US" sz="1400" dirty="0" smtClean="0"/>
              <a:t>, </a:t>
            </a:r>
            <a:r>
              <a:rPr lang="en-US" sz="1400" dirty="0"/>
              <a:t>by guild, and by </a:t>
            </a:r>
            <a:r>
              <a:rPr lang="en-US" sz="1400" dirty="0" smtClean="0"/>
              <a:t>species</a:t>
            </a:r>
          </a:p>
          <a:p>
            <a:pPr>
              <a:buFontTx/>
              <a:buChar char="-"/>
            </a:pPr>
            <a:endParaRPr lang="en-US" sz="1400" dirty="0" smtClean="0"/>
          </a:p>
          <a:p>
            <a:pPr marL="0" indent="0">
              <a:buNone/>
            </a:pPr>
            <a:r>
              <a:rPr lang="en-US" sz="1800" b="1" dirty="0" smtClean="0"/>
              <a:t>Database:</a:t>
            </a:r>
          </a:p>
          <a:p>
            <a:pPr>
              <a:buFontTx/>
              <a:buChar char="-"/>
            </a:pPr>
            <a:r>
              <a:rPr lang="en-US" sz="1400" dirty="0"/>
              <a:t>invasive </a:t>
            </a:r>
            <a:r>
              <a:rPr lang="en-US" sz="1400" dirty="0" smtClean="0"/>
              <a:t>species (U.S</a:t>
            </a:r>
            <a:r>
              <a:rPr lang="en-US" sz="1400" dirty="0"/>
              <a:t>. Executive Office 1999)</a:t>
            </a:r>
          </a:p>
          <a:p>
            <a:pPr>
              <a:buFontTx/>
              <a:buChar char="-"/>
            </a:pPr>
            <a:r>
              <a:rPr lang="en-US" sz="1400" dirty="0" smtClean="0"/>
              <a:t>1,470 permanent </a:t>
            </a:r>
            <a:r>
              <a:rPr lang="en-US" sz="1400" dirty="0"/>
              <a:t>forest plots </a:t>
            </a:r>
            <a:r>
              <a:rPr lang="en-US" sz="1400" dirty="0" smtClean="0"/>
              <a:t>(225m</a:t>
            </a:r>
            <a:r>
              <a:rPr lang="en-US" sz="1400" baseline="30000" dirty="0" smtClean="0"/>
              <a:t>2</a:t>
            </a:r>
            <a:r>
              <a:rPr lang="en-US" sz="1400" dirty="0" smtClean="0"/>
              <a:t> to 706m</a:t>
            </a:r>
            <a:r>
              <a:rPr lang="en-US" sz="1400" baseline="30000" dirty="0" smtClean="0"/>
              <a:t>2</a:t>
            </a:r>
            <a:r>
              <a:rPr lang="en-US" sz="1400" dirty="0" smtClean="0"/>
              <a:t>)</a:t>
            </a:r>
          </a:p>
          <a:p>
            <a:pPr>
              <a:buFontTx/>
              <a:buChar char="-"/>
            </a:pPr>
            <a:r>
              <a:rPr lang="en-US" sz="1400" dirty="0" smtClean="0"/>
              <a:t>Panel design, ~ </a:t>
            </a:r>
            <a:r>
              <a:rPr lang="en-US" sz="1400" dirty="0" smtClean="0"/>
              <a:t>12 </a:t>
            </a:r>
            <a:r>
              <a:rPr lang="en-US" sz="1400" dirty="0"/>
              <a:t>years </a:t>
            </a:r>
            <a:r>
              <a:rPr lang="en-US" sz="1400" dirty="0" smtClean="0"/>
              <a:t>(2006 - 2018</a:t>
            </a:r>
            <a:r>
              <a:rPr lang="en-US" sz="1400" dirty="0" smtClean="0"/>
              <a:t>) over </a:t>
            </a:r>
            <a:r>
              <a:rPr lang="en-US" sz="1400" dirty="0" smtClean="0"/>
              <a:t>3 cycles</a:t>
            </a:r>
          </a:p>
          <a:p>
            <a:pPr>
              <a:buFontTx/>
              <a:buChar char="-"/>
            </a:pPr>
            <a:r>
              <a:rPr lang="en-US" sz="1400" dirty="0" smtClean="0"/>
              <a:t>39 </a:t>
            </a:r>
            <a:r>
              <a:rPr lang="en-US" sz="1400" dirty="0"/>
              <a:t>eastern national parks </a:t>
            </a:r>
            <a:r>
              <a:rPr lang="en-US" sz="1400" dirty="0" smtClean="0"/>
              <a:t>across 12 states (1-176 </a:t>
            </a:r>
            <a:r>
              <a:rPr lang="en-US" sz="1400" dirty="0" smtClean="0"/>
              <a:t>plots per +park)</a:t>
            </a:r>
            <a:endParaRPr lang="en-US" sz="1400" dirty="0" smtClean="0"/>
          </a:p>
        </p:txBody>
      </p:sp>
      <p:grpSp>
        <p:nvGrpSpPr>
          <p:cNvPr id="3" name="Group 2"/>
          <p:cNvGrpSpPr/>
          <p:nvPr/>
        </p:nvGrpSpPr>
        <p:grpSpPr>
          <a:xfrm>
            <a:off x="1007308" y="4164258"/>
            <a:ext cx="2576035" cy="2524126"/>
            <a:chOff x="1033263" y="4038600"/>
            <a:chExt cx="2576035" cy="2524126"/>
          </a:xfrm>
        </p:grpSpPr>
        <p:pic>
          <p:nvPicPr>
            <p:cNvPr id="11" name="Picture 2" descr="Kate Mille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33263" y="4038600"/>
              <a:ext cx="2524125" cy="252412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033263" y="5913738"/>
              <a:ext cx="2576035" cy="646331"/>
            </a:xfrm>
            <a:prstGeom prst="rect">
              <a:avLst/>
            </a:prstGeom>
            <a:solidFill>
              <a:schemeClr val="bg1">
                <a:alpha val="70000"/>
              </a:schemeClr>
            </a:solidFill>
          </p:spPr>
          <p:txBody>
            <a:bodyPr wrap="square">
              <a:spAutoFit/>
            </a:bodyPr>
            <a:lstStyle/>
            <a:p>
              <a:r>
                <a:rPr lang="en-US" b="1" dirty="0" smtClean="0"/>
                <a:t>Kate Miller, Ph.D. – plant ecologist </a:t>
              </a:r>
              <a:endParaRPr lang="en-US" dirty="0"/>
            </a:p>
          </p:txBody>
        </p:sp>
      </p:grpSp>
      <p:sp>
        <p:nvSpPr>
          <p:cNvPr id="13" name="TextBox 12"/>
          <p:cNvSpPr txBox="1"/>
          <p:nvPr/>
        </p:nvSpPr>
        <p:spPr>
          <a:xfrm>
            <a:off x="7315200" y="6553200"/>
            <a:ext cx="1712392" cy="307777"/>
          </a:xfrm>
          <a:prstGeom prst="rect">
            <a:avLst/>
          </a:prstGeom>
          <a:noFill/>
        </p:spPr>
        <p:txBody>
          <a:bodyPr wrap="none" rtlCol="0">
            <a:spAutoFit/>
          </a:bodyPr>
          <a:lstStyle/>
          <a:p>
            <a:r>
              <a:rPr lang="en-US" sz="1400" dirty="0" smtClean="0"/>
              <a:t>Miller et al. </a:t>
            </a:r>
            <a:r>
              <a:rPr lang="en-US" sz="1400" i="1" dirty="0" smtClean="0"/>
              <a:t>in review</a:t>
            </a:r>
            <a:endParaRPr lang="en-US" sz="1400" dirty="0"/>
          </a:p>
        </p:txBody>
      </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90004" y="477051"/>
            <a:ext cx="2920601" cy="2985655"/>
          </a:xfrm>
          <a:prstGeom prst="rect">
            <a:avLst/>
          </a:prstGeom>
        </p:spPr>
      </p:pic>
      <p:sp>
        <p:nvSpPr>
          <p:cNvPr id="15" name="TextBox 14"/>
          <p:cNvSpPr txBox="1"/>
          <p:nvPr/>
        </p:nvSpPr>
        <p:spPr>
          <a:xfrm>
            <a:off x="6068044" y="913959"/>
            <a:ext cx="1764522" cy="369332"/>
          </a:xfrm>
          <a:prstGeom prst="rect">
            <a:avLst/>
          </a:prstGeom>
          <a:solidFill>
            <a:schemeClr val="bg1">
              <a:alpha val="41000"/>
            </a:schemeClr>
          </a:solidFill>
        </p:spPr>
        <p:txBody>
          <a:bodyPr wrap="none" rtlCol="0">
            <a:spAutoFit/>
          </a:bodyPr>
          <a:lstStyle/>
          <a:p>
            <a:r>
              <a:rPr lang="en-US" dirty="0" err="1" smtClean="0"/>
              <a:t>NETN</a:t>
            </a:r>
            <a:r>
              <a:rPr lang="en-US" dirty="0" smtClean="0"/>
              <a:t> Forest Plot</a:t>
            </a:r>
            <a:endParaRPr lang="en-US" dirty="0"/>
          </a:p>
        </p:txBody>
      </p:sp>
    </p:spTree>
    <p:extLst>
      <p:ext uri="{BB962C8B-B14F-4D97-AF65-F5344CB8AC3E}">
        <p14:creationId xmlns:p14="http://schemas.microsoft.com/office/powerpoint/2010/main" val="147049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719" y="762000"/>
            <a:ext cx="9156719" cy="6096001"/>
          </a:xfrm>
          <a:prstGeom prst="rect">
            <a:avLst/>
          </a:prstGeom>
        </p:spPr>
      </p:pic>
      <p:sp>
        <p:nvSpPr>
          <p:cNvPr id="7" name="Rectangle 81"/>
          <p:cNvSpPr txBox="1">
            <a:spLocks noChangeArrowheads="1"/>
          </p:cNvSpPr>
          <p:nvPr/>
        </p:nvSpPr>
        <p:spPr>
          <a:xfrm>
            <a:off x="1053" y="-76200"/>
            <a:ext cx="9172443" cy="838200"/>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dirty="0" smtClean="0">
                <a:solidFill>
                  <a:schemeClr val="bg1"/>
                </a:solidFill>
              </a:rPr>
              <a:t>Regional trends </a:t>
            </a:r>
            <a:r>
              <a:rPr lang="en-US" sz="3200" dirty="0">
                <a:solidFill>
                  <a:schemeClr val="bg1"/>
                </a:solidFill>
              </a:rPr>
              <a:t>in invasive </a:t>
            </a:r>
            <a:r>
              <a:rPr lang="en-US" sz="3200" dirty="0" smtClean="0">
                <a:solidFill>
                  <a:schemeClr val="bg1"/>
                </a:solidFill>
              </a:rPr>
              <a:t>plants</a:t>
            </a:r>
            <a:endParaRPr lang="en-US" sz="3200" dirty="0">
              <a:solidFill>
                <a:schemeClr val="bg1"/>
              </a:solidFill>
            </a:endParaRPr>
          </a:p>
        </p:txBody>
      </p:sp>
      <p:pic>
        <p:nvPicPr>
          <p:cNvPr id="8" name="Picture 31" descr="ah_large_shaded_4c"/>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34400" y="0"/>
            <a:ext cx="570660" cy="745053"/>
          </a:xfrm>
          <a:prstGeom prst="rect">
            <a:avLst/>
          </a:prstGeom>
          <a:noFill/>
          <a:ln w="9525">
            <a:noFill/>
            <a:miter lim="800000"/>
            <a:headEnd/>
            <a:tailEnd/>
          </a:ln>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6506" y="990600"/>
            <a:ext cx="6370989" cy="4227399"/>
          </a:xfrm>
          <a:prstGeom prst="rect">
            <a:avLst/>
          </a:prstGeom>
        </p:spPr>
      </p:pic>
      <p:sp>
        <p:nvSpPr>
          <p:cNvPr id="6" name="Rectangle 5"/>
          <p:cNvSpPr/>
          <p:nvPr/>
        </p:nvSpPr>
        <p:spPr>
          <a:xfrm>
            <a:off x="381000" y="5334000"/>
            <a:ext cx="8001000" cy="1200329"/>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dirty="0" smtClean="0">
                <a:ea typeface="Calibri" panose="020F0502020204030204" pitchFamily="34" charset="0"/>
              </a:rPr>
              <a:t>Invasive plants </a:t>
            </a:r>
            <a:r>
              <a:rPr lang="en-US" dirty="0" smtClean="0">
                <a:ea typeface="Calibri" panose="020F0502020204030204" pitchFamily="34" charset="0"/>
              </a:rPr>
              <a:t>are everywhere</a:t>
            </a:r>
            <a:r>
              <a:rPr lang="en-US" dirty="0" smtClean="0">
                <a:ea typeface="Calibri" panose="020F0502020204030204" pitchFamily="34" charset="0"/>
              </a:rPr>
              <a:t>! &gt;50% of plots had at least one invasive.</a:t>
            </a:r>
          </a:p>
          <a:p>
            <a:pPr marL="285750" indent="-285750">
              <a:buFont typeface="Arial" panose="020B0604020202020204" pitchFamily="34" charset="0"/>
              <a:buChar char="•"/>
            </a:pPr>
            <a:r>
              <a:rPr lang="en-US" dirty="0" smtClean="0">
                <a:ea typeface="Calibri" panose="020F0502020204030204" pitchFamily="34" charset="0"/>
              </a:rPr>
              <a:t>80</a:t>
            </a:r>
            <a:r>
              <a:rPr lang="en-US" dirty="0">
                <a:ea typeface="Calibri" panose="020F0502020204030204" pitchFamily="34" charset="0"/>
              </a:rPr>
              <a:t>% of the parks in our study had at least one significant increasing trend in invasive abundance over </a:t>
            </a:r>
            <a:r>
              <a:rPr lang="en-US" dirty="0" smtClean="0">
                <a:ea typeface="Calibri" panose="020F0502020204030204" pitchFamily="34" charset="0"/>
              </a:rPr>
              <a:t>time.</a:t>
            </a:r>
          </a:p>
          <a:p>
            <a:pPr marL="285750" indent="-285750">
              <a:buFont typeface="Arial" panose="020B0604020202020204" pitchFamily="34" charset="0"/>
              <a:buChar char="•"/>
            </a:pPr>
            <a:r>
              <a:rPr lang="en-US" dirty="0" smtClean="0"/>
              <a:t>Highest invader abundance near densely populated areas (DC, Boston, NY, NJ)</a:t>
            </a:r>
          </a:p>
        </p:txBody>
      </p:sp>
      <p:grpSp>
        <p:nvGrpSpPr>
          <p:cNvPr id="16" name="Group 15"/>
          <p:cNvGrpSpPr/>
          <p:nvPr/>
        </p:nvGrpSpPr>
        <p:grpSpPr>
          <a:xfrm>
            <a:off x="381000" y="1377462"/>
            <a:ext cx="8495638" cy="5213253"/>
            <a:chOff x="381000" y="1377462"/>
            <a:chExt cx="8495638" cy="5213253"/>
          </a:xfrm>
        </p:grpSpPr>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81000" y="1524000"/>
              <a:ext cx="3435246"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71839" y="4536172"/>
              <a:ext cx="3210223" cy="2054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219038" y="1377462"/>
              <a:ext cx="36576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194618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13639</TotalTime>
  <Words>1899</Words>
  <Application>Microsoft Office PowerPoint</Application>
  <PresentationFormat>On-screen Show (4:3)</PresentationFormat>
  <Paragraphs>330</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ＭＳ Ｐゴシック</vt:lpstr>
      <vt:lpstr>AdvPTimes</vt:lpstr>
      <vt:lpstr>Arial</vt:lpstr>
      <vt:lpstr>Calibri</vt:lpstr>
      <vt:lpstr>Frutiger LT Std 55 Roman</vt:lpstr>
      <vt:lpstr>msgothic</vt:lpstr>
      <vt:lpstr>1_Office Theme</vt:lpstr>
      <vt:lpstr> Trends in invasive plants in eastern National Park forests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 health in eastern national parks:   current condition and future concerns</dc:title>
  <dc:creator>KMMiller</dc:creator>
  <cp:lastModifiedBy>Weed, Aaron S</cp:lastModifiedBy>
  <cp:revision>188</cp:revision>
  <dcterms:created xsi:type="dcterms:W3CDTF">2018-09-06T18:23:34Z</dcterms:created>
  <dcterms:modified xsi:type="dcterms:W3CDTF">2019-12-12T14:45:55Z</dcterms:modified>
</cp:coreProperties>
</file>