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61" r:id="rId2"/>
    <p:sldId id="391" r:id="rId3"/>
    <p:sldId id="343" r:id="rId4"/>
    <p:sldId id="344" r:id="rId5"/>
    <p:sldId id="345" r:id="rId6"/>
    <p:sldId id="349" r:id="rId7"/>
    <p:sldId id="351" r:id="rId8"/>
    <p:sldId id="356" r:id="rId9"/>
    <p:sldId id="352" r:id="rId10"/>
    <p:sldId id="355" r:id="rId11"/>
    <p:sldId id="386" r:id="rId12"/>
    <p:sldId id="379" r:id="rId13"/>
    <p:sldId id="365" r:id="rId14"/>
    <p:sldId id="384" r:id="rId15"/>
    <p:sldId id="366" r:id="rId16"/>
    <p:sldId id="367" r:id="rId17"/>
    <p:sldId id="368" r:id="rId18"/>
    <p:sldId id="369" r:id="rId19"/>
    <p:sldId id="387" r:id="rId20"/>
    <p:sldId id="388" r:id="rId21"/>
    <p:sldId id="361" r:id="rId22"/>
    <p:sldId id="376" r:id="rId23"/>
    <p:sldId id="390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4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1C999-5C55-4669-A7FD-E8F047AE508E}" type="datetimeFigureOut">
              <a:rPr lang="en-US" smtClean="0"/>
              <a:t>12/12/2019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43C051-4D92-4BE3-8FC3-58D9B388E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6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3C051-4D92-4BE3-8FC3-58D9B388E1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85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80 w 2123"/>
                <a:gd name="T1" fmla="*/ 1043 h 1696"/>
                <a:gd name="T2" fmla="*/ 544 w 2123"/>
                <a:gd name="T3" fmla="*/ 683 h 1696"/>
                <a:gd name="T4" fmla="*/ 670 w 2123"/>
                <a:gd name="T5" fmla="*/ 395 h 1696"/>
                <a:gd name="T6" fmla="*/ 927 w 2123"/>
                <a:gd name="T7" fmla="*/ 587 h 1696"/>
                <a:gd name="T8" fmla="*/ 1214 w 2123"/>
                <a:gd name="T9" fmla="*/ 869 h 1696"/>
                <a:gd name="T10" fmla="*/ 1483 w 2123"/>
                <a:gd name="T11" fmla="*/ 1109 h 1696"/>
                <a:gd name="T12" fmla="*/ 1800 w 2123"/>
                <a:gd name="T13" fmla="*/ 1360 h 1696"/>
                <a:gd name="T14" fmla="*/ 1883 w 2123"/>
                <a:gd name="T15" fmla="*/ 1414 h 1696"/>
                <a:gd name="T16" fmla="*/ 1836 w 2123"/>
                <a:gd name="T17" fmla="*/ 1354 h 1696"/>
                <a:gd name="T18" fmla="*/ 1411 w 2123"/>
                <a:gd name="T19" fmla="*/ 1001 h 1696"/>
                <a:gd name="T20" fmla="*/ 1088 w 2123"/>
                <a:gd name="T21" fmla="*/ 683 h 1696"/>
                <a:gd name="T22" fmla="*/ 723 w 2123"/>
                <a:gd name="T23" fmla="*/ 329 h 1696"/>
                <a:gd name="T24" fmla="*/ 999 w 2123"/>
                <a:gd name="T25" fmla="*/ 311 h 1696"/>
                <a:gd name="T26" fmla="*/ 1286 w 2123"/>
                <a:gd name="T27" fmla="*/ 317 h 1696"/>
                <a:gd name="T28" fmla="*/ 1614 w 2123"/>
                <a:gd name="T29" fmla="*/ 269 h 1696"/>
                <a:gd name="T30" fmla="*/ 2123 w 2123"/>
                <a:gd name="T31" fmla="*/ 197 h 1696"/>
                <a:gd name="T32" fmla="*/ 2075 w 2123"/>
                <a:gd name="T33" fmla="*/ 173 h 1696"/>
                <a:gd name="T34" fmla="*/ 1543 w 2123"/>
                <a:gd name="T35" fmla="*/ 257 h 1696"/>
                <a:gd name="T36" fmla="*/ 1208 w 2123"/>
                <a:gd name="T37" fmla="*/ 275 h 1696"/>
                <a:gd name="T38" fmla="*/ 759 w 2123"/>
                <a:gd name="T39" fmla="*/ 257 h 1696"/>
                <a:gd name="T40" fmla="*/ 819 w 2123"/>
                <a:gd name="T41" fmla="*/ 227 h 1696"/>
                <a:gd name="T42" fmla="*/ 1142 w 2123"/>
                <a:gd name="T43" fmla="*/ 0 h 1696"/>
                <a:gd name="T44" fmla="*/ 1088 w 2123"/>
                <a:gd name="T45" fmla="*/ 30 h 1696"/>
                <a:gd name="T46" fmla="*/ 1010 w 2123"/>
                <a:gd name="T47" fmla="*/ 84 h 1696"/>
                <a:gd name="T48" fmla="*/ 855 w 2123"/>
                <a:gd name="T49" fmla="*/ 191 h 1696"/>
                <a:gd name="T50" fmla="*/ 670 w 2123"/>
                <a:gd name="T51" fmla="*/ 281 h 1696"/>
                <a:gd name="T52" fmla="*/ 634 w 2123"/>
                <a:gd name="T53" fmla="*/ 359 h 1696"/>
                <a:gd name="T54" fmla="*/ 305 w 2123"/>
                <a:gd name="T55" fmla="*/ 587 h 1696"/>
                <a:gd name="T56" fmla="*/ 0 w 2123"/>
                <a:gd name="T57" fmla="*/ 725 h 1696"/>
                <a:gd name="T58" fmla="*/ 0 w 2123"/>
                <a:gd name="T59" fmla="*/ 731 h 1696"/>
                <a:gd name="T60" fmla="*/ 0 w 2123"/>
                <a:gd name="T61" fmla="*/ 767 h 1696"/>
                <a:gd name="T62" fmla="*/ 299 w 2123"/>
                <a:gd name="T63" fmla="*/ 635 h 1696"/>
                <a:gd name="T64" fmla="*/ 592 w 2123"/>
                <a:gd name="T65" fmla="*/ 431 h 1696"/>
                <a:gd name="T66" fmla="*/ 508 w 2123"/>
                <a:gd name="T67" fmla="*/ 671 h 1696"/>
                <a:gd name="T68" fmla="*/ 526 w 2123"/>
                <a:gd name="T69" fmla="*/ 995 h 1696"/>
                <a:gd name="T70" fmla="*/ 460 w 2123"/>
                <a:gd name="T71" fmla="*/ 1168 h 1696"/>
                <a:gd name="T72" fmla="*/ 329 w 2123"/>
                <a:gd name="T73" fmla="*/ 1480 h 1696"/>
                <a:gd name="T74" fmla="*/ 323 w 2123"/>
                <a:gd name="T75" fmla="*/ 1696 h 1696"/>
                <a:gd name="T76" fmla="*/ 329 w 2123"/>
                <a:gd name="T77" fmla="*/ 1696 h 1696"/>
                <a:gd name="T78" fmla="*/ 347 w 2123"/>
                <a:gd name="T79" fmla="*/ 1552 h 1696"/>
                <a:gd name="T80" fmla="*/ 580 w 2123"/>
                <a:gd name="T81" fmla="*/ 1043 h 1696"/>
                <a:gd name="T82" fmla="*/ 580 w 2123"/>
                <a:gd name="T83" fmla="*/ 1043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3 w 969"/>
                <a:gd name="T1" fmla="*/ 1186 h 1192"/>
                <a:gd name="T2" fmla="*/ 490 w 969"/>
                <a:gd name="T3" fmla="*/ 1192 h 1192"/>
                <a:gd name="T4" fmla="*/ 580 w 969"/>
                <a:gd name="T5" fmla="*/ 1150 h 1192"/>
                <a:gd name="T6" fmla="*/ 813 w 969"/>
                <a:gd name="T7" fmla="*/ 1085 h 1192"/>
                <a:gd name="T8" fmla="*/ 933 w 969"/>
                <a:gd name="T9" fmla="*/ 1055 h 1192"/>
                <a:gd name="T10" fmla="*/ 759 w 969"/>
                <a:gd name="T11" fmla="*/ 989 h 1192"/>
                <a:gd name="T12" fmla="*/ 556 w 969"/>
                <a:gd name="T13" fmla="*/ 953 h 1192"/>
                <a:gd name="T14" fmla="*/ 197 w 969"/>
                <a:gd name="T15" fmla="*/ 971 h 1192"/>
                <a:gd name="T16" fmla="*/ 299 w 969"/>
                <a:gd name="T17" fmla="*/ 893 h 1192"/>
                <a:gd name="T18" fmla="*/ 496 w 969"/>
                <a:gd name="T19" fmla="*/ 803 h 1192"/>
                <a:gd name="T20" fmla="*/ 694 w 969"/>
                <a:gd name="T21" fmla="*/ 671 h 1192"/>
                <a:gd name="T22" fmla="*/ 700 w 969"/>
                <a:gd name="T23" fmla="*/ 671 h 1192"/>
                <a:gd name="T24" fmla="*/ 712 w 969"/>
                <a:gd name="T25" fmla="*/ 665 h 1192"/>
                <a:gd name="T26" fmla="*/ 753 w 969"/>
                <a:gd name="T27" fmla="*/ 647 h 1192"/>
                <a:gd name="T28" fmla="*/ 777 w 969"/>
                <a:gd name="T29" fmla="*/ 641 h 1192"/>
                <a:gd name="T30" fmla="*/ 789 w 969"/>
                <a:gd name="T31" fmla="*/ 629 h 1192"/>
                <a:gd name="T32" fmla="*/ 795 w 969"/>
                <a:gd name="T33" fmla="*/ 617 h 1192"/>
                <a:gd name="T34" fmla="*/ 789 w 969"/>
                <a:gd name="T35" fmla="*/ 611 h 1192"/>
                <a:gd name="T36" fmla="*/ 783 w 969"/>
                <a:gd name="T37" fmla="*/ 599 h 1192"/>
                <a:gd name="T38" fmla="*/ 783 w 969"/>
                <a:gd name="T39" fmla="*/ 575 h 1192"/>
                <a:gd name="T40" fmla="*/ 795 w 969"/>
                <a:gd name="T41" fmla="*/ 545 h 1192"/>
                <a:gd name="T42" fmla="*/ 807 w 969"/>
                <a:gd name="T43" fmla="*/ 515 h 1192"/>
                <a:gd name="T44" fmla="*/ 825 w 969"/>
                <a:gd name="T45" fmla="*/ 485 h 1192"/>
                <a:gd name="T46" fmla="*/ 837 w 969"/>
                <a:gd name="T47" fmla="*/ 455 h 1192"/>
                <a:gd name="T48" fmla="*/ 843 w 969"/>
                <a:gd name="T49" fmla="*/ 437 h 1192"/>
                <a:gd name="T50" fmla="*/ 849 w 969"/>
                <a:gd name="T51" fmla="*/ 431 h 1192"/>
                <a:gd name="T52" fmla="*/ 849 w 969"/>
                <a:gd name="T53" fmla="*/ 347 h 1192"/>
                <a:gd name="T54" fmla="*/ 849 w 969"/>
                <a:gd name="T55" fmla="*/ 341 h 1192"/>
                <a:gd name="T56" fmla="*/ 855 w 969"/>
                <a:gd name="T57" fmla="*/ 335 h 1192"/>
                <a:gd name="T58" fmla="*/ 873 w 969"/>
                <a:gd name="T59" fmla="*/ 305 h 1192"/>
                <a:gd name="T60" fmla="*/ 885 w 969"/>
                <a:gd name="T61" fmla="*/ 269 h 1192"/>
                <a:gd name="T62" fmla="*/ 897 w 969"/>
                <a:gd name="T63" fmla="*/ 239 h 1192"/>
                <a:gd name="T64" fmla="*/ 903 w 969"/>
                <a:gd name="T65" fmla="*/ 227 h 1192"/>
                <a:gd name="T66" fmla="*/ 909 w 969"/>
                <a:gd name="T67" fmla="*/ 215 h 1192"/>
                <a:gd name="T68" fmla="*/ 927 w 969"/>
                <a:gd name="T69" fmla="*/ 173 h 1192"/>
                <a:gd name="T70" fmla="*/ 945 w 969"/>
                <a:gd name="T71" fmla="*/ 137 h 1192"/>
                <a:gd name="T72" fmla="*/ 951 w 969"/>
                <a:gd name="T73" fmla="*/ 125 h 1192"/>
                <a:gd name="T74" fmla="*/ 951 w 969"/>
                <a:gd name="T75" fmla="*/ 119 h 1192"/>
                <a:gd name="T76" fmla="*/ 969 w 969"/>
                <a:gd name="T77" fmla="*/ 0 h 1192"/>
                <a:gd name="T78" fmla="*/ 945 w 969"/>
                <a:gd name="T79" fmla="*/ 47 h 1192"/>
                <a:gd name="T80" fmla="*/ 783 w 969"/>
                <a:gd name="T81" fmla="*/ 113 h 1192"/>
                <a:gd name="T82" fmla="*/ 706 w 969"/>
                <a:gd name="T83" fmla="*/ 161 h 1192"/>
                <a:gd name="T84" fmla="*/ 460 w 969"/>
                <a:gd name="T85" fmla="*/ 233 h 1192"/>
                <a:gd name="T86" fmla="*/ 281 w 969"/>
                <a:gd name="T87" fmla="*/ 287 h 1192"/>
                <a:gd name="T88" fmla="*/ 173 w 969"/>
                <a:gd name="T89" fmla="*/ 293 h 1192"/>
                <a:gd name="T90" fmla="*/ 12 w 969"/>
                <a:gd name="T91" fmla="*/ 485 h 1192"/>
                <a:gd name="T92" fmla="*/ 0 w 969"/>
                <a:gd name="T93" fmla="*/ 509 h 1192"/>
                <a:gd name="T94" fmla="*/ 0 w 969"/>
                <a:gd name="T95" fmla="*/ 1186 h 1192"/>
                <a:gd name="T96" fmla="*/ 96 w 969"/>
                <a:gd name="T97" fmla="*/ 1180 h 1192"/>
                <a:gd name="T98" fmla="*/ 323 w 969"/>
                <a:gd name="T99" fmla="*/ 1186 h 1192"/>
                <a:gd name="T100" fmla="*/ 323 w 969"/>
                <a:gd name="T101" fmla="*/ 1186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4 w 2176"/>
                <a:gd name="T1" fmla="*/ 767 h 1505"/>
                <a:gd name="T2" fmla="*/ 1190 w 2176"/>
                <a:gd name="T3" fmla="*/ 1235 h 1505"/>
                <a:gd name="T4" fmla="*/ 956 w 2176"/>
                <a:gd name="T5" fmla="*/ 1193 h 1505"/>
                <a:gd name="T6" fmla="*/ 723 w 2176"/>
                <a:gd name="T7" fmla="*/ 1127 h 1505"/>
                <a:gd name="T8" fmla="*/ 442 w 2176"/>
                <a:gd name="T9" fmla="*/ 1109 h 1505"/>
                <a:gd name="T10" fmla="*/ 0 w 2176"/>
                <a:gd name="T11" fmla="*/ 1079 h 1505"/>
                <a:gd name="T12" fmla="*/ 30 w 2176"/>
                <a:gd name="T13" fmla="*/ 1115 h 1505"/>
                <a:gd name="T14" fmla="*/ 496 w 2176"/>
                <a:gd name="T15" fmla="*/ 1133 h 1505"/>
                <a:gd name="T16" fmla="*/ 777 w 2176"/>
                <a:gd name="T17" fmla="*/ 1187 h 1505"/>
                <a:gd name="T18" fmla="*/ 1130 w 2176"/>
                <a:gd name="T19" fmla="*/ 1301 h 1505"/>
                <a:gd name="T20" fmla="*/ 1070 w 2176"/>
                <a:gd name="T21" fmla="*/ 1319 h 1505"/>
                <a:gd name="T22" fmla="*/ 711 w 2176"/>
                <a:gd name="T23" fmla="*/ 1505 h 1505"/>
                <a:gd name="T24" fmla="*/ 765 w 2176"/>
                <a:gd name="T25" fmla="*/ 1481 h 1505"/>
                <a:gd name="T26" fmla="*/ 861 w 2176"/>
                <a:gd name="T27" fmla="*/ 1439 h 1505"/>
                <a:gd name="T28" fmla="*/ 1022 w 2176"/>
                <a:gd name="T29" fmla="*/ 1355 h 1505"/>
                <a:gd name="T30" fmla="*/ 1214 w 2176"/>
                <a:gd name="T31" fmla="*/ 1295 h 1505"/>
                <a:gd name="T32" fmla="*/ 1267 w 2176"/>
                <a:gd name="T33" fmla="*/ 1223 h 1505"/>
                <a:gd name="T34" fmla="*/ 1632 w 2176"/>
                <a:gd name="T35" fmla="*/ 1043 h 1505"/>
                <a:gd name="T36" fmla="*/ 1931 w 2176"/>
                <a:gd name="T37" fmla="*/ 953 h 1505"/>
                <a:gd name="T38" fmla="*/ 2176 w 2176"/>
                <a:gd name="T39" fmla="*/ 821 h 1505"/>
                <a:gd name="T40" fmla="*/ 1961 w 2176"/>
                <a:gd name="T41" fmla="*/ 911 h 1505"/>
                <a:gd name="T42" fmla="*/ 1656 w 2176"/>
                <a:gd name="T43" fmla="*/ 989 h 1505"/>
                <a:gd name="T44" fmla="*/ 1339 w 2176"/>
                <a:gd name="T45" fmla="*/ 1151 h 1505"/>
                <a:gd name="T46" fmla="*/ 1501 w 2176"/>
                <a:gd name="T47" fmla="*/ 905 h 1505"/>
                <a:gd name="T48" fmla="*/ 1620 w 2176"/>
                <a:gd name="T49" fmla="*/ 545 h 1505"/>
                <a:gd name="T50" fmla="*/ 1740 w 2176"/>
                <a:gd name="T51" fmla="*/ 372 h 1505"/>
                <a:gd name="T52" fmla="*/ 1979 w 2176"/>
                <a:gd name="T53" fmla="*/ 60 h 1505"/>
                <a:gd name="T54" fmla="*/ 2003 w 2176"/>
                <a:gd name="T55" fmla="*/ 0 h 1505"/>
                <a:gd name="T56" fmla="*/ 1973 w 2176"/>
                <a:gd name="T57" fmla="*/ 0 h 1505"/>
                <a:gd name="T58" fmla="*/ 1596 w 2176"/>
                <a:gd name="T59" fmla="*/ 480 h 1505"/>
                <a:gd name="T60" fmla="*/ 1477 w 2176"/>
                <a:gd name="T61" fmla="*/ 887 h 1505"/>
                <a:gd name="T62" fmla="*/ 1255 w 2176"/>
                <a:gd name="T63" fmla="*/ 1175 h 1505"/>
                <a:gd name="T64" fmla="*/ 1130 w 2176"/>
                <a:gd name="T65" fmla="*/ 905 h 1505"/>
                <a:gd name="T66" fmla="*/ 1010 w 2176"/>
                <a:gd name="T67" fmla="*/ 540 h 1505"/>
                <a:gd name="T68" fmla="*/ 885 w 2176"/>
                <a:gd name="T69" fmla="*/ 222 h 1505"/>
                <a:gd name="T70" fmla="*/ 789 w 2176"/>
                <a:gd name="T71" fmla="*/ 0 h 1505"/>
                <a:gd name="T72" fmla="*/ 753 w 2176"/>
                <a:gd name="T73" fmla="*/ 0 h 1505"/>
                <a:gd name="T74" fmla="*/ 903 w 2176"/>
                <a:gd name="T75" fmla="*/ 354 h 1505"/>
                <a:gd name="T76" fmla="*/ 1034 w 2176"/>
                <a:gd name="T77" fmla="*/ 767 h 1505"/>
                <a:gd name="T78" fmla="*/ 1034 w 2176"/>
                <a:gd name="T79" fmla="*/ 767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1 w 813"/>
                <a:gd name="T1" fmla="*/ 564 h 804"/>
                <a:gd name="T2" fmla="*/ 329 w 813"/>
                <a:gd name="T3" fmla="*/ 438 h 804"/>
                <a:gd name="T4" fmla="*/ 646 w 813"/>
                <a:gd name="T5" fmla="*/ 216 h 804"/>
                <a:gd name="T6" fmla="*/ 813 w 813"/>
                <a:gd name="T7" fmla="*/ 0 h 804"/>
                <a:gd name="T8" fmla="*/ 676 w 813"/>
                <a:gd name="T9" fmla="*/ 150 h 804"/>
                <a:gd name="T10" fmla="*/ 144 w 813"/>
                <a:gd name="T11" fmla="*/ 504 h 804"/>
                <a:gd name="T12" fmla="*/ 0 w 813"/>
                <a:gd name="T13" fmla="*/ 732 h 804"/>
                <a:gd name="T14" fmla="*/ 0 w 813"/>
                <a:gd name="T15" fmla="*/ 804 h 804"/>
                <a:gd name="T16" fmla="*/ 161 w 813"/>
                <a:gd name="T17" fmla="*/ 564 h 804"/>
                <a:gd name="T18" fmla="*/ 161 w 813"/>
                <a:gd name="T19" fmla="*/ 564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0 w 759"/>
                <a:gd name="T1" fmla="*/ 66 h 107"/>
                <a:gd name="T2" fmla="*/ 759 w 759"/>
                <a:gd name="T3" fmla="*/ 0 h 107"/>
                <a:gd name="T4" fmla="*/ 496 w 759"/>
                <a:gd name="T5" fmla="*/ 36 h 107"/>
                <a:gd name="T6" fmla="*/ 138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0 w 759"/>
                <a:gd name="T15" fmla="*/ 66 h 107"/>
                <a:gd name="T16" fmla="*/ 460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87 w 3169"/>
                <a:gd name="T1" fmla="*/ 239 h 743"/>
                <a:gd name="T2" fmla="*/ 1734 w 3169"/>
                <a:gd name="T3" fmla="*/ 233 h 743"/>
                <a:gd name="T4" fmla="*/ 2087 w 3169"/>
                <a:gd name="T5" fmla="*/ 251 h 743"/>
                <a:gd name="T6" fmla="*/ 2505 w 3169"/>
                <a:gd name="T7" fmla="*/ 233 h 743"/>
                <a:gd name="T8" fmla="*/ 3169 w 3169"/>
                <a:gd name="T9" fmla="*/ 204 h 743"/>
                <a:gd name="T10" fmla="*/ 3115 w 3169"/>
                <a:gd name="T11" fmla="*/ 186 h 743"/>
                <a:gd name="T12" fmla="*/ 2422 w 3169"/>
                <a:gd name="T13" fmla="*/ 221 h 743"/>
                <a:gd name="T14" fmla="*/ 2003 w 3169"/>
                <a:gd name="T15" fmla="*/ 221 h 743"/>
                <a:gd name="T16" fmla="*/ 1459 w 3169"/>
                <a:gd name="T17" fmla="*/ 186 h 743"/>
                <a:gd name="T18" fmla="*/ 1543 w 3169"/>
                <a:gd name="T19" fmla="*/ 168 h 743"/>
                <a:gd name="T20" fmla="*/ 2039 w 3169"/>
                <a:gd name="T21" fmla="*/ 0 h 743"/>
                <a:gd name="T22" fmla="*/ 1961 w 3169"/>
                <a:gd name="T23" fmla="*/ 24 h 743"/>
                <a:gd name="T24" fmla="*/ 1836 w 3169"/>
                <a:gd name="T25" fmla="*/ 66 h 743"/>
                <a:gd name="T26" fmla="*/ 1602 w 3169"/>
                <a:gd name="T27" fmla="*/ 138 h 743"/>
                <a:gd name="T28" fmla="*/ 1339 w 3169"/>
                <a:gd name="T29" fmla="*/ 198 h 743"/>
                <a:gd name="T30" fmla="*/ 1268 w 3169"/>
                <a:gd name="T31" fmla="*/ 251 h 743"/>
                <a:gd name="T32" fmla="*/ 765 w 3169"/>
                <a:gd name="T33" fmla="*/ 413 h 743"/>
                <a:gd name="T34" fmla="*/ 335 w 3169"/>
                <a:gd name="T35" fmla="*/ 503 h 743"/>
                <a:gd name="T36" fmla="*/ 0 w 3169"/>
                <a:gd name="T37" fmla="*/ 617 h 743"/>
                <a:gd name="T38" fmla="*/ 299 w 3169"/>
                <a:gd name="T39" fmla="*/ 539 h 743"/>
                <a:gd name="T40" fmla="*/ 735 w 3169"/>
                <a:gd name="T41" fmla="*/ 449 h 743"/>
                <a:gd name="T42" fmla="*/ 1178 w 3169"/>
                <a:gd name="T43" fmla="*/ 311 h 743"/>
                <a:gd name="T44" fmla="*/ 981 w 3169"/>
                <a:gd name="T45" fmla="*/ 491 h 743"/>
                <a:gd name="T46" fmla="*/ 867 w 3169"/>
                <a:gd name="T47" fmla="*/ 743 h 743"/>
                <a:gd name="T48" fmla="*/ 861 w 3169"/>
                <a:gd name="T49" fmla="*/ 743 h 743"/>
                <a:gd name="T50" fmla="*/ 933 w 3169"/>
                <a:gd name="T51" fmla="*/ 743 h 743"/>
                <a:gd name="T52" fmla="*/ 1022 w 3169"/>
                <a:gd name="T53" fmla="*/ 497 h 743"/>
                <a:gd name="T54" fmla="*/ 1297 w 3169"/>
                <a:gd name="T55" fmla="*/ 281 h 743"/>
                <a:gd name="T56" fmla="*/ 1531 w 3169"/>
                <a:gd name="T57" fmla="*/ 449 h 743"/>
                <a:gd name="T58" fmla="*/ 1770 w 3169"/>
                <a:gd name="T59" fmla="*/ 677 h 743"/>
                <a:gd name="T60" fmla="*/ 1854 w 3169"/>
                <a:gd name="T61" fmla="*/ 743 h 743"/>
                <a:gd name="T62" fmla="*/ 1919 w 3169"/>
                <a:gd name="T63" fmla="*/ 743 h 743"/>
                <a:gd name="T64" fmla="*/ 1692 w 3169"/>
                <a:gd name="T65" fmla="*/ 527 h 743"/>
                <a:gd name="T66" fmla="*/ 1387 w 3169"/>
                <a:gd name="T67" fmla="*/ 239 h 743"/>
                <a:gd name="T68" fmla="*/ 1387 w 3169"/>
                <a:gd name="T69" fmla="*/ 239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42 w 2153"/>
                <a:gd name="T1" fmla="*/ 851 h 1930"/>
                <a:gd name="T2" fmla="*/ 1937 w 2153"/>
                <a:gd name="T3" fmla="*/ 1019 h 1930"/>
                <a:gd name="T4" fmla="*/ 2051 w 2153"/>
                <a:gd name="T5" fmla="*/ 1168 h 1930"/>
                <a:gd name="T6" fmla="*/ 2117 w 2153"/>
                <a:gd name="T7" fmla="*/ 1246 h 1930"/>
                <a:gd name="T8" fmla="*/ 2153 w 2153"/>
                <a:gd name="T9" fmla="*/ 1294 h 1930"/>
                <a:gd name="T10" fmla="*/ 1889 w 2153"/>
                <a:gd name="T11" fmla="*/ 977 h 1930"/>
                <a:gd name="T12" fmla="*/ 1860 w 2153"/>
                <a:gd name="T13" fmla="*/ 929 h 1930"/>
                <a:gd name="T14" fmla="*/ 1782 w 2153"/>
                <a:gd name="T15" fmla="*/ 1240 h 1930"/>
                <a:gd name="T16" fmla="*/ 1770 w 2153"/>
                <a:gd name="T17" fmla="*/ 1486 h 1930"/>
                <a:gd name="T18" fmla="*/ 1818 w 2153"/>
                <a:gd name="T19" fmla="*/ 1906 h 1930"/>
                <a:gd name="T20" fmla="*/ 1788 w 2153"/>
                <a:gd name="T21" fmla="*/ 1930 h 1930"/>
                <a:gd name="T22" fmla="*/ 1746 w 2153"/>
                <a:gd name="T23" fmla="*/ 1534 h 1930"/>
                <a:gd name="T24" fmla="*/ 1728 w 2153"/>
                <a:gd name="T25" fmla="*/ 1288 h 1930"/>
                <a:gd name="T26" fmla="*/ 1764 w 2153"/>
                <a:gd name="T27" fmla="*/ 1085 h 1930"/>
                <a:gd name="T28" fmla="*/ 1770 w 2153"/>
                <a:gd name="T29" fmla="*/ 875 h 1930"/>
                <a:gd name="T30" fmla="*/ 1268 w 2153"/>
                <a:gd name="T31" fmla="*/ 1007 h 1930"/>
                <a:gd name="T32" fmla="*/ 825 w 2153"/>
                <a:gd name="T33" fmla="*/ 1132 h 1930"/>
                <a:gd name="T34" fmla="*/ 323 w 2153"/>
                <a:gd name="T35" fmla="*/ 1312 h 1930"/>
                <a:gd name="T36" fmla="*/ 18 w 2153"/>
                <a:gd name="T37" fmla="*/ 1420 h 1930"/>
                <a:gd name="T38" fmla="*/ 311 w 2153"/>
                <a:gd name="T39" fmla="*/ 1282 h 1930"/>
                <a:gd name="T40" fmla="*/ 682 w 2153"/>
                <a:gd name="T41" fmla="*/ 1144 h 1930"/>
                <a:gd name="T42" fmla="*/ 1022 w 2153"/>
                <a:gd name="T43" fmla="*/ 1037 h 1930"/>
                <a:gd name="T44" fmla="*/ 1411 w 2153"/>
                <a:gd name="T45" fmla="*/ 929 h 1930"/>
                <a:gd name="T46" fmla="*/ 1692 w 2153"/>
                <a:gd name="T47" fmla="*/ 815 h 1930"/>
                <a:gd name="T48" fmla="*/ 1333 w 2153"/>
                <a:gd name="T49" fmla="*/ 623 h 1930"/>
                <a:gd name="T50" fmla="*/ 861 w 2153"/>
                <a:gd name="T51" fmla="*/ 515 h 1930"/>
                <a:gd name="T52" fmla="*/ 227 w 2153"/>
                <a:gd name="T53" fmla="*/ 161 h 1930"/>
                <a:gd name="T54" fmla="*/ 0 w 2153"/>
                <a:gd name="T55" fmla="*/ 83 h 1930"/>
                <a:gd name="T56" fmla="*/ 329 w 2153"/>
                <a:gd name="T57" fmla="*/ 179 h 1930"/>
                <a:gd name="T58" fmla="*/ 712 w 2153"/>
                <a:gd name="T59" fmla="*/ 383 h 1930"/>
                <a:gd name="T60" fmla="*/ 933 w 2153"/>
                <a:gd name="T61" fmla="*/ 491 h 1930"/>
                <a:gd name="T62" fmla="*/ 1351 w 2153"/>
                <a:gd name="T63" fmla="*/ 593 h 1930"/>
                <a:gd name="T64" fmla="*/ 1650 w 2153"/>
                <a:gd name="T65" fmla="*/ 743 h 1930"/>
                <a:gd name="T66" fmla="*/ 1423 w 2153"/>
                <a:gd name="T67" fmla="*/ 461 h 1930"/>
                <a:gd name="T68" fmla="*/ 1286 w 2153"/>
                <a:gd name="T69" fmla="*/ 191 h 1930"/>
                <a:gd name="T70" fmla="*/ 1154 w 2153"/>
                <a:gd name="T71" fmla="*/ 0 h 1930"/>
                <a:gd name="T72" fmla="*/ 1339 w 2153"/>
                <a:gd name="T73" fmla="*/ 215 h 1930"/>
                <a:gd name="T74" fmla="*/ 1489 w 2153"/>
                <a:gd name="T75" fmla="*/ 485 h 1930"/>
                <a:gd name="T76" fmla="*/ 1746 w 2153"/>
                <a:gd name="T77" fmla="*/ 803 h 1930"/>
                <a:gd name="T78" fmla="*/ 1842 w 2153"/>
                <a:gd name="T79" fmla="*/ 851 h 1930"/>
                <a:gd name="T80" fmla="*/ 1842 w 2153"/>
                <a:gd name="T81" fmla="*/ 851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sp>
        <p:nvSpPr>
          <p:cNvPr id="62485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2486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D06EE-A906-4D6F-B64C-E4F3B5DBDA9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142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23A1A-AE29-487E-A205-653F2D7E411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822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AD156-8EA9-4968-B1EE-0E74E61A54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715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3EFBC-42F9-4B9F-840F-5F216D7766C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756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B9131-B3EB-4DA1-A846-BD2F464B4F9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044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785EF-0A6B-47E0-BE86-112090546B9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963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446EE-C50B-49A7-AEB3-FF055549372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672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220D6-C234-4F9B-949C-3E80AA7151A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535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6FFCA-DC9B-4DB0-B42A-6305B435301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538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61123-0808-4DB7-90B9-672008171C6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786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43985-6CED-4EB6-A101-7F5B667A716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927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6A35A-09EA-433D-AF0B-46D21D68B8B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013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84E24-C8BE-4203-8EF4-36B5771CE53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138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9ABAC-EFF1-4903-9B0D-CD3D5696E20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776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61443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57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80 w 2123"/>
                <a:gd name="T1" fmla="*/ 1043 h 1696"/>
                <a:gd name="T2" fmla="*/ 544 w 2123"/>
                <a:gd name="T3" fmla="*/ 683 h 1696"/>
                <a:gd name="T4" fmla="*/ 670 w 2123"/>
                <a:gd name="T5" fmla="*/ 395 h 1696"/>
                <a:gd name="T6" fmla="*/ 927 w 2123"/>
                <a:gd name="T7" fmla="*/ 587 h 1696"/>
                <a:gd name="T8" fmla="*/ 1214 w 2123"/>
                <a:gd name="T9" fmla="*/ 869 h 1696"/>
                <a:gd name="T10" fmla="*/ 1483 w 2123"/>
                <a:gd name="T11" fmla="*/ 1109 h 1696"/>
                <a:gd name="T12" fmla="*/ 1800 w 2123"/>
                <a:gd name="T13" fmla="*/ 1360 h 1696"/>
                <a:gd name="T14" fmla="*/ 1883 w 2123"/>
                <a:gd name="T15" fmla="*/ 1414 h 1696"/>
                <a:gd name="T16" fmla="*/ 1836 w 2123"/>
                <a:gd name="T17" fmla="*/ 1354 h 1696"/>
                <a:gd name="T18" fmla="*/ 1411 w 2123"/>
                <a:gd name="T19" fmla="*/ 1001 h 1696"/>
                <a:gd name="T20" fmla="*/ 1088 w 2123"/>
                <a:gd name="T21" fmla="*/ 683 h 1696"/>
                <a:gd name="T22" fmla="*/ 723 w 2123"/>
                <a:gd name="T23" fmla="*/ 329 h 1696"/>
                <a:gd name="T24" fmla="*/ 999 w 2123"/>
                <a:gd name="T25" fmla="*/ 311 h 1696"/>
                <a:gd name="T26" fmla="*/ 1286 w 2123"/>
                <a:gd name="T27" fmla="*/ 317 h 1696"/>
                <a:gd name="T28" fmla="*/ 1614 w 2123"/>
                <a:gd name="T29" fmla="*/ 269 h 1696"/>
                <a:gd name="T30" fmla="*/ 2123 w 2123"/>
                <a:gd name="T31" fmla="*/ 197 h 1696"/>
                <a:gd name="T32" fmla="*/ 2075 w 2123"/>
                <a:gd name="T33" fmla="*/ 173 h 1696"/>
                <a:gd name="T34" fmla="*/ 1543 w 2123"/>
                <a:gd name="T35" fmla="*/ 257 h 1696"/>
                <a:gd name="T36" fmla="*/ 1208 w 2123"/>
                <a:gd name="T37" fmla="*/ 275 h 1696"/>
                <a:gd name="T38" fmla="*/ 759 w 2123"/>
                <a:gd name="T39" fmla="*/ 257 h 1696"/>
                <a:gd name="T40" fmla="*/ 819 w 2123"/>
                <a:gd name="T41" fmla="*/ 227 h 1696"/>
                <a:gd name="T42" fmla="*/ 1142 w 2123"/>
                <a:gd name="T43" fmla="*/ 0 h 1696"/>
                <a:gd name="T44" fmla="*/ 1088 w 2123"/>
                <a:gd name="T45" fmla="*/ 30 h 1696"/>
                <a:gd name="T46" fmla="*/ 1010 w 2123"/>
                <a:gd name="T47" fmla="*/ 84 h 1696"/>
                <a:gd name="T48" fmla="*/ 855 w 2123"/>
                <a:gd name="T49" fmla="*/ 191 h 1696"/>
                <a:gd name="T50" fmla="*/ 670 w 2123"/>
                <a:gd name="T51" fmla="*/ 281 h 1696"/>
                <a:gd name="T52" fmla="*/ 634 w 2123"/>
                <a:gd name="T53" fmla="*/ 359 h 1696"/>
                <a:gd name="T54" fmla="*/ 305 w 2123"/>
                <a:gd name="T55" fmla="*/ 587 h 1696"/>
                <a:gd name="T56" fmla="*/ 0 w 2123"/>
                <a:gd name="T57" fmla="*/ 725 h 1696"/>
                <a:gd name="T58" fmla="*/ 0 w 2123"/>
                <a:gd name="T59" fmla="*/ 731 h 1696"/>
                <a:gd name="T60" fmla="*/ 0 w 2123"/>
                <a:gd name="T61" fmla="*/ 767 h 1696"/>
                <a:gd name="T62" fmla="*/ 299 w 2123"/>
                <a:gd name="T63" fmla="*/ 635 h 1696"/>
                <a:gd name="T64" fmla="*/ 592 w 2123"/>
                <a:gd name="T65" fmla="*/ 431 h 1696"/>
                <a:gd name="T66" fmla="*/ 508 w 2123"/>
                <a:gd name="T67" fmla="*/ 671 h 1696"/>
                <a:gd name="T68" fmla="*/ 526 w 2123"/>
                <a:gd name="T69" fmla="*/ 995 h 1696"/>
                <a:gd name="T70" fmla="*/ 460 w 2123"/>
                <a:gd name="T71" fmla="*/ 1168 h 1696"/>
                <a:gd name="T72" fmla="*/ 329 w 2123"/>
                <a:gd name="T73" fmla="*/ 1480 h 1696"/>
                <a:gd name="T74" fmla="*/ 323 w 2123"/>
                <a:gd name="T75" fmla="*/ 1696 h 1696"/>
                <a:gd name="T76" fmla="*/ 329 w 2123"/>
                <a:gd name="T77" fmla="*/ 1696 h 1696"/>
                <a:gd name="T78" fmla="*/ 347 w 2123"/>
                <a:gd name="T79" fmla="*/ 1552 h 1696"/>
                <a:gd name="T80" fmla="*/ 580 w 2123"/>
                <a:gd name="T81" fmla="*/ 1043 h 1696"/>
                <a:gd name="T82" fmla="*/ 580 w 2123"/>
                <a:gd name="T83" fmla="*/ 1043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058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059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3 w 969"/>
                <a:gd name="T1" fmla="*/ 1186 h 1192"/>
                <a:gd name="T2" fmla="*/ 490 w 969"/>
                <a:gd name="T3" fmla="*/ 1192 h 1192"/>
                <a:gd name="T4" fmla="*/ 580 w 969"/>
                <a:gd name="T5" fmla="*/ 1150 h 1192"/>
                <a:gd name="T6" fmla="*/ 813 w 969"/>
                <a:gd name="T7" fmla="*/ 1085 h 1192"/>
                <a:gd name="T8" fmla="*/ 933 w 969"/>
                <a:gd name="T9" fmla="*/ 1055 h 1192"/>
                <a:gd name="T10" fmla="*/ 759 w 969"/>
                <a:gd name="T11" fmla="*/ 989 h 1192"/>
                <a:gd name="T12" fmla="*/ 556 w 969"/>
                <a:gd name="T13" fmla="*/ 953 h 1192"/>
                <a:gd name="T14" fmla="*/ 197 w 969"/>
                <a:gd name="T15" fmla="*/ 971 h 1192"/>
                <a:gd name="T16" fmla="*/ 299 w 969"/>
                <a:gd name="T17" fmla="*/ 893 h 1192"/>
                <a:gd name="T18" fmla="*/ 496 w 969"/>
                <a:gd name="T19" fmla="*/ 803 h 1192"/>
                <a:gd name="T20" fmla="*/ 694 w 969"/>
                <a:gd name="T21" fmla="*/ 671 h 1192"/>
                <a:gd name="T22" fmla="*/ 700 w 969"/>
                <a:gd name="T23" fmla="*/ 671 h 1192"/>
                <a:gd name="T24" fmla="*/ 712 w 969"/>
                <a:gd name="T25" fmla="*/ 665 h 1192"/>
                <a:gd name="T26" fmla="*/ 753 w 969"/>
                <a:gd name="T27" fmla="*/ 647 h 1192"/>
                <a:gd name="T28" fmla="*/ 777 w 969"/>
                <a:gd name="T29" fmla="*/ 641 h 1192"/>
                <a:gd name="T30" fmla="*/ 789 w 969"/>
                <a:gd name="T31" fmla="*/ 629 h 1192"/>
                <a:gd name="T32" fmla="*/ 795 w 969"/>
                <a:gd name="T33" fmla="*/ 617 h 1192"/>
                <a:gd name="T34" fmla="*/ 789 w 969"/>
                <a:gd name="T35" fmla="*/ 611 h 1192"/>
                <a:gd name="T36" fmla="*/ 783 w 969"/>
                <a:gd name="T37" fmla="*/ 599 h 1192"/>
                <a:gd name="T38" fmla="*/ 783 w 969"/>
                <a:gd name="T39" fmla="*/ 575 h 1192"/>
                <a:gd name="T40" fmla="*/ 795 w 969"/>
                <a:gd name="T41" fmla="*/ 545 h 1192"/>
                <a:gd name="T42" fmla="*/ 807 w 969"/>
                <a:gd name="T43" fmla="*/ 515 h 1192"/>
                <a:gd name="T44" fmla="*/ 825 w 969"/>
                <a:gd name="T45" fmla="*/ 485 h 1192"/>
                <a:gd name="T46" fmla="*/ 837 w 969"/>
                <a:gd name="T47" fmla="*/ 455 h 1192"/>
                <a:gd name="T48" fmla="*/ 843 w 969"/>
                <a:gd name="T49" fmla="*/ 437 h 1192"/>
                <a:gd name="T50" fmla="*/ 849 w 969"/>
                <a:gd name="T51" fmla="*/ 431 h 1192"/>
                <a:gd name="T52" fmla="*/ 849 w 969"/>
                <a:gd name="T53" fmla="*/ 347 h 1192"/>
                <a:gd name="T54" fmla="*/ 849 w 969"/>
                <a:gd name="T55" fmla="*/ 341 h 1192"/>
                <a:gd name="T56" fmla="*/ 855 w 969"/>
                <a:gd name="T57" fmla="*/ 335 h 1192"/>
                <a:gd name="T58" fmla="*/ 873 w 969"/>
                <a:gd name="T59" fmla="*/ 305 h 1192"/>
                <a:gd name="T60" fmla="*/ 885 w 969"/>
                <a:gd name="T61" fmla="*/ 269 h 1192"/>
                <a:gd name="T62" fmla="*/ 897 w 969"/>
                <a:gd name="T63" fmla="*/ 239 h 1192"/>
                <a:gd name="T64" fmla="*/ 903 w 969"/>
                <a:gd name="T65" fmla="*/ 227 h 1192"/>
                <a:gd name="T66" fmla="*/ 909 w 969"/>
                <a:gd name="T67" fmla="*/ 215 h 1192"/>
                <a:gd name="T68" fmla="*/ 927 w 969"/>
                <a:gd name="T69" fmla="*/ 173 h 1192"/>
                <a:gd name="T70" fmla="*/ 945 w 969"/>
                <a:gd name="T71" fmla="*/ 137 h 1192"/>
                <a:gd name="T72" fmla="*/ 951 w 969"/>
                <a:gd name="T73" fmla="*/ 125 h 1192"/>
                <a:gd name="T74" fmla="*/ 951 w 969"/>
                <a:gd name="T75" fmla="*/ 119 h 1192"/>
                <a:gd name="T76" fmla="*/ 969 w 969"/>
                <a:gd name="T77" fmla="*/ 0 h 1192"/>
                <a:gd name="T78" fmla="*/ 945 w 969"/>
                <a:gd name="T79" fmla="*/ 47 h 1192"/>
                <a:gd name="T80" fmla="*/ 783 w 969"/>
                <a:gd name="T81" fmla="*/ 113 h 1192"/>
                <a:gd name="T82" fmla="*/ 706 w 969"/>
                <a:gd name="T83" fmla="*/ 161 h 1192"/>
                <a:gd name="T84" fmla="*/ 460 w 969"/>
                <a:gd name="T85" fmla="*/ 233 h 1192"/>
                <a:gd name="T86" fmla="*/ 281 w 969"/>
                <a:gd name="T87" fmla="*/ 287 h 1192"/>
                <a:gd name="T88" fmla="*/ 173 w 969"/>
                <a:gd name="T89" fmla="*/ 293 h 1192"/>
                <a:gd name="T90" fmla="*/ 12 w 969"/>
                <a:gd name="T91" fmla="*/ 485 h 1192"/>
                <a:gd name="T92" fmla="*/ 0 w 969"/>
                <a:gd name="T93" fmla="*/ 509 h 1192"/>
                <a:gd name="T94" fmla="*/ 0 w 969"/>
                <a:gd name="T95" fmla="*/ 1186 h 1192"/>
                <a:gd name="T96" fmla="*/ 96 w 969"/>
                <a:gd name="T97" fmla="*/ 1180 h 1192"/>
                <a:gd name="T98" fmla="*/ 323 w 969"/>
                <a:gd name="T99" fmla="*/ 1186 h 1192"/>
                <a:gd name="T100" fmla="*/ 323 w 969"/>
                <a:gd name="T101" fmla="*/ 1186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060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061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4 w 2176"/>
                <a:gd name="T1" fmla="*/ 767 h 1505"/>
                <a:gd name="T2" fmla="*/ 1190 w 2176"/>
                <a:gd name="T3" fmla="*/ 1235 h 1505"/>
                <a:gd name="T4" fmla="*/ 956 w 2176"/>
                <a:gd name="T5" fmla="*/ 1193 h 1505"/>
                <a:gd name="T6" fmla="*/ 723 w 2176"/>
                <a:gd name="T7" fmla="*/ 1127 h 1505"/>
                <a:gd name="T8" fmla="*/ 442 w 2176"/>
                <a:gd name="T9" fmla="*/ 1109 h 1505"/>
                <a:gd name="T10" fmla="*/ 0 w 2176"/>
                <a:gd name="T11" fmla="*/ 1079 h 1505"/>
                <a:gd name="T12" fmla="*/ 30 w 2176"/>
                <a:gd name="T13" fmla="*/ 1115 h 1505"/>
                <a:gd name="T14" fmla="*/ 496 w 2176"/>
                <a:gd name="T15" fmla="*/ 1133 h 1505"/>
                <a:gd name="T16" fmla="*/ 777 w 2176"/>
                <a:gd name="T17" fmla="*/ 1187 h 1505"/>
                <a:gd name="T18" fmla="*/ 1130 w 2176"/>
                <a:gd name="T19" fmla="*/ 1301 h 1505"/>
                <a:gd name="T20" fmla="*/ 1070 w 2176"/>
                <a:gd name="T21" fmla="*/ 1319 h 1505"/>
                <a:gd name="T22" fmla="*/ 711 w 2176"/>
                <a:gd name="T23" fmla="*/ 1505 h 1505"/>
                <a:gd name="T24" fmla="*/ 765 w 2176"/>
                <a:gd name="T25" fmla="*/ 1481 h 1505"/>
                <a:gd name="T26" fmla="*/ 861 w 2176"/>
                <a:gd name="T27" fmla="*/ 1439 h 1505"/>
                <a:gd name="T28" fmla="*/ 1022 w 2176"/>
                <a:gd name="T29" fmla="*/ 1355 h 1505"/>
                <a:gd name="T30" fmla="*/ 1214 w 2176"/>
                <a:gd name="T31" fmla="*/ 1295 h 1505"/>
                <a:gd name="T32" fmla="*/ 1267 w 2176"/>
                <a:gd name="T33" fmla="*/ 1223 h 1505"/>
                <a:gd name="T34" fmla="*/ 1632 w 2176"/>
                <a:gd name="T35" fmla="*/ 1043 h 1505"/>
                <a:gd name="T36" fmla="*/ 1931 w 2176"/>
                <a:gd name="T37" fmla="*/ 953 h 1505"/>
                <a:gd name="T38" fmla="*/ 2176 w 2176"/>
                <a:gd name="T39" fmla="*/ 821 h 1505"/>
                <a:gd name="T40" fmla="*/ 1961 w 2176"/>
                <a:gd name="T41" fmla="*/ 911 h 1505"/>
                <a:gd name="T42" fmla="*/ 1656 w 2176"/>
                <a:gd name="T43" fmla="*/ 989 h 1505"/>
                <a:gd name="T44" fmla="*/ 1339 w 2176"/>
                <a:gd name="T45" fmla="*/ 1151 h 1505"/>
                <a:gd name="T46" fmla="*/ 1501 w 2176"/>
                <a:gd name="T47" fmla="*/ 905 h 1505"/>
                <a:gd name="T48" fmla="*/ 1620 w 2176"/>
                <a:gd name="T49" fmla="*/ 545 h 1505"/>
                <a:gd name="T50" fmla="*/ 1740 w 2176"/>
                <a:gd name="T51" fmla="*/ 372 h 1505"/>
                <a:gd name="T52" fmla="*/ 1979 w 2176"/>
                <a:gd name="T53" fmla="*/ 60 h 1505"/>
                <a:gd name="T54" fmla="*/ 2003 w 2176"/>
                <a:gd name="T55" fmla="*/ 0 h 1505"/>
                <a:gd name="T56" fmla="*/ 1973 w 2176"/>
                <a:gd name="T57" fmla="*/ 0 h 1505"/>
                <a:gd name="T58" fmla="*/ 1596 w 2176"/>
                <a:gd name="T59" fmla="*/ 480 h 1505"/>
                <a:gd name="T60" fmla="*/ 1477 w 2176"/>
                <a:gd name="T61" fmla="*/ 887 h 1505"/>
                <a:gd name="T62" fmla="*/ 1255 w 2176"/>
                <a:gd name="T63" fmla="*/ 1175 h 1505"/>
                <a:gd name="T64" fmla="*/ 1130 w 2176"/>
                <a:gd name="T65" fmla="*/ 905 h 1505"/>
                <a:gd name="T66" fmla="*/ 1010 w 2176"/>
                <a:gd name="T67" fmla="*/ 540 h 1505"/>
                <a:gd name="T68" fmla="*/ 885 w 2176"/>
                <a:gd name="T69" fmla="*/ 222 h 1505"/>
                <a:gd name="T70" fmla="*/ 789 w 2176"/>
                <a:gd name="T71" fmla="*/ 0 h 1505"/>
                <a:gd name="T72" fmla="*/ 753 w 2176"/>
                <a:gd name="T73" fmla="*/ 0 h 1505"/>
                <a:gd name="T74" fmla="*/ 903 w 2176"/>
                <a:gd name="T75" fmla="*/ 354 h 1505"/>
                <a:gd name="T76" fmla="*/ 1034 w 2176"/>
                <a:gd name="T77" fmla="*/ 767 h 1505"/>
                <a:gd name="T78" fmla="*/ 1034 w 2176"/>
                <a:gd name="T79" fmla="*/ 767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062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1 w 813"/>
                <a:gd name="T1" fmla="*/ 564 h 804"/>
                <a:gd name="T2" fmla="*/ 329 w 813"/>
                <a:gd name="T3" fmla="*/ 438 h 804"/>
                <a:gd name="T4" fmla="*/ 646 w 813"/>
                <a:gd name="T5" fmla="*/ 216 h 804"/>
                <a:gd name="T6" fmla="*/ 813 w 813"/>
                <a:gd name="T7" fmla="*/ 0 h 804"/>
                <a:gd name="T8" fmla="*/ 676 w 813"/>
                <a:gd name="T9" fmla="*/ 150 h 804"/>
                <a:gd name="T10" fmla="*/ 144 w 813"/>
                <a:gd name="T11" fmla="*/ 504 h 804"/>
                <a:gd name="T12" fmla="*/ 0 w 813"/>
                <a:gd name="T13" fmla="*/ 732 h 804"/>
                <a:gd name="T14" fmla="*/ 0 w 813"/>
                <a:gd name="T15" fmla="*/ 804 h 804"/>
                <a:gd name="T16" fmla="*/ 161 w 813"/>
                <a:gd name="T17" fmla="*/ 564 h 804"/>
                <a:gd name="T18" fmla="*/ 161 w 813"/>
                <a:gd name="T19" fmla="*/ 564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063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0 w 759"/>
                <a:gd name="T1" fmla="*/ 66 h 107"/>
                <a:gd name="T2" fmla="*/ 759 w 759"/>
                <a:gd name="T3" fmla="*/ 0 h 107"/>
                <a:gd name="T4" fmla="*/ 496 w 759"/>
                <a:gd name="T5" fmla="*/ 36 h 107"/>
                <a:gd name="T6" fmla="*/ 138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0 w 759"/>
                <a:gd name="T15" fmla="*/ 66 h 107"/>
                <a:gd name="T16" fmla="*/ 460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064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87 w 3169"/>
                <a:gd name="T1" fmla="*/ 239 h 743"/>
                <a:gd name="T2" fmla="*/ 1734 w 3169"/>
                <a:gd name="T3" fmla="*/ 233 h 743"/>
                <a:gd name="T4" fmla="*/ 2087 w 3169"/>
                <a:gd name="T5" fmla="*/ 251 h 743"/>
                <a:gd name="T6" fmla="*/ 2505 w 3169"/>
                <a:gd name="T7" fmla="*/ 233 h 743"/>
                <a:gd name="T8" fmla="*/ 3169 w 3169"/>
                <a:gd name="T9" fmla="*/ 204 h 743"/>
                <a:gd name="T10" fmla="*/ 3115 w 3169"/>
                <a:gd name="T11" fmla="*/ 186 h 743"/>
                <a:gd name="T12" fmla="*/ 2422 w 3169"/>
                <a:gd name="T13" fmla="*/ 221 h 743"/>
                <a:gd name="T14" fmla="*/ 2003 w 3169"/>
                <a:gd name="T15" fmla="*/ 221 h 743"/>
                <a:gd name="T16" fmla="*/ 1459 w 3169"/>
                <a:gd name="T17" fmla="*/ 186 h 743"/>
                <a:gd name="T18" fmla="*/ 1543 w 3169"/>
                <a:gd name="T19" fmla="*/ 168 h 743"/>
                <a:gd name="T20" fmla="*/ 2039 w 3169"/>
                <a:gd name="T21" fmla="*/ 0 h 743"/>
                <a:gd name="T22" fmla="*/ 1961 w 3169"/>
                <a:gd name="T23" fmla="*/ 24 h 743"/>
                <a:gd name="T24" fmla="*/ 1836 w 3169"/>
                <a:gd name="T25" fmla="*/ 66 h 743"/>
                <a:gd name="T26" fmla="*/ 1602 w 3169"/>
                <a:gd name="T27" fmla="*/ 138 h 743"/>
                <a:gd name="T28" fmla="*/ 1339 w 3169"/>
                <a:gd name="T29" fmla="*/ 198 h 743"/>
                <a:gd name="T30" fmla="*/ 1268 w 3169"/>
                <a:gd name="T31" fmla="*/ 251 h 743"/>
                <a:gd name="T32" fmla="*/ 765 w 3169"/>
                <a:gd name="T33" fmla="*/ 413 h 743"/>
                <a:gd name="T34" fmla="*/ 335 w 3169"/>
                <a:gd name="T35" fmla="*/ 503 h 743"/>
                <a:gd name="T36" fmla="*/ 0 w 3169"/>
                <a:gd name="T37" fmla="*/ 617 h 743"/>
                <a:gd name="T38" fmla="*/ 299 w 3169"/>
                <a:gd name="T39" fmla="*/ 539 h 743"/>
                <a:gd name="T40" fmla="*/ 735 w 3169"/>
                <a:gd name="T41" fmla="*/ 449 h 743"/>
                <a:gd name="T42" fmla="*/ 1178 w 3169"/>
                <a:gd name="T43" fmla="*/ 311 h 743"/>
                <a:gd name="T44" fmla="*/ 981 w 3169"/>
                <a:gd name="T45" fmla="*/ 491 h 743"/>
                <a:gd name="T46" fmla="*/ 867 w 3169"/>
                <a:gd name="T47" fmla="*/ 743 h 743"/>
                <a:gd name="T48" fmla="*/ 861 w 3169"/>
                <a:gd name="T49" fmla="*/ 743 h 743"/>
                <a:gd name="T50" fmla="*/ 933 w 3169"/>
                <a:gd name="T51" fmla="*/ 743 h 743"/>
                <a:gd name="T52" fmla="*/ 1022 w 3169"/>
                <a:gd name="T53" fmla="*/ 497 h 743"/>
                <a:gd name="T54" fmla="*/ 1297 w 3169"/>
                <a:gd name="T55" fmla="*/ 281 h 743"/>
                <a:gd name="T56" fmla="*/ 1531 w 3169"/>
                <a:gd name="T57" fmla="*/ 449 h 743"/>
                <a:gd name="T58" fmla="*/ 1770 w 3169"/>
                <a:gd name="T59" fmla="*/ 677 h 743"/>
                <a:gd name="T60" fmla="*/ 1854 w 3169"/>
                <a:gd name="T61" fmla="*/ 743 h 743"/>
                <a:gd name="T62" fmla="*/ 1919 w 3169"/>
                <a:gd name="T63" fmla="*/ 743 h 743"/>
                <a:gd name="T64" fmla="*/ 1692 w 3169"/>
                <a:gd name="T65" fmla="*/ 527 h 743"/>
                <a:gd name="T66" fmla="*/ 1387 w 3169"/>
                <a:gd name="T67" fmla="*/ 239 h 743"/>
                <a:gd name="T68" fmla="*/ 1387 w 3169"/>
                <a:gd name="T69" fmla="*/ 239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065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066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61454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455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456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70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071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1459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73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42 w 2153"/>
                <a:gd name="T1" fmla="*/ 851 h 1930"/>
                <a:gd name="T2" fmla="*/ 1937 w 2153"/>
                <a:gd name="T3" fmla="*/ 1019 h 1930"/>
                <a:gd name="T4" fmla="*/ 2051 w 2153"/>
                <a:gd name="T5" fmla="*/ 1168 h 1930"/>
                <a:gd name="T6" fmla="*/ 2117 w 2153"/>
                <a:gd name="T7" fmla="*/ 1246 h 1930"/>
                <a:gd name="T8" fmla="*/ 2153 w 2153"/>
                <a:gd name="T9" fmla="*/ 1294 h 1930"/>
                <a:gd name="T10" fmla="*/ 1889 w 2153"/>
                <a:gd name="T11" fmla="*/ 977 h 1930"/>
                <a:gd name="T12" fmla="*/ 1860 w 2153"/>
                <a:gd name="T13" fmla="*/ 929 h 1930"/>
                <a:gd name="T14" fmla="*/ 1782 w 2153"/>
                <a:gd name="T15" fmla="*/ 1240 h 1930"/>
                <a:gd name="T16" fmla="*/ 1770 w 2153"/>
                <a:gd name="T17" fmla="*/ 1486 h 1930"/>
                <a:gd name="T18" fmla="*/ 1818 w 2153"/>
                <a:gd name="T19" fmla="*/ 1906 h 1930"/>
                <a:gd name="T20" fmla="*/ 1788 w 2153"/>
                <a:gd name="T21" fmla="*/ 1930 h 1930"/>
                <a:gd name="T22" fmla="*/ 1746 w 2153"/>
                <a:gd name="T23" fmla="*/ 1534 h 1930"/>
                <a:gd name="T24" fmla="*/ 1728 w 2153"/>
                <a:gd name="T25" fmla="*/ 1288 h 1930"/>
                <a:gd name="T26" fmla="*/ 1764 w 2153"/>
                <a:gd name="T27" fmla="*/ 1085 h 1930"/>
                <a:gd name="T28" fmla="*/ 1770 w 2153"/>
                <a:gd name="T29" fmla="*/ 875 h 1930"/>
                <a:gd name="T30" fmla="*/ 1268 w 2153"/>
                <a:gd name="T31" fmla="*/ 1007 h 1930"/>
                <a:gd name="T32" fmla="*/ 825 w 2153"/>
                <a:gd name="T33" fmla="*/ 1132 h 1930"/>
                <a:gd name="T34" fmla="*/ 323 w 2153"/>
                <a:gd name="T35" fmla="*/ 1312 h 1930"/>
                <a:gd name="T36" fmla="*/ 18 w 2153"/>
                <a:gd name="T37" fmla="*/ 1420 h 1930"/>
                <a:gd name="T38" fmla="*/ 311 w 2153"/>
                <a:gd name="T39" fmla="*/ 1282 h 1930"/>
                <a:gd name="T40" fmla="*/ 682 w 2153"/>
                <a:gd name="T41" fmla="*/ 1144 h 1930"/>
                <a:gd name="T42" fmla="*/ 1022 w 2153"/>
                <a:gd name="T43" fmla="*/ 1037 h 1930"/>
                <a:gd name="T44" fmla="*/ 1411 w 2153"/>
                <a:gd name="T45" fmla="*/ 929 h 1930"/>
                <a:gd name="T46" fmla="*/ 1692 w 2153"/>
                <a:gd name="T47" fmla="*/ 815 h 1930"/>
                <a:gd name="T48" fmla="*/ 1333 w 2153"/>
                <a:gd name="T49" fmla="*/ 623 h 1930"/>
                <a:gd name="T50" fmla="*/ 861 w 2153"/>
                <a:gd name="T51" fmla="*/ 515 h 1930"/>
                <a:gd name="T52" fmla="*/ 227 w 2153"/>
                <a:gd name="T53" fmla="*/ 161 h 1930"/>
                <a:gd name="T54" fmla="*/ 0 w 2153"/>
                <a:gd name="T55" fmla="*/ 83 h 1930"/>
                <a:gd name="T56" fmla="*/ 329 w 2153"/>
                <a:gd name="T57" fmla="*/ 179 h 1930"/>
                <a:gd name="T58" fmla="*/ 712 w 2153"/>
                <a:gd name="T59" fmla="*/ 383 h 1930"/>
                <a:gd name="T60" fmla="*/ 933 w 2153"/>
                <a:gd name="T61" fmla="*/ 491 h 1930"/>
                <a:gd name="T62" fmla="*/ 1351 w 2153"/>
                <a:gd name="T63" fmla="*/ 593 h 1930"/>
                <a:gd name="T64" fmla="*/ 1650 w 2153"/>
                <a:gd name="T65" fmla="*/ 743 h 1930"/>
                <a:gd name="T66" fmla="*/ 1423 w 2153"/>
                <a:gd name="T67" fmla="*/ 461 h 1930"/>
                <a:gd name="T68" fmla="*/ 1286 w 2153"/>
                <a:gd name="T69" fmla="*/ 191 h 1930"/>
                <a:gd name="T70" fmla="*/ 1154 w 2153"/>
                <a:gd name="T71" fmla="*/ 0 h 1930"/>
                <a:gd name="T72" fmla="*/ 1339 w 2153"/>
                <a:gd name="T73" fmla="*/ 215 h 1930"/>
                <a:gd name="T74" fmla="*/ 1489 w 2153"/>
                <a:gd name="T75" fmla="*/ 485 h 1930"/>
                <a:gd name="T76" fmla="*/ 1746 w 2153"/>
                <a:gd name="T77" fmla="*/ 803 h 1930"/>
                <a:gd name="T78" fmla="*/ 1842 w 2153"/>
                <a:gd name="T79" fmla="*/ 851 h 1930"/>
                <a:gd name="T80" fmla="*/ 1842 w 2153"/>
                <a:gd name="T81" fmla="*/ 851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sp>
        <p:nvSpPr>
          <p:cNvPr id="61461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62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463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1464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1465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DBB50C4F-AAF1-4675-8147-B5EB8192D1C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13523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mailto:paulcat@umass.edu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>
          <a:xfrm>
            <a:off x="152400" y="0"/>
            <a:ext cx="8763000" cy="1736725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Forest Carbon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1600" y="5577850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Paul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Catanzaro	 Tony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D’Amato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405323"/>
            <a:ext cx="2743200" cy="4114800"/>
          </a:xfrm>
          <a:prstGeom prst="rect">
            <a:avLst/>
          </a:prstGeom>
        </p:spPr>
      </p:pic>
      <p:pic>
        <p:nvPicPr>
          <p:cNvPr id="5" name="Picture 5" descr="Image result for university of vermont lo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6067224"/>
            <a:ext cx="1590675" cy="68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2187" y="6067224"/>
            <a:ext cx="2181225" cy="45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Decision 2: Forest Management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1295400"/>
          </a:xfrm>
        </p:spPr>
        <p:txBody>
          <a:bodyPr/>
          <a:lstStyle/>
          <a:p>
            <a:r>
              <a:rPr lang="en-US" dirty="0" smtClean="0"/>
              <a:t>Passive </a:t>
            </a:r>
          </a:p>
          <a:p>
            <a:r>
              <a:rPr lang="en-US" dirty="0" smtClean="0"/>
              <a:t>Active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505200"/>
            <a:ext cx="43180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7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Passive Approach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20813"/>
            <a:ext cx="8686800" cy="4530725"/>
          </a:xfrm>
        </p:spPr>
        <p:txBody>
          <a:bodyPr/>
          <a:lstStyle/>
          <a:p>
            <a:r>
              <a:rPr lang="en-US" sz="2800" dirty="0" smtClean="0"/>
              <a:t>Let nature take its course.  No timber harvesting.</a:t>
            </a:r>
          </a:p>
          <a:p>
            <a:endParaRPr lang="en-US" sz="1200" dirty="0" smtClean="0"/>
          </a:p>
          <a:p>
            <a:r>
              <a:rPr lang="en-US" sz="2800" dirty="0" smtClean="0"/>
              <a:t>Implement strategies to help resiliency </a:t>
            </a:r>
            <a:r>
              <a:rPr lang="en-US" sz="1200" dirty="0" smtClean="0"/>
              <a:t>(e.g., invasive plant control)</a:t>
            </a:r>
          </a:p>
          <a:p>
            <a:endParaRPr lang="en-US" sz="1200" dirty="0" smtClean="0"/>
          </a:p>
          <a:p>
            <a:r>
              <a:rPr lang="en-US" sz="2800" b="1" dirty="0" smtClean="0">
                <a:solidFill>
                  <a:srgbClr val="FFFF00"/>
                </a:solidFill>
              </a:rPr>
              <a:t>Maximize carbon storage </a:t>
            </a:r>
            <a:r>
              <a:rPr lang="en-US" sz="2800" dirty="0" smtClean="0"/>
              <a:t>&amp;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dirty="0"/>
              <a:t>c</a:t>
            </a:r>
            <a:r>
              <a:rPr lang="en-US" sz="2800" dirty="0" smtClean="0"/>
              <a:t>ontinue sequestration</a:t>
            </a:r>
          </a:p>
          <a:p>
            <a:endParaRPr lang="en-US" sz="1200" dirty="0" smtClean="0"/>
          </a:p>
          <a:p>
            <a:r>
              <a:rPr lang="en-US" sz="2800" dirty="0" smtClean="0"/>
              <a:t>Prioritize rich, productive, protected </a:t>
            </a:r>
            <a:br>
              <a:rPr lang="en-US" sz="2800" dirty="0" smtClean="0"/>
            </a:br>
            <a:r>
              <a:rPr lang="en-US" sz="2800" dirty="0" smtClean="0"/>
              <a:t>sites embedded within landscapes </a:t>
            </a:r>
            <a:br>
              <a:rPr lang="en-US" sz="2800" dirty="0" smtClean="0"/>
            </a:br>
            <a:r>
              <a:rPr lang="en-US" sz="2800" dirty="0" smtClean="0"/>
              <a:t>with low fragmentation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014" y="4343400"/>
            <a:ext cx="3429768" cy="257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9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4582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Passive </a:t>
            </a:r>
            <a:r>
              <a:rPr lang="en-US" dirty="0" smtClean="0">
                <a:solidFill>
                  <a:srgbClr val="FFC000"/>
                </a:solidFill>
              </a:rPr>
              <a:t>Trade-Off</a:t>
            </a:r>
            <a:r>
              <a:rPr lang="en-US" dirty="0">
                <a:solidFill>
                  <a:srgbClr val="FFC000"/>
                </a:solidFill>
              </a:rPr>
              <a:t>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8305800" cy="3581400"/>
          </a:xfrm>
        </p:spPr>
        <p:txBody>
          <a:bodyPr/>
          <a:lstStyle/>
          <a:p>
            <a:pPr lvl="0">
              <a:buClr>
                <a:srgbClr val="FFFF99"/>
              </a:buClr>
            </a:pPr>
            <a:r>
              <a:rPr lang="en-US" dirty="0">
                <a:solidFill>
                  <a:srgbClr val="FFFFFF"/>
                </a:solidFill>
              </a:rPr>
              <a:t>Forest Resiliency</a:t>
            </a:r>
          </a:p>
          <a:p>
            <a:pPr lvl="1">
              <a:buClr>
                <a:srgbClr val="FFFFCC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FFFF"/>
                </a:solidFill>
              </a:rPr>
              <a:t>Site </a:t>
            </a:r>
            <a:r>
              <a:rPr lang="en-US" sz="1600" dirty="0">
                <a:solidFill>
                  <a:srgbClr val="FFFFFF"/>
                </a:solidFill>
              </a:rPr>
              <a:t>(e.g., slope position)</a:t>
            </a:r>
          </a:p>
          <a:p>
            <a:pPr lvl="1">
              <a:buClr>
                <a:srgbClr val="FFFFCC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FFFF"/>
                </a:solidFill>
              </a:rPr>
              <a:t>Tree species </a:t>
            </a:r>
            <a:r>
              <a:rPr lang="en-US" sz="1600" dirty="0">
                <a:solidFill>
                  <a:srgbClr val="FFFFFF"/>
                </a:solidFill>
              </a:rPr>
              <a:t>(e.g., ash, hemlock)</a:t>
            </a:r>
          </a:p>
          <a:p>
            <a:pPr lvl="1">
              <a:buClr>
                <a:srgbClr val="FFFFCC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FFFF"/>
                </a:solidFill>
              </a:rPr>
              <a:t>Forest structure </a:t>
            </a:r>
            <a:r>
              <a:rPr lang="en-US" sz="1600" dirty="0">
                <a:solidFill>
                  <a:srgbClr val="FFFFFF"/>
                </a:solidFill>
              </a:rPr>
              <a:t>(e.g., even-aged)</a:t>
            </a:r>
          </a:p>
          <a:p>
            <a:pPr marL="0" indent="0">
              <a:buNone/>
            </a:pPr>
            <a:endParaRPr lang="en-US" sz="1200" dirty="0" smtClean="0"/>
          </a:p>
          <a:p>
            <a:pPr lvl="0">
              <a:buClr>
                <a:srgbClr val="FFFF99"/>
              </a:buClr>
            </a:pPr>
            <a:r>
              <a:rPr lang="en-US" dirty="0">
                <a:solidFill>
                  <a:srgbClr val="FFFFFF"/>
                </a:solidFill>
              </a:rPr>
              <a:t>Species in </a:t>
            </a:r>
            <a:r>
              <a:rPr lang="en-US" dirty="0" smtClean="0">
                <a:solidFill>
                  <a:srgbClr val="FFFFFF"/>
                </a:solidFill>
              </a:rPr>
              <a:t>decline</a:t>
            </a:r>
          </a:p>
          <a:p>
            <a:pPr lvl="0">
              <a:buClr>
                <a:srgbClr val="FFFF99"/>
              </a:buClr>
            </a:pPr>
            <a:endParaRPr lang="en-US" sz="1200" dirty="0">
              <a:solidFill>
                <a:srgbClr val="FFFFFF"/>
              </a:solidFill>
            </a:endParaRPr>
          </a:p>
          <a:p>
            <a:pPr lvl="0">
              <a:buClr>
                <a:srgbClr val="FFFF99"/>
              </a:buClr>
            </a:pPr>
            <a:endParaRPr lang="en-US" sz="1200" dirty="0">
              <a:solidFill>
                <a:srgbClr val="FFFFFF"/>
              </a:solidFill>
            </a:endParaRPr>
          </a:p>
          <a:p>
            <a:r>
              <a:rPr lang="en-US" dirty="0" smtClean="0"/>
              <a:t>Wood products</a:t>
            </a:r>
          </a:p>
          <a:p>
            <a:pPr lvl="1"/>
            <a:r>
              <a:rPr lang="en-US" dirty="0" smtClean="0"/>
              <a:t>If not here, then where?</a:t>
            </a:r>
          </a:p>
          <a:p>
            <a:pPr lvl="1"/>
            <a:r>
              <a:rPr lang="en-US" dirty="0" smtClean="0"/>
              <a:t>Substitution</a:t>
            </a:r>
          </a:p>
          <a:p>
            <a:pPr marL="457200" lvl="1" indent="0">
              <a:buNone/>
            </a:pPr>
            <a:endParaRPr lang="en-US" sz="1200" dirty="0" smtClean="0"/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152462" y="1796958"/>
            <a:ext cx="1957922" cy="2025096"/>
            <a:chOff x="3058295" y="3276599"/>
            <a:chExt cx="3045775" cy="314234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8295" y="3276599"/>
              <a:ext cx="3045775" cy="3142349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 rot="18778283">
              <a:off x="5056879" y="3453599"/>
              <a:ext cx="979838" cy="661322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378" y="4050654"/>
            <a:ext cx="2044142" cy="10799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3078" y="5438873"/>
            <a:ext cx="2272742" cy="143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4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Land Use Decision 2:</a:t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en-US" i="1" dirty="0" smtClean="0">
                <a:solidFill>
                  <a:srgbClr val="FFC000"/>
                </a:solidFill>
              </a:rPr>
              <a:t>Active Forest Management </a:t>
            </a:r>
            <a:endParaRPr lang="en-US" i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668" y="1600200"/>
            <a:ext cx="8763000" cy="1752600"/>
          </a:xfrm>
        </p:spPr>
        <p:txBody>
          <a:bodyPr/>
          <a:lstStyle/>
          <a:p>
            <a:r>
              <a:rPr lang="en-US" dirty="0" smtClean="0"/>
              <a:t>Impacted Pools</a:t>
            </a:r>
          </a:p>
          <a:p>
            <a:pPr lvl="1"/>
            <a:r>
              <a:rPr lang="en-US" dirty="0" smtClean="0"/>
              <a:t>Live </a:t>
            </a:r>
            <a:r>
              <a:rPr lang="en-US" dirty="0"/>
              <a:t>aboveground </a:t>
            </a:r>
            <a:r>
              <a:rPr lang="en-US" dirty="0" smtClean="0"/>
              <a:t>(AGC) </a:t>
            </a:r>
            <a:r>
              <a:rPr lang="en-US" sz="1600" dirty="0" smtClean="0"/>
              <a:t>(it depends on how much you remove!)</a:t>
            </a:r>
          </a:p>
          <a:p>
            <a:pPr lvl="1"/>
            <a:r>
              <a:rPr lang="en-US" dirty="0" smtClean="0"/>
              <a:t>Litter pools </a:t>
            </a:r>
            <a:r>
              <a:rPr lang="en-US" sz="1600" dirty="0" smtClean="0"/>
              <a:t>(20% -36% reduction)</a:t>
            </a:r>
          </a:p>
          <a:p>
            <a:pPr marL="457200" lvl="1" indent="0">
              <a:buNone/>
            </a:pPr>
            <a:endParaRPr lang="en-US" sz="1200" dirty="0" smtClean="0"/>
          </a:p>
          <a:p>
            <a:r>
              <a:rPr lang="en-US" dirty="0" smtClean="0"/>
              <a:t>BMPs are effective at protection of soil carbon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C446EE-C50B-49A7-AEB3-FF0555493721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14" y="4139953"/>
            <a:ext cx="1752786" cy="2337047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575" y="4143281"/>
            <a:ext cx="3111625" cy="233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621" y="4165847"/>
            <a:ext cx="4084179" cy="2311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905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7813"/>
            <a:ext cx="8991600" cy="1143000"/>
          </a:xfrm>
        </p:spPr>
        <p:txBody>
          <a:bodyPr/>
          <a:lstStyle/>
          <a:p>
            <a:r>
              <a:rPr lang="en-US" sz="4200" dirty="0" smtClean="0">
                <a:solidFill>
                  <a:srgbClr val="FFC000"/>
                </a:solidFill>
              </a:rPr>
              <a:t>Carbon-Informed Forest Management</a:t>
            </a:r>
            <a:endParaRPr lang="en-US" sz="42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71600"/>
          </a:xfrm>
        </p:spPr>
        <p:txBody>
          <a:bodyPr/>
          <a:lstStyle/>
          <a:p>
            <a:r>
              <a:rPr lang="en-US" dirty="0" smtClean="0"/>
              <a:t>Strategies to reduce the loss of carbon storage during active forest management.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116553"/>
            <a:ext cx="47752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4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7813"/>
            <a:ext cx="8991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Forest Management Considerations</a:t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en-US" i="1" dirty="0" smtClean="0">
                <a:solidFill>
                  <a:srgbClr val="FFC000"/>
                </a:solidFill>
              </a:rPr>
              <a:t>Soil </a:t>
            </a:r>
            <a:endParaRPr lang="en-US" i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057400"/>
            <a:ext cx="4572000" cy="838200"/>
          </a:xfrm>
        </p:spPr>
        <p:txBody>
          <a:bodyPr/>
          <a:lstStyle/>
          <a:p>
            <a:r>
              <a:rPr lang="en-US" sz="2400" dirty="0" smtClean="0"/>
              <a:t>Implement Forestry BMPs</a:t>
            </a:r>
          </a:p>
          <a:p>
            <a:r>
              <a:rPr lang="en-US" sz="2400" dirty="0" smtClean="0"/>
              <a:t>Strong contract</a:t>
            </a:r>
          </a:p>
          <a:p>
            <a:pPr marL="457200" lvl="1" indent="0"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C446EE-C50B-49A7-AEB3-FF0555493721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52600"/>
            <a:ext cx="2099733" cy="4724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6200" y="4800600"/>
            <a:ext cx="624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Remember …</a:t>
            </a:r>
            <a:br>
              <a:rPr lang="en-US" sz="2800" dirty="0" smtClean="0">
                <a:solidFill>
                  <a:srgbClr val="FFFF00"/>
                </a:solidFill>
              </a:rPr>
            </a:br>
            <a:r>
              <a:rPr lang="en-US" sz="2800" dirty="0" smtClean="0">
                <a:solidFill>
                  <a:srgbClr val="FFFF00"/>
                </a:solidFill>
              </a:rPr>
              <a:t>soil is one of the biggest carbon pools!!!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51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7813"/>
            <a:ext cx="8915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Forest Management Considerations</a:t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en-US" i="1" dirty="0" smtClean="0">
                <a:solidFill>
                  <a:srgbClr val="FFC000"/>
                </a:solidFill>
              </a:rPr>
              <a:t>AGC –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i="1" dirty="0" smtClean="0">
                <a:solidFill>
                  <a:srgbClr val="FFC000"/>
                </a:solidFill>
              </a:rPr>
              <a:t>Stand Structure</a:t>
            </a:r>
            <a:endParaRPr lang="en-US" i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99" y="1752601"/>
            <a:ext cx="8763001" cy="4191000"/>
          </a:xfrm>
        </p:spPr>
        <p:txBody>
          <a:bodyPr/>
          <a:lstStyle/>
          <a:p>
            <a:r>
              <a:rPr lang="en-US" sz="2400" b="1" u="sng" dirty="0" smtClean="0">
                <a:solidFill>
                  <a:srgbClr val="FFFF00"/>
                </a:solidFill>
              </a:rPr>
              <a:t>Large </a:t>
            </a:r>
            <a:r>
              <a:rPr lang="en-US" sz="2400" b="1" u="sng" dirty="0">
                <a:solidFill>
                  <a:srgbClr val="FFFF00"/>
                </a:solidFill>
              </a:rPr>
              <a:t>trees have a big influence </a:t>
            </a:r>
            <a:r>
              <a:rPr lang="en-US" sz="2400" b="1" u="sng" dirty="0" smtClean="0">
                <a:solidFill>
                  <a:srgbClr val="FFFF00"/>
                </a:solidFill>
              </a:rPr>
              <a:t>on stored carbon</a:t>
            </a:r>
            <a:r>
              <a:rPr lang="en-US" sz="2400" dirty="0" smtClean="0"/>
              <a:t>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smtClean="0"/>
              <a:t>Extend </a:t>
            </a:r>
            <a:r>
              <a:rPr lang="en-US" sz="2400" dirty="0"/>
              <a:t>harvest cycles/recovery time 15-20 years or 1-2” DBH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smtClean="0"/>
              <a:t>Use </a:t>
            </a:r>
            <a:r>
              <a:rPr lang="en-US" sz="2400" dirty="0"/>
              <a:t>regeneration methods that retain mature trees across the </a:t>
            </a:r>
            <a:r>
              <a:rPr lang="en-US" sz="2400" dirty="0" smtClean="0"/>
              <a:t>site </a:t>
            </a:r>
            <a:r>
              <a:rPr lang="en-US" sz="1800" dirty="0" smtClean="0"/>
              <a:t>(e.g. selection, irregular </a:t>
            </a:r>
            <a:r>
              <a:rPr lang="en-US" sz="1800" dirty="0" err="1" smtClean="0"/>
              <a:t>shelterwood</a:t>
            </a:r>
            <a:r>
              <a:rPr lang="en-US" sz="1800" dirty="0" smtClean="0"/>
              <a:t>, Variable Density Thinning)</a:t>
            </a:r>
            <a:endParaRPr lang="en-US" sz="18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smtClean="0"/>
              <a:t>Maintain retention trees &gt; single and/or patch </a:t>
            </a:r>
          </a:p>
          <a:p>
            <a:pPr marL="457200" lvl="1" indent="0">
              <a:buNone/>
            </a:pPr>
            <a:endParaRPr lang="en-US" sz="2400" dirty="0"/>
          </a:p>
          <a:p>
            <a:r>
              <a:rPr lang="en-US" sz="2400" dirty="0"/>
              <a:t>Maintain multiple-age classes that </a:t>
            </a:r>
            <a:r>
              <a:rPr lang="en-US" sz="2400" dirty="0" smtClean="0"/>
              <a:t>balance: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smtClean="0"/>
              <a:t>large/older trees &gt; </a:t>
            </a:r>
            <a:r>
              <a:rPr lang="en-US" sz="2400" dirty="0"/>
              <a:t>storage </a:t>
            </a:r>
            <a:endParaRPr lang="en-US" sz="24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smtClean="0"/>
              <a:t>young </a:t>
            </a:r>
            <a:r>
              <a:rPr lang="en-US" sz="2400" dirty="0"/>
              <a:t>fast growing </a:t>
            </a:r>
            <a:r>
              <a:rPr lang="en-US" sz="2400" dirty="0" smtClean="0"/>
              <a:t>trees &gt; sequestration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C446EE-C50B-49A7-AEB3-FF0555493721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87" y="4267200"/>
            <a:ext cx="2462213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67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7813"/>
            <a:ext cx="8991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Forest Management Considerations</a:t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en-US" i="1" dirty="0" smtClean="0">
                <a:solidFill>
                  <a:srgbClr val="FFC000"/>
                </a:solidFill>
              </a:rPr>
              <a:t>AGC</a:t>
            </a:r>
            <a:r>
              <a:rPr lang="en-US" dirty="0" smtClean="0">
                <a:solidFill>
                  <a:srgbClr val="FFC000"/>
                </a:solidFill>
              </a:rPr>
              <a:t> – </a:t>
            </a:r>
            <a:r>
              <a:rPr lang="en-US" i="1" dirty="0" smtClean="0">
                <a:solidFill>
                  <a:srgbClr val="FFC000"/>
                </a:solidFill>
              </a:rPr>
              <a:t>Stand Stocking</a:t>
            </a:r>
            <a:endParaRPr lang="en-US" i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30280"/>
            <a:ext cx="8915400" cy="1905000"/>
          </a:xfrm>
        </p:spPr>
        <p:txBody>
          <a:bodyPr/>
          <a:lstStyle/>
          <a:p>
            <a:r>
              <a:rPr lang="en-US" dirty="0" smtClean="0"/>
              <a:t>High live-tree </a:t>
            </a:r>
            <a:r>
              <a:rPr lang="en-US" dirty="0"/>
              <a:t>stocking </a:t>
            </a:r>
            <a:r>
              <a:rPr lang="en-US" dirty="0" smtClean="0"/>
              <a:t>&gt; </a:t>
            </a:r>
            <a:br>
              <a:rPr lang="en-US" dirty="0" smtClean="0"/>
            </a:br>
            <a:r>
              <a:rPr lang="en-US" dirty="0" smtClean="0"/>
              <a:t>high </a:t>
            </a:r>
            <a:r>
              <a:rPr lang="en-US" dirty="0"/>
              <a:t>levels of </a:t>
            </a:r>
            <a:r>
              <a:rPr lang="en-US" dirty="0" smtClean="0"/>
              <a:t>carbon storage</a:t>
            </a:r>
          </a:p>
          <a:p>
            <a:endParaRPr lang="en-US" sz="1200" dirty="0" smtClean="0"/>
          </a:p>
          <a:p>
            <a:r>
              <a:rPr lang="en-US" dirty="0" smtClean="0"/>
              <a:t>However…..low enough for healthy crowns, vigorous trees </a:t>
            </a: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C446EE-C50B-49A7-AEB3-FF0555493721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3" descr="WP G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267200"/>
            <a:ext cx="2936675" cy="253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297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7813"/>
            <a:ext cx="90678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Forest Management Considerations</a:t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en-US" i="1" dirty="0" smtClean="0">
                <a:solidFill>
                  <a:srgbClr val="FFC000"/>
                </a:solidFill>
              </a:rPr>
              <a:t>AGC –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i="1" dirty="0" smtClean="0">
                <a:solidFill>
                  <a:srgbClr val="FFC000"/>
                </a:solidFill>
              </a:rPr>
              <a:t>Species Composition</a:t>
            </a:r>
            <a:endParaRPr lang="en-US" i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6019800" cy="4876800"/>
          </a:xfrm>
        </p:spPr>
        <p:txBody>
          <a:bodyPr/>
          <a:lstStyle/>
          <a:p>
            <a:r>
              <a:rPr lang="en-US" dirty="0"/>
              <a:t>Encourage species predicted to be competitive in the future.</a:t>
            </a:r>
          </a:p>
          <a:p>
            <a:endParaRPr lang="en-US" sz="1200" dirty="0" smtClean="0"/>
          </a:p>
          <a:p>
            <a:r>
              <a:rPr lang="en-US" dirty="0"/>
              <a:t>Species that can become large dominant canopy trees store more carbon </a:t>
            </a:r>
            <a:r>
              <a:rPr lang="en-US" sz="1800" dirty="0"/>
              <a:t>(e.g., red oak, white pine</a:t>
            </a:r>
            <a:r>
              <a:rPr lang="en-US" sz="1800" dirty="0" smtClean="0"/>
              <a:t>)</a:t>
            </a:r>
          </a:p>
          <a:p>
            <a:endParaRPr lang="en-US" sz="1800" dirty="0"/>
          </a:p>
          <a:p>
            <a:r>
              <a:rPr lang="en-US" dirty="0" smtClean="0"/>
              <a:t>Dense </a:t>
            </a:r>
            <a:r>
              <a:rPr lang="en-US" dirty="0"/>
              <a:t>trees store more carbon</a:t>
            </a:r>
          </a:p>
          <a:p>
            <a:pPr lvl="1"/>
            <a:r>
              <a:rPr lang="en-US" dirty="0" smtClean="0"/>
              <a:t>hardwood </a:t>
            </a:r>
            <a:r>
              <a:rPr lang="en-US" dirty="0"/>
              <a:t>&gt; softwood</a:t>
            </a:r>
          </a:p>
          <a:p>
            <a:pPr lvl="1"/>
            <a:r>
              <a:rPr lang="en-US" dirty="0" smtClean="0"/>
              <a:t>sugar </a:t>
            </a:r>
            <a:r>
              <a:rPr lang="en-US" dirty="0"/>
              <a:t>maple &gt; red maple</a:t>
            </a:r>
          </a:p>
          <a:p>
            <a:endParaRPr lang="en-US" sz="1200" dirty="0" smtClean="0"/>
          </a:p>
          <a:p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C446EE-C50B-49A7-AEB3-FF0555493721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514600"/>
            <a:ext cx="205422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436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Active Trade-Off:</a:t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en-US" dirty="0" smtClean="0">
                <a:solidFill>
                  <a:srgbClr val="FFC000"/>
                </a:solidFill>
              </a:rPr>
              <a:t>Carbon Storage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1371600"/>
          </a:xfrm>
        </p:spPr>
        <p:txBody>
          <a:bodyPr/>
          <a:lstStyle/>
          <a:p>
            <a:r>
              <a:rPr lang="en-US" dirty="0" smtClean="0"/>
              <a:t>Removal of logs from the forest temporarily reduces the carbon storage of a forest.</a:t>
            </a:r>
          </a:p>
          <a:p>
            <a:pPr marL="0" indent="0">
              <a:buNone/>
            </a:pPr>
            <a:endParaRPr lang="en-US" sz="1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384" t="19961" r="21760" b="5899"/>
          <a:stretch/>
        </p:blipFill>
        <p:spPr>
          <a:xfrm>
            <a:off x="2819400" y="3274142"/>
            <a:ext cx="35814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89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Acknowledgements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291" y="1295400"/>
            <a:ext cx="8378825" cy="4572000"/>
          </a:xfrm>
        </p:spPr>
        <p:txBody>
          <a:bodyPr/>
          <a:lstStyle/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/>
              <a:t>Thank you to our partners for additional support</a:t>
            </a:r>
          </a:p>
          <a:p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 smtClean="0"/>
              <a:t>Funding for the printing of this publication was provided by the Renewable Resources Extension Act 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1200" dirty="0" smtClean="0"/>
          </a:p>
        </p:txBody>
      </p:sp>
      <p:sp>
        <p:nvSpPr>
          <p:cNvPr id="4" name="AutoShape 6" descr="Image result for northeast climate science cent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Image result for northeast climate science cent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602525"/>
            <a:ext cx="2180678" cy="693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11" descr="Image result for northern institute of applied climate scienc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485" y="2602525"/>
            <a:ext cx="988444" cy="79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029200"/>
            <a:ext cx="99536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861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Removal to Growth Ratio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2" t="25228" r="11012" b="15908"/>
          <a:stretch/>
        </p:blipFill>
        <p:spPr>
          <a:xfrm>
            <a:off x="480291" y="1600200"/>
            <a:ext cx="8366760" cy="4800600"/>
          </a:xfrm>
        </p:spPr>
      </p:pic>
    </p:spTree>
    <p:extLst>
      <p:ext uri="{BB962C8B-B14F-4D97-AF65-F5344CB8AC3E}">
        <p14:creationId xmlns:p14="http://schemas.microsoft.com/office/powerpoint/2010/main" val="126127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Taking Both a </a:t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en-US" dirty="0" smtClean="0">
                <a:solidFill>
                  <a:srgbClr val="FFC000"/>
                </a:solidFill>
              </a:rPr>
              <a:t>Passive &amp; Active Approach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8686800" cy="46482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It doesn’t have to be all of one or the other!! We need both approaches !!</a:t>
            </a:r>
          </a:p>
          <a:p>
            <a:endParaRPr lang="en-US" sz="1200" dirty="0" smtClean="0">
              <a:solidFill>
                <a:srgbClr val="FFFF00"/>
              </a:solidFill>
            </a:endParaRPr>
          </a:p>
          <a:p>
            <a:r>
              <a:rPr lang="en-US" dirty="0"/>
              <a:t>Multiple scales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Entire property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Stands within a property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Retention trees within a stand</a:t>
            </a:r>
          </a:p>
          <a:p>
            <a:pPr marL="0" indent="0">
              <a:buNone/>
            </a:pPr>
            <a:endParaRPr lang="en-US" sz="1200" dirty="0" smtClean="0">
              <a:solidFill>
                <a:srgbClr val="FFFF00"/>
              </a:solidFill>
            </a:endParaRPr>
          </a:p>
          <a:p>
            <a:r>
              <a:rPr lang="en-US" dirty="0" smtClean="0"/>
              <a:t>Review each parcel individually and determine its characteristics </a:t>
            </a:r>
            <a:r>
              <a:rPr lang="en-US" sz="2000" dirty="0" smtClean="0"/>
              <a:t>(Species, structure, site quality, landscape position)</a:t>
            </a:r>
          </a:p>
          <a:p>
            <a:endParaRPr lang="en-US" sz="1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00" y="3019425"/>
            <a:ext cx="261620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5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Take-homes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1524000"/>
            <a:ext cx="9151398" cy="4953000"/>
          </a:xfrm>
        </p:spPr>
        <p:txBody>
          <a:bodyPr/>
          <a:lstStyle/>
          <a:p>
            <a:r>
              <a:rPr lang="en-US" b="1" u="sng" dirty="0" smtClean="0">
                <a:solidFill>
                  <a:srgbClr val="FFFF00"/>
                </a:solidFill>
              </a:rPr>
              <a:t>Encourage landowners to engage in conservation-based estate planning!</a:t>
            </a:r>
          </a:p>
          <a:p>
            <a:pPr marL="0" indent="0">
              <a:buNone/>
            </a:pPr>
            <a:endParaRPr lang="en-US" sz="12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sz="1200" dirty="0" smtClean="0"/>
          </a:p>
          <a:p>
            <a:r>
              <a:rPr lang="en-US" dirty="0" smtClean="0"/>
              <a:t>Protect soil </a:t>
            </a:r>
            <a:r>
              <a:rPr lang="en-US" dirty="0"/>
              <a:t>&amp; above ground carbon pools &gt;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BMPs </a:t>
            </a:r>
            <a:r>
              <a:rPr lang="en-US" dirty="0"/>
              <a:t>and silvicultural strategies</a:t>
            </a:r>
          </a:p>
          <a:p>
            <a:endParaRPr lang="en-US" sz="1200" dirty="0" smtClean="0"/>
          </a:p>
          <a:p>
            <a:r>
              <a:rPr lang="en-US" dirty="0"/>
              <a:t>B</a:t>
            </a:r>
            <a:r>
              <a:rPr lang="en-US" dirty="0" smtClean="0"/>
              <a:t>alance carbon tradeoffs</a:t>
            </a:r>
          </a:p>
          <a:p>
            <a:endParaRPr lang="en-US" sz="1200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C446EE-C50B-49A7-AEB3-FF0555493721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22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743200"/>
            <a:ext cx="2981249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69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Thank you!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077200" cy="1219200"/>
          </a:xfrm>
        </p:spPr>
        <p:txBody>
          <a:bodyPr/>
          <a:lstStyle/>
          <a:p>
            <a:r>
              <a:rPr lang="en-US" dirty="0" smtClean="0"/>
              <a:t>For a free copy(</a:t>
            </a:r>
            <a:r>
              <a:rPr lang="en-US" dirty="0" err="1" smtClean="0"/>
              <a:t>ies</a:t>
            </a:r>
            <a:r>
              <a:rPr lang="en-US" dirty="0" smtClean="0"/>
              <a:t>):  </a:t>
            </a:r>
            <a:r>
              <a:rPr lang="en-US" dirty="0" smtClean="0">
                <a:hlinkClick r:id="rId2"/>
              </a:rPr>
              <a:t>paulcat@umass.edu</a:t>
            </a:r>
            <a:endParaRPr lang="en-US" dirty="0" smtClean="0"/>
          </a:p>
          <a:p>
            <a:r>
              <a:rPr lang="en-US" dirty="0" smtClean="0"/>
              <a:t>Download a PDF:  masswoods.org/carbon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C446EE-C50B-49A7-AEB3-FF0555493721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2742843"/>
            <a:ext cx="2743438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7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Carbon Pools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90702"/>
            <a:ext cx="3581400" cy="5372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129" y="1420813"/>
            <a:ext cx="5011759" cy="376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4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Carbon Terms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600201"/>
            <a:ext cx="4343400" cy="3200400"/>
          </a:xfrm>
          <a:ln>
            <a:solidFill>
              <a:srgbClr val="FFC000"/>
            </a:solidFill>
          </a:ln>
        </p:spPr>
        <p:txBody>
          <a:bodyPr/>
          <a:lstStyle/>
          <a:p>
            <a:r>
              <a:rPr lang="en-US" b="1" u="sng" dirty="0" smtClean="0"/>
              <a:t>Carbon Storage</a:t>
            </a:r>
            <a:r>
              <a:rPr lang="en-US" b="1" u="sng" dirty="0"/>
              <a:t> </a:t>
            </a:r>
            <a:r>
              <a:rPr lang="en-US" dirty="0"/>
              <a:t>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amount of carbon that is retained in a carbon pool within the forest.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343400" cy="3200400"/>
          </a:xfrm>
          <a:ln>
            <a:solidFill>
              <a:srgbClr val="FFC000"/>
            </a:solidFill>
          </a:ln>
        </p:spPr>
        <p:txBody>
          <a:bodyPr/>
          <a:lstStyle/>
          <a:p>
            <a:r>
              <a:rPr lang="en-US" b="1" u="sng" dirty="0" smtClean="0"/>
              <a:t>Carbon </a:t>
            </a:r>
            <a:r>
              <a:rPr lang="en-US" b="1" u="sng" dirty="0" smtClean="0"/>
              <a:t>Sequestration </a:t>
            </a:r>
            <a:r>
              <a:rPr lang="en-US" dirty="0"/>
              <a:t>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process of removing carbon from the atmosphere for use in photosynthesis, resulting in the maintenance and growth of plants and trees.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67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" r="2531" b="9890"/>
          <a:stretch/>
        </p:blipFill>
        <p:spPr>
          <a:xfrm>
            <a:off x="1905000" y="104383"/>
            <a:ext cx="5698274" cy="6400800"/>
          </a:xfrm>
        </p:spPr>
      </p:pic>
      <p:sp>
        <p:nvSpPr>
          <p:cNvPr id="3" name="TextBox 2"/>
          <p:cNvSpPr txBox="1"/>
          <p:nvPr/>
        </p:nvSpPr>
        <p:spPr>
          <a:xfrm>
            <a:off x="1371600" y="6505183"/>
            <a:ext cx="720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Take home:  Soil organic and Live aboveground pools are very important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70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" t="4796" r="-667" b="27583"/>
          <a:stretch/>
        </p:blipFill>
        <p:spPr>
          <a:xfrm>
            <a:off x="76200" y="762000"/>
            <a:ext cx="5334000" cy="54102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359" y="2603187"/>
            <a:ext cx="3555241" cy="199982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1" t="-4223" r="8010" b="4223"/>
          <a:stretch/>
        </p:blipFill>
        <p:spPr>
          <a:xfrm>
            <a:off x="6248400" y="4629050"/>
            <a:ext cx="2060541" cy="2228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3"/>
          <a:stretch/>
        </p:blipFill>
        <p:spPr>
          <a:xfrm>
            <a:off x="6400800" y="152400"/>
            <a:ext cx="1794712" cy="229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74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Land Use Decisions </a:t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en-US" dirty="0" smtClean="0">
                <a:solidFill>
                  <a:srgbClr val="FFC000"/>
                </a:solidFill>
              </a:rPr>
              <a:t>Impacting Forest Carbon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590800"/>
            <a:ext cx="8229600" cy="14478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4000" dirty="0" smtClean="0"/>
              <a:t>Future use of the land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 smtClean="0"/>
              <a:t>Forest management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8508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072" y="1498599"/>
            <a:ext cx="8763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Decision 1:  Future Use of the Land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" t="3591" r="4348" b="5703"/>
          <a:stretch/>
        </p:blipFill>
        <p:spPr>
          <a:xfrm>
            <a:off x="3581400" y="2971800"/>
            <a:ext cx="2502130" cy="3276600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28600" y="1295400"/>
            <a:ext cx="8382000" cy="2743199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47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Forest Conversion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087" y="1295400"/>
            <a:ext cx="8534400" cy="3733800"/>
          </a:xfrm>
        </p:spPr>
        <p:txBody>
          <a:bodyPr/>
          <a:lstStyle/>
          <a:p>
            <a:r>
              <a:rPr lang="en-US" dirty="0" smtClean="0"/>
              <a:t>Forest conversion is the biggest loss of forest carbon benefit</a:t>
            </a:r>
          </a:p>
          <a:p>
            <a:pPr lvl="1"/>
            <a:r>
              <a:rPr lang="en-US" dirty="0" smtClean="0"/>
              <a:t>Removes live aboveground, deadwood, and litter</a:t>
            </a:r>
          </a:p>
          <a:p>
            <a:pPr lvl="1"/>
            <a:r>
              <a:rPr lang="en-US" dirty="0" smtClean="0"/>
              <a:t>Stumping, grading, and plowing decrease soil carbon</a:t>
            </a:r>
          </a:p>
          <a:p>
            <a:pPr lvl="1"/>
            <a:endParaRPr lang="en-US" sz="1200" dirty="0" smtClean="0"/>
          </a:p>
          <a:p>
            <a:r>
              <a:rPr lang="en-US" dirty="0" smtClean="0"/>
              <a:t>Losses often permanent…or at least long-term</a:t>
            </a:r>
          </a:p>
          <a:p>
            <a:endParaRPr lang="en-US" sz="1200" dirty="0" smtClean="0"/>
          </a:p>
          <a:p>
            <a:r>
              <a:rPr lang="en-US" dirty="0" smtClean="0"/>
              <a:t>It is also the loss of </a:t>
            </a:r>
            <a:r>
              <a:rPr lang="en-US" b="1" u="sng" dirty="0" smtClean="0">
                <a:solidFill>
                  <a:srgbClr val="FFFF00"/>
                </a:solidFill>
              </a:rPr>
              <a:t>many</a:t>
            </a:r>
            <a:r>
              <a:rPr lang="en-US" dirty="0" smtClean="0"/>
              <a:t> other forest benefits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223" y="5136777"/>
            <a:ext cx="2376487" cy="1721223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5121911"/>
            <a:ext cx="2001089" cy="1750953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86493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ple">
  <a:themeElements>
    <a:clrScheme name="Maple 10">
      <a:dk1>
        <a:srgbClr val="008000"/>
      </a:dk1>
      <a:lt1>
        <a:srgbClr val="FFFFFF"/>
      </a:lt1>
      <a:dk2>
        <a:srgbClr val="005800"/>
      </a:dk2>
      <a:lt2>
        <a:srgbClr val="FFFFCC"/>
      </a:lt2>
      <a:accent1>
        <a:srgbClr val="00CC99"/>
      </a:accent1>
      <a:accent2>
        <a:srgbClr val="007825"/>
      </a:accent2>
      <a:accent3>
        <a:srgbClr val="AAB4AA"/>
      </a:accent3>
      <a:accent4>
        <a:srgbClr val="DADADA"/>
      </a:accent4>
      <a:accent5>
        <a:srgbClr val="AAE2CA"/>
      </a:accent5>
      <a:accent6>
        <a:srgbClr val="006C20"/>
      </a:accent6>
      <a:hlink>
        <a:srgbClr val="FFFF99"/>
      </a:hlink>
      <a:folHlink>
        <a:srgbClr val="99CCFF"/>
      </a:folHlink>
    </a:clrScheme>
    <a:fontScheme name="Map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10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FFFF99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11">
        <a:dk1>
          <a:srgbClr val="008000"/>
        </a:dk1>
        <a:lt1>
          <a:srgbClr val="FFFFFF"/>
        </a:lt1>
        <a:dk2>
          <a:srgbClr val="005800"/>
        </a:dk2>
        <a:lt2>
          <a:srgbClr val="FFFF00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FFFF99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7582</TotalTime>
  <Words>496</Words>
  <Application>Microsoft Office PowerPoint</Application>
  <PresentationFormat>On-screen Show (4:3)</PresentationFormat>
  <Paragraphs>116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Times New Roman</vt:lpstr>
      <vt:lpstr>Wingdings</vt:lpstr>
      <vt:lpstr>Maple</vt:lpstr>
      <vt:lpstr>Forest Carbon</vt:lpstr>
      <vt:lpstr>Acknowledgements</vt:lpstr>
      <vt:lpstr>Carbon Pools</vt:lpstr>
      <vt:lpstr>Carbon Terms</vt:lpstr>
      <vt:lpstr>PowerPoint Presentation</vt:lpstr>
      <vt:lpstr>PowerPoint Presentation</vt:lpstr>
      <vt:lpstr>Land Use Decisions  Impacting Forest Carbon</vt:lpstr>
      <vt:lpstr>Decision 1:  Future Use of the Land</vt:lpstr>
      <vt:lpstr>Forest Conversion</vt:lpstr>
      <vt:lpstr>Decision 2: Forest Management</vt:lpstr>
      <vt:lpstr>Passive Approach</vt:lpstr>
      <vt:lpstr>Passive Trade-Offs</vt:lpstr>
      <vt:lpstr>Land Use Decision 2: Active Forest Management </vt:lpstr>
      <vt:lpstr>Carbon-Informed Forest Management</vt:lpstr>
      <vt:lpstr>Forest Management Considerations Soil </vt:lpstr>
      <vt:lpstr>Forest Management Considerations AGC – Stand Structure</vt:lpstr>
      <vt:lpstr>Forest Management Considerations AGC – Stand Stocking</vt:lpstr>
      <vt:lpstr>Forest Management Considerations AGC – Species Composition</vt:lpstr>
      <vt:lpstr>Active Trade-Off: Carbon Storage</vt:lpstr>
      <vt:lpstr>Removal to Growth Ratio</vt:lpstr>
      <vt:lpstr>Taking Both a  Passive &amp; Active Approach</vt:lpstr>
      <vt:lpstr>Take-homes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Increasing Forest Resiliency For an Uncertain Future</dc:title>
  <dc:creator>Paul Catanzaro</dc:creator>
  <cp:lastModifiedBy>Paul Catanzaro</cp:lastModifiedBy>
  <cp:revision>131</cp:revision>
  <dcterms:created xsi:type="dcterms:W3CDTF">2016-10-20T17:37:17Z</dcterms:created>
  <dcterms:modified xsi:type="dcterms:W3CDTF">2019-12-12T10:57:47Z</dcterms:modified>
</cp:coreProperties>
</file>