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75" r:id="rId3"/>
    <p:sldId id="289" r:id="rId4"/>
    <p:sldId id="454" r:id="rId5"/>
    <p:sldId id="481" r:id="rId6"/>
    <p:sldId id="482" r:id="rId7"/>
    <p:sldId id="504" r:id="rId8"/>
    <p:sldId id="501" r:id="rId9"/>
    <p:sldId id="500" r:id="rId10"/>
    <p:sldId id="452" r:id="rId11"/>
    <p:sldId id="460" r:id="rId12"/>
    <p:sldId id="469" r:id="rId13"/>
    <p:sldId id="505" r:id="rId14"/>
    <p:sldId id="480" r:id="rId15"/>
    <p:sldId id="506" r:id="rId16"/>
    <p:sldId id="508" r:id="rId17"/>
    <p:sldId id="458" r:id="rId18"/>
    <p:sldId id="455" r:id="rId19"/>
    <p:sldId id="475" r:id="rId20"/>
    <p:sldId id="465" r:id="rId21"/>
    <p:sldId id="474" r:id="rId22"/>
    <p:sldId id="436" r:id="rId23"/>
    <p:sldId id="507" r:id="rId24"/>
    <p:sldId id="509" r:id="rId25"/>
    <p:sldId id="510" r:id="rId26"/>
    <p:sldId id="511" r:id="rId27"/>
    <p:sldId id="472" r:id="rId28"/>
    <p:sldId id="51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ino, Robert" initials="ZR" lastIdx="1" clrIdx="0">
    <p:extLst>
      <p:ext uri="{19B8F6BF-5375-455C-9EA6-DF929625EA0E}">
        <p15:presenceInfo xmlns:p15="http://schemas.microsoft.com/office/powerpoint/2012/main" userId="S::Robert.Zaino@vermont.gov::73a9494e-1cf1-40ae-81be-b9f5d8d7c9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800"/>
    <a:srgbClr val="734C00"/>
    <a:srgbClr val="0084A8"/>
    <a:srgbClr val="E6E600"/>
    <a:srgbClr val="307CC2"/>
    <a:srgbClr val="156FDD"/>
    <a:srgbClr val="0066CC"/>
    <a:srgbClr val="FFFF66"/>
    <a:srgbClr val="BDDFCF"/>
    <a:srgbClr val="7BB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0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615384615384639"/>
          <c:y val="0.22844827586206931"/>
          <c:w val="0.39076923076923081"/>
          <c:h val="0.54741379310344829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1304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FF0000"/>
              </a:solidFill>
              <a:ln w="11304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DBA-4AA6-8265-D09C03E2D5ED}"/>
              </c:ext>
            </c:extLst>
          </c:dPt>
          <c:dPt>
            <c:idx val="1"/>
            <c:bubble3D val="0"/>
            <c:spPr>
              <a:solidFill>
                <a:srgbClr val="008000"/>
              </a:solidFill>
              <a:ln w="11304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CDBA-4AA6-8265-D09C03E2D5ED}"/>
              </c:ext>
            </c:extLst>
          </c:dPt>
          <c:dPt>
            <c:idx val="2"/>
            <c:bubble3D val="0"/>
            <c:spPr>
              <a:solidFill>
                <a:srgbClr val="C0C0C0"/>
              </a:solidFill>
              <a:ln w="11304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CDBA-4AA6-8265-D09C03E2D5ED}"/>
              </c:ext>
            </c:extLst>
          </c:dPt>
          <c:dPt>
            <c:idx val="3"/>
            <c:bubble3D val="0"/>
            <c:spPr>
              <a:solidFill>
                <a:srgbClr val="993300"/>
              </a:solidFill>
              <a:ln w="11304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CDBA-4AA6-8265-D09C03E2D5ED}"/>
              </c:ext>
            </c:extLst>
          </c:dPt>
          <c:dPt>
            <c:idx val="4"/>
            <c:bubble3D val="0"/>
            <c:spPr>
              <a:solidFill>
                <a:srgbClr val="FFCC00"/>
              </a:solidFill>
              <a:ln w="11304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CDBA-4AA6-8265-D09C03E2D5ED}"/>
              </c:ext>
            </c:extLst>
          </c:dPt>
          <c:dPt>
            <c:idx val="5"/>
            <c:bubble3D val="0"/>
            <c:spPr>
              <a:solidFill>
                <a:srgbClr val="0000FF"/>
              </a:solidFill>
              <a:ln w="11304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CDBA-4AA6-8265-D09C03E2D5ED}"/>
              </c:ext>
            </c:extLst>
          </c:dPt>
          <c:dPt>
            <c:idx val="6"/>
            <c:bubble3D val="0"/>
            <c:spPr>
              <a:solidFill>
                <a:srgbClr val="99CC00"/>
              </a:solidFill>
              <a:ln w="11304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CDBA-4AA6-8265-D09C03E2D5ED}"/>
              </c:ext>
            </c:extLst>
          </c:dPt>
          <c:dLbls>
            <c:dLbl>
              <c:idx val="0"/>
              <c:layout>
                <c:manualLayout>
                  <c:x val="5.2301231576821882E-3"/>
                  <c:y val="-5.2681779399147075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Algae
1,000-5,000</a:t>
                    </a:r>
                  </a:p>
                </c:rich>
              </c:tx>
              <c:spPr>
                <a:noFill/>
                <a:ln w="22609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BA-4AA6-8265-D09C03E2D5ED}"/>
                </c:ext>
              </c:extLst>
            </c:dLbl>
            <c:dLbl>
              <c:idx val="1"/>
              <c:layout>
                <c:manualLayout>
                  <c:x val="2.8925176660609803E-2"/>
                  <c:y val="-2.465647979592908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Vascular plants
2,000</a:t>
                    </a:r>
                  </a:p>
                </c:rich>
              </c:tx>
              <c:spPr>
                <a:noFill/>
                <a:ln w="22609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BA-4AA6-8265-D09C03E2D5ED}"/>
                </c:ext>
              </c:extLst>
            </c:dLbl>
            <c:dLbl>
              <c:idx val="2"/>
              <c:layout>
                <c:manualLayout>
                  <c:x val="4.9459156067030031E-2"/>
                  <c:y val="8.9589564969195738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Lichens
350</a:t>
                    </a:r>
                  </a:p>
                </c:rich>
              </c:tx>
              <c:spPr>
                <a:noFill/>
                <a:ln w="22609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BA-4AA6-8265-D09C03E2D5ED}"/>
                </c:ext>
              </c:extLst>
            </c:dLbl>
            <c:dLbl>
              <c:idx val="3"/>
              <c:layout>
                <c:manualLayout>
                  <c:x val="1.0285645063597844E-2"/>
                  <c:y val="-1.059911205572327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Fungi
5,000-15,000</a:t>
                    </a:r>
                  </a:p>
                </c:rich>
              </c:tx>
              <c:spPr>
                <a:noFill/>
                <a:ln w="22609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BA-4AA6-8265-D09C03E2D5ED}"/>
                </c:ext>
              </c:extLst>
            </c:dLbl>
            <c:dLbl>
              <c:idx val="4"/>
              <c:layout>
                <c:manualLayout>
                  <c:x val="-4.9445750050474482E-2"/>
                  <c:y val="5.3655442782053545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Vertebrate animals
426</a:t>
                    </a:r>
                  </a:p>
                </c:rich>
              </c:tx>
              <c:spPr>
                <a:noFill/>
                <a:ln w="22609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DBA-4AA6-8265-D09C03E2D5ED}"/>
                </c:ext>
              </c:extLst>
            </c:dLbl>
            <c:dLbl>
              <c:idx val="5"/>
              <c:layout>
                <c:manualLayout>
                  <c:x val="-5.3060852008883504E-2"/>
                  <c:y val="-1.730462763087688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Invertebrate animals
15,000-20,000</a:t>
                    </a:r>
                  </a:p>
                </c:rich>
              </c:tx>
              <c:spPr>
                <a:noFill/>
                <a:ln w="22609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DBA-4AA6-8265-D09C03E2D5ED}"/>
                </c:ext>
              </c:extLst>
            </c:dLbl>
            <c:dLbl>
              <c:idx val="6"/>
              <c:layout>
                <c:manualLayout>
                  <c:x val="-7.5299818291944013E-3"/>
                  <c:y val="-6.904454398255954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Mosses and liverworts
611</a:t>
                    </a:r>
                  </a:p>
                </c:rich>
              </c:tx>
              <c:spPr>
                <a:noFill/>
                <a:ln w="22609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DBA-4AA6-8265-D09C03E2D5ED}"/>
                </c:ext>
              </c:extLst>
            </c:dLbl>
            <c:numFmt formatCode="0%" sourceLinked="0"/>
            <c:spPr>
              <a:noFill/>
              <a:ln w="22609">
                <a:noFill/>
              </a:ln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Sheet1!$A$1:$A$7</c:f>
              <c:strCache>
                <c:ptCount val="7"/>
                <c:pt idx="0">
                  <c:v>Algae</c:v>
                </c:pt>
                <c:pt idx="1">
                  <c:v>Vascular plants</c:v>
                </c:pt>
                <c:pt idx="2">
                  <c:v>Lichens</c:v>
                </c:pt>
                <c:pt idx="3">
                  <c:v>Fungi</c:v>
                </c:pt>
                <c:pt idx="4">
                  <c:v>Vertebrate animals</c:v>
                </c:pt>
                <c:pt idx="5">
                  <c:v>Invertebrate animals</c:v>
                </c:pt>
                <c:pt idx="6">
                  <c:v>Mosses and liverworts</c:v>
                </c:pt>
              </c:strCache>
            </c:strRef>
          </c:cat>
          <c:val>
            <c:numRef>
              <c:f>Sheet1!$B$1:$B$7</c:f>
              <c:numCache>
                <c:formatCode>General</c:formatCode>
                <c:ptCount val="7"/>
                <c:pt idx="0">
                  <c:v>3000</c:v>
                </c:pt>
                <c:pt idx="1">
                  <c:v>2000</c:v>
                </c:pt>
                <c:pt idx="2">
                  <c:v>350</c:v>
                </c:pt>
                <c:pt idx="3">
                  <c:v>10000</c:v>
                </c:pt>
                <c:pt idx="4">
                  <c:v>426</c:v>
                </c:pt>
                <c:pt idx="5">
                  <c:v>17500</c:v>
                </c:pt>
                <c:pt idx="6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DBA-4AA6-8265-D09C03E2D5E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 w="22609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0.47532</cdr:x>
      <cdr:y>0.15079</cdr:y>
    </cdr:from>
    <cdr:to>
      <cdr:x>0.48232</cdr:x>
      <cdr:y>0.20004</cdr:y>
    </cdr:to>
    <cdr:sp macro="" textlink="">
      <cdr:nvSpPr>
        <cdr:cNvPr id="5121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200400" y="723900"/>
          <a:ext cx="47132" cy="23643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0.56586</cdr:x>
      <cdr:y>0.193</cdr:y>
    </cdr:from>
    <cdr:to>
      <cdr:x>0.58525</cdr:x>
      <cdr:y>0.25397</cdr:y>
    </cdr:to>
    <cdr:sp macro="" textlink="">
      <cdr:nvSpPr>
        <cdr:cNvPr id="5122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3809999" y="926516"/>
          <a:ext cx="130561" cy="29268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0.639</cdr:x>
      <cdr:y>0.26075</cdr:y>
    </cdr:from>
    <cdr:to>
      <cdr:x>0.69325</cdr:x>
      <cdr:y>0.304</cdr:y>
    </cdr:to>
    <cdr:sp macro="" textlink="">
      <cdr:nvSpPr>
        <cdr:cNvPr id="5123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3982522" y="1132523"/>
          <a:ext cx="332779" cy="20661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0.67903</cdr:x>
      <cdr:y>0.3225</cdr:y>
    </cdr:from>
    <cdr:to>
      <cdr:x>0.7145</cdr:x>
      <cdr:y>0.33333</cdr:y>
    </cdr:to>
    <cdr:sp macro="" textlink="">
      <cdr:nvSpPr>
        <cdr:cNvPr id="5124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4571999" y="1548194"/>
          <a:ext cx="238817" cy="5200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0.686</cdr:x>
      <cdr:y>0.552</cdr:y>
    </cdr:from>
    <cdr:to>
      <cdr:x>0.731</cdr:x>
      <cdr:y>0.56525</cdr:y>
    </cdr:to>
    <cdr:sp macro="" textlink="">
      <cdr:nvSpPr>
        <cdr:cNvPr id="5125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4270415" y="2526906"/>
          <a:ext cx="273963" cy="6298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0.55454</cdr:x>
      <cdr:y>0.77918</cdr:y>
    </cdr:from>
    <cdr:to>
      <cdr:x>0.562</cdr:x>
      <cdr:y>0.817</cdr:y>
    </cdr:to>
    <cdr:sp macro="" textlink="">
      <cdr:nvSpPr>
        <cdr:cNvPr id="5126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3733799" y="3740548"/>
          <a:ext cx="50216" cy="18154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0.24898</cdr:x>
      <cdr:y>0.50794</cdr:y>
    </cdr:from>
    <cdr:to>
      <cdr:x>0.29425</cdr:x>
      <cdr:y>0.52381</cdr:y>
    </cdr:to>
    <cdr:sp macro="" textlink="">
      <cdr:nvSpPr>
        <cdr:cNvPr id="8" name="Line 6">
          <a:extLst xmlns:a="http://schemas.openxmlformats.org/drawingml/2006/main">
            <a:ext uri="{FF2B5EF4-FFF2-40B4-BE49-F238E27FC236}">
              <a16:creationId xmlns:a16="http://schemas.microsoft.com/office/drawing/2014/main" id="{D29EE0AE-041C-481D-B340-F9E5D226BC8D}"/>
            </a:ext>
          </a:extLst>
        </cdr:cNvPr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1676399" y="2438400"/>
          <a:ext cx="304800" cy="762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2C0F9-C3D9-40AE-A516-92C7329F40FF}" type="datetimeFigureOut">
              <a:rPr lang="en-US" smtClean="0"/>
              <a:t>12/13/2018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4BCA2-877D-4BA2-BA61-729293B872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1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765A1-1FFD-4AA7-8C82-56C66B3FBE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195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8C646-D5F5-4368-912A-7A7905F5D3C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214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765A1-1FFD-4AA7-8C82-56C66B3FBE0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12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</a:t>
            </a:r>
            <a:r>
              <a:rPr lang="en-US" baseline="0" dirty="0"/>
              <a:t> use of table to identify which species and natural communities are “captured” by each landscape element – refining the elements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765A1-1FFD-4AA7-8C82-56C66B3FBE0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016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BBD0C-C3A4-408C-93BB-77734AECE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8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BD94D-1D9D-43BC-BADE-055DE3D34D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1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2E19F-C700-4EAF-B2B9-04AEF30F3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21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6" y="228602"/>
            <a:ext cx="8540750" cy="587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4F2F8-0BAE-4AB7-B634-66F9D350E4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773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CBF9F-0C1A-4F96-8223-E61DC35C7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2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78FCF-0BF1-435B-BAA7-0403FD3D7A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0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39E36-03D9-4025-AEA1-2257677494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17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B8283-F296-4E4A-AD10-8F26DF857A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0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398DA-7AA2-4DA7-A2D6-D846760117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56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513D9-C6EC-4421-A02A-AAF641D83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1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43453-875D-425E-9F7C-B9C7394F05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2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A5F42-A095-407C-9FA8-90843C60A8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4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7BBD8F"/>
            </a:gs>
            <a:gs pos="100000">
              <a:srgbClr val="BDDFC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u="none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u="none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u="none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DE0386-21E9-437B-A3F3-BA0D04502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microsoft.com/office/2007/relationships/hdphoto" Target="../media/hdphoto1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0A36BD9-8EB4-4AE6-B61A-AE877D695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17" y="1750053"/>
            <a:ext cx="4099328" cy="3074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62356" y="314506"/>
            <a:ext cx="841928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cap="small" dirty="0"/>
              <a:t>Young and Old Forest Targets</a:t>
            </a:r>
          </a:p>
          <a:p>
            <a:pPr algn="ctr"/>
            <a:r>
              <a:rPr lang="en-US" sz="3200" b="1" i="1" cap="small" dirty="0"/>
              <a:t>for an Ecologically Functional Landscape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AB5803-73A2-43BD-B7BC-6E2A0D24B440}"/>
              </a:ext>
            </a:extLst>
          </p:cNvPr>
          <p:cNvGrpSpPr/>
          <p:nvPr/>
        </p:nvGrpSpPr>
        <p:grpSpPr>
          <a:xfrm>
            <a:off x="4316556" y="5417900"/>
            <a:ext cx="4654687" cy="1276984"/>
            <a:chOff x="381000" y="5544048"/>
            <a:chExt cx="4654687" cy="12769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34BCD5-22AF-48A7-A8A8-C6D1F61F8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1330" y="5544048"/>
              <a:ext cx="1034357" cy="12769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B8832E-FCA9-4150-980E-CB0D02AFF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5919750"/>
              <a:ext cx="3269423" cy="52798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FCF534-3F0E-46D1-BF32-9F131DAC3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6" y="1750053"/>
            <a:ext cx="4099327" cy="30744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2817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D91B70-6013-4780-BBC2-C7EB46A7E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2">
            <a:extLst>
              <a:ext uri="{FF2B5EF4-FFF2-40B4-BE49-F238E27FC236}">
                <a16:creationId xmlns:a16="http://schemas.microsoft.com/office/drawing/2014/main" id="{C2221C79-EC7D-4B33-8C81-9A5543723814}"/>
              </a:ext>
            </a:extLst>
          </p:cNvPr>
          <p:cNvSpPr txBox="1">
            <a:spLocks/>
          </p:cNvSpPr>
          <p:nvPr/>
        </p:nvSpPr>
        <p:spPr>
          <a:xfrm>
            <a:off x="4648200" y="274638"/>
            <a:ext cx="4038600" cy="1143000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Young Forests?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7942762B-B3D5-4C2E-975C-91C616D508D5}"/>
              </a:ext>
            </a:extLst>
          </p:cNvPr>
          <p:cNvSpPr txBox="1">
            <a:spLocks/>
          </p:cNvSpPr>
          <p:nvPr/>
        </p:nvSpPr>
        <p:spPr>
          <a:xfrm>
            <a:off x="4648200" y="1600202"/>
            <a:ext cx="4038600" cy="4525963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100" b="1" dirty="0"/>
              <a:t>Young forests are a natural part of our landscape</a:t>
            </a:r>
          </a:p>
          <a:p>
            <a:r>
              <a:rPr lang="en-US" sz="2100" b="1" dirty="0"/>
              <a:t>Support a suite of species, particularly birds</a:t>
            </a:r>
          </a:p>
          <a:p>
            <a:r>
              <a:rPr lang="en-US" sz="2100" b="1" dirty="0"/>
              <a:t>Young forest species are declining</a:t>
            </a:r>
          </a:p>
          <a:p>
            <a:r>
              <a:rPr lang="en-US" sz="2100" i="1" dirty="0"/>
              <a:t>Valued for hunting and wildlife watching</a:t>
            </a:r>
          </a:p>
          <a:p>
            <a:r>
              <a:rPr lang="en-US" sz="2100" i="1" kern="0" dirty="0"/>
              <a:t>Creating young forest is something we can do, and the process can generate income</a:t>
            </a:r>
          </a:p>
        </p:txBody>
      </p:sp>
    </p:spTree>
    <p:extLst>
      <p:ext uri="{BB962C8B-B14F-4D97-AF65-F5344CB8AC3E}">
        <p14:creationId xmlns:p14="http://schemas.microsoft.com/office/powerpoint/2010/main" val="1448699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31AAF0-22CB-4E56-A3F6-260C8F5DE2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t="18171" r="15151" b="16788"/>
          <a:stretch/>
        </p:blipFill>
        <p:spPr>
          <a:xfrm>
            <a:off x="5087910" y="1449435"/>
            <a:ext cx="3747853" cy="2250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0E8C2D-62E2-4951-9830-C353B458F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7" y="4557133"/>
            <a:ext cx="2622641" cy="1804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196FFC-FC0F-4224-B353-6CEE045CC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93" y="4457255"/>
            <a:ext cx="3232470" cy="20041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F517C-DA0B-48F2-9E3C-FF9DB58DA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74" y="3164370"/>
            <a:ext cx="3057652" cy="2785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91A779-56E3-44A3-A21A-7A109080DD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13809" r="14095" b="11185"/>
          <a:stretch/>
        </p:blipFill>
        <p:spPr>
          <a:xfrm>
            <a:off x="308237" y="1787332"/>
            <a:ext cx="3135086" cy="2250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597807BC-929B-4357-9D6E-FC7AD9199038}"/>
              </a:ext>
            </a:extLst>
          </p:cNvPr>
          <p:cNvSpPr txBox="1">
            <a:spLocks/>
          </p:cNvSpPr>
          <p:nvPr/>
        </p:nvSpPr>
        <p:spPr>
          <a:xfrm>
            <a:off x="396240" y="-96879"/>
            <a:ext cx="1693818" cy="1715589"/>
          </a:xfrm>
          <a:prstGeom prst="rect">
            <a:avLst/>
          </a:prstGeom>
          <a:noFill/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500" b="1" kern="0" dirty="0"/>
              <a:t>54</a:t>
            </a:r>
            <a:endParaRPr lang="en-US" sz="4400" b="1" kern="0" dirty="0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66356221-1004-4444-9B38-EE83D6BA2AA0}"/>
              </a:ext>
            </a:extLst>
          </p:cNvPr>
          <p:cNvSpPr txBox="1">
            <a:spLocks/>
          </p:cNvSpPr>
          <p:nvPr/>
        </p:nvSpPr>
        <p:spPr>
          <a:xfrm>
            <a:off x="2090058" y="323662"/>
            <a:ext cx="6745705" cy="874509"/>
          </a:xfrm>
          <a:prstGeom prst="rect">
            <a:avLst/>
          </a:prstGeom>
          <a:noFill/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b="1" kern="0" dirty="0"/>
              <a:t>Species of Greatest Conservation Need</a:t>
            </a:r>
          </a:p>
        </p:txBody>
      </p:sp>
    </p:spTree>
    <p:extLst>
      <p:ext uri="{BB962C8B-B14F-4D97-AF65-F5344CB8AC3E}">
        <p14:creationId xmlns:p14="http://schemas.microsoft.com/office/powerpoint/2010/main" val="1966556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6502AE-F8EF-4969-BDBD-82E2D5786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2">
            <a:extLst>
              <a:ext uri="{FF2B5EF4-FFF2-40B4-BE49-F238E27FC236}">
                <a16:creationId xmlns:a16="http://schemas.microsoft.com/office/drawing/2014/main" id="{C2221C79-EC7D-4B33-8C81-9A5543723814}"/>
              </a:ext>
            </a:extLst>
          </p:cNvPr>
          <p:cNvSpPr txBox="1">
            <a:spLocks/>
          </p:cNvSpPr>
          <p:nvPr/>
        </p:nvSpPr>
        <p:spPr>
          <a:xfrm>
            <a:off x="457199" y="274638"/>
            <a:ext cx="8242662" cy="1143000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Forest Target: 3-5% of VT Forests</a:t>
            </a:r>
          </a:p>
        </p:txBody>
      </p:sp>
    </p:spTree>
    <p:extLst>
      <p:ext uri="{BB962C8B-B14F-4D97-AF65-F5344CB8AC3E}">
        <p14:creationId xmlns:p14="http://schemas.microsoft.com/office/powerpoint/2010/main" val="1535328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3CE47B-BC50-4A0E-8693-42FF84BC1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2">
            <a:extLst>
              <a:ext uri="{FF2B5EF4-FFF2-40B4-BE49-F238E27FC236}">
                <a16:creationId xmlns:a16="http://schemas.microsoft.com/office/drawing/2014/main" id="{C2221C79-EC7D-4B33-8C81-9A5543723814}"/>
              </a:ext>
            </a:extLst>
          </p:cNvPr>
          <p:cNvSpPr txBox="1">
            <a:spLocks/>
          </p:cNvSpPr>
          <p:nvPr/>
        </p:nvSpPr>
        <p:spPr>
          <a:xfrm>
            <a:off x="457199" y="274638"/>
            <a:ext cx="8242662" cy="1143000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Forest Target: 3-5% of VT Forests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7942762B-B3D5-4C2E-975C-91C616D508D5}"/>
              </a:ext>
            </a:extLst>
          </p:cNvPr>
          <p:cNvSpPr txBox="1">
            <a:spLocks/>
          </p:cNvSpPr>
          <p:nvPr/>
        </p:nvSpPr>
        <p:spPr>
          <a:xfrm>
            <a:off x="457200" y="1600201"/>
            <a:ext cx="8242662" cy="3250474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dirty="0"/>
              <a:t>Informed by the estimated abundance of young forest prior to European settlement (Lorimer and White 2003)</a:t>
            </a:r>
          </a:p>
          <a:p>
            <a:r>
              <a:rPr lang="en-US" sz="2800" b="1" dirty="0"/>
              <a:t>A percentage that at one time supported all of Vermont’s native species that require young forest</a:t>
            </a:r>
          </a:p>
          <a:p>
            <a:r>
              <a:rPr lang="en-US" sz="2800" b="1" dirty="0"/>
              <a:t>Reverses a declining trend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50141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7EEAA1-B1FA-44CC-A816-75D1BB731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156825-B8BA-400C-9C2C-AD45562A0D78}"/>
              </a:ext>
            </a:extLst>
          </p:cNvPr>
          <p:cNvSpPr txBox="1"/>
          <p:nvPr/>
        </p:nvSpPr>
        <p:spPr>
          <a:xfrm>
            <a:off x="129881" y="381000"/>
            <a:ext cx="2247560" cy="1384995"/>
          </a:xfrm>
          <a:prstGeom prst="rect">
            <a:avLst/>
          </a:prstGeom>
          <a:solidFill>
            <a:srgbClr val="E6E60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Target: 3-4%</a:t>
            </a:r>
          </a:p>
          <a:p>
            <a:r>
              <a:rPr lang="en-US" sz="2800" b="1" dirty="0"/>
              <a:t>Estimated Current: 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58B30F-7AF0-4448-AEF2-B919B0BCA26A}"/>
              </a:ext>
            </a:extLst>
          </p:cNvPr>
          <p:cNvSpPr txBox="1"/>
          <p:nvPr/>
        </p:nvSpPr>
        <p:spPr>
          <a:xfrm>
            <a:off x="5772369" y="3950739"/>
            <a:ext cx="2247560" cy="1384995"/>
          </a:xfrm>
          <a:prstGeom prst="rect">
            <a:avLst/>
          </a:prstGeom>
          <a:solidFill>
            <a:srgbClr val="0084A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Target: 3-4%</a:t>
            </a: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Estimated Current: 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079E98-91A5-4730-9583-74100C581BE6}"/>
              </a:ext>
            </a:extLst>
          </p:cNvPr>
          <p:cNvSpPr txBox="1"/>
          <p:nvPr/>
        </p:nvSpPr>
        <p:spPr>
          <a:xfrm>
            <a:off x="129881" y="2146995"/>
            <a:ext cx="2247560" cy="1384995"/>
          </a:xfrm>
          <a:prstGeom prst="rect">
            <a:avLst/>
          </a:prstGeom>
          <a:solidFill>
            <a:srgbClr val="734C0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Target: 5%</a:t>
            </a: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Estimated Current: 1%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4BCCDB-48BE-4782-9171-7EA21D0E5F1F}"/>
              </a:ext>
            </a:extLst>
          </p:cNvPr>
          <p:cNvSpPr txBox="1"/>
          <p:nvPr/>
        </p:nvSpPr>
        <p:spPr>
          <a:xfrm>
            <a:off x="6570616" y="999048"/>
            <a:ext cx="2247560" cy="1384995"/>
          </a:xfrm>
          <a:prstGeom prst="rect">
            <a:avLst/>
          </a:prstGeom>
          <a:solidFill>
            <a:srgbClr val="70A80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Target: 5%</a:t>
            </a:r>
          </a:p>
          <a:p>
            <a:r>
              <a:rPr lang="en-US" sz="2800" b="1" dirty="0"/>
              <a:t>Estimated Current: 4%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59456E-F3C9-4F1B-A1CA-C71E89CB8B97}"/>
              </a:ext>
            </a:extLst>
          </p:cNvPr>
          <p:cNvSpPr txBox="1"/>
          <p:nvPr/>
        </p:nvSpPr>
        <p:spPr>
          <a:xfrm>
            <a:off x="4974122" y="6098178"/>
            <a:ext cx="2247560" cy="523220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cap="small" dirty="0"/>
              <a:t>Young forest </a:t>
            </a:r>
          </a:p>
        </p:txBody>
      </p:sp>
    </p:spTree>
    <p:extLst>
      <p:ext uri="{BB962C8B-B14F-4D97-AF65-F5344CB8AC3E}">
        <p14:creationId xmlns:p14="http://schemas.microsoft.com/office/powerpoint/2010/main" val="948024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5EDA23-7035-427B-B495-24CE91C06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" y="0"/>
            <a:ext cx="9144000" cy="6858000"/>
          </a:xfrm>
          <a:prstGeom prst="rect">
            <a:avLst/>
          </a:prstGeom>
        </p:spPr>
      </p:pic>
      <p:sp>
        <p:nvSpPr>
          <p:cNvPr id="4" name="Title 12">
            <a:extLst>
              <a:ext uri="{FF2B5EF4-FFF2-40B4-BE49-F238E27FC236}">
                <a16:creationId xmlns:a16="http://schemas.microsoft.com/office/drawing/2014/main" id="{C2221C79-EC7D-4B33-8C81-9A5543723814}"/>
              </a:ext>
            </a:extLst>
          </p:cNvPr>
          <p:cNvSpPr txBox="1">
            <a:spLocks/>
          </p:cNvSpPr>
          <p:nvPr/>
        </p:nvSpPr>
        <p:spPr>
          <a:xfrm>
            <a:off x="457199" y="274638"/>
            <a:ext cx="8242662" cy="1143000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Forest Target: 3-5% of VT Forests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7942762B-B3D5-4C2E-975C-91C616D508D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42662" cy="3172097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dirty="0"/>
              <a:t>Created by forest management and natural disturbance</a:t>
            </a:r>
          </a:p>
          <a:p>
            <a:r>
              <a:rPr lang="en-US" sz="2800" b="1" dirty="0"/>
              <a:t>Patches ideally </a:t>
            </a:r>
            <a:r>
              <a:rPr lang="en-US" sz="2800" b="1" u="sng" dirty="0"/>
              <a:t>&gt;</a:t>
            </a:r>
            <a:r>
              <a:rPr lang="en-US" sz="2800" b="1" dirty="0"/>
              <a:t>5 acres in size  </a:t>
            </a:r>
          </a:p>
          <a:p>
            <a:r>
              <a:rPr lang="en-US" sz="2800" b="1" dirty="0"/>
              <a:t>Distributed in each biophysical region</a:t>
            </a:r>
          </a:p>
          <a:p>
            <a:r>
              <a:rPr lang="en-US" sz="2800" b="1" dirty="0"/>
              <a:t>138,000 - 155,000 acres in highest priority forest blocks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40122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538D7-8BF2-41A2-BEF7-EB89FA46F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2">
            <a:extLst>
              <a:ext uri="{FF2B5EF4-FFF2-40B4-BE49-F238E27FC236}">
                <a16:creationId xmlns:a16="http://schemas.microsoft.com/office/drawing/2014/main" id="{C2221C79-EC7D-4B33-8C81-9A5543723814}"/>
              </a:ext>
            </a:extLst>
          </p:cNvPr>
          <p:cNvSpPr txBox="1">
            <a:spLocks/>
          </p:cNvSpPr>
          <p:nvPr/>
        </p:nvSpPr>
        <p:spPr>
          <a:xfrm>
            <a:off x="457199" y="274638"/>
            <a:ext cx="8242662" cy="1143000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Forest Target: 3-5% of VT Forests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7942762B-B3D5-4C2E-975C-91C616D508D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42662" cy="1143001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dirty="0"/>
              <a:t>Need 6,900 – 10,300 new acres of young forest each year to meet this target</a:t>
            </a:r>
          </a:p>
        </p:txBody>
      </p:sp>
    </p:spTree>
    <p:extLst>
      <p:ext uri="{BB962C8B-B14F-4D97-AF65-F5344CB8AC3E}">
        <p14:creationId xmlns:p14="http://schemas.microsoft.com/office/powerpoint/2010/main" val="3119869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1A693B-0448-4671-8567-A4F591693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A50722D6-D650-46FB-89A4-B4664F8F7FD2}"/>
              </a:ext>
            </a:extLst>
          </p:cNvPr>
          <p:cNvSpPr txBox="1">
            <a:spLocks/>
          </p:cNvSpPr>
          <p:nvPr/>
        </p:nvSpPr>
        <p:spPr>
          <a:xfrm>
            <a:off x="4648200" y="274638"/>
            <a:ext cx="4038600" cy="1143000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Forest</a:t>
            </a:r>
          </a:p>
        </p:txBody>
      </p: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D195D6C5-DE06-46BB-9D2C-8D66BA0C0494}"/>
              </a:ext>
            </a:extLst>
          </p:cNvPr>
          <p:cNvSpPr txBox="1">
            <a:spLocks/>
          </p:cNvSpPr>
          <p:nvPr/>
        </p:nvSpPr>
        <p:spPr>
          <a:xfrm>
            <a:off x="4648200" y="1600202"/>
            <a:ext cx="4038600" cy="4525963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100" b="1" dirty="0"/>
              <a:t>Biologically mature forests with minimal human disturbance</a:t>
            </a:r>
          </a:p>
          <a:p>
            <a:r>
              <a:rPr lang="en-US" sz="2100" b="1" dirty="0"/>
              <a:t>Natural disturbances prevail</a:t>
            </a:r>
          </a:p>
          <a:p>
            <a:r>
              <a:rPr lang="en-US" sz="2100" b="1" dirty="0"/>
              <a:t>Some trees exceeding 150 years (for most forest types)</a:t>
            </a:r>
          </a:p>
          <a:p>
            <a:r>
              <a:rPr lang="en-US" sz="2100" b="1" dirty="0"/>
              <a:t>Native tree species present in multiple ages</a:t>
            </a:r>
          </a:p>
          <a:p>
            <a:r>
              <a:rPr lang="en-US" sz="2100" b="1" dirty="0"/>
              <a:t>Complex stand structure (tree diameters, vertical layers, natural canopy gaps, dead and downed wood in all sizes and decay stages)</a:t>
            </a:r>
          </a:p>
          <a:p>
            <a:endParaRPr lang="en-US" sz="2100" b="1" dirty="0"/>
          </a:p>
          <a:p>
            <a:endParaRPr lang="en-US" sz="21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87739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A8C763-8948-4995-9DD5-36680B55D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D0BE49EE-4A81-444E-9143-E3B5E9C2C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  <a:solidFill>
            <a:srgbClr val="BDDFCF">
              <a:alpha val="90000"/>
            </a:srgbClr>
          </a:solidFill>
        </p:spPr>
        <p:txBody>
          <a:bodyPr/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Old Forests?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7C372D5-6CDD-4C3D-94E4-60CCBA105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rgbClr val="BDDFCF">
              <a:alpha val="90000"/>
            </a:srgbClr>
          </a:solidFill>
        </p:spPr>
        <p:txBody>
          <a:bodyPr/>
          <a:lstStyle/>
          <a:p>
            <a:r>
              <a:rPr lang="en-US" b="1" dirty="0"/>
              <a:t>Structural complexity creates unique habitats</a:t>
            </a:r>
          </a:p>
          <a:p>
            <a:r>
              <a:rPr lang="en-US" b="1" dirty="0"/>
              <a:t>Native plants and animals evolved with old forests</a:t>
            </a:r>
          </a:p>
          <a:p>
            <a:r>
              <a:rPr lang="en-US" b="1" dirty="0"/>
              <a:t>Resilient to change and disturbance</a:t>
            </a:r>
          </a:p>
          <a:p>
            <a:r>
              <a:rPr lang="en-US" i="1" dirty="0"/>
              <a:t>Carbon storage</a:t>
            </a:r>
          </a:p>
          <a:p>
            <a:r>
              <a:rPr lang="en-US" i="1" dirty="0"/>
              <a:t>Water quality and flood protection</a:t>
            </a:r>
          </a:p>
          <a:p>
            <a:r>
              <a:rPr lang="en-US" i="1" dirty="0"/>
              <a:t>Ecological benchmark</a:t>
            </a:r>
          </a:p>
          <a:p>
            <a:r>
              <a:rPr lang="en-US" i="1" dirty="0"/>
              <a:t>Connect people to untrammeled nature</a:t>
            </a:r>
          </a:p>
        </p:txBody>
      </p:sp>
    </p:spTree>
    <p:extLst>
      <p:ext uri="{BB962C8B-B14F-4D97-AF65-F5344CB8AC3E}">
        <p14:creationId xmlns:p14="http://schemas.microsoft.com/office/powerpoint/2010/main" val="2474069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AFA328C-61FA-42A1-9270-A4D458E22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19838D77-58CF-4CF7-8B92-92AC98DA93C4}"/>
              </a:ext>
            </a:extLst>
          </p:cNvPr>
          <p:cNvSpPr txBox="1">
            <a:spLocks/>
          </p:cNvSpPr>
          <p:nvPr/>
        </p:nvSpPr>
        <p:spPr>
          <a:xfrm>
            <a:off x="457198" y="274638"/>
            <a:ext cx="8242665" cy="1143000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Forest Target: 10 % of Vermont’s Forest</a:t>
            </a:r>
          </a:p>
        </p:txBody>
      </p:sp>
    </p:spTree>
    <p:extLst>
      <p:ext uri="{BB962C8B-B14F-4D97-AF65-F5344CB8AC3E}">
        <p14:creationId xmlns:p14="http://schemas.microsoft.com/office/powerpoint/2010/main" val="3372368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4572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 estimated 24,000 to 43,500 species in Vermont!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751106"/>
              </p:ext>
            </p:extLst>
          </p:nvPr>
        </p:nvGraphicFramePr>
        <p:xfrm>
          <a:off x="-113211" y="1913708"/>
          <a:ext cx="6733124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05538" y="1195913"/>
            <a:ext cx="5132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How do we protect them all?</a:t>
            </a:r>
          </a:p>
        </p:txBody>
      </p:sp>
      <p:pic>
        <p:nvPicPr>
          <p:cNvPr id="1026" name="Picture 2" descr="D:\Photos\2007_06_28ScanlonBog\132_3225-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8324" y="2066925"/>
            <a:ext cx="2285171" cy="3578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324600" y="56769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Elfin Skimmer</a:t>
            </a:r>
          </a:p>
        </p:txBody>
      </p:sp>
    </p:spTree>
    <p:extLst>
      <p:ext uri="{BB962C8B-B14F-4D97-AF65-F5344CB8AC3E}">
        <p14:creationId xmlns:p14="http://schemas.microsoft.com/office/powerpoint/2010/main" val="412557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9E51E9-38FB-4B12-8C42-20EAD750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2">
            <a:extLst>
              <a:ext uri="{FF2B5EF4-FFF2-40B4-BE49-F238E27FC236}">
                <a16:creationId xmlns:a16="http://schemas.microsoft.com/office/drawing/2014/main" id="{C14872EF-AC35-4D90-9D96-343AAECEFD5C}"/>
              </a:ext>
            </a:extLst>
          </p:cNvPr>
          <p:cNvSpPr txBox="1">
            <a:spLocks/>
          </p:cNvSpPr>
          <p:nvPr/>
        </p:nvSpPr>
        <p:spPr>
          <a:xfrm>
            <a:off x="457199" y="274638"/>
            <a:ext cx="4114801" cy="1143000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Forest Target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4814A657-115A-4F0B-96ED-E899E6272EEE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42662" cy="3163389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dirty="0"/>
              <a:t>15% of matrix forest in highest priority forest blocks </a:t>
            </a:r>
          </a:p>
          <a:p>
            <a:r>
              <a:rPr lang="en-US" sz="2800" b="1" dirty="0"/>
              <a:t>9.1% of Vermont’s forest</a:t>
            </a:r>
          </a:p>
          <a:p>
            <a:r>
              <a:rPr lang="en-US" sz="2800" b="1" dirty="0"/>
              <a:t>419,000 acres</a:t>
            </a:r>
          </a:p>
          <a:p>
            <a:r>
              <a:rPr lang="en-US" sz="2800" b="1" dirty="0"/>
              <a:t>Distributed in each biophysical region</a:t>
            </a:r>
          </a:p>
          <a:p>
            <a:r>
              <a:rPr lang="en-US" sz="2800" b="1" dirty="0"/>
              <a:t>Professional judgement: an amount that will reintroduce the ecological functions of old forests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23583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8C4FBB-2A3E-4A9E-AB0E-2DED0B06E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1766AE-8660-493C-8FE7-7624AB057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2412" r="3165" b="2477"/>
          <a:stretch/>
        </p:blipFill>
        <p:spPr>
          <a:xfrm>
            <a:off x="3924961" y="0"/>
            <a:ext cx="5219039" cy="6858000"/>
          </a:xfrm>
          <a:prstGeom prst="rect">
            <a:avLst/>
          </a:prstGeom>
        </p:spPr>
      </p:pic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412FBC20-0979-444C-9869-D1D0E0C01EDA}"/>
              </a:ext>
            </a:extLst>
          </p:cNvPr>
          <p:cNvSpPr txBox="1">
            <a:spLocks/>
          </p:cNvSpPr>
          <p:nvPr/>
        </p:nvSpPr>
        <p:spPr>
          <a:xfrm>
            <a:off x="509452" y="387532"/>
            <a:ext cx="2886891" cy="4976948"/>
          </a:xfrm>
          <a:prstGeom prst="rect">
            <a:avLst/>
          </a:prstGeom>
          <a:solidFill>
            <a:srgbClr val="BDDFCF">
              <a:alpha val="95000"/>
            </a:srgbClr>
          </a:solidFill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b="1" dirty="0"/>
              <a:t>Matrix forests:</a:t>
            </a:r>
          </a:p>
          <a:p>
            <a:pPr marL="0" indent="0">
              <a:buNone/>
            </a:pPr>
            <a:r>
              <a:rPr lang="en-US" sz="2800" b="1" dirty="0"/>
              <a:t>Vermont’s most widespread forested natural communities </a:t>
            </a:r>
          </a:p>
          <a:p>
            <a:r>
              <a:rPr lang="en-US" b="1" dirty="0"/>
              <a:t>Northern Hardwood Forest</a:t>
            </a:r>
          </a:p>
          <a:p>
            <a:r>
              <a:rPr lang="en-US" b="1" dirty="0"/>
              <a:t>Red Spruce-NHF</a:t>
            </a:r>
          </a:p>
          <a:p>
            <a:r>
              <a:rPr lang="en-US" b="1" dirty="0"/>
              <a:t>Red Oak-NHF</a:t>
            </a:r>
          </a:p>
          <a:p>
            <a:r>
              <a:rPr lang="en-US" b="1" dirty="0"/>
              <a:t>Montane Spruce-Fir Forest</a:t>
            </a:r>
          </a:p>
        </p:txBody>
      </p:sp>
    </p:spTree>
    <p:extLst>
      <p:ext uri="{BB962C8B-B14F-4D97-AF65-F5344CB8AC3E}">
        <p14:creationId xmlns:p14="http://schemas.microsoft.com/office/powerpoint/2010/main" val="106559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2798E4-A182-43B5-84C3-BA604C651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146173"/>
              </p:ext>
            </p:extLst>
          </p:nvPr>
        </p:nvGraphicFramePr>
        <p:xfrm>
          <a:off x="69669" y="940526"/>
          <a:ext cx="8998129" cy="54809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6164">
                  <a:extLst>
                    <a:ext uri="{9D8B030D-6E8A-4147-A177-3AD203B41FA5}">
                      <a16:colId xmlns:a16="http://schemas.microsoft.com/office/drawing/2014/main" val="482855508"/>
                    </a:ext>
                  </a:extLst>
                </a:gridCol>
                <a:gridCol w="764081">
                  <a:extLst>
                    <a:ext uri="{9D8B030D-6E8A-4147-A177-3AD203B41FA5}">
                      <a16:colId xmlns:a16="http://schemas.microsoft.com/office/drawing/2014/main" val="2029987640"/>
                    </a:ext>
                  </a:extLst>
                </a:gridCol>
                <a:gridCol w="668372">
                  <a:extLst>
                    <a:ext uri="{9D8B030D-6E8A-4147-A177-3AD203B41FA5}">
                      <a16:colId xmlns:a16="http://schemas.microsoft.com/office/drawing/2014/main" val="1571292870"/>
                    </a:ext>
                  </a:extLst>
                </a:gridCol>
                <a:gridCol w="668372">
                  <a:extLst>
                    <a:ext uri="{9D8B030D-6E8A-4147-A177-3AD203B41FA5}">
                      <a16:colId xmlns:a16="http://schemas.microsoft.com/office/drawing/2014/main" val="2023506678"/>
                    </a:ext>
                  </a:extLst>
                </a:gridCol>
                <a:gridCol w="537861">
                  <a:extLst>
                    <a:ext uri="{9D8B030D-6E8A-4147-A177-3AD203B41FA5}">
                      <a16:colId xmlns:a16="http://schemas.microsoft.com/office/drawing/2014/main" val="3215298413"/>
                    </a:ext>
                  </a:extLst>
                </a:gridCol>
                <a:gridCol w="572664">
                  <a:extLst>
                    <a:ext uri="{9D8B030D-6E8A-4147-A177-3AD203B41FA5}">
                      <a16:colId xmlns:a16="http://schemas.microsoft.com/office/drawing/2014/main" val="2325243674"/>
                    </a:ext>
                  </a:extLst>
                </a:gridCol>
                <a:gridCol w="764081">
                  <a:extLst>
                    <a:ext uri="{9D8B030D-6E8A-4147-A177-3AD203B41FA5}">
                      <a16:colId xmlns:a16="http://schemas.microsoft.com/office/drawing/2014/main" val="2658096744"/>
                    </a:ext>
                  </a:extLst>
                </a:gridCol>
                <a:gridCol w="668372">
                  <a:extLst>
                    <a:ext uri="{9D8B030D-6E8A-4147-A177-3AD203B41FA5}">
                      <a16:colId xmlns:a16="http://schemas.microsoft.com/office/drawing/2014/main" val="1517533209"/>
                    </a:ext>
                  </a:extLst>
                </a:gridCol>
                <a:gridCol w="668372">
                  <a:extLst>
                    <a:ext uri="{9D8B030D-6E8A-4147-A177-3AD203B41FA5}">
                      <a16:colId xmlns:a16="http://schemas.microsoft.com/office/drawing/2014/main" val="857945964"/>
                    </a:ext>
                  </a:extLst>
                </a:gridCol>
                <a:gridCol w="859790">
                  <a:extLst>
                    <a:ext uri="{9D8B030D-6E8A-4147-A177-3AD203B41FA5}">
                      <a16:colId xmlns:a16="http://schemas.microsoft.com/office/drawing/2014/main" val="3146588142"/>
                    </a:ext>
                  </a:extLst>
                </a:gridCol>
              </a:tblGrid>
              <a:tr h="888274">
                <a:tc>
                  <a:txBody>
                    <a:bodyPr/>
                    <a:lstStyle/>
                    <a:p>
                      <a:endParaRPr lang="en-US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dirty="0">
                          <a:solidFill>
                            <a:schemeClr val="tx2"/>
                          </a:solidFill>
                          <a:effectLst/>
                        </a:rPr>
                        <a:t>Northeastern Highlands</a:t>
                      </a:r>
                      <a:endParaRPr lang="en-US" sz="1200" b="1" u="non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vert="vert27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dirty="0">
                          <a:solidFill>
                            <a:schemeClr val="tx2"/>
                          </a:solidFill>
                          <a:effectLst/>
                        </a:rPr>
                        <a:t>Taconic Mountains</a:t>
                      </a:r>
                      <a:endParaRPr lang="en-US" sz="1200" b="1" u="non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vert="vert27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Champlain Valley</a:t>
                      </a:r>
                    </a:p>
                  </a:txBody>
                  <a:tcPr marL="69320" marR="69320" marT="0" marB="0" vert="vert27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dirty="0">
                          <a:solidFill>
                            <a:schemeClr val="tx2"/>
                          </a:solidFill>
                          <a:effectLst/>
                        </a:rPr>
                        <a:t>Champlain Hills</a:t>
                      </a:r>
                      <a:endParaRPr lang="en-US" sz="1200" b="1" u="non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vert="vert27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dirty="0">
                          <a:solidFill>
                            <a:schemeClr val="tx2"/>
                          </a:solidFill>
                          <a:effectLst/>
                        </a:rPr>
                        <a:t>Vermont Valley</a:t>
                      </a:r>
                      <a:endParaRPr lang="en-US" sz="1200" b="1" u="non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vert="vert27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dirty="0">
                          <a:solidFill>
                            <a:schemeClr val="tx2"/>
                          </a:solidFill>
                          <a:effectLst/>
                        </a:rPr>
                        <a:t>Northern Green Mountains</a:t>
                      </a:r>
                      <a:endParaRPr lang="en-US" sz="1200" b="1" u="non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vert="vert27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Northern Vermont Piedmont</a:t>
                      </a:r>
                    </a:p>
                  </a:txBody>
                  <a:tcPr marL="69320" marR="69320" marT="0" marB="0" vert="vert27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dirty="0">
                          <a:solidFill>
                            <a:schemeClr val="tx2"/>
                          </a:solidFill>
                          <a:effectLst/>
                        </a:rPr>
                        <a:t>Southern Vermont Piedmont</a:t>
                      </a:r>
                      <a:endParaRPr lang="en-US" sz="1200" b="1" u="non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vert="vert27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dirty="0">
                          <a:solidFill>
                            <a:schemeClr val="tx2"/>
                          </a:solidFill>
                          <a:effectLst/>
                        </a:rPr>
                        <a:t>Southern Green Mountains</a:t>
                      </a:r>
                      <a:endParaRPr lang="en-US" sz="1200" b="1" u="non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vert="vert270" anchor="b"/>
                </a:tc>
                <a:extLst>
                  <a:ext uri="{0D108BD9-81ED-4DB2-BD59-A6C34878D82A}">
                    <a16:rowId xmlns:a16="http://schemas.microsoft.com/office/drawing/2014/main" val="2382123530"/>
                  </a:ext>
                </a:extLst>
              </a:tr>
              <a:tr h="7170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Acadian Low Elevation Spruce-Fir-Hardwood Forest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200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Montane Spruce-Fir Forest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1,256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- - 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- 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- 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396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3,403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extLst>
                  <a:ext uri="{0D108BD9-81ED-4DB2-BD59-A6C34878D82A}">
                    <a16:rowId xmlns:a16="http://schemas.microsoft.com/office/drawing/2014/main" val="2878872016"/>
                  </a:ext>
                </a:extLst>
              </a:tr>
              <a:tr h="3969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Acadian Sub-boreal Spruce Flat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200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Lowland Spruce-Fir Forest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236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- 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- 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- 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636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extLst>
                  <a:ext uri="{0D108BD9-81ED-4DB2-BD59-A6C34878D82A}">
                    <a16:rowId xmlns:a16="http://schemas.microsoft.com/office/drawing/2014/main" val="1536788563"/>
                  </a:ext>
                </a:extLst>
              </a:tr>
              <a:tr h="7170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Acadian-Appalachian Montane Spruce-Fir-Hardwood Forest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200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Montane Yellow Birch-Red Spruce Forest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596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1,139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- 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27,424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1,161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highlight>
                            <a:srgbClr val="FFFF00"/>
                          </a:highlight>
                        </a:rPr>
                        <a:t>12,964</a:t>
                      </a:r>
                      <a:endParaRPr lang="en-US" sz="16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extLst>
                  <a:ext uri="{0D108BD9-81ED-4DB2-BD59-A6C34878D82A}">
                    <a16:rowId xmlns:a16="http://schemas.microsoft.com/office/drawing/2014/main" val="2297712115"/>
                  </a:ext>
                </a:extLst>
              </a:tr>
              <a:tr h="7170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Appalachian (Hemlock)-Northern Hardwood Forest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200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Hemlock-Northern Hardwood Forest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- 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4,061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2,950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806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1,458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extLst>
                  <a:ext uri="{0D108BD9-81ED-4DB2-BD59-A6C34878D82A}">
                    <a16:rowId xmlns:a16="http://schemas.microsoft.com/office/drawing/2014/main" val="840548321"/>
                  </a:ext>
                </a:extLst>
              </a:tr>
              <a:tr h="7170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Laurentian-Acadian Northern Hardwood Forest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200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Northern Hardwood Forest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9,482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4,003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- 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>
                          <a:effectLst/>
                        </a:rPr>
                        <a:t>82</a:t>
                      </a:r>
                      <a:endParaRPr lang="en-US" sz="16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41,973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2,136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462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highlight>
                            <a:srgbClr val="FFFF00"/>
                          </a:highlight>
                        </a:rPr>
                        <a:t>92,431</a:t>
                      </a:r>
                      <a:endParaRPr lang="en-US" sz="16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extLst>
                  <a:ext uri="{0D108BD9-81ED-4DB2-BD59-A6C34878D82A}">
                    <a16:rowId xmlns:a16="http://schemas.microsoft.com/office/drawing/2014/main" val="2389329384"/>
                  </a:ext>
                </a:extLst>
              </a:tr>
              <a:tr h="7170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Laurentian-Acadian Pine-Hemlock-Hardwood Forest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200" i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Hemlock Northern Hardwood Forest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1,128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2,135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extLst>
                  <a:ext uri="{0D108BD9-81ED-4DB2-BD59-A6C34878D82A}">
                    <a16:rowId xmlns:a16="http://schemas.microsoft.com/office/drawing/2014/main" val="3520056337"/>
                  </a:ext>
                </a:extLst>
              </a:tr>
              <a:tr h="174815">
                <a:tc>
                  <a:txBody>
                    <a:bodyPr/>
                    <a:lstStyle/>
                    <a:p>
                      <a:endParaRPr lang="en-US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320" marR="69320" marT="0" marB="0" anchor="b"/>
                </a:tc>
                <a:extLst>
                  <a:ext uri="{0D108BD9-81ED-4DB2-BD59-A6C34878D82A}">
                    <a16:rowId xmlns:a16="http://schemas.microsoft.com/office/drawing/2014/main" val="4199634163"/>
                  </a:ext>
                </a:extLst>
              </a:tr>
              <a:tr h="3969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TOTAL by BPR</a:t>
                      </a:r>
                      <a:endParaRPr lang="en-US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</a:rPr>
                        <a:t>11,569</a:t>
                      </a:r>
                      <a:endParaRPr lang="en-US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</a:rPr>
                        <a:t>9,211</a:t>
                      </a:r>
                      <a:endParaRPr lang="en-US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</a:rPr>
                        <a:t>2,990</a:t>
                      </a:r>
                      <a:endParaRPr lang="en-US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</a:rPr>
                        <a:t>0</a:t>
                      </a:r>
                      <a:endParaRPr lang="en-US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</a:rPr>
                        <a:t>195</a:t>
                      </a:r>
                      <a:endParaRPr lang="en-US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</a:rPr>
                        <a:t>69,601</a:t>
                      </a:r>
                      <a:endParaRPr lang="en-US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</a:rPr>
                        <a:t>4,062</a:t>
                      </a:r>
                      <a:endParaRPr lang="en-US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</a:rPr>
                        <a:t>2,470</a:t>
                      </a:r>
                      <a:endParaRPr lang="en-US" sz="16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  <a:highlight>
                            <a:srgbClr val="FFFF00"/>
                          </a:highlight>
                        </a:rPr>
                        <a:t>113,027</a:t>
                      </a:r>
                      <a:endParaRPr lang="en-US" sz="1600" b="1" i="1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9320" marR="69320" marT="0" marB="0" anchor="b"/>
                </a:tc>
                <a:extLst>
                  <a:ext uri="{0D108BD9-81ED-4DB2-BD59-A6C34878D82A}">
                    <a16:rowId xmlns:a16="http://schemas.microsoft.com/office/drawing/2014/main" val="207729111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BD4278-682E-4C01-B5F4-73C3B6E66FFC}"/>
              </a:ext>
            </a:extLst>
          </p:cNvPr>
          <p:cNvSpPr txBox="1"/>
          <p:nvPr/>
        </p:nvSpPr>
        <p:spPr>
          <a:xfrm>
            <a:off x="1181101" y="152400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Estimated future old forest acres by ecosystem type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44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39584-DFB8-4A0B-A4E7-A1D240162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2">
            <a:extLst>
              <a:ext uri="{FF2B5EF4-FFF2-40B4-BE49-F238E27FC236}">
                <a16:creationId xmlns:a16="http://schemas.microsoft.com/office/drawing/2014/main" id="{C1282611-76E6-4DC6-B9B9-0AC9AA1FE351}"/>
              </a:ext>
            </a:extLst>
          </p:cNvPr>
          <p:cNvSpPr txBox="1">
            <a:spLocks/>
          </p:cNvSpPr>
          <p:nvPr/>
        </p:nvSpPr>
        <p:spPr>
          <a:xfrm>
            <a:off x="457199" y="274638"/>
            <a:ext cx="4114801" cy="1143000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Forest Target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A8E73656-703D-47E6-95EC-0F2C9CFCC71C}"/>
              </a:ext>
            </a:extLst>
          </p:cNvPr>
          <p:cNvSpPr txBox="1">
            <a:spLocks/>
          </p:cNvSpPr>
          <p:nvPr/>
        </p:nvSpPr>
        <p:spPr>
          <a:xfrm>
            <a:off x="457200" y="1600201"/>
            <a:ext cx="8242662" cy="2283822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dirty="0"/>
              <a:t>213,000 acres expected to become old forest</a:t>
            </a:r>
          </a:p>
          <a:p>
            <a:r>
              <a:rPr lang="en-US" sz="2800" b="1" dirty="0"/>
              <a:t>Need an additional 206,000 acres for the target</a:t>
            </a:r>
          </a:p>
          <a:p>
            <a:r>
              <a:rPr lang="en-US" sz="2800" b="1" dirty="0"/>
              <a:t>= approximately 5-6% of Vermont’s operable forest</a:t>
            </a:r>
          </a:p>
          <a:p>
            <a:r>
              <a:rPr lang="en-US" sz="2800" b="1" dirty="0"/>
              <a:t>Pursue these acres thoughtfully and strategically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77149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5A575-A090-4C80-8E28-F43809DA7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9" y="3081807"/>
            <a:ext cx="3216367" cy="2412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D2ECC3-33A8-49E6-BB86-6A735753D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17" y="3295167"/>
            <a:ext cx="3216366" cy="2412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B52CF7-E440-4B67-8D47-8CF2EC6E4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65" y="3508528"/>
            <a:ext cx="3216365" cy="2412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CCAA956-60AB-41C6-BA71-F22040B34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69" y="708008"/>
            <a:ext cx="8458201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Vermont Conservation Design -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Forest Structure Targets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ea typeface="Calibri"/>
                <a:cs typeface="Times New Roman"/>
              </a:rPr>
              <a:t>Establish targets for a balance of forest ages as part of an ecologically functional landscape</a:t>
            </a:r>
          </a:p>
        </p:txBody>
      </p:sp>
    </p:spTree>
    <p:extLst>
      <p:ext uri="{BB962C8B-B14F-4D97-AF65-F5344CB8AC3E}">
        <p14:creationId xmlns:p14="http://schemas.microsoft.com/office/powerpoint/2010/main" val="2376743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FE4439-B47A-42BD-8074-3FB6954D3B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7679" y="604518"/>
          <a:ext cx="8220891" cy="5622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5838">
                  <a:extLst>
                    <a:ext uri="{9D8B030D-6E8A-4147-A177-3AD203B41FA5}">
                      <a16:colId xmlns:a16="http://schemas.microsoft.com/office/drawing/2014/main" val="616012152"/>
                    </a:ext>
                  </a:extLst>
                </a:gridCol>
                <a:gridCol w="2006632">
                  <a:extLst>
                    <a:ext uri="{9D8B030D-6E8A-4147-A177-3AD203B41FA5}">
                      <a16:colId xmlns:a16="http://schemas.microsoft.com/office/drawing/2014/main" val="3921731965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530640905"/>
                    </a:ext>
                  </a:extLst>
                </a:gridCol>
                <a:gridCol w="1227908">
                  <a:extLst>
                    <a:ext uri="{9D8B030D-6E8A-4147-A177-3AD203B41FA5}">
                      <a16:colId xmlns:a16="http://schemas.microsoft.com/office/drawing/2014/main" val="3765916554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2673777158"/>
                    </a:ext>
                  </a:extLst>
                </a:gridCol>
                <a:gridCol w="1271450">
                  <a:extLst>
                    <a:ext uri="{9D8B030D-6E8A-4147-A177-3AD203B41FA5}">
                      <a16:colId xmlns:a16="http://schemas.microsoft.com/office/drawing/2014/main" val="4052167991"/>
                    </a:ext>
                  </a:extLst>
                </a:gridCol>
              </a:tblGrid>
              <a:tr h="599968">
                <a:tc rowSpan="2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Forest Age Classes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Young Forest Targets as Landscape %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240081"/>
                  </a:ext>
                </a:extLst>
              </a:tr>
              <a:tr h="813656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4% </a:t>
                      </a:r>
                    </a:p>
                    <a:p>
                      <a:pPr algn="ctr"/>
                      <a:r>
                        <a:rPr lang="en-US" sz="2400" b="0" i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(VCD Avg)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478105"/>
                  </a:ext>
                </a:extLst>
              </a:tr>
              <a:tr h="5999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0-15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477242"/>
                  </a:ext>
                </a:extLst>
              </a:tr>
              <a:tr h="5999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15-30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896791"/>
                  </a:ext>
                </a:extLst>
              </a:tr>
              <a:tr h="5999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30-45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19636"/>
                  </a:ext>
                </a:extLst>
              </a:tr>
              <a:tr h="5999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45-60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869973"/>
                  </a:ext>
                </a:extLst>
              </a:tr>
              <a:tr h="5999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60-75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350069"/>
                  </a:ext>
                </a:extLst>
              </a:tr>
              <a:tr h="5999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75-90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-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731269"/>
                  </a:ext>
                </a:extLst>
              </a:tr>
              <a:tr h="599968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022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359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5A575-A090-4C80-8E28-F43809DA7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9" y="2611521"/>
            <a:ext cx="3216367" cy="2412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D2ECC3-33A8-49E6-BB86-6A735753D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17" y="2824881"/>
            <a:ext cx="3216366" cy="2412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B52CF7-E440-4B67-8D47-8CF2EC6E4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65" y="3038242"/>
            <a:ext cx="3216365" cy="2412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CCAA956-60AB-41C6-BA71-F22040B34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973" y="1363918"/>
            <a:ext cx="18839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000000"/>
                </a:solidFill>
              </a:rPr>
              <a:t>~25%</a:t>
            </a:r>
            <a:endParaRPr lang="en-US" sz="4800" b="1" i="1" dirty="0">
              <a:ea typeface="Calibri"/>
              <a:cs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5A2BEC-295F-4B6C-8830-02CCB6E03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021" y="1363918"/>
            <a:ext cx="18839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000000"/>
                </a:solidFill>
              </a:rPr>
              <a:t>~65%</a:t>
            </a:r>
            <a:endParaRPr lang="en-US" sz="4800" b="1" i="1" dirty="0">
              <a:ea typeface="Calibri"/>
              <a:cs typeface="Times New Roman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C3301A3-6174-4C6F-B3DE-6E4953F00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070" y="1363918"/>
            <a:ext cx="18839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000000"/>
                </a:solidFill>
              </a:rPr>
              <a:t>~10%</a:t>
            </a:r>
            <a:endParaRPr lang="en-US" sz="4800" b="1" i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7120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60B6DB3-C272-4CE3-B1BD-85F30501E9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9" y="0"/>
            <a:ext cx="9144000" cy="6858000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51CA012D-6A22-49B3-B37C-F07485476EA3}"/>
              </a:ext>
            </a:extLst>
          </p:cNvPr>
          <p:cNvSpPr txBox="1">
            <a:spLocks/>
          </p:cNvSpPr>
          <p:nvPr/>
        </p:nvSpPr>
        <p:spPr>
          <a:xfrm>
            <a:off x="450669" y="274638"/>
            <a:ext cx="8242662" cy="1143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 Structure Targets</a:t>
            </a: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091C3FA7-941B-40F4-83E4-B3DEA26B1B71}"/>
              </a:ext>
            </a:extLst>
          </p:cNvPr>
          <p:cNvSpPr txBox="1">
            <a:spLocks/>
          </p:cNvSpPr>
          <p:nvPr/>
        </p:nvSpPr>
        <p:spPr>
          <a:xfrm>
            <a:off x="450670" y="1600200"/>
            <a:ext cx="8242662" cy="291954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dirty="0"/>
              <a:t>Restores young and old forest functions and habitats </a:t>
            </a:r>
          </a:p>
          <a:p>
            <a:r>
              <a:rPr lang="en-US" sz="2800" b="1" dirty="0"/>
              <a:t>Within an intact, connected, and diverse landscape</a:t>
            </a:r>
          </a:p>
          <a:p>
            <a:r>
              <a:rPr lang="en-US" sz="2800" b="1" dirty="0"/>
              <a:t>Conservation vision – not a mandate</a:t>
            </a:r>
          </a:p>
          <a:p>
            <a:r>
              <a:rPr lang="en-US" sz="2800" b="1" dirty="0"/>
              <a:t>Success depends on landowner choices </a:t>
            </a:r>
          </a:p>
          <a:p>
            <a:r>
              <a:rPr lang="en-US" sz="2800" b="1" dirty="0"/>
              <a:t>Supports Vermont’s social and economic values</a:t>
            </a:r>
          </a:p>
        </p:txBody>
      </p:sp>
    </p:spTree>
    <p:extLst>
      <p:ext uri="{BB962C8B-B14F-4D97-AF65-F5344CB8AC3E}">
        <p14:creationId xmlns:p14="http://schemas.microsoft.com/office/powerpoint/2010/main" val="348080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E7249F-B368-46AA-9B53-51B881E88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1C009F56-C29F-4F2A-BEDA-60A610CF670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4038600" cy="1143000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… Questions?</a:t>
            </a:r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0203360A-29CB-4A0A-BEF8-37DEC9D3E2C9}"/>
              </a:ext>
            </a:extLst>
          </p:cNvPr>
          <p:cNvSpPr txBox="1">
            <a:spLocks/>
          </p:cNvSpPr>
          <p:nvPr/>
        </p:nvSpPr>
        <p:spPr>
          <a:xfrm>
            <a:off x="457200" y="1606415"/>
            <a:ext cx="5046617" cy="2782706"/>
          </a:xfrm>
          <a:prstGeom prst="rect">
            <a:avLst/>
          </a:prstGeom>
          <a:solidFill>
            <a:srgbClr val="BDDFCF">
              <a:alpha val="80000"/>
            </a:srgbClr>
          </a:solidFill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Vermont Conservation Design Collaborators:</a:t>
            </a:r>
          </a:p>
          <a:p>
            <a:pPr marL="0" indent="0">
              <a:buNone/>
            </a:pPr>
            <a:r>
              <a:rPr lang="en-US" sz="2000" b="1" i="1" dirty="0"/>
              <a:t>VT Fish and Wildlife Dept.</a:t>
            </a:r>
          </a:p>
          <a:p>
            <a:pPr marL="0" indent="0">
              <a:buNone/>
            </a:pPr>
            <a:r>
              <a:rPr lang="en-US" sz="2000" b="1" i="1" dirty="0"/>
              <a:t>Vermont Land Trust</a:t>
            </a:r>
          </a:p>
          <a:p>
            <a:pPr marL="0" indent="0">
              <a:buNone/>
            </a:pPr>
            <a:r>
              <a:rPr lang="en-US" sz="2000" b="1" i="1" dirty="0"/>
              <a:t>VT Dept. of Forests, Parks and Recreation</a:t>
            </a:r>
          </a:p>
          <a:p>
            <a:pPr marL="0" indent="0">
              <a:buNone/>
            </a:pPr>
            <a:r>
              <a:rPr lang="en-US" sz="2000" b="1" i="1" dirty="0"/>
              <a:t>VT Dept. of Environmental Conservation</a:t>
            </a:r>
          </a:p>
          <a:p>
            <a:pPr marL="0" indent="0">
              <a:buNone/>
            </a:pPr>
            <a:r>
              <a:rPr lang="en-US" sz="2000" b="1" i="1" dirty="0"/>
              <a:t>The Nature Conservancy</a:t>
            </a:r>
          </a:p>
          <a:p>
            <a:pPr marL="0" indent="0">
              <a:buNone/>
            </a:pPr>
            <a:r>
              <a:rPr lang="en-US" sz="2000" b="1" i="1" dirty="0"/>
              <a:t>USDA NRCS</a:t>
            </a:r>
          </a:p>
        </p:txBody>
      </p:sp>
    </p:spTree>
    <p:extLst>
      <p:ext uri="{BB962C8B-B14F-4D97-AF65-F5344CB8AC3E}">
        <p14:creationId xmlns:p14="http://schemas.microsoft.com/office/powerpoint/2010/main" val="2624639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228599" y="76201"/>
            <a:ext cx="8458201" cy="423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Coarse filter/fine filter approach to conservation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ea typeface="Calibri"/>
                <a:cs typeface="Times New Roman"/>
              </a:rPr>
              <a:t>Well-recognized approach to conservation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ea typeface="Calibri"/>
                <a:cs typeface="Times New Roman"/>
              </a:rPr>
              <a:t>“Coarse” features protect many species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ea typeface="Calibri"/>
                <a:cs typeface="Times New Roman"/>
              </a:rPr>
              <a:t>Some species need individual attention (fine filter)</a:t>
            </a:r>
          </a:p>
          <a:p>
            <a:pPr marR="0" lvl="1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ea typeface="Calibri"/>
              <a:cs typeface="Times New Roman"/>
            </a:endParaRPr>
          </a:p>
          <a:p>
            <a:pPr marR="0" lvl="1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ea typeface="Calibri"/>
              <a:cs typeface="Times New Roman"/>
            </a:endParaRPr>
          </a:p>
          <a:p>
            <a:pPr marR="0" lvl="1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ea typeface="Calibri"/>
              <a:cs typeface="Times New Roman"/>
            </a:endParaRPr>
          </a:p>
          <a:p>
            <a:pPr marR="0" lvl="1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ea typeface="Calibri"/>
              <a:cs typeface="Times New Roman"/>
            </a:endParaRPr>
          </a:p>
          <a:p>
            <a:pPr marR="0" lvl="1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ea typeface="Calibri"/>
              <a:cs typeface="Times New Roman"/>
            </a:endParaRPr>
          </a:p>
          <a:p>
            <a:endParaRPr lang="en-US" sz="1400" b="1" dirty="0">
              <a:ea typeface="Calibri"/>
              <a:cs typeface="Times New Roman"/>
            </a:endParaRPr>
          </a:p>
          <a:p>
            <a:endParaRPr lang="en-US" sz="2400" b="1" dirty="0">
              <a:ea typeface="Calibri"/>
              <a:cs typeface="Times New Roman"/>
            </a:endParaRPr>
          </a:p>
        </p:txBody>
      </p:sp>
      <p:pic>
        <p:nvPicPr>
          <p:cNvPr id="4" name="Picture 2" descr="D:\Photos for Liz\Eric\Shrub swamps\IMG_1262Pekin Brook-Alluvial Shrub Swamp-5-9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" y="2285999"/>
            <a:ext cx="3759201" cy="2819401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Photos for Liz\Eric\Shrub swamps\photo #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68130"/>
            <a:ext cx="2090586" cy="1504070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Photos for Liz\Eric\Softwood swamps\107_0730_Peacham Bog Black Spruce Swam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611" y="2242882"/>
            <a:ext cx="3404189" cy="4538918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Photos for Liz\Eric\Softwood swamps\107_0734Peacham Bog-Splachnu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18171" r="17659" b="2816"/>
          <a:stretch/>
        </p:blipFill>
        <p:spPr bwMode="auto">
          <a:xfrm>
            <a:off x="4038600" y="4807031"/>
            <a:ext cx="2018108" cy="1833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1610" t="8530" r="9905" b="1416"/>
          <a:stretch/>
        </p:blipFill>
        <p:spPr>
          <a:xfrm>
            <a:off x="4385427" y="2317658"/>
            <a:ext cx="2138357" cy="19904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2990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935CFE-5453-4C29-9E3D-08DE0C637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9" y="0"/>
            <a:ext cx="9144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6C9177-3731-403B-B267-7997B397A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05" y="1354285"/>
            <a:ext cx="3895701" cy="5041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E85299-5E47-4063-A03B-F464D4BE3D0B}"/>
              </a:ext>
            </a:extLst>
          </p:cNvPr>
          <p:cNvSpPr txBox="1"/>
          <p:nvPr/>
        </p:nvSpPr>
        <p:spPr>
          <a:xfrm>
            <a:off x="467294" y="1354285"/>
            <a:ext cx="3616036" cy="360098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Scientific vision for an ecologically functional landscape</a:t>
            </a:r>
          </a:p>
          <a:p>
            <a:endParaRPr lang="en-US" sz="1600" b="1" dirty="0"/>
          </a:p>
          <a:p>
            <a:r>
              <a:rPr lang="en-US" sz="2800" b="1" dirty="0"/>
              <a:t>Uses the coarse/fine filter approach</a:t>
            </a:r>
          </a:p>
          <a:p>
            <a:endParaRPr lang="en-US" sz="1600" b="1" dirty="0"/>
          </a:p>
          <a:p>
            <a:r>
              <a:rPr lang="en-US" sz="2800" b="1" dirty="0"/>
              <a:t>Intact, connected and diverse</a:t>
            </a:r>
            <a:endParaRPr lang="en-US" sz="1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36BDE6-1CEB-4EFA-88F9-F168CAC8126D}"/>
              </a:ext>
            </a:extLst>
          </p:cNvPr>
          <p:cNvSpPr/>
          <p:nvPr/>
        </p:nvSpPr>
        <p:spPr>
          <a:xfrm>
            <a:off x="1010195" y="272354"/>
            <a:ext cx="7123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Vermont Conservation Design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5332C8-2D7F-46A2-BC60-33B21D857FDC}"/>
              </a:ext>
            </a:extLst>
          </p:cNvPr>
          <p:cNvCxnSpPr/>
          <p:nvPr/>
        </p:nvCxnSpPr>
        <p:spPr bwMode="auto">
          <a:xfrm>
            <a:off x="696686" y="1041795"/>
            <a:ext cx="775062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33527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918" y="1524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</a:rPr>
              <a:t>Conservation Design at Multiple Scales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247" y="684091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Landscapes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6" y="1150283"/>
            <a:ext cx="3721907" cy="2792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6" descr="033e_11-1-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72" y="1136702"/>
            <a:ext cx="4033027" cy="30291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6324600" y="1132668"/>
          <a:ext cx="2646090" cy="3528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Photo Editor Photo" r:id="rId6" imgW="16228571" imgH="21638095" progId="MSPhotoEd.3">
                  <p:embed/>
                </p:oleObj>
              </mc:Choice>
              <mc:Fallback>
                <p:oleObj name="Photo Editor Photo" r:id="rId6" imgW="16228571" imgH="21638095" progId="MSPhotoEd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1132668"/>
                        <a:ext cx="2646090" cy="352812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" y="3942254"/>
            <a:ext cx="3581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/>
          </a:p>
          <a:p>
            <a:endParaRPr lang="en-US" sz="1000" b="1" dirty="0"/>
          </a:p>
          <a:p>
            <a:r>
              <a:rPr lang="en-US" sz="1600" b="1" dirty="0">
                <a:ea typeface="Calibri"/>
                <a:cs typeface="Times New Roman"/>
              </a:rPr>
              <a:t>Interior Forest Blocks</a:t>
            </a:r>
          </a:p>
          <a:p>
            <a:r>
              <a:rPr lang="en-US" sz="1600" b="1" dirty="0">
                <a:ea typeface="Calibri"/>
                <a:cs typeface="Times New Roman"/>
              </a:rPr>
              <a:t>Connectivity Blocks</a:t>
            </a:r>
          </a:p>
          <a:p>
            <a:r>
              <a:rPr lang="en-US" sz="1600" b="1" dirty="0">
                <a:ea typeface="Calibri"/>
                <a:cs typeface="Times New Roman"/>
              </a:rPr>
              <a:t>Surface Waters and Riparian Areas</a:t>
            </a:r>
          </a:p>
          <a:p>
            <a:r>
              <a:rPr lang="en-US" sz="1600" b="1" dirty="0">
                <a:ea typeface="Calibri"/>
                <a:cs typeface="Times New Roman"/>
              </a:rPr>
              <a:t>Riparian Areas for Connectivity</a:t>
            </a:r>
          </a:p>
          <a:p>
            <a:r>
              <a:rPr lang="en-US" sz="1600" b="1" dirty="0">
                <a:ea typeface="Calibri"/>
                <a:cs typeface="Times New Roman"/>
              </a:rPr>
              <a:t>Physical Landscapes</a:t>
            </a:r>
          </a:p>
          <a:p>
            <a:r>
              <a:rPr lang="en-US" sz="1600" b="1" dirty="0">
                <a:ea typeface="Calibri"/>
                <a:cs typeface="Times New Roman"/>
              </a:rPr>
              <a:t>Wildlife Road Crossings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62300" y="4196002"/>
            <a:ext cx="30099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/>
          </a:p>
          <a:p>
            <a:r>
              <a:rPr lang="en-US" sz="1600" b="1" dirty="0"/>
              <a:t>Natural Communities</a:t>
            </a:r>
          </a:p>
          <a:p>
            <a:r>
              <a:rPr lang="en-US" sz="1600" b="1" dirty="0"/>
              <a:t>Young and Old Forest</a:t>
            </a:r>
          </a:p>
          <a:p>
            <a:r>
              <a:rPr lang="en-US" sz="1600" b="1" dirty="0"/>
              <a:t>Aquatic Habitats</a:t>
            </a:r>
          </a:p>
          <a:p>
            <a:r>
              <a:rPr lang="en-US" sz="1600" b="1" dirty="0"/>
              <a:t>Wetlands</a:t>
            </a:r>
          </a:p>
          <a:p>
            <a:r>
              <a:rPr lang="en-US" sz="1600" b="1" dirty="0"/>
              <a:t>Grasslands/Shrublands</a:t>
            </a:r>
          </a:p>
          <a:p>
            <a:r>
              <a:rPr lang="en-US" sz="1600" b="1" dirty="0"/>
              <a:t>Underground Habitats</a:t>
            </a:r>
          </a:p>
          <a:p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24600" y="4701288"/>
            <a:ext cx="2819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i="1" dirty="0"/>
          </a:p>
          <a:p>
            <a:r>
              <a:rPr lang="en-US" sz="1600" b="1" i="1" dirty="0"/>
              <a:t>Species with very specific biological needs that will likely always require individual attention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76600" y="675038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Natural Communities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53200" y="67503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Species</a:t>
            </a:r>
          </a:p>
        </p:txBody>
      </p:sp>
    </p:spTree>
    <p:extLst>
      <p:ext uri="{BB962C8B-B14F-4D97-AF65-F5344CB8AC3E}">
        <p14:creationId xmlns:p14="http://schemas.microsoft.com/office/powerpoint/2010/main" val="2938711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4637A-CCB2-4053-B46A-DC8C524A3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7BA6F-B647-485B-B3D5-81ACBC1FB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" r="185"/>
          <a:stretch/>
        </p:blipFill>
        <p:spPr>
          <a:xfrm>
            <a:off x="2342606" y="485503"/>
            <a:ext cx="4519748" cy="5886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909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4637A-CCB2-4053-B46A-DC8C524A3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5A575-A090-4C80-8E28-F43809DA7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9" y="3081807"/>
            <a:ext cx="3216367" cy="2412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D2ECC3-33A8-49E6-BB86-6A735753D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817" y="3295167"/>
            <a:ext cx="3216366" cy="2412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B52CF7-E440-4B67-8D47-8CF2EC6E4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65" y="3508528"/>
            <a:ext cx="3216365" cy="2412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CCAA956-60AB-41C6-BA71-F22040B34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69" y="708008"/>
            <a:ext cx="8458201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Vermont Conservation Design -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Forest Structure Targets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00"/>
              </a:solidFill>
            </a:endParaRP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ea typeface="Calibri"/>
                <a:cs typeface="Times New Roman"/>
              </a:rPr>
              <a:t>Establish targets for a balance of forest ages as part of an ecologically functional landscape</a:t>
            </a:r>
          </a:p>
        </p:txBody>
      </p:sp>
    </p:spTree>
    <p:extLst>
      <p:ext uri="{BB962C8B-B14F-4D97-AF65-F5344CB8AC3E}">
        <p14:creationId xmlns:p14="http://schemas.microsoft.com/office/powerpoint/2010/main" val="2408246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094CC2-7F18-4FE6-BA2F-A0F896004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" y="0"/>
            <a:ext cx="9141454" cy="6858000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EF9B2EAB-557F-42D2-B760-306C5CCE60E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4038600" cy="1143000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Forest</a:t>
            </a:r>
          </a:p>
        </p:txBody>
      </p: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7C2C869B-9A30-4981-8CA5-7907DA1C9141}"/>
              </a:ext>
            </a:extLst>
          </p:cNvPr>
          <p:cNvSpPr txBox="1">
            <a:spLocks/>
          </p:cNvSpPr>
          <p:nvPr/>
        </p:nvSpPr>
        <p:spPr>
          <a:xfrm>
            <a:off x="457200" y="1600203"/>
            <a:ext cx="4038600" cy="3433352"/>
          </a:xfrm>
          <a:prstGeom prst="rect">
            <a:avLst/>
          </a:prstGeom>
          <a:solidFill>
            <a:srgbClr val="BDDFCF">
              <a:alpha val="90000"/>
            </a:srgbClr>
          </a:solidFill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/>
              <a:t>Forest regenerating from natural or human disturbance</a:t>
            </a:r>
          </a:p>
          <a:p>
            <a:r>
              <a:rPr lang="en-US" b="1" kern="0" dirty="0"/>
              <a:t>Dense seedlings/saplings</a:t>
            </a:r>
          </a:p>
          <a:p>
            <a:r>
              <a:rPr lang="en-US" b="1" kern="0" dirty="0"/>
              <a:t>Shade intolerant and tolerant tree species</a:t>
            </a:r>
          </a:p>
          <a:p>
            <a:r>
              <a:rPr lang="en-US" b="1" kern="0" dirty="0"/>
              <a:t>Generally comprises trees less than 15-20 years old</a:t>
            </a:r>
          </a:p>
        </p:txBody>
      </p:sp>
    </p:spTree>
    <p:extLst>
      <p:ext uri="{BB962C8B-B14F-4D97-AF65-F5344CB8AC3E}">
        <p14:creationId xmlns:p14="http://schemas.microsoft.com/office/powerpoint/2010/main" val="72695097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2846</TotalTime>
  <Words>961</Words>
  <Application>Microsoft Office PowerPoint</Application>
  <PresentationFormat>On-screen Show (4:3)</PresentationFormat>
  <Paragraphs>280</Paragraphs>
  <Slides>28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Default Design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Old Forests?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Sorenson, Eric</dc:creator>
  <cp:lastModifiedBy>Zaino, Robert</cp:lastModifiedBy>
  <cp:revision>214</cp:revision>
  <dcterms:created xsi:type="dcterms:W3CDTF">2017-04-05T14:36:39Z</dcterms:created>
  <dcterms:modified xsi:type="dcterms:W3CDTF">2018-12-13T17:54:59Z</dcterms:modified>
</cp:coreProperties>
</file>