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9" r:id="rId3"/>
    <p:sldId id="353" r:id="rId4"/>
    <p:sldId id="400" r:id="rId5"/>
    <p:sldId id="402" r:id="rId6"/>
    <p:sldId id="396" r:id="rId7"/>
    <p:sldId id="403" r:id="rId8"/>
    <p:sldId id="410" r:id="rId9"/>
    <p:sldId id="260" r:id="rId10"/>
    <p:sldId id="407" r:id="rId11"/>
    <p:sldId id="404" r:id="rId12"/>
    <p:sldId id="276" r:id="rId13"/>
    <p:sldId id="406" r:id="rId14"/>
    <p:sldId id="395" r:id="rId15"/>
    <p:sldId id="293" r:id="rId16"/>
    <p:sldId id="409" r:id="rId17"/>
    <p:sldId id="373" r:id="rId18"/>
    <p:sldId id="349" r:id="rId19"/>
    <p:sldId id="34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ed, Aaron S" initials="WAS" lastIdx="1" clrIdx="0">
    <p:extLst>
      <p:ext uri="{19B8F6BF-5375-455C-9EA6-DF929625EA0E}">
        <p15:presenceInfo xmlns:p15="http://schemas.microsoft.com/office/powerpoint/2012/main" userId="S-1-5-21-3057704224-1774555873-248915221-4472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1" autoAdjust="0"/>
  </p:normalViewPr>
  <p:slideViewPr>
    <p:cSldViewPr>
      <p:cViewPr>
        <p:scale>
          <a:sx n="110" d="100"/>
          <a:sy n="110" d="100"/>
        </p:scale>
        <p:origin x="1644" y="78"/>
      </p:cViewPr>
      <p:guideLst>
        <p:guide orient="horz" pos="2160"/>
        <p:guide pos="2880"/>
      </p:guideLst>
    </p:cSldViewPr>
  </p:slideViewPr>
  <p:notesTextViewPr>
    <p:cViewPr>
      <p:scale>
        <a:sx n="3" d="2"/>
        <a:sy n="3" d="2"/>
      </p:scale>
      <p:origin x="0" y="0"/>
    </p:cViewPr>
  </p:notesTextViewPr>
  <p:sorterViewPr>
    <p:cViewPr>
      <p:scale>
        <a:sx n="90" d="100"/>
        <a:sy n="90" d="100"/>
      </p:scale>
      <p:origin x="0" y="-90"/>
    </p:cViewPr>
  </p:sorterViewPr>
  <p:notesViewPr>
    <p:cSldViewPr>
      <p:cViewPr varScale="1">
        <p:scale>
          <a:sx n="64" d="100"/>
          <a:sy n="64" d="100"/>
        </p:scale>
        <p:origin x="-309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4EA07-EF41-4B4B-AF49-00508EB8FDB0}" type="datetimeFigureOut">
              <a:rPr lang="en-US" smtClean="0"/>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AFEA8-42B1-4C9F-9716-92DD525EAB2F}" type="slidenum">
              <a:rPr lang="en-US" smtClean="0"/>
              <a:t>‹#›</a:t>
            </a:fld>
            <a:endParaRPr lang="en-US"/>
          </a:p>
        </p:txBody>
      </p:sp>
    </p:spTree>
    <p:extLst>
      <p:ext uri="{BB962C8B-B14F-4D97-AF65-F5344CB8AC3E}">
        <p14:creationId xmlns:p14="http://schemas.microsoft.com/office/powerpoint/2010/main" val="382644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71441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I’m going to give an overview of the NPS mission and how management objectives have shifted over the last decade or so. </a:t>
            </a:r>
          </a:p>
          <a:p>
            <a:endParaRPr lang="en-US" baseline="0" dirty="0" smtClean="0"/>
          </a:p>
          <a:p>
            <a:r>
              <a:rPr lang="en-US" baseline="0" dirty="0" smtClean="0"/>
              <a:t>Then I’ll highlight some of the lessons we’ve learned through monitoring on status and trends in forest condition;</a:t>
            </a:r>
          </a:p>
          <a:p>
            <a:endParaRPr lang="en-US" baseline="0" dirty="0" smtClean="0"/>
          </a:p>
          <a:p>
            <a:r>
              <a:rPr lang="en-US" baseline="0" dirty="0" smtClean="0"/>
              <a:t>I’ll talk about some future concerns, along with their management implications.</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10</a:t>
            </a:fld>
            <a:endParaRPr lang="en-US"/>
          </a:p>
        </p:txBody>
      </p:sp>
    </p:spTree>
    <p:extLst>
      <p:ext uri="{BB962C8B-B14F-4D97-AF65-F5344CB8AC3E}">
        <p14:creationId xmlns:p14="http://schemas.microsoft.com/office/powerpoint/2010/main" val="270557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9AFEA8-42B1-4C9F-9716-92DD525EAB2F}" type="slidenum">
              <a:rPr lang="en-US" smtClean="0"/>
              <a:t>11</a:t>
            </a:fld>
            <a:endParaRPr lang="en-US"/>
          </a:p>
        </p:txBody>
      </p:sp>
    </p:spTree>
    <p:extLst>
      <p:ext uri="{BB962C8B-B14F-4D97-AF65-F5344CB8AC3E}">
        <p14:creationId xmlns:p14="http://schemas.microsoft.com/office/powerpoint/2010/main" val="417660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 cover per quadrat patterns are similar- shrubs are most abundant, and tend to increase.</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12</a:t>
            </a:fld>
            <a:endParaRPr lang="en-US"/>
          </a:p>
        </p:txBody>
      </p:sp>
    </p:spTree>
    <p:extLst>
      <p:ext uri="{BB962C8B-B14F-4D97-AF65-F5344CB8AC3E}">
        <p14:creationId xmlns:p14="http://schemas.microsoft.com/office/powerpoint/2010/main" val="269056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13</a:t>
            </a:fld>
            <a:endParaRPr lang="en-US"/>
          </a:p>
        </p:txBody>
      </p:sp>
    </p:spTree>
    <p:extLst>
      <p:ext uri="{BB962C8B-B14F-4D97-AF65-F5344CB8AC3E}">
        <p14:creationId xmlns:p14="http://schemas.microsoft.com/office/powerpoint/2010/main" val="361439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 </a:t>
            </a:r>
            <a:r>
              <a:rPr lang="en-US" dirty="0" err="1" smtClean="0"/>
              <a:t>HOFR</a:t>
            </a:r>
            <a:r>
              <a:rPr lang="en-US" dirty="0" smtClean="0"/>
              <a:t> in </a:t>
            </a:r>
            <a:r>
              <a:rPr lang="en-US" dirty="0" err="1" smtClean="0"/>
              <a:t>ROVA</a:t>
            </a:r>
            <a:r>
              <a:rPr lang="en-US" dirty="0" smtClean="0"/>
              <a:t> (plot 022)</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14</a:t>
            </a:fld>
            <a:endParaRPr lang="en-US"/>
          </a:p>
        </p:txBody>
      </p:sp>
    </p:spTree>
    <p:extLst>
      <p:ext uri="{BB962C8B-B14F-4D97-AF65-F5344CB8AC3E}">
        <p14:creationId xmlns:p14="http://schemas.microsoft.com/office/powerpoint/2010/main" val="230041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15</a:t>
            </a:fld>
            <a:endParaRPr lang="en-US"/>
          </a:p>
        </p:txBody>
      </p:sp>
    </p:spTree>
    <p:extLst>
      <p:ext uri="{BB962C8B-B14F-4D97-AF65-F5344CB8AC3E}">
        <p14:creationId xmlns:p14="http://schemas.microsoft.com/office/powerpoint/2010/main" val="349803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50 parks that are monitoring forest health in the eastern US using similar protocols. </a:t>
            </a:r>
          </a:p>
          <a:p>
            <a:endParaRPr lang="en-US" baseline="0" dirty="0" smtClean="0"/>
          </a:p>
          <a:p>
            <a:r>
              <a:rPr lang="en-US" baseline="0" dirty="0" smtClean="0"/>
              <a:t>This has allowed us to start pooling our data to look at broader regional patterns.</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16</a:t>
            </a:fld>
            <a:endParaRPr lang="en-US"/>
          </a:p>
        </p:txBody>
      </p:sp>
    </p:spTree>
    <p:extLst>
      <p:ext uri="{BB962C8B-B14F-4D97-AF65-F5344CB8AC3E}">
        <p14:creationId xmlns:p14="http://schemas.microsoft.com/office/powerpoint/2010/main" val="83107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significant</a:t>
            </a:r>
            <a:r>
              <a:rPr lang="en-US" baseline="0" dirty="0" smtClean="0"/>
              <a:t> finding to our parks. It helped us to see the importance of the forest habitat that we’re protecting.</a:t>
            </a:r>
            <a:endParaRPr lang="en-US" dirty="0"/>
          </a:p>
        </p:txBody>
      </p:sp>
      <p:sp>
        <p:nvSpPr>
          <p:cNvPr id="4" name="Slide Number Placeholder 3"/>
          <p:cNvSpPr>
            <a:spLocks noGrp="1"/>
          </p:cNvSpPr>
          <p:nvPr>
            <p:ph type="sldNum" sz="quarter" idx="10"/>
          </p:nvPr>
        </p:nvSpPr>
        <p:spPr/>
        <p:txBody>
          <a:bodyPr/>
          <a:lstStyle/>
          <a:p>
            <a:fld id="{EA9AFEA8-42B1-4C9F-9716-92DD525EAB2F}" type="slidenum">
              <a:rPr lang="en-US" smtClean="0"/>
              <a:t>17</a:t>
            </a:fld>
            <a:endParaRPr lang="en-US"/>
          </a:p>
        </p:txBody>
      </p:sp>
    </p:spTree>
    <p:extLst>
      <p:ext uri="{BB962C8B-B14F-4D97-AF65-F5344CB8AC3E}">
        <p14:creationId xmlns:p14="http://schemas.microsoft.com/office/powerpoint/2010/main" val="3688573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paradigm of managing</a:t>
            </a:r>
            <a:r>
              <a:rPr lang="en-US" baseline="0" dirty="0" smtClean="0"/>
              <a:t> in parks. Typically has been very hands off- allow natural processes to occur and only intervene if stressor disrupting natural process. </a:t>
            </a:r>
          </a:p>
          <a:p>
            <a:r>
              <a:rPr lang="en-US" baseline="0" dirty="0" smtClean="0"/>
              <a:t>Depending on park management objectives, which haven’t been fully considered in light of climate change, there may be a shift towards more active management approaches.</a:t>
            </a:r>
          </a:p>
          <a:p>
            <a:endParaRPr lang="en-US" baseline="0" dirty="0" smtClean="0"/>
          </a:p>
          <a:p>
            <a:r>
              <a:rPr lang="en-US" baseline="0" dirty="0" smtClean="0"/>
              <a:t>In some ways, it’s an exciting time to be in the park service and be a part of these discussions and decisions.</a:t>
            </a:r>
            <a:endParaRPr lang="en-US" dirty="0"/>
          </a:p>
        </p:txBody>
      </p:sp>
      <p:sp>
        <p:nvSpPr>
          <p:cNvPr id="4" name="Slide Number Placeholder 3"/>
          <p:cNvSpPr>
            <a:spLocks noGrp="1"/>
          </p:cNvSpPr>
          <p:nvPr>
            <p:ph type="sldNum" sz="quarter" idx="10"/>
          </p:nvPr>
        </p:nvSpPr>
        <p:spPr/>
        <p:txBody>
          <a:bodyPr/>
          <a:lstStyle/>
          <a:p>
            <a:fld id="{3796EE43-EF45-4927-8207-11D405F58635}" type="slidenum">
              <a:rPr lang="en-US" smtClean="0"/>
              <a:t>18</a:t>
            </a:fld>
            <a:endParaRPr lang="en-US"/>
          </a:p>
        </p:txBody>
      </p:sp>
    </p:spTree>
    <p:extLst>
      <p:ext uri="{BB962C8B-B14F-4D97-AF65-F5344CB8AC3E}">
        <p14:creationId xmlns:p14="http://schemas.microsoft.com/office/powerpoint/2010/main" val="234086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5940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I’m going to give an overview of the NPS mission and how management objectives have shifted over the last decade or so. </a:t>
            </a:r>
          </a:p>
          <a:p>
            <a:endParaRPr lang="en-US" baseline="0" dirty="0" smtClean="0"/>
          </a:p>
          <a:p>
            <a:r>
              <a:rPr lang="en-US" baseline="0" dirty="0" smtClean="0"/>
              <a:t>Then I’ll highlight some of the lessons we’ve learned through monitoring on status and trends in forest condition;</a:t>
            </a:r>
          </a:p>
          <a:p>
            <a:endParaRPr lang="en-US" baseline="0" dirty="0" smtClean="0"/>
          </a:p>
          <a:p>
            <a:r>
              <a:rPr lang="en-US" baseline="0" dirty="0" smtClean="0"/>
              <a:t>I’ll talk about some future concerns, along with their management implications.</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2</a:t>
            </a:fld>
            <a:endParaRPr lang="en-US"/>
          </a:p>
        </p:txBody>
      </p:sp>
    </p:spTree>
    <p:extLst>
      <p:ext uri="{BB962C8B-B14F-4D97-AF65-F5344CB8AC3E}">
        <p14:creationId xmlns:p14="http://schemas.microsoft.com/office/powerpoint/2010/main" val="327546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baseline="0" dirty="0" smtClean="0"/>
              <a:t>The mission of the NPS is to preserve natural and cultural resources unimpaired for future generations.</a:t>
            </a:r>
          </a:p>
          <a:p>
            <a:endParaRPr lang="en-US" baseline="0" dirty="0" smtClean="0"/>
          </a:p>
          <a:p>
            <a:r>
              <a:rPr lang="en-US" dirty="0" smtClean="0"/>
              <a:t>This</a:t>
            </a:r>
            <a:r>
              <a:rPr lang="en-US" baseline="0" dirty="0" smtClean="0"/>
              <a:t> is different than many land management agencies, where resource extraction is part of the mission. </a:t>
            </a:r>
          </a:p>
          <a:p>
            <a:endParaRPr lang="en-US" baseline="0" dirty="0" smtClean="0"/>
          </a:p>
          <a:p>
            <a:r>
              <a:rPr lang="en-US" baseline="0" dirty="0" smtClean="0"/>
              <a:t>Parks have the highest level of protection of any federal land management agency, and so have different management approaches and objectives.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547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86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I’m going to give an overview of the NPS mission and how management objectives have shifted over the last decade or so. </a:t>
            </a:r>
          </a:p>
          <a:p>
            <a:endParaRPr lang="en-US" baseline="0" dirty="0" smtClean="0"/>
          </a:p>
          <a:p>
            <a:r>
              <a:rPr lang="en-US" baseline="0" dirty="0" smtClean="0"/>
              <a:t>Then I’ll highlight some of the lessons we’ve learned through monitoring on status and trends in forest condition;</a:t>
            </a:r>
          </a:p>
          <a:p>
            <a:endParaRPr lang="en-US" baseline="0" dirty="0" smtClean="0"/>
          </a:p>
          <a:p>
            <a:r>
              <a:rPr lang="en-US" baseline="0" dirty="0" smtClean="0"/>
              <a:t>I’ll talk about some future concerns, along with their management implications.</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6</a:t>
            </a:fld>
            <a:endParaRPr lang="en-US"/>
          </a:p>
        </p:txBody>
      </p:sp>
    </p:spTree>
    <p:extLst>
      <p:ext uri="{BB962C8B-B14F-4D97-AF65-F5344CB8AC3E}">
        <p14:creationId xmlns:p14="http://schemas.microsoft.com/office/powerpoint/2010/main" val="191095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6945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8616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50 parks that are monitoring forest health in the eastern US using similar protocols. </a:t>
            </a:r>
          </a:p>
          <a:p>
            <a:endParaRPr lang="en-US" baseline="0" dirty="0" smtClean="0"/>
          </a:p>
          <a:p>
            <a:r>
              <a:rPr lang="en-US" baseline="0" dirty="0" smtClean="0"/>
              <a:t>This has allowed us to start pooling our data to look at broader regional patterns.</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9</a:t>
            </a:fld>
            <a:endParaRPr lang="en-US"/>
          </a:p>
        </p:txBody>
      </p:sp>
    </p:spTree>
    <p:extLst>
      <p:ext uri="{BB962C8B-B14F-4D97-AF65-F5344CB8AC3E}">
        <p14:creationId xmlns:p14="http://schemas.microsoft.com/office/powerpoint/2010/main" val="197561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03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51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33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75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93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8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5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24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83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59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22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1D4B3-EC11-4FC2-ACDC-3CDF68FCDFD6}"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667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tif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tiff"/><Relationship Id="rId5" Type="http://schemas.openxmlformats.org/officeDocument/2006/relationships/image" Target="../media/image1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2.tif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7.tif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tif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tiff"/></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mailto:Aaron_Weed@nps.gov" TargetMode="External"/><Relationship Id="rId4" Type="http://schemas.openxmlformats.org/officeDocument/2006/relationships/hyperlink" Target="http://go.nps.gov/net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1"/>
          <p:cNvSpPr>
            <a:spLocks noGrp="1" noChangeArrowheads="1"/>
          </p:cNvSpPr>
          <p:nvPr>
            <p:ph type="ctrTitle" idx="4294967295"/>
          </p:nvPr>
        </p:nvSpPr>
        <p:spPr>
          <a:xfrm>
            <a:off x="166991" y="1075263"/>
            <a:ext cx="8952660" cy="1066800"/>
          </a:xfrm>
        </p:spPr>
        <p:txBody>
          <a:bodyPr>
            <a:normAutofit/>
          </a:bodyPr>
          <a:lstStyle/>
          <a:p>
            <a:pPr>
              <a:defRPr/>
            </a:pPr>
            <a:r>
              <a:rPr lang="en-US" sz="3200" cap="small" dirty="0" smtClean="0"/>
              <a:t>Long-Term Forest Health Monitoring in Eastern National Parks</a:t>
            </a:r>
            <a:endParaRPr lang="en-US" sz="3200" cap="small" dirty="0" smtClean="0">
              <a:latin typeface="Calibri" pitchFamily="34" charset="0"/>
            </a:endParaRPr>
          </a:p>
        </p:txBody>
      </p:sp>
      <p:sp>
        <p:nvSpPr>
          <p:cNvPr id="2080" name="Text Box 32"/>
          <p:cNvSpPr txBox="1">
            <a:spLocks noChangeArrowheads="1"/>
          </p:cNvSpPr>
          <p:nvPr/>
        </p:nvSpPr>
        <p:spPr bwMode="auto">
          <a:xfrm>
            <a:off x="0" y="0"/>
            <a:ext cx="9144000" cy="923330"/>
          </a:xfrm>
          <a:prstGeom prst="rect">
            <a:avLst/>
          </a:prstGeom>
          <a:solidFill>
            <a:schemeClr val="tx1"/>
          </a:solidFill>
          <a:ln w="9525">
            <a:solidFill>
              <a:schemeClr val="tx1"/>
            </a:solidFill>
            <a:miter lim="800000"/>
            <a:headEnd/>
            <a:tailEnd/>
          </a:ln>
          <a:effectLst/>
        </p:spPr>
        <p:txBody>
          <a:bodyPr wrap="square">
            <a:spAutoFit/>
          </a:bodyPr>
          <a:lstStyle/>
          <a:p>
            <a:pPr>
              <a:defRPr/>
            </a:pPr>
            <a:r>
              <a:rPr lang="en-US" dirty="0">
                <a:solidFill>
                  <a:prstClr val="white"/>
                </a:solidFill>
                <a:effectLst>
                  <a:outerShdw blurRad="38100" dist="38100" dir="2700000" algn="tl">
                    <a:srgbClr val="000000"/>
                  </a:outerShdw>
                </a:effectLst>
              </a:rPr>
              <a:t>National Park </a:t>
            </a:r>
            <a:r>
              <a:rPr lang="en-US" dirty="0" smtClean="0">
                <a:solidFill>
                  <a:prstClr val="white"/>
                </a:solidFill>
                <a:effectLst>
                  <a:outerShdw blurRad="38100" dist="38100" dir="2700000" algn="tl">
                    <a:srgbClr val="000000"/>
                  </a:outerShdw>
                </a:effectLst>
              </a:rPr>
              <a:t>Service</a:t>
            </a:r>
            <a:endParaRPr lang="en-US" dirty="0">
              <a:solidFill>
                <a:prstClr val="white"/>
              </a:solidFill>
              <a:effectLst>
                <a:outerShdw blurRad="38100" dist="38100" dir="2700000" algn="tl">
                  <a:srgbClr val="000000"/>
                </a:outerShdw>
              </a:effectLst>
            </a:endParaRPr>
          </a:p>
          <a:p>
            <a:pPr>
              <a:defRPr/>
            </a:pPr>
            <a:r>
              <a:rPr lang="en-US" dirty="0" smtClean="0">
                <a:solidFill>
                  <a:prstClr val="white"/>
                </a:solidFill>
                <a:effectLst>
                  <a:outerShdw blurRad="38100" dist="38100" dir="2700000" algn="tl">
                    <a:srgbClr val="000000"/>
                  </a:outerShdw>
                </a:effectLst>
              </a:rPr>
              <a:t>Inventory and Monitoring Program</a:t>
            </a:r>
          </a:p>
          <a:p>
            <a:pPr>
              <a:defRPr/>
            </a:pPr>
            <a:r>
              <a:rPr lang="en-US" dirty="0">
                <a:solidFill>
                  <a:prstClr val="white"/>
                </a:solidFill>
                <a:effectLst>
                  <a:outerShdw blurRad="38100" dist="38100" dir="2700000" algn="tl">
                    <a:srgbClr val="000000"/>
                  </a:outerShdw>
                </a:effectLst>
              </a:rPr>
              <a:t>Northeast </a:t>
            </a:r>
            <a:r>
              <a:rPr lang="en-US" dirty="0" smtClean="0">
                <a:solidFill>
                  <a:prstClr val="white"/>
                </a:solidFill>
                <a:effectLst>
                  <a:outerShdw blurRad="38100" dist="38100" dir="2700000" algn="tl">
                    <a:srgbClr val="000000"/>
                  </a:outerShdw>
                </a:effectLst>
              </a:rPr>
              <a:t>Temperate Network</a:t>
            </a:r>
            <a:endParaRPr lang="en-US" dirty="0">
              <a:solidFill>
                <a:prstClr val="white"/>
              </a:solidFill>
              <a:effectLst>
                <a:outerShdw blurRad="38100" dist="38100" dir="2700000" algn="tl">
                  <a:srgbClr val="000000"/>
                </a:outerShdw>
              </a:effectLst>
            </a:endParaRPr>
          </a:p>
        </p:txBody>
      </p:sp>
      <p:sp>
        <p:nvSpPr>
          <p:cNvPr id="6" name="Rectangle 82"/>
          <p:cNvSpPr txBox="1">
            <a:spLocks noChangeArrowheads="1"/>
          </p:cNvSpPr>
          <p:nvPr/>
        </p:nvSpPr>
        <p:spPr>
          <a:xfrm>
            <a:off x="177800" y="2273300"/>
            <a:ext cx="8763000" cy="1155700"/>
          </a:xfrm>
          <a:prstGeom prst="rect">
            <a:avLst/>
          </a:prstGeom>
        </p:spPr>
        <p:txBody>
          <a:bodyPr>
            <a:normAutofit/>
          </a:bodyPr>
          <a:lstStyle/>
          <a:p>
            <a:pPr marL="342900" indent="-342900">
              <a:spcBef>
                <a:spcPct val="20000"/>
              </a:spcBef>
              <a:defRPr/>
            </a:pPr>
            <a:r>
              <a:rPr lang="en-US" sz="2000" b="1" dirty="0"/>
              <a:t>Kate </a:t>
            </a:r>
            <a:r>
              <a:rPr lang="en-US" sz="2000" b="1" dirty="0" smtClean="0"/>
              <a:t>Miller </a:t>
            </a:r>
            <a:r>
              <a:rPr lang="en-US" sz="2000" dirty="0" smtClean="0"/>
              <a:t>and </a:t>
            </a:r>
            <a:r>
              <a:rPr lang="en-US" sz="2000" b="1" dirty="0" smtClean="0"/>
              <a:t>Camilla </a:t>
            </a:r>
            <a:r>
              <a:rPr lang="en-US" sz="2000" b="1" dirty="0" err="1" smtClean="0"/>
              <a:t>Seirup</a:t>
            </a:r>
            <a:r>
              <a:rPr lang="en-US" sz="2000" dirty="0" smtClean="0"/>
              <a:t>, Acadia National Park, Bar Harbor, ME</a:t>
            </a:r>
          </a:p>
          <a:p>
            <a:pPr marL="342900" indent="-342900">
              <a:spcBef>
                <a:spcPct val="20000"/>
              </a:spcBef>
              <a:defRPr/>
            </a:pPr>
            <a:r>
              <a:rPr lang="en-US" sz="2000" b="1" dirty="0" smtClean="0"/>
              <a:t>Aaron Weed</a:t>
            </a:r>
            <a:r>
              <a:rPr lang="en-US" sz="2000" dirty="0" smtClean="0"/>
              <a:t>, Marsh-Billings-Rockefeller NHP, Woodstock, VT</a:t>
            </a:r>
            <a:endParaRPr lang="en-US" sz="2000" dirty="0" smtClean="0"/>
          </a:p>
        </p:txBody>
      </p:sp>
      <p:pic>
        <p:nvPicPr>
          <p:cNvPr id="8" name="Picture 31" descr="ah_large_shaded_4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1672" y="52586"/>
            <a:ext cx="640080" cy="835687"/>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6864" y="3200400"/>
            <a:ext cx="7510272" cy="3279648"/>
          </a:xfrm>
          <a:prstGeom prst="rect">
            <a:avLst/>
          </a:prstGeom>
        </p:spPr>
      </p:pic>
    </p:spTree>
    <p:extLst>
      <p:ext uri="{BB962C8B-B14F-4D97-AF65-F5344CB8AC3E}">
        <p14:creationId xmlns:p14="http://schemas.microsoft.com/office/powerpoint/2010/main" val="32035916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62637"/>
          <a:stretch/>
        </p:blipFill>
        <p:spPr>
          <a:xfrm>
            <a:off x="-12719" y="762000"/>
            <a:ext cx="9156719" cy="6096001"/>
          </a:xfrm>
          <a:prstGeom prst="rect">
            <a:avLst/>
          </a:prstGeom>
        </p:spPr>
      </p:pic>
      <p:sp>
        <p:nvSpPr>
          <p:cNvPr id="3" name="Rectangle 6"/>
          <p:cNvSpPr>
            <a:spLocks noChangeArrowheads="1"/>
          </p:cNvSpPr>
          <p:nvPr/>
        </p:nvSpPr>
        <p:spPr bwMode="auto">
          <a:xfrm>
            <a:off x="0" y="1066800"/>
            <a:ext cx="9105060" cy="1692771"/>
          </a:xfrm>
          <a:prstGeom prst="rect">
            <a:avLst/>
          </a:prstGeom>
          <a:noFill/>
          <a:ln w="9525">
            <a:noFill/>
            <a:miter lim="800000"/>
            <a:headEnd/>
            <a:tailEnd/>
          </a:ln>
          <a:effectLst/>
        </p:spPr>
        <p:txBody>
          <a:bodyPr wrap="square">
            <a:spAutoFit/>
          </a:bodyPr>
          <a:lstStyle/>
          <a:p>
            <a:pPr marL="344488" indent="-177800">
              <a:spcAft>
                <a:spcPts val="1200"/>
              </a:spcAft>
              <a:buFont typeface="Arial" pitchFamily="34" charset="0"/>
              <a:buChar char="•"/>
            </a:pPr>
            <a:r>
              <a:rPr lang="en-US" sz="2800" dirty="0" smtClean="0">
                <a:solidFill>
                  <a:schemeClr val="bg1">
                    <a:lumMod val="75000"/>
                  </a:schemeClr>
                </a:solidFill>
                <a:latin typeface="+mj-lt"/>
              </a:rPr>
              <a:t>NPS Mission and Management </a:t>
            </a:r>
          </a:p>
          <a:p>
            <a:pPr marL="344488" indent="-177800">
              <a:spcAft>
                <a:spcPts val="1200"/>
              </a:spcAft>
              <a:buFont typeface="Arial" pitchFamily="34" charset="0"/>
              <a:buChar char="•"/>
            </a:pPr>
            <a:r>
              <a:rPr lang="en-US" sz="2800" dirty="0" smtClean="0">
                <a:solidFill>
                  <a:schemeClr val="bg1">
                    <a:lumMod val="75000"/>
                  </a:schemeClr>
                </a:solidFill>
                <a:latin typeface="+mj-lt"/>
              </a:rPr>
              <a:t>Monitoring forest condition</a:t>
            </a:r>
          </a:p>
          <a:p>
            <a:pPr marL="344488" indent="-177800">
              <a:spcAft>
                <a:spcPts val="1200"/>
              </a:spcAft>
              <a:buFont typeface="Arial" pitchFamily="34" charset="0"/>
              <a:buChar char="•"/>
            </a:pPr>
            <a:r>
              <a:rPr lang="fr-FR" sz="2800" dirty="0" err="1"/>
              <a:t>Translating</a:t>
            </a:r>
            <a:r>
              <a:rPr lang="fr-FR" sz="2800" dirty="0"/>
              <a:t> </a:t>
            </a:r>
            <a:r>
              <a:rPr lang="fr-FR" sz="2800" dirty="0" err="1"/>
              <a:t>results</a:t>
            </a:r>
            <a:r>
              <a:rPr lang="fr-FR" sz="2800" dirty="0"/>
              <a:t> of </a:t>
            </a:r>
            <a:r>
              <a:rPr lang="fr-FR" sz="2800" dirty="0" err="1"/>
              <a:t>forest</a:t>
            </a:r>
            <a:r>
              <a:rPr lang="fr-FR" sz="2800" dirty="0"/>
              <a:t> monitoring</a:t>
            </a:r>
          </a:p>
        </p:txBody>
      </p:sp>
      <p:sp>
        <p:nvSpPr>
          <p:cNvPr id="7"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Outline</a:t>
            </a:r>
            <a:endParaRPr lang="en-US" sz="3200" dirty="0" smtClean="0">
              <a:solidFill>
                <a:schemeClr val="bg1"/>
              </a:solidFill>
              <a:latin typeface="Calibri" pitchFamily="34" charset="0"/>
            </a:endParaRPr>
          </a:p>
        </p:txBody>
      </p:sp>
      <p:pic>
        <p:nvPicPr>
          <p:cNvPr id="8"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pic>
        <p:nvPicPr>
          <p:cNvPr id="6"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11971" y="2853979"/>
            <a:ext cx="4038600" cy="137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l="327" t="12222" r="-327" b="-24"/>
          <a:stretch/>
        </p:blipFill>
        <p:spPr>
          <a:xfrm>
            <a:off x="752444" y="2880356"/>
            <a:ext cx="3394364" cy="3856860"/>
          </a:xfrm>
          <a:prstGeom prst="rect">
            <a:avLst/>
          </a:prstGeom>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89645" y="4329667"/>
            <a:ext cx="3483251" cy="2433320"/>
          </a:xfrm>
          <a:prstGeom prst="rect">
            <a:avLst/>
          </a:prstGeom>
        </p:spPr>
      </p:pic>
    </p:spTree>
    <p:extLst>
      <p:ext uri="{BB962C8B-B14F-4D97-AF65-F5344CB8AC3E}">
        <p14:creationId xmlns:p14="http://schemas.microsoft.com/office/powerpoint/2010/main" val="513709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Park forest condition and threats</a:t>
            </a:r>
            <a:endParaRPr lang="en-US" sz="3200" dirty="0">
              <a:solidFill>
                <a:schemeClr val="bg1"/>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11" name="Rectangle 16"/>
          <p:cNvSpPr>
            <a:spLocks noChangeArrowheads="1"/>
          </p:cNvSpPr>
          <p:nvPr/>
        </p:nvSpPr>
        <p:spPr bwMode="auto">
          <a:xfrm>
            <a:off x="97555" y="1066800"/>
            <a:ext cx="5190075" cy="2477601"/>
          </a:xfrm>
          <a:prstGeom prst="rect">
            <a:avLst/>
          </a:prstGeom>
          <a:noFill/>
          <a:ln>
            <a:noFill/>
          </a:ln>
          <a:effectLst/>
          <a:extLst>
            <a:ext uri="{909E8E84-426E-40DD-AFC4-6F175D3DCCD1}">
              <a14:hiddenFill xmlns:a14="http://schemas.microsoft.com/office/drawing/2010/main">
                <a:solidFill>
                  <a:srgbClr val="4F2D11">
                    <a:alpha val="83000"/>
                  </a:srgb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600"/>
              </a:spcAft>
            </a:pPr>
            <a:r>
              <a:rPr lang="en-US" sz="2800" dirty="0">
                <a:latin typeface="+mj-lt"/>
              </a:rPr>
              <a:t>Main threats to park </a:t>
            </a:r>
            <a:r>
              <a:rPr lang="en-US" sz="2800" dirty="0" smtClean="0">
                <a:latin typeface="+mj-lt"/>
              </a:rPr>
              <a:t>forests</a:t>
            </a:r>
            <a:endParaRPr lang="en-US" sz="2800" dirty="0" smtClean="0">
              <a:latin typeface="+mj-lt"/>
            </a:endParaRPr>
          </a:p>
          <a:p>
            <a:pPr marL="457200" indent="-457200">
              <a:spcAft>
                <a:spcPts val="600"/>
              </a:spcAft>
              <a:buFont typeface="Arial" pitchFamily="34" charset="0"/>
              <a:buChar char="•"/>
            </a:pPr>
            <a:r>
              <a:rPr lang="en-US" sz="2800" dirty="0" smtClean="0">
                <a:latin typeface="+mj-lt"/>
              </a:rPr>
              <a:t>Invasive plants and pests</a:t>
            </a:r>
            <a:endParaRPr lang="en-US" sz="2800" dirty="0" smtClean="0">
              <a:latin typeface="+mj-lt"/>
            </a:endParaRPr>
          </a:p>
          <a:p>
            <a:pPr marL="457200" indent="-457200">
              <a:spcAft>
                <a:spcPts val="600"/>
              </a:spcAft>
              <a:buFont typeface="Arial" pitchFamily="34" charset="0"/>
              <a:buChar char="•"/>
            </a:pPr>
            <a:r>
              <a:rPr lang="en-US" sz="2800" dirty="0" smtClean="0">
                <a:latin typeface="+mj-lt"/>
              </a:rPr>
              <a:t>Deer overabundance</a:t>
            </a:r>
          </a:p>
          <a:p>
            <a:pPr marL="457200" indent="-457200">
              <a:spcAft>
                <a:spcPts val="600"/>
              </a:spcAft>
              <a:buFont typeface="Arial" pitchFamily="34" charset="0"/>
              <a:buChar char="•"/>
            </a:pPr>
            <a:r>
              <a:rPr lang="en-US" sz="2800" dirty="0" smtClean="0">
                <a:latin typeface="+mj-lt"/>
              </a:rPr>
              <a:t>Lacking and/or suboptimal regeneration</a:t>
            </a:r>
          </a:p>
        </p:txBody>
      </p:sp>
      <p:pic>
        <p:nvPicPr>
          <p:cNvPr id="13" name="Picture 4" descr="C:\NETN\Monitoring_Projects\Forest_Health\Photopoints\2014\SAGA\SAGA_005_UL_20140610.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8600" y="4343400"/>
            <a:ext cx="4995394" cy="237104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5" name="Picture 2" descr="C:\NETN\Monitoring_Projects\Forest_Health\Photopoints\2017\MORR\MORR_021_BR_2017052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638800" y="4368312"/>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777592" y="4500068"/>
            <a:ext cx="3048000" cy="307777"/>
          </a:xfrm>
          <a:prstGeom prst="rect">
            <a:avLst/>
          </a:prstGeom>
          <a:solidFill>
            <a:schemeClr val="bg1"/>
          </a:solidFill>
        </p:spPr>
        <p:txBody>
          <a:bodyPr wrap="square" rtlCol="0">
            <a:spAutoFit/>
          </a:bodyPr>
          <a:lstStyle/>
          <a:p>
            <a:r>
              <a:rPr lang="en-US" sz="1400" dirty="0"/>
              <a:t>Morristown NHP </a:t>
            </a:r>
            <a:r>
              <a:rPr lang="en-US" sz="1400" dirty="0" smtClean="0"/>
              <a:t> Plot 21: </a:t>
            </a:r>
            <a:r>
              <a:rPr lang="en-US" sz="1400" dirty="0" smtClean="0"/>
              <a:t>5/23/2017</a:t>
            </a:r>
            <a:endParaRPr lang="en-US" sz="1400" dirty="0"/>
          </a:p>
        </p:txBody>
      </p:sp>
      <p:sp>
        <p:nvSpPr>
          <p:cNvPr id="3" name="TextBox 2"/>
          <p:cNvSpPr txBox="1"/>
          <p:nvPr/>
        </p:nvSpPr>
        <p:spPr>
          <a:xfrm>
            <a:off x="5287630" y="1012938"/>
            <a:ext cx="3351495" cy="2585323"/>
          </a:xfrm>
          <a:prstGeom prst="rect">
            <a:avLst/>
          </a:prstGeom>
          <a:noFill/>
        </p:spPr>
        <p:txBody>
          <a:bodyPr wrap="none" rtlCol="0">
            <a:spAutoFit/>
          </a:bodyPr>
          <a:lstStyle/>
          <a:p>
            <a:r>
              <a:rPr lang="en-US" u="sng" dirty="0" smtClean="0"/>
              <a:t>Results from these parks</a:t>
            </a:r>
          </a:p>
          <a:p>
            <a:pPr marL="285750" indent="-285750">
              <a:buFont typeface="Arial" panose="020B0604020202020204" pitchFamily="34" charset="0"/>
              <a:buChar char="•"/>
            </a:pPr>
            <a:r>
              <a:rPr lang="en-US" dirty="0" smtClean="0"/>
              <a:t>Acadia NP – ME</a:t>
            </a:r>
          </a:p>
          <a:p>
            <a:pPr marL="285750" indent="-285750">
              <a:buFont typeface="Arial" panose="020B0604020202020204" pitchFamily="34" charset="0"/>
              <a:buChar char="•"/>
            </a:pPr>
            <a:r>
              <a:rPr lang="en-US" dirty="0" smtClean="0"/>
              <a:t>Saint </a:t>
            </a:r>
            <a:r>
              <a:rPr lang="en-US" dirty="0" err="1" smtClean="0"/>
              <a:t>Gaudens</a:t>
            </a:r>
            <a:r>
              <a:rPr lang="en-US" dirty="0" smtClean="0"/>
              <a:t> NHS- NH</a:t>
            </a:r>
          </a:p>
          <a:p>
            <a:pPr marL="285750" indent="-285750">
              <a:buFont typeface="Arial" panose="020B0604020202020204" pitchFamily="34" charset="0"/>
              <a:buChar char="•"/>
            </a:pPr>
            <a:r>
              <a:rPr lang="en-US" dirty="0" smtClean="0"/>
              <a:t>Marsh-Billings- Rock. NHP – VT</a:t>
            </a:r>
          </a:p>
          <a:p>
            <a:pPr marL="285750" indent="-285750">
              <a:buFont typeface="Arial" panose="020B0604020202020204" pitchFamily="34" charset="0"/>
              <a:buChar char="•"/>
            </a:pPr>
            <a:r>
              <a:rPr lang="en-US" dirty="0" smtClean="0"/>
              <a:t>Minute Man NHP- MA</a:t>
            </a:r>
          </a:p>
          <a:p>
            <a:pPr marL="285750" indent="-285750">
              <a:buFont typeface="Arial" panose="020B0604020202020204" pitchFamily="34" charset="0"/>
              <a:buChar char="•"/>
            </a:pPr>
            <a:r>
              <a:rPr lang="en-US" dirty="0" smtClean="0"/>
              <a:t>Saratoga NHP- NY</a:t>
            </a:r>
          </a:p>
          <a:p>
            <a:pPr marL="285750" indent="-285750">
              <a:buFont typeface="Arial" panose="020B0604020202020204" pitchFamily="34" charset="0"/>
              <a:buChar char="•"/>
            </a:pPr>
            <a:r>
              <a:rPr lang="en-US" dirty="0" smtClean="0"/>
              <a:t>Roosevelt-Vanderbilt NHS - NY</a:t>
            </a:r>
          </a:p>
          <a:p>
            <a:pPr marL="285750" indent="-285750">
              <a:buFont typeface="Arial" panose="020B0604020202020204" pitchFamily="34" charset="0"/>
              <a:buChar char="•"/>
            </a:pPr>
            <a:r>
              <a:rPr lang="en-US" dirty="0" smtClean="0"/>
              <a:t>Weir Farm NHS – CT</a:t>
            </a:r>
          </a:p>
          <a:p>
            <a:pPr marL="285750" indent="-285750">
              <a:buFont typeface="Arial" panose="020B0604020202020204" pitchFamily="34" charset="0"/>
              <a:buChar char="•"/>
            </a:pPr>
            <a:r>
              <a:rPr lang="en-US" dirty="0" smtClean="0"/>
              <a:t>Morristown NHP- NJ</a:t>
            </a:r>
          </a:p>
        </p:txBody>
      </p:sp>
    </p:spTree>
    <p:extLst>
      <p:ext uri="{BB962C8B-B14F-4D97-AF65-F5344CB8AC3E}">
        <p14:creationId xmlns:p14="http://schemas.microsoft.com/office/powerpoint/2010/main" val="3971635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2400" y="1078033"/>
            <a:ext cx="8838969" cy="574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4800" y="6184641"/>
            <a:ext cx="5141167" cy="56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410200" y="6315269"/>
            <a:ext cx="3545401" cy="307777"/>
          </a:xfrm>
          <a:prstGeom prst="rect">
            <a:avLst/>
          </a:prstGeom>
          <a:solidFill>
            <a:schemeClr val="bg1"/>
          </a:solidFill>
        </p:spPr>
        <p:txBody>
          <a:bodyPr wrap="square" rtlCol="0">
            <a:spAutoFit/>
          </a:bodyPr>
          <a:lstStyle/>
          <a:p>
            <a:pPr algn="ctr"/>
            <a:r>
              <a:rPr lang="en-US" sz="1400" b="1" dirty="0" smtClean="0"/>
              <a:t>Cycles:</a:t>
            </a:r>
            <a:r>
              <a:rPr lang="en-US" sz="1400" dirty="0" smtClean="0"/>
              <a:t> 1= 2007-10; 2= 2011-14; 3= 2015-18</a:t>
            </a:r>
            <a:endParaRPr lang="en-US" sz="1400" dirty="0"/>
          </a:p>
        </p:txBody>
      </p:sp>
      <p:sp>
        <p:nvSpPr>
          <p:cNvPr id="9" name="Rectangle 81"/>
          <p:cNvSpPr txBox="1">
            <a:spLocks noChangeArrowheads="1"/>
          </p:cNvSpPr>
          <p:nvPr/>
        </p:nvSpPr>
        <p:spPr>
          <a:xfrm>
            <a:off x="-39329" y="-76200"/>
            <a:ext cx="9183329"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Invasive Average % Cover by Guild</a:t>
            </a:r>
          </a:p>
        </p:txBody>
      </p:sp>
      <p:pic>
        <p:nvPicPr>
          <p:cNvPr id="10" name="Picture 31" descr="ah_large_shaded_4c"/>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2" name="TextBox 1"/>
          <p:cNvSpPr txBox="1"/>
          <p:nvPr/>
        </p:nvSpPr>
        <p:spPr>
          <a:xfrm>
            <a:off x="7578507" y="6553200"/>
            <a:ext cx="1565493" cy="307777"/>
          </a:xfrm>
          <a:prstGeom prst="rect">
            <a:avLst/>
          </a:prstGeom>
          <a:noFill/>
        </p:spPr>
        <p:txBody>
          <a:bodyPr wrap="none" rtlCol="0">
            <a:spAutoFit/>
          </a:bodyPr>
          <a:lstStyle/>
          <a:p>
            <a:r>
              <a:rPr lang="en-US" sz="1400" dirty="0" smtClean="0"/>
              <a:t>Miller et al. </a:t>
            </a:r>
            <a:r>
              <a:rPr lang="en-US" sz="1400" i="1" dirty="0" smtClean="0"/>
              <a:t>in prep</a:t>
            </a:r>
            <a:endParaRPr lang="en-US" sz="1400" dirty="0"/>
          </a:p>
        </p:txBody>
      </p:sp>
    </p:spTree>
    <p:extLst>
      <p:ext uri="{BB962C8B-B14F-4D97-AF65-F5344CB8AC3E}">
        <p14:creationId xmlns:p14="http://schemas.microsoft.com/office/powerpoint/2010/main" val="2648669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 descr="ah_large_shaded_4c"/>
          <p:cNvPicPr>
            <a:picLocks noChangeAspect="1" noChangeArrowheads="1"/>
          </p:cNvPicPr>
          <p:nvPr/>
        </p:nvPicPr>
        <p:blipFill>
          <a:blip r:embed="rId3" cstate="print"/>
          <a:srcRect/>
          <a:stretch>
            <a:fillRect/>
          </a:stretch>
        </p:blipFill>
        <p:spPr bwMode="auto">
          <a:xfrm>
            <a:off x="8382000" y="0"/>
            <a:ext cx="723060" cy="944026"/>
          </a:xfrm>
          <a:prstGeom prst="rect">
            <a:avLst/>
          </a:prstGeom>
          <a:noFill/>
          <a:ln w="9525">
            <a:noFill/>
            <a:miter lim="800000"/>
            <a:headEnd/>
            <a:tailEnd/>
          </a:ln>
        </p:spPr>
      </p:pic>
      <p:sp>
        <p:nvSpPr>
          <p:cNvPr id="5" name="Rectangle 81"/>
          <p:cNvSpPr txBox="1">
            <a:spLocks noChangeArrowheads="1"/>
          </p:cNvSpPr>
          <p:nvPr/>
        </p:nvSpPr>
        <p:spPr>
          <a:xfrm>
            <a:off x="-29497" y="-76200"/>
            <a:ext cx="9173497"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Invasive shrub cover </a:t>
            </a:r>
            <a:r>
              <a:rPr lang="en-US" sz="3200" dirty="0" smtClean="0">
                <a:solidFill>
                  <a:schemeClr val="bg1"/>
                </a:solidFill>
              </a:rPr>
              <a:t>in Saratoga NHP</a:t>
            </a:r>
            <a:endParaRPr lang="en-US" sz="3200" dirty="0">
              <a:solidFill>
                <a:schemeClr val="bg1"/>
              </a:solidFill>
            </a:endParaRPr>
          </a:p>
        </p:txBody>
      </p:sp>
      <p:pic>
        <p:nvPicPr>
          <p:cNvPr id="6"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327" t="12222" r="-327" b="-24"/>
          <a:stretch/>
        </p:blipFill>
        <p:spPr>
          <a:xfrm>
            <a:off x="152400" y="836576"/>
            <a:ext cx="5299364" cy="6021424"/>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6396" y="1295400"/>
            <a:ext cx="3735421" cy="2801566"/>
          </a:xfrm>
          <a:prstGeom prst="rect">
            <a:avLst/>
          </a:prstGeom>
        </p:spPr>
      </p:pic>
    </p:spTree>
    <p:extLst>
      <p:ext uri="{BB962C8B-B14F-4D97-AF65-F5344CB8AC3E}">
        <p14:creationId xmlns:p14="http://schemas.microsoft.com/office/powerpoint/2010/main" val="733195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NETN\Monitoring_Projects\Forest_Health\Photopoints\2017\ROVA\ROVA_022_BL_2017060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Lack of Regeneration </a:t>
            </a:r>
            <a:r>
              <a:rPr lang="en-US" sz="3200" dirty="0">
                <a:solidFill>
                  <a:schemeClr val="bg1"/>
                </a:solidFill>
              </a:rPr>
              <a:t>Layer</a:t>
            </a:r>
          </a:p>
        </p:txBody>
      </p:sp>
      <p:pic>
        <p:nvPicPr>
          <p:cNvPr id="6"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4" name="TextBox 3"/>
          <p:cNvSpPr txBox="1"/>
          <p:nvPr/>
        </p:nvSpPr>
        <p:spPr>
          <a:xfrm>
            <a:off x="152400" y="914400"/>
            <a:ext cx="3515065" cy="369332"/>
          </a:xfrm>
          <a:prstGeom prst="rect">
            <a:avLst/>
          </a:prstGeom>
          <a:solidFill>
            <a:schemeClr val="bg1"/>
          </a:solidFill>
        </p:spPr>
        <p:txBody>
          <a:bodyPr wrap="none" rtlCol="0">
            <a:spAutoFit/>
          </a:bodyPr>
          <a:lstStyle/>
          <a:p>
            <a:r>
              <a:rPr lang="en-US" b="1" dirty="0" smtClean="0"/>
              <a:t>Home of Franklin D. Roosevelt NHS</a:t>
            </a:r>
            <a:endParaRPr lang="en-US" b="1" dirty="0"/>
          </a:p>
        </p:txBody>
      </p:sp>
      <p:grpSp>
        <p:nvGrpSpPr>
          <p:cNvPr id="12" name="Group 11"/>
          <p:cNvGrpSpPr/>
          <p:nvPr/>
        </p:nvGrpSpPr>
        <p:grpSpPr>
          <a:xfrm>
            <a:off x="613134" y="932835"/>
            <a:ext cx="7962052" cy="5550281"/>
            <a:chOff x="613134" y="932835"/>
            <a:chExt cx="7962052" cy="5550281"/>
          </a:xfrm>
        </p:grpSpPr>
        <p:grpSp>
          <p:nvGrpSpPr>
            <p:cNvPr id="7" name="Group 6"/>
            <p:cNvGrpSpPr/>
            <p:nvPr/>
          </p:nvGrpSpPr>
          <p:grpSpPr>
            <a:xfrm>
              <a:off x="613134" y="932835"/>
              <a:ext cx="7962052" cy="5550281"/>
              <a:chOff x="4532382" y="1167612"/>
              <a:chExt cx="7962052" cy="5550281"/>
            </a:xfrm>
          </p:grpSpPr>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32382" y="1167612"/>
                <a:ext cx="7945120" cy="5550281"/>
              </a:xfrm>
              <a:prstGeom prst="rect">
                <a:avLst/>
              </a:prstGeom>
            </p:spPr>
          </p:pic>
          <p:sp>
            <p:nvSpPr>
              <p:cNvPr id="11" name="TextBox 10"/>
              <p:cNvSpPr txBox="1"/>
              <p:nvPr/>
            </p:nvSpPr>
            <p:spPr>
              <a:xfrm>
                <a:off x="8949033" y="1333843"/>
                <a:ext cx="3545401" cy="307777"/>
              </a:xfrm>
              <a:prstGeom prst="rect">
                <a:avLst/>
              </a:prstGeom>
              <a:solidFill>
                <a:schemeClr val="bg1"/>
              </a:solidFill>
            </p:spPr>
            <p:txBody>
              <a:bodyPr wrap="square" rtlCol="0">
                <a:spAutoFit/>
              </a:bodyPr>
              <a:lstStyle/>
              <a:p>
                <a:pPr algn="ctr"/>
                <a:r>
                  <a:rPr lang="en-US" sz="1400" b="1" dirty="0" smtClean="0"/>
                  <a:t>Cycles:</a:t>
                </a:r>
                <a:r>
                  <a:rPr lang="en-US" sz="1400" dirty="0" smtClean="0"/>
                  <a:t> 1= 2007-10; 2= 2011-14; 3= 2015-18</a:t>
                </a:r>
                <a:endParaRPr lang="en-US" sz="1400" dirty="0"/>
              </a:p>
            </p:txBody>
          </p:sp>
        </p:grpSp>
        <p:sp>
          <p:nvSpPr>
            <p:cNvPr id="9" name="TextBox 8"/>
            <p:cNvSpPr txBox="1"/>
            <p:nvPr/>
          </p:nvSpPr>
          <p:spPr>
            <a:xfrm>
              <a:off x="1427480" y="4888468"/>
              <a:ext cx="2322880" cy="369332"/>
            </a:xfrm>
            <a:prstGeom prst="rect">
              <a:avLst/>
            </a:prstGeom>
            <a:solidFill>
              <a:schemeClr val="bg1">
                <a:alpha val="55000"/>
              </a:schemeClr>
            </a:solidFill>
          </p:spPr>
          <p:txBody>
            <a:bodyPr wrap="none" rtlCol="0">
              <a:spAutoFit/>
            </a:bodyPr>
            <a:lstStyle/>
            <a:p>
              <a:r>
                <a:rPr lang="en-US" dirty="0" smtClean="0"/>
                <a:t>Severely Understocked</a:t>
              </a:r>
              <a:endParaRPr lang="en-US" dirty="0"/>
            </a:p>
          </p:txBody>
        </p:sp>
        <p:sp>
          <p:nvSpPr>
            <p:cNvPr id="10" name="TextBox 9"/>
            <p:cNvSpPr txBox="1"/>
            <p:nvPr/>
          </p:nvSpPr>
          <p:spPr>
            <a:xfrm>
              <a:off x="1447800" y="2622788"/>
              <a:ext cx="3111749" cy="369332"/>
            </a:xfrm>
            <a:prstGeom prst="rect">
              <a:avLst/>
            </a:prstGeom>
            <a:solidFill>
              <a:schemeClr val="bg1">
                <a:alpha val="55000"/>
              </a:schemeClr>
            </a:solidFill>
          </p:spPr>
          <p:txBody>
            <a:bodyPr wrap="none" rtlCol="0">
              <a:spAutoFit/>
            </a:bodyPr>
            <a:lstStyle/>
            <a:p>
              <a:r>
                <a:rPr lang="en-US" dirty="0" smtClean="0"/>
                <a:t>Suff. Stocked in high deer dens.</a:t>
              </a:r>
              <a:endParaRPr lang="en-US" dirty="0"/>
            </a:p>
          </p:txBody>
        </p:sp>
      </p:grpSp>
    </p:spTree>
    <p:extLst>
      <p:ext uri="{BB962C8B-B14F-4D97-AF65-F5344CB8AC3E}">
        <p14:creationId xmlns:p14="http://schemas.microsoft.com/office/powerpoint/2010/main" val="142216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Regeneration Composition in </a:t>
            </a:r>
            <a:r>
              <a:rPr lang="en-US" sz="3200" dirty="0" smtClean="0">
                <a:solidFill>
                  <a:schemeClr val="bg1"/>
                </a:solidFill>
              </a:rPr>
              <a:t>Saratoga NHP</a:t>
            </a:r>
            <a:endParaRPr lang="en-US" sz="3200" dirty="0">
              <a:solidFill>
                <a:schemeClr val="bg1"/>
              </a:solidFill>
            </a:endParaRPr>
          </a:p>
        </p:txBody>
      </p:sp>
      <p:pic>
        <p:nvPicPr>
          <p:cNvPr id="6"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t="12222"/>
          <a:stretch/>
        </p:blipFill>
        <p:spPr>
          <a:xfrm>
            <a:off x="3844636" y="821253"/>
            <a:ext cx="5299364" cy="6019800"/>
          </a:xfrm>
          <a:prstGeom prst="rect">
            <a:avLst/>
          </a:prstGeom>
        </p:spPr>
      </p:pic>
      <p:sp>
        <p:nvSpPr>
          <p:cNvPr id="9" name="TextBox 8"/>
          <p:cNvSpPr txBox="1"/>
          <p:nvPr/>
        </p:nvSpPr>
        <p:spPr>
          <a:xfrm>
            <a:off x="152401" y="1295400"/>
            <a:ext cx="3505200" cy="3416320"/>
          </a:xfrm>
          <a:prstGeom prst="rect">
            <a:avLst/>
          </a:prstGeom>
          <a:noFill/>
        </p:spPr>
        <p:txBody>
          <a:bodyPr wrap="square" rtlCol="0">
            <a:spAutoFit/>
          </a:bodyPr>
          <a:lstStyle/>
          <a:p>
            <a:r>
              <a:rPr lang="en-US" dirty="0" smtClean="0"/>
              <a:t>In general we are seeing regeneration debts in southern NE, NJ, and NY.</a:t>
            </a:r>
          </a:p>
          <a:p>
            <a:endParaRPr lang="en-US" dirty="0"/>
          </a:p>
          <a:p>
            <a:r>
              <a:rPr lang="en-US" dirty="0" smtClean="0"/>
              <a:t>In some park stands, regen is sufficient but we are seeing a lot of ash in the regenerating layer.</a:t>
            </a:r>
          </a:p>
          <a:p>
            <a:endParaRPr lang="en-US" dirty="0"/>
          </a:p>
          <a:p>
            <a:r>
              <a:rPr lang="en-US" dirty="0" smtClean="0"/>
              <a:t>Raises questions about the </a:t>
            </a:r>
            <a:r>
              <a:rPr lang="en-US" dirty="0" err="1" smtClean="0"/>
              <a:t>resilence</a:t>
            </a:r>
            <a:r>
              <a:rPr lang="en-US" dirty="0" smtClean="0"/>
              <a:t> of the future forest.</a:t>
            </a:r>
          </a:p>
          <a:p>
            <a:endParaRPr lang="en-US" dirty="0"/>
          </a:p>
          <a:p>
            <a:endParaRPr lang="en-US" dirty="0"/>
          </a:p>
        </p:txBody>
      </p:sp>
    </p:spTree>
    <p:extLst>
      <p:ext uri="{BB962C8B-B14F-4D97-AF65-F5344CB8AC3E}">
        <p14:creationId xmlns:p14="http://schemas.microsoft.com/office/powerpoint/2010/main" val="2750670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38" y="914400"/>
            <a:ext cx="8851809" cy="5610497"/>
          </a:xfrm>
          <a:prstGeom prst="rect">
            <a:avLst/>
          </a:prstGeom>
        </p:spPr>
      </p:pic>
      <p:sp>
        <p:nvSpPr>
          <p:cNvPr id="6"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Regional monitoring </a:t>
            </a:r>
            <a:r>
              <a:rPr lang="en-US" sz="3200" dirty="0" smtClean="0">
                <a:solidFill>
                  <a:schemeClr val="bg1"/>
                </a:solidFill>
              </a:rPr>
              <a:t>and science in </a:t>
            </a:r>
            <a:r>
              <a:rPr lang="en-US" sz="3200" dirty="0">
                <a:solidFill>
                  <a:schemeClr val="bg1"/>
                </a:solidFill>
              </a:rPr>
              <a:t>park forests</a:t>
            </a:r>
            <a:endParaRPr lang="en-US" sz="3200" dirty="0">
              <a:solidFill>
                <a:schemeClr val="bg1"/>
              </a:solidFill>
            </a:endParaRPr>
          </a:p>
        </p:txBody>
      </p:sp>
      <p:pic>
        <p:nvPicPr>
          <p:cNvPr id="7"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4" name="TextBox 3"/>
          <p:cNvSpPr txBox="1"/>
          <p:nvPr/>
        </p:nvSpPr>
        <p:spPr>
          <a:xfrm>
            <a:off x="228600" y="6497294"/>
            <a:ext cx="9131474" cy="369332"/>
          </a:xfrm>
          <a:prstGeom prst="rect">
            <a:avLst/>
          </a:prstGeom>
          <a:noFill/>
        </p:spPr>
        <p:txBody>
          <a:bodyPr wrap="none" rtlCol="0">
            <a:spAutoFit/>
          </a:bodyPr>
          <a:lstStyle/>
          <a:p>
            <a:r>
              <a:rPr lang="en-US" dirty="0" smtClean="0"/>
              <a:t>4 letter acronyms refer to park units – 39 parks, ~2K plots, most monitored annually since 2007 </a:t>
            </a:r>
            <a:endParaRPr lang="en-US" dirty="0"/>
          </a:p>
        </p:txBody>
      </p:sp>
    </p:spTree>
    <p:extLst>
      <p:ext uri="{BB962C8B-B14F-4D97-AF65-F5344CB8AC3E}">
        <p14:creationId xmlns:p14="http://schemas.microsoft.com/office/powerpoint/2010/main" val="1647293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NETN\I&amp;M_photos\2018_photos\ACAD\hiking\IMG_343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6627" y="4495800"/>
            <a:ext cx="8882234" cy="224028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10886" y="745053"/>
            <a:ext cx="9028860" cy="3477875"/>
          </a:xfrm>
          <a:prstGeom prst="rect">
            <a:avLst/>
          </a:prstGeom>
          <a:noFill/>
          <a:ln>
            <a:noFill/>
          </a:ln>
          <a:effectLst/>
          <a:extLst>
            <a:ext uri="{909E8E84-426E-40DD-AFC4-6F175D3DCCD1}">
              <a14:hiddenFill xmlns:a14="http://schemas.microsoft.com/office/drawing/2010/main">
                <a:solidFill>
                  <a:srgbClr val="4F2D11">
                    <a:alpha val="83000"/>
                  </a:srgb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Aft>
                <a:spcPts val="1200"/>
              </a:spcAft>
              <a:buFont typeface="Arial" panose="020B0604020202020204" pitchFamily="34" charset="0"/>
              <a:buChar char="•"/>
            </a:pPr>
            <a:r>
              <a:rPr lang="en-US" sz="2800" dirty="0" smtClean="0"/>
              <a:t>Park </a:t>
            </a:r>
            <a:r>
              <a:rPr lang="en-US" sz="2800" dirty="0" smtClean="0"/>
              <a:t>forests </a:t>
            </a:r>
            <a:r>
              <a:rPr lang="en-US" sz="2800" dirty="0" smtClean="0"/>
              <a:t>harbor </a:t>
            </a:r>
            <a:r>
              <a:rPr lang="en-US" sz="2800" dirty="0" smtClean="0"/>
              <a:t>more complex older-forest structure than </a:t>
            </a:r>
            <a:r>
              <a:rPr lang="en-US" sz="2800" dirty="0" smtClean="0"/>
              <a:t>surrounding matrix </a:t>
            </a:r>
            <a:r>
              <a:rPr lang="en-US" sz="2800" dirty="0" smtClean="0"/>
              <a:t>forests </a:t>
            </a:r>
            <a:r>
              <a:rPr lang="en-US" sz="2400" dirty="0" smtClean="0"/>
              <a:t>(Miller et al. 2016 Ecosphere)</a:t>
            </a:r>
            <a:endParaRPr lang="en-US" sz="2800" dirty="0" smtClean="0"/>
          </a:p>
          <a:p>
            <a:pPr marL="457200" indent="-457200">
              <a:spcAft>
                <a:spcPts val="1200"/>
              </a:spcAft>
              <a:buFont typeface="Arial" panose="020B0604020202020204" pitchFamily="34" charset="0"/>
              <a:buChar char="•"/>
            </a:pPr>
            <a:r>
              <a:rPr lang="en-US" sz="2800" dirty="0" smtClean="0"/>
              <a:t>Park </a:t>
            </a:r>
            <a:r>
              <a:rPr lang="en-US" sz="2800" dirty="0" smtClean="0"/>
              <a:t>forests had greater tree diversity than </a:t>
            </a:r>
            <a:r>
              <a:rPr lang="en-US" sz="2800" dirty="0"/>
              <a:t>surrounding matrix forests </a:t>
            </a:r>
            <a:r>
              <a:rPr lang="en-US" sz="2400" dirty="0" smtClean="0"/>
              <a:t>(Miller </a:t>
            </a:r>
            <a:r>
              <a:rPr lang="en-US" sz="2400" dirty="0"/>
              <a:t>et al. </a:t>
            </a:r>
            <a:r>
              <a:rPr lang="en-US" sz="2400" dirty="0" smtClean="0"/>
              <a:t>2018 </a:t>
            </a:r>
            <a:r>
              <a:rPr lang="en-US" sz="2400" dirty="0"/>
              <a:t>Forest </a:t>
            </a:r>
            <a:r>
              <a:rPr lang="en-US" sz="2400" dirty="0" smtClean="0"/>
              <a:t>Ecol</a:t>
            </a:r>
            <a:r>
              <a:rPr lang="en-US" sz="2400" dirty="0"/>
              <a:t>.</a:t>
            </a:r>
            <a:r>
              <a:rPr lang="en-US" sz="2400" dirty="0" smtClean="0"/>
              <a:t> </a:t>
            </a:r>
            <a:r>
              <a:rPr lang="en-US" sz="2400" dirty="0"/>
              <a:t>and </a:t>
            </a:r>
            <a:r>
              <a:rPr lang="en-US" sz="2400" dirty="0" smtClean="0"/>
              <a:t>Man.)</a:t>
            </a:r>
            <a:endParaRPr lang="en-US" sz="2800" dirty="0"/>
          </a:p>
          <a:p>
            <a:pPr marL="457200" indent="-457200">
              <a:spcAft>
                <a:spcPts val="1200"/>
              </a:spcAft>
              <a:buFont typeface="Arial" panose="020B0604020202020204" pitchFamily="34" charset="0"/>
              <a:buChar char="•"/>
            </a:pPr>
            <a:r>
              <a:rPr lang="en-US" sz="2800" dirty="0" smtClean="0"/>
              <a:t>Common </a:t>
            </a:r>
            <a:r>
              <a:rPr lang="en-US" sz="2800" dirty="0"/>
              <a:t>forest understory </a:t>
            </a:r>
            <a:r>
              <a:rPr lang="en-US" sz="2800" dirty="0" smtClean="0"/>
              <a:t>stressors (worms and deer) and warming conditions promote non-native plants in park forests </a:t>
            </a:r>
            <a:r>
              <a:rPr lang="en-US" sz="2400" dirty="0" smtClean="0"/>
              <a:t>(</a:t>
            </a:r>
            <a:r>
              <a:rPr lang="en-US" sz="2400" dirty="0" err="1" smtClean="0"/>
              <a:t>Fisichelli</a:t>
            </a:r>
            <a:r>
              <a:rPr lang="en-US" sz="2400" dirty="0" smtClean="0"/>
              <a:t> and Miller 2017 Biol. Invasions)</a:t>
            </a:r>
            <a:r>
              <a:rPr lang="en-US" sz="3200" dirty="0" smtClean="0"/>
              <a:t> </a:t>
            </a:r>
            <a:endParaRPr lang="en-US" sz="3200" dirty="0" smtClean="0"/>
          </a:p>
        </p:txBody>
      </p:sp>
      <p:sp>
        <p:nvSpPr>
          <p:cNvPr id="9"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Regional monitoring in park </a:t>
            </a:r>
            <a:r>
              <a:rPr lang="en-US" sz="3200" dirty="0" smtClean="0">
                <a:solidFill>
                  <a:schemeClr val="bg1"/>
                </a:solidFill>
              </a:rPr>
              <a:t>forests –recent studies</a:t>
            </a:r>
            <a:endParaRPr lang="en-US" sz="3200" dirty="0">
              <a:solidFill>
                <a:schemeClr val="bg1"/>
              </a:solidFill>
            </a:endParaRPr>
          </a:p>
        </p:txBody>
      </p:sp>
      <p:pic>
        <p:nvPicPr>
          <p:cNvPr id="10"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pic>
        <p:nvPicPr>
          <p:cNvPr id="12"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2120" y="5049819"/>
            <a:ext cx="4193679" cy="143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29213" y="5037808"/>
            <a:ext cx="3890518" cy="1454596"/>
          </a:xfrm>
          <a:prstGeom prst="rect">
            <a:avLst/>
          </a:prstGeom>
        </p:spPr>
      </p:pic>
    </p:spTree>
    <p:extLst>
      <p:ext uri="{BB962C8B-B14F-4D97-AF65-F5344CB8AC3E}">
        <p14:creationId xmlns:p14="http://schemas.microsoft.com/office/powerpoint/2010/main" val="38452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ChangeArrowheads="1"/>
          </p:cNvSpPr>
          <p:nvPr/>
        </p:nvSpPr>
        <p:spPr bwMode="auto">
          <a:xfrm>
            <a:off x="20331" y="818534"/>
            <a:ext cx="9105060" cy="5810866"/>
          </a:xfrm>
          <a:prstGeom prst="rect">
            <a:avLst/>
          </a:prstGeom>
          <a:noFill/>
          <a:ln>
            <a:noFill/>
          </a:ln>
          <a:effectLst/>
          <a:extLst>
            <a:ext uri="{909E8E84-426E-40DD-AFC4-6F175D3DCCD1}">
              <a14:hiddenFill xmlns:a14="http://schemas.microsoft.com/office/drawing/2010/main">
                <a:solidFill>
                  <a:srgbClr val="4F2D11">
                    <a:alpha val="83000"/>
                  </a:srgb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457200" indent="-457200">
              <a:spcAft>
                <a:spcPts val="1200"/>
              </a:spcAft>
              <a:buFont typeface="Arial" panose="020B0604020202020204" pitchFamily="34" charset="0"/>
              <a:buChar char="•"/>
            </a:pPr>
            <a:r>
              <a:rPr lang="en-US" sz="2400" dirty="0"/>
              <a:t>Non-climate stressors are impacting resilience and adaptive capacity of park </a:t>
            </a:r>
            <a:r>
              <a:rPr lang="en-US" sz="2400" dirty="0" smtClean="0"/>
              <a:t>forests</a:t>
            </a:r>
            <a:endParaRPr lang="en-US" sz="2400" dirty="0"/>
          </a:p>
          <a:p>
            <a:pPr marL="457200" indent="-457200">
              <a:spcAft>
                <a:spcPts val="1200"/>
              </a:spcAft>
              <a:buFont typeface="Arial" panose="020B0604020202020204" pitchFamily="34" charset="0"/>
              <a:buChar char="•"/>
            </a:pPr>
            <a:r>
              <a:rPr lang="en-US" sz="2400" dirty="0" smtClean="0"/>
              <a:t>More proactive management may be needed to meet park objectives</a:t>
            </a:r>
          </a:p>
          <a:p>
            <a:pPr marL="914400" lvl="1" indent="-457200">
              <a:spcAft>
                <a:spcPts val="1200"/>
              </a:spcAft>
              <a:buFont typeface="Arial" panose="020B0604020202020204" pitchFamily="34" charset="0"/>
              <a:buChar char="•"/>
            </a:pPr>
            <a:r>
              <a:rPr lang="en-US" sz="2400" dirty="0"/>
              <a:t>Managing deer and invasive plants </a:t>
            </a:r>
            <a:r>
              <a:rPr lang="en-US" sz="2400" dirty="0" smtClean="0"/>
              <a:t>high </a:t>
            </a:r>
            <a:r>
              <a:rPr lang="en-US" sz="2400" dirty="0"/>
              <a:t>priority</a:t>
            </a:r>
          </a:p>
          <a:p>
            <a:pPr marL="914400" lvl="1" indent="-457200">
              <a:spcAft>
                <a:spcPts val="1200"/>
              </a:spcAft>
              <a:buFont typeface="Arial" panose="020B0604020202020204" pitchFamily="34" charset="0"/>
              <a:buChar char="•"/>
            </a:pPr>
            <a:r>
              <a:rPr lang="en-US" sz="2400" dirty="0" smtClean="0"/>
              <a:t>Direct planting/seeding</a:t>
            </a:r>
          </a:p>
          <a:p>
            <a:pPr marL="914400" lvl="1" indent="-457200">
              <a:spcAft>
                <a:spcPts val="1200"/>
              </a:spcAft>
              <a:buFont typeface="Arial" panose="020B0604020202020204" pitchFamily="34" charset="0"/>
              <a:buChar char="•"/>
            </a:pPr>
            <a:r>
              <a:rPr lang="en-US" sz="2400" dirty="0" smtClean="0"/>
              <a:t>Assisted migration</a:t>
            </a:r>
          </a:p>
          <a:p>
            <a:pPr marL="457200" indent="-457200">
              <a:spcAft>
                <a:spcPts val="1200"/>
              </a:spcAft>
              <a:buFont typeface="Arial" panose="020B0604020202020204" pitchFamily="34" charset="0"/>
              <a:buChar char="•"/>
            </a:pPr>
            <a:r>
              <a:rPr lang="en-US" sz="2400" dirty="0" smtClean="0"/>
              <a:t>Forests </a:t>
            </a:r>
            <a:r>
              <a:rPr lang="en-US" sz="2400" dirty="0"/>
              <a:t>in parks may respond differently to climate change and stressors than </a:t>
            </a:r>
            <a:r>
              <a:rPr lang="en-US" sz="2400" dirty="0" smtClean="0"/>
              <a:t>surrounding matrix </a:t>
            </a:r>
            <a:r>
              <a:rPr lang="en-US" sz="2400" dirty="0"/>
              <a:t>forests</a:t>
            </a:r>
          </a:p>
          <a:p>
            <a:pPr marL="457200" indent="-457200">
              <a:spcAft>
                <a:spcPts val="1200"/>
              </a:spcAft>
              <a:buFont typeface="Arial" panose="020B0604020202020204" pitchFamily="34" charset="0"/>
              <a:buChar char="•"/>
            </a:pPr>
            <a:r>
              <a:rPr lang="en-US" sz="2400" dirty="0"/>
              <a:t>Park forests may be more resilient than matrix forests </a:t>
            </a:r>
            <a:r>
              <a:rPr lang="en-US" sz="2400" dirty="0" smtClean="0"/>
              <a:t>into the future</a:t>
            </a:r>
          </a:p>
          <a:p>
            <a:pPr marL="457200" indent="-457200">
              <a:spcAft>
                <a:spcPts val="1200"/>
              </a:spcAft>
              <a:buFont typeface="Arial" panose="020B0604020202020204" pitchFamily="34" charset="0"/>
              <a:buChar char="•"/>
            </a:pPr>
            <a:r>
              <a:rPr lang="en-US" sz="2400" dirty="0" smtClean="0"/>
              <a:t>Climate change may require shift to more active management</a:t>
            </a:r>
          </a:p>
        </p:txBody>
      </p:sp>
      <p:sp>
        <p:nvSpPr>
          <p:cNvPr id="9"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600" dirty="0">
                <a:solidFill>
                  <a:schemeClr val="bg1"/>
                </a:solidFill>
              </a:rPr>
              <a:t>Implications for Parks</a:t>
            </a: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Tree>
    <p:extLst>
      <p:ext uri="{BB962C8B-B14F-4D97-AF65-F5344CB8AC3E}">
        <p14:creationId xmlns:p14="http://schemas.microsoft.com/office/powerpoint/2010/main" val="168624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176" y="1"/>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p:cNvSpPr>
            <a:spLocks noGrp="1"/>
          </p:cNvSpPr>
          <p:nvPr>
            <p:ph type="ftr" sz="quarter" idx="11"/>
          </p:nvPr>
        </p:nvSpPr>
        <p:spPr/>
        <p:txBody>
          <a:bodyPr/>
          <a:lstStyle/>
          <a:p>
            <a:pPr>
              <a:defRPr/>
            </a:pPr>
            <a:r>
              <a:rPr lang="en-US" b="1" dirty="0">
                <a:solidFill>
                  <a:schemeClr val="bg1"/>
                </a:solidFill>
                <a:effectLst>
                  <a:outerShdw blurRad="38100" dist="38100" dir="2700000" algn="tl">
                    <a:srgbClr val="000000">
                      <a:alpha val="43137"/>
                    </a:srgbClr>
                  </a:outerShdw>
                </a:effectLst>
              </a:rPr>
              <a:t>E X P E R I E N C E    Y O U R    A M E R I C A</a:t>
            </a:r>
          </a:p>
        </p:txBody>
      </p:sp>
      <p:sp>
        <p:nvSpPr>
          <p:cNvPr id="95238" name="Text Box 6"/>
          <p:cNvSpPr txBox="1">
            <a:spLocks noChangeArrowheads="1"/>
          </p:cNvSpPr>
          <p:nvPr/>
        </p:nvSpPr>
        <p:spPr bwMode="auto">
          <a:xfrm>
            <a:off x="2171700" y="0"/>
            <a:ext cx="4800600" cy="2062103"/>
          </a:xfrm>
          <a:prstGeom prst="rect">
            <a:avLst/>
          </a:prstGeom>
          <a:solidFill>
            <a:schemeClr val="bg1">
              <a:alpha val="65000"/>
            </a:schemeClr>
          </a:solidFill>
          <a:ln w="9525">
            <a:noFill/>
            <a:miter lim="800000"/>
            <a:headEnd/>
            <a:tailEnd/>
          </a:ln>
          <a:effectLst/>
        </p:spPr>
        <p:txBody>
          <a:bodyPr wrap="square">
            <a:spAutoFit/>
          </a:bodyPr>
          <a:lstStyle/>
          <a:p>
            <a:pPr algn="ctr" eaLnBrk="0" hangingPunct="0">
              <a:spcBef>
                <a:spcPct val="0"/>
              </a:spcBef>
              <a:buClrTx/>
              <a:buSzTx/>
              <a:buFontTx/>
              <a:buNone/>
            </a:pPr>
            <a:r>
              <a:rPr lang="en-US" sz="2800" b="1" dirty="0"/>
              <a:t>Northeast Temperate Network</a:t>
            </a:r>
          </a:p>
          <a:p>
            <a:pPr algn="ctr" eaLnBrk="0" hangingPunct="0">
              <a:spcBef>
                <a:spcPct val="0"/>
              </a:spcBef>
              <a:buClrTx/>
              <a:buSzTx/>
              <a:buFontTx/>
              <a:buNone/>
            </a:pPr>
            <a:r>
              <a:rPr lang="en-US" sz="2000" dirty="0"/>
              <a:t>54 Elm Street, Woodstock, VT  </a:t>
            </a:r>
            <a:r>
              <a:rPr lang="en-US" sz="2000" dirty="0" smtClean="0"/>
              <a:t>05091</a:t>
            </a:r>
          </a:p>
          <a:p>
            <a:pPr algn="ctr" eaLnBrk="0" hangingPunct="0">
              <a:spcBef>
                <a:spcPct val="0"/>
              </a:spcBef>
              <a:buClrTx/>
              <a:buSzTx/>
              <a:buFontTx/>
              <a:buNone/>
            </a:pPr>
            <a:r>
              <a:rPr lang="en-US" sz="2000" dirty="0" smtClean="0"/>
              <a:t>Web: </a:t>
            </a:r>
            <a:r>
              <a:rPr lang="en-US" sz="2000" dirty="0" smtClean="0">
                <a:hlinkClick r:id="rId4"/>
              </a:rPr>
              <a:t>http</a:t>
            </a:r>
            <a:r>
              <a:rPr lang="en-US" sz="2000" dirty="0">
                <a:hlinkClick r:id="rId4"/>
              </a:rPr>
              <a:t>://go.nps.gov/netn</a:t>
            </a:r>
            <a:endParaRPr lang="en-US" sz="800" dirty="0" smtClean="0"/>
          </a:p>
          <a:p>
            <a:pPr algn="ctr" eaLnBrk="0" hangingPunct="0">
              <a:spcBef>
                <a:spcPct val="0"/>
              </a:spcBef>
              <a:buClrTx/>
              <a:buSzTx/>
              <a:buFontTx/>
              <a:buNone/>
            </a:pPr>
            <a:r>
              <a:rPr lang="en-US" sz="2000" dirty="0" smtClean="0"/>
              <a:t>Facebook: facebook.com/NPS.NETN </a:t>
            </a:r>
            <a:endParaRPr lang="en-US" sz="2000" dirty="0" smtClean="0"/>
          </a:p>
          <a:p>
            <a:pPr algn="ctr" eaLnBrk="0" hangingPunct="0">
              <a:spcBef>
                <a:spcPct val="0"/>
              </a:spcBef>
              <a:buClrTx/>
              <a:buSzTx/>
              <a:buFontTx/>
              <a:buNone/>
            </a:pPr>
            <a:r>
              <a:rPr lang="en-US" sz="2000" dirty="0" smtClean="0">
                <a:hlinkClick r:id="rId5"/>
              </a:rPr>
              <a:t>Aaron_Weed@nps.gov</a:t>
            </a:r>
            <a:endParaRPr lang="en-US" sz="2000" dirty="0" smtClean="0"/>
          </a:p>
          <a:p>
            <a:pPr algn="ctr" eaLnBrk="0" hangingPunct="0">
              <a:spcBef>
                <a:spcPct val="0"/>
              </a:spcBef>
              <a:buClrTx/>
              <a:buSzTx/>
              <a:buFontTx/>
              <a:buNone/>
            </a:pPr>
            <a:r>
              <a:rPr lang="en-US" sz="2000" dirty="0" smtClean="0"/>
              <a:t>802-359-3896</a:t>
            </a:r>
            <a:endParaRPr lang="en-US" sz="2000" dirty="0"/>
          </a:p>
        </p:txBody>
      </p:sp>
      <p:sp>
        <p:nvSpPr>
          <p:cNvPr id="95239" name="Text Box 7"/>
          <p:cNvSpPr txBox="1">
            <a:spLocks noChangeArrowheads="1"/>
          </p:cNvSpPr>
          <p:nvPr/>
        </p:nvSpPr>
        <p:spPr bwMode="auto">
          <a:xfrm>
            <a:off x="2852996" y="5692914"/>
            <a:ext cx="3439596" cy="707886"/>
          </a:xfrm>
          <a:prstGeom prst="rect">
            <a:avLst/>
          </a:prstGeom>
          <a:noFill/>
          <a:ln w="9525">
            <a:noFill/>
            <a:miter lim="800000"/>
            <a:headEnd/>
            <a:tailEnd/>
          </a:ln>
          <a:effectLst/>
        </p:spPr>
        <p:txBody>
          <a:bodyPr wrap="none">
            <a:spAutoFit/>
          </a:bodyPr>
          <a:lstStyle/>
          <a:p>
            <a:pPr algn="ctr" eaLnBrk="0" hangingPunct="0">
              <a:spcBef>
                <a:spcPct val="0"/>
              </a:spcBef>
              <a:buClrTx/>
              <a:buSzTx/>
              <a:buFontTx/>
              <a:buNone/>
              <a:defRPr/>
            </a:pPr>
            <a:r>
              <a:rPr lang="en-US" sz="2000" dirty="0">
                <a:solidFill>
                  <a:schemeClr val="bg1"/>
                </a:solidFill>
                <a:effectLst>
                  <a:outerShdw blurRad="38100" dist="38100" dir="2700000" algn="tl">
                    <a:srgbClr val="000000"/>
                  </a:outerShdw>
                </a:effectLst>
              </a:rPr>
              <a:t>National Park Service</a:t>
            </a:r>
          </a:p>
          <a:p>
            <a:pPr algn="ctr" eaLnBrk="0" hangingPunct="0">
              <a:spcBef>
                <a:spcPct val="0"/>
              </a:spcBef>
              <a:buClrTx/>
              <a:buSzTx/>
              <a:buFontTx/>
              <a:buNone/>
              <a:defRPr/>
            </a:pPr>
            <a:r>
              <a:rPr lang="en-US" sz="2000" dirty="0">
                <a:solidFill>
                  <a:schemeClr val="bg1"/>
                </a:solidFill>
                <a:effectLst>
                  <a:outerShdw blurRad="38100" dist="38100" dir="2700000" algn="tl">
                    <a:srgbClr val="000000"/>
                  </a:outerShdw>
                </a:effectLst>
              </a:rPr>
              <a:t>U.S. Department of the Interior</a:t>
            </a:r>
          </a:p>
        </p:txBody>
      </p:sp>
      <p:pic>
        <p:nvPicPr>
          <p:cNvPr id="16389" name="Picture 8" descr="ah_large_shaded_4C_2"/>
          <p:cNvPicPr>
            <a:picLocks noChangeAspect="1" noChangeArrowheads="1"/>
          </p:cNvPicPr>
          <p:nvPr/>
        </p:nvPicPr>
        <p:blipFill>
          <a:blip r:embed="rId6" cstate="print"/>
          <a:srcRect/>
          <a:stretch>
            <a:fillRect/>
          </a:stretch>
        </p:blipFill>
        <p:spPr bwMode="auto">
          <a:xfrm>
            <a:off x="3914775" y="3581400"/>
            <a:ext cx="1314450" cy="1714500"/>
          </a:xfrm>
          <a:prstGeom prst="rect">
            <a:avLst/>
          </a:prstGeom>
          <a:noFill/>
          <a:ln w="9525">
            <a:noFill/>
            <a:miter lim="800000"/>
            <a:headEnd/>
            <a:tailEnd/>
          </a:ln>
        </p:spPr>
      </p:pic>
      <p:sp>
        <p:nvSpPr>
          <p:cNvPr id="2" name="TextBox 1"/>
          <p:cNvSpPr txBox="1"/>
          <p:nvPr/>
        </p:nvSpPr>
        <p:spPr>
          <a:xfrm>
            <a:off x="1155695" y="2398693"/>
            <a:ext cx="6854377" cy="954107"/>
          </a:xfrm>
          <a:prstGeom prst="rect">
            <a:avLst/>
          </a:prstGeom>
          <a:solidFill>
            <a:schemeClr val="bg1"/>
          </a:solidFill>
        </p:spPr>
        <p:txBody>
          <a:bodyPr wrap="none" rtlCol="0">
            <a:spAutoFit/>
          </a:bodyPr>
          <a:lstStyle/>
          <a:p>
            <a:pPr algn="ctr"/>
            <a:r>
              <a:rPr lang="en-US" sz="2800" b="1" dirty="0" smtClean="0"/>
              <a:t>Please check out our poster!</a:t>
            </a:r>
          </a:p>
          <a:p>
            <a:pPr algn="ctr"/>
            <a:r>
              <a:rPr lang="en-US" sz="2800" b="1" i="1" dirty="0" smtClean="0"/>
              <a:t>12-year forest trends in Acadia National Park</a:t>
            </a:r>
            <a:endParaRPr lang="en-US" sz="2800" b="1" i="1" dirty="0"/>
          </a:p>
        </p:txBody>
      </p:sp>
    </p:spTree>
    <p:extLst>
      <p:ext uri="{BB962C8B-B14F-4D97-AF65-F5344CB8AC3E}">
        <p14:creationId xmlns:p14="http://schemas.microsoft.com/office/powerpoint/2010/main" val="37748155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62637"/>
          <a:stretch/>
        </p:blipFill>
        <p:spPr>
          <a:xfrm>
            <a:off x="-12719" y="762000"/>
            <a:ext cx="9156719" cy="6096001"/>
          </a:xfrm>
          <a:prstGeom prst="rect">
            <a:avLst/>
          </a:prstGeom>
        </p:spPr>
      </p:pic>
      <p:sp>
        <p:nvSpPr>
          <p:cNvPr id="3" name="Rectangle 6"/>
          <p:cNvSpPr>
            <a:spLocks noChangeArrowheads="1"/>
          </p:cNvSpPr>
          <p:nvPr/>
        </p:nvSpPr>
        <p:spPr bwMode="auto">
          <a:xfrm>
            <a:off x="0" y="1066800"/>
            <a:ext cx="5638800" cy="2123658"/>
          </a:xfrm>
          <a:prstGeom prst="rect">
            <a:avLst/>
          </a:prstGeom>
          <a:noFill/>
          <a:ln w="9525">
            <a:noFill/>
            <a:miter lim="800000"/>
            <a:headEnd/>
            <a:tailEnd/>
          </a:ln>
          <a:effectLst/>
        </p:spPr>
        <p:txBody>
          <a:bodyPr wrap="square">
            <a:spAutoFit/>
          </a:bodyPr>
          <a:lstStyle/>
          <a:p>
            <a:pPr marL="344488" indent="-177800">
              <a:spcAft>
                <a:spcPts val="1200"/>
              </a:spcAft>
              <a:buFont typeface="Arial" pitchFamily="34" charset="0"/>
              <a:buChar char="•"/>
            </a:pPr>
            <a:r>
              <a:rPr lang="en-US" sz="2800" dirty="0" smtClean="0">
                <a:latin typeface="+mj-lt"/>
              </a:rPr>
              <a:t>NPS Mission and Management </a:t>
            </a:r>
          </a:p>
          <a:p>
            <a:pPr marL="344488" indent="-177800">
              <a:spcAft>
                <a:spcPts val="1200"/>
              </a:spcAft>
              <a:buFont typeface="Arial" pitchFamily="34" charset="0"/>
              <a:buChar char="•"/>
            </a:pPr>
            <a:r>
              <a:rPr lang="en-US" sz="2800" dirty="0"/>
              <a:t>Monitoring forest condition</a:t>
            </a:r>
          </a:p>
          <a:p>
            <a:pPr marL="344488" indent="-177800">
              <a:spcAft>
                <a:spcPts val="1200"/>
              </a:spcAft>
              <a:buFont typeface="Arial" pitchFamily="34" charset="0"/>
              <a:buChar char="•"/>
            </a:pPr>
            <a:r>
              <a:rPr lang="fr-FR" sz="2800" dirty="0" err="1" smtClean="0">
                <a:latin typeface="+mj-lt"/>
              </a:rPr>
              <a:t>Translating</a:t>
            </a:r>
            <a:r>
              <a:rPr lang="fr-FR" sz="2800" dirty="0" smtClean="0">
                <a:latin typeface="+mj-lt"/>
              </a:rPr>
              <a:t> </a:t>
            </a:r>
            <a:r>
              <a:rPr lang="fr-FR" sz="2800" dirty="0" err="1" smtClean="0">
                <a:latin typeface="+mj-lt"/>
              </a:rPr>
              <a:t>results</a:t>
            </a:r>
            <a:r>
              <a:rPr lang="fr-FR" sz="2800" dirty="0" smtClean="0">
                <a:latin typeface="+mj-lt"/>
              </a:rPr>
              <a:t> of </a:t>
            </a:r>
            <a:r>
              <a:rPr lang="fr-FR" sz="2800" dirty="0" err="1" smtClean="0">
                <a:latin typeface="+mj-lt"/>
              </a:rPr>
              <a:t>forest</a:t>
            </a:r>
            <a:r>
              <a:rPr lang="fr-FR" sz="2800" dirty="0" smtClean="0">
                <a:latin typeface="+mj-lt"/>
              </a:rPr>
              <a:t> monitoring</a:t>
            </a:r>
            <a:endParaRPr lang="fr-FR" sz="2800" dirty="0">
              <a:latin typeface="+mj-lt"/>
            </a:endParaRPr>
          </a:p>
        </p:txBody>
      </p:sp>
      <p:sp>
        <p:nvSpPr>
          <p:cNvPr id="7"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Outline</a:t>
            </a:r>
            <a:endParaRPr lang="en-US" sz="3200" dirty="0" smtClean="0">
              <a:solidFill>
                <a:schemeClr val="bg1"/>
              </a:solidFill>
              <a:latin typeface="Calibri" pitchFamily="34" charset="0"/>
            </a:endParaRPr>
          </a:p>
        </p:txBody>
      </p:sp>
      <p:pic>
        <p:nvPicPr>
          <p:cNvPr id="8"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pic>
        <p:nvPicPr>
          <p:cNvPr id="1026" name="Picture 2" descr="Kate Mill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37239" y="1066800"/>
            <a:ext cx="2524125" cy="2524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milla Seirup"/>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37239" y="3894105"/>
            <a:ext cx="2524125" cy="2600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37239" y="2941938"/>
            <a:ext cx="2576035" cy="646331"/>
          </a:xfrm>
          <a:prstGeom prst="rect">
            <a:avLst/>
          </a:prstGeom>
          <a:solidFill>
            <a:schemeClr val="bg1">
              <a:alpha val="70000"/>
            </a:schemeClr>
          </a:solidFill>
        </p:spPr>
        <p:txBody>
          <a:bodyPr wrap="square">
            <a:spAutoFit/>
          </a:bodyPr>
          <a:lstStyle/>
          <a:p>
            <a:r>
              <a:rPr lang="en-US" b="1" dirty="0" smtClean="0"/>
              <a:t>Kate Miller, Ph.D. – plant ecologist </a:t>
            </a:r>
            <a:endParaRPr lang="en-US" dirty="0"/>
          </a:p>
        </p:txBody>
      </p:sp>
      <p:sp>
        <p:nvSpPr>
          <p:cNvPr id="12" name="Rectangle 11"/>
          <p:cNvSpPr/>
          <p:nvPr/>
        </p:nvSpPr>
        <p:spPr>
          <a:xfrm>
            <a:off x="6237239" y="5848099"/>
            <a:ext cx="2576035" cy="646331"/>
          </a:xfrm>
          <a:prstGeom prst="rect">
            <a:avLst/>
          </a:prstGeom>
          <a:solidFill>
            <a:schemeClr val="bg1">
              <a:alpha val="70000"/>
            </a:schemeClr>
          </a:solidFill>
        </p:spPr>
        <p:txBody>
          <a:bodyPr wrap="square">
            <a:spAutoFit/>
          </a:bodyPr>
          <a:lstStyle/>
          <a:p>
            <a:r>
              <a:rPr lang="en-US" b="1" dirty="0" smtClean="0"/>
              <a:t>Camilla </a:t>
            </a:r>
            <a:r>
              <a:rPr lang="en-US" b="1" dirty="0" err="1" smtClean="0"/>
              <a:t>Seirup</a:t>
            </a:r>
            <a:r>
              <a:rPr lang="en-US" b="1" dirty="0" smtClean="0"/>
              <a:t> – forest crew leader</a:t>
            </a:r>
            <a:endParaRPr lang="en-US" dirty="0"/>
          </a:p>
        </p:txBody>
      </p:sp>
    </p:spTree>
    <p:extLst>
      <p:ext uri="{BB962C8B-B14F-4D97-AF65-F5344CB8AC3E}">
        <p14:creationId xmlns:p14="http://schemas.microsoft.com/office/powerpoint/2010/main" val="1135690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575"/>
          <a:stretch/>
        </p:blipFill>
        <p:spPr>
          <a:xfrm>
            <a:off x="1" y="745053"/>
            <a:ext cx="9144000" cy="6146675"/>
          </a:xfrm>
          <a:prstGeom prst="rect">
            <a:avLst/>
          </a:prstGeom>
        </p:spPr>
      </p:pic>
      <p:sp>
        <p:nvSpPr>
          <p:cNvPr id="69639" name="Rectangle 7"/>
          <p:cNvSpPr>
            <a:spLocks noGrp="1" noChangeArrowheads="1"/>
          </p:cNvSpPr>
          <p:nvPr>
            <p:ph type="body" idx="4294967295"/>
          </p:nvPr>
        </p:nvSpPr>
        <p:spPr>
          <a:xfrm>
            <a:off x="304800" y="1219200"/>
            <a:ext cx="8458200" cy="2971800"/>
          </a:xfrm>
        </p:spPr>
        <p:txBody>
          <a:bodyPr>
            <a:normAutofit/>
          </a:bodyPr>
          <a:lstStyle/>
          <a:p>
            <a:pPr marL="457200" lvl="1" indent="0" eaLnBrk="1" hangingPunct="1">
              <a:buNone/>
            </a:pPr>
            <a:r>
              <a:rPr lang="en-US" sz="2600" dirty="0" smtClean="0"/>
              <a:t>“…to conserve the scenery and the natural and historic objects and the wild life therein and to provide for the enjoyment of the same in such manner and by such means as will leave them unimpaired for the enjoyment of future generations.”</a:t>
            </a:r>
          </a:p>
        </p:txBody>
      </p:sp>
      <p:sp>
        <p:nvSpPr>
          <p:cNvPr id="9" name="Rectangle 81"/>
          <p:cNvSpPr txBox="1">
            <a:spLocks noChangeArrowheads="1"/>
          </p:cNvSpPr>
          <p:nvPr/>
        </p:nvSpPr>
        <p:spPr>
          <a:xfrm>
            <a:off x="0" y="0"/>
            <a:ext cx="9144001"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National Park Service— 1916 Organic Act</a:t>
            </a:r>
            <a:endParaRPr lang="en-US" sz="3200" dirty="0">
              <a:solidFill>
                <a:schemeClr val="bg1"/>
              </a:solidFill>
              <a:latin typeface="Calibri" pitchFamily="34" charset="0"/>
            </a:endParaRPr>
          </a:p>
        </p:txBody>
      </p:sp>
      <p:pic>
        <p:nvPicPr>
          <p:cNvPr id="10"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Tree>
    <p:extLst>
      <p:ext uri="{BB962C8B-B14F-4D97-AF65-F5344CB8AC3E}">
        <p14:creationId xmlns:p14="http://schemas.microsoft.com/office/powerpoint/2010/main" val="195434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97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58366" y="91440"/>
            <a:ext cx="624502" cy="815350"/>
          </a:xfrm>
          <a:prstGeom prst="rect">
            <a:avLst/>
          </a:prstGeom>
          <a:noFill/>
          <a:ln w="9525">
            <a:noFill/>
            <a:miter lim="800000"/>
            <a:headEnd/>
            <a:tailEnd/>
          </a:ln>
        </p:spPr>
      </p:pic>
      <p:sp>
        <p:nvSpPr>
          <p:cNvPr id="7" name="Text Box 32"/>
          <p:cNvSpPr txBox="1">
            <a:spLocks noChangeArrowheads="1"/>
          </p:cNvSpPr>
          <p:nvPr/>
        </p:nvSpPr>
        <p:spPr bwMode="auto">
          <a:xfrm>
            <a:off x="30480" y="129064"/>
            <a:ext cx="4541520" cy="630942"/>
          </a:xfrm>
          <a:prstGeom prst="rect">
            <a:avLst/>
          </a:prstGeom>
          <a:noFill/>
          <a:ln w="9525">
            <a:noFill/>
            <a:miter lim="800000"/>
            <a:headEnd/>
            <a:tailEnd/>
          </a:ln>
          <a:effectLst/>
        </p:spPr>
        <p:txBody>
          <a:bodyPr wrap="square">
            <a:spAutoFit/>
          </a:bodyPr>
          <a:lstStyle/>
          <a:p>
            <a:pPr>
              <a:defRPr/>
            </a:pPr>
            <a:r>
              <a:rPr lang="en-US" sz="1400" b="1" dirty="0">
                <a:solidFill>
                  <a:schemeClr val="bg1"/>
                </a:solidFill>
                <a:latin typeface="Frutiger LT Std 55 Roman" pitchFamily="34" charset="0"/>
              </a:rPr>
              <a:t>National Park Service</a:t>
            </a:r>
          </a:p>
          <a:p>
            <a:pPr>
              <a:defRPr/>
            </a:pPr>
            <a:r>
              <a:rPr lang="en-US" sz="1400" b="1" dirty="0">
                <a:solidFill>
                  <a:schemeClr val="bg1"/>
                </a:solidFill>
                <a:latin typeface="Frutiger LT Std 55 Roman" pitchFamily="34" charset="0"/>
              </a:rPr>
              <a:t>U.S. Department of the Interior</a:t>
            </a:r>
          </a:p>
          <a:p>
            <a:pPr>
              <a:defRPr/>
            </a:pPr>
            <a:endParaRPr lang="en-US" sz="700" b="1" dirty="0">
              <a:solidFill>
                <a:schemeClr val="bg1"/>
              </a:solidFill>
              <a:latin typeface="Frutiger LT Std 55 Roman" pitchFamily="34" charset="0"/>
            </a:endParaRPr>
          </a:p>
        </p:txBody>
      </p:sp>
      <p:sp>
        <p:nvSpPr>
          <p:cNvPr id="4" name="TextBox 3"/>
          <p:cNvSpPr txBox="1"/>
          <p:nvPr/>
        </p:nvSpPr>
        <p:spPr>
          <a:xfrm>
            <a:off x="18516" y="1143000"/>
            <a:ext cx="3699558" cy="5755422"/>
          </a:xfrm>
          <a:prstGeom prst="rect">
            <a:avLst/>
          </a:prstGeom>
          <a:noFill/>
        </p:spPr>
        <p:txBody>
          <a:bodyPr wrap="square" rtlCol="0">
            <a:spAutoFit/>
          </a:bodyPr>
          <a:lstStyle/>
          <a:p>
            <a:pPr marL="285750" indent="-285750">
              <a:buFont typeface="Arial" panose="020B0604020202020204" pitchFamily="34" charset="0"/>
              <a:buChar char="•"/>
            </a:pPr>
            <a:r>
              <a:rPr lang="en-US" sz="1600" dirty="0"/>
              <a:t>Inventory &amp; Monitoring (I&amp;M) Program </a:t>
            </a:r>
            <a:r>
              <a:rPr lang="en-US" sz="1600" dirty="0" smtClean="0"/>
              <a:t>created by Congressional </a:t>
            </a:r>
            <a:r>
              <a:rPr lang="en-US" sz="1600" dirty="0"/>
              <a:t>mandate in </a:t>
            </a:r>
            <a:r>
              <a:rPr lang="en-US" sz="1600" dirty="0" smtClean="0"/>
              <a:t>1998</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Appropriated funding to conduct baseline </a:t>
            </a:r>
            <a:r>
              <a:rPr lang="en-US" sz="1600" u="sng" dirty="0" smtClean="0"/>
              <a:t>inventories </a:t>
            </a:r>
            <a:r>
              <a:rPr lang="en-US" sz="1600" dirty="0" smtClean="0"/>
              <a:t>(early 2000s) and </a:t>
            </a:r>
            <a:r>
              <a:rPr lang="en-US" sz="1600" u="sng" dirty="0" smtClean="0"/>
              <a:t>long term monitoring </a:t>
            </a:r>
            <a:r>
              <a:rPr lang="en-US" sz="1600" dirty="0" smtClean="0"/>
              <a:t>of physical, biological, and ecological attributes and processes (2006 to present).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Program </a:t>
            </a:r>
            <a:r>
              <a:rPr lang="en-US" sz="1600" dirty="0"/>
              <a:t>goals:</a:t>
            </a:r>
          </a:p>
          <a:p>
            <a:pPr marL="800100" lvl="1" indent="-342900">
              <a:buFont typeface="Arial" panose="020B0604020202020204" pitchFamily="34" charset="0"/>
              <a:buChar char="•"/>
            </a:pPr>
            <a:r>
              <a:rPr lang="en-US" sz="1600" dirty="0"/>
              <a:t>Monitor natural resources to better understand their dynamic nature</a:t>
            </a:r>
          </a:p>
          <a:p>
            <a:pPr marL="800100" lvl="1" indent="-342900">
              <a:buFont typeface="Arial" panose="020B0604020202020204" pitchFamily="34" charset="0"/>
              <a:buChar char="•"/>
            </a:pPr>
            <a:r>
              <a:rPr lang="en-US" sz="1600" dirty="0"/>
              <a:t>Integrate data </a:t>
            </a:r>
            <a:r>
              <a:rPr lang="en-US" sz="1600" dirty="0" smtClean="0"/>
              <a:t>into </a:t>
            </a:r>
            <a:r>
              <a:rPr lang="en-US" sz="1600" dirty="0"/>
              <a:t>management and planning</a:t>
            </a:r>
          </a:p>
          <a:p>
            <a:pPr marL="800100" lvl="1" indent="-342900">
              <a:buFont typeface="Arial" panose="020B0604020202020204" pitchFamily="34" charset="0"/>
              <a:buChar char="•"/>
            </a:pPr>
            <a:r>
              <a:rPr lang="en-US" sz="1600" dirty="0"/>
              <a:t>Public </a:t>
            </a:r>
            <a:r>
              <a:rPr lang="en-US" sz="1600" dirty="0" smtClean="0"/>
              <a:t>education</a:t>
            </a:r>
            <a:endParaRPr lang="en-US" sz="1600" dirty="0"/>
          </a:p>
          <a:p>
            <a:endParaRPr lang="en-US" sz="1600" dirty="0" smtClean="0"/>
          </a:p>
          <a:p>
            <a:pPr marL="285750" indent="-285750">
              <a:buFont typeface="Arial" panose="020B0604020202020204" pitchFamily="34" charset="0"/>
              <a:buChar char="•"/>
            </a:pPr>
            <a:r>
              <a:rPr lang="en-US" sz="1600" dirty="0" smtClean="0"/>
              <a:t>Monitoring in ~270 units (parks, monuments, preserves, and scenic rivers) organized </a:t>
            </a:r>
            <a:r>
              <a:rPr lang="en-US" sz="1600" dirty="0"/>
              <a:t>into 32 </a:t>
            </a:r>
            <a:r>
              <a:rPr lang="en-US" sz="1600" dirty="0" err="1"/>
              <a:t>ecoregional</a:t>
            </a:r>
            <a:r>
              <a:rPr lang="en-US" sz="1600" dirty="0"/>
              <a:t> </a:t>
            </a:r>
            <a:r>
              <a:rPr lang="en-US" sz="1600" dirty="0" smtClean="0"/>
              <a:t>networks</a:t>
            </a:r>
          </a:p>
        </p:txBody>
      </p:sp>
      <p:sp>
        <p:nvSpPr>
          <p:cNvPr id="8" name="TextBox 7"/>
          <p:cNvSpPr txBox="1"/>
          <p:nvPr/>
        </p:nvSpPr>
        <p:spPr>
          <a:xfrm>
            <a:off x="3728636" y="256893"/>
            <a:ext cx="3473643" cy="461665"/>
          </a:xfrm>
          <a:prstGeom prst="rect">
            <a:avLst/>
          </a:prstGeom>
          <a:noFill/>
        </p:spPr>
        <p:txBody>
          <a:bodyPr wrap="none" rtlCol="0">
            <a:spAutoFit/>
          </a:bodyPr>
          <a:lstStyle/>
          <a:p>
            <a:r>
              <a:rPr lang="en-US" sz="2400" b="1" dirty="0" smtClean="0">
                <a:solidFill>
                  <a:schemeClr val="bg1"/>
                </a:solidFill>
              </a:rPr>
              <a:t>Inventory and Monitoring</a:t>
            </a:r>
            <a:endParaRPr lang="en-US" sz="24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18074" y="1066800"/>
            <a:ext cx="5321300" cy="559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80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97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NETN 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143000"/>
            <a:ext cx="5943600" cy="5398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58366" y="91440"/>
            <a:ext cx="624502" cy="815350"/>
          </a:xfrm>
          <a:prstGeom prst="rect">
            <a:avLst/>
          </a:prstGeom>
          <a:noFill/>
          <a:ln w="9525">
            <a:noFill/>
            <a:miter lim="800000"/>
            <a:headEnd/>
            <a:tailEnd/>
          </a:ln>
        </p:spPr>
      </p:pic>
      <p:sp>
        <p:nvSpPr>
          <p:cNvPr id="7" name="Text Box 32"/>
          <p:cNvSpPr txBox="1">
            <a:spLocks noChangeArrowheads="1"/>
          </p:cNvSpPr>
          <p:nvPr/>
        </p:nvSpPr>
        <p:spPr bwMode="auto">
          <a:xfrm>
            <a:off x="30480" y="129064"/>
            <a:ext cx="4541520" cy="630942"/>
          </a:xfrm>
          <a:prstGeom prst="rect">
            <a:avLst/>
          </a:prstGeom>
          <a:noFill/>
          <a:ln w="9525">
            <a:noFill/>
            <a:miter lim="800000"/>
            <a:headEnd/>
            <a:tailEnd/>
          </a:ln>
          <a:effectLst/>
        </p:spPr>
        <p:txBody>
          <a:bodyPr wrap="square">
            <a:spAutoFit/>
          </a:bodyPr>
          <a:lstStyle/>
          <a:p>
            <a:pPr>
              <a:defRPr/>
            </a:pPr>
            <a:r>
              <a:rPr lang="en-US" sz="1400" b="1" dirty="0">
                <a:solidFill>
                  <a:schemeClr val="bg1"/>
                </a:solidFill>
                <a:latin typeface="Frutiger LT Std 55 Roman" pitchFamily="34" charset="0"/>
              </a:rPr>
              <a:t>National Park Service</a:t>
            </a:r>
          </a:p>
          <a:p>
            <a:pPr>
              <a:defRPr/>
            </a:pPr>
            <a:r>
              <a:rPr lang="en-US" sz="1400" b="1" dirty="0">
                <a:solidFill>
                  <a:schemeClr val="bg1"/>
                </a:solidFill>
                <a:latin typeface="Frutiger LT Std 55 Roman" pitchFamily="34" charset="0"/>
              </a:rPr>
              <a:t>U.S. Department of the Interior</a:t>
            </a:r>
          </a:p>
          <a:p>
            <a:pPr>
              <a:defRPr/>
            </a:pPr>
            <a:endParaRPr lang="en-US" sz="700" b="1" dirty="0">
              <a:solidFill>
                <a:schemeClr val="bg1"/>
              </a:solidFill>
              <a:latin typeface="Frutiger LT Std 55 Roman" pitchFamily="34" charset="0"/>
            </a:endParaRPr>
          </a:p>
        </p:txBody>
      </p:sp>
      <p:sp>
        <p:nvSpPr>
          <p:cNvPr id="4" name="TextBox 3"/>
          <p:cNvSpPr txBox="1"/>
          <p:nvPr/>
        </p:nvSpPr>
        <p:spPr>
          <a:xfrm>
            <a:off x="6477000" y="1203726"/>
            <a:ext cx="2499360" cy="557075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Coordinate annual </a:t>
            </a:r>
            <a:r>
              <a:rPr lang="en-US" sz="1600" dirty="0" smtClean="0"/>
              <a:t>monitoring of  </a:t>
            </a:r>
            <a:r>
              <a:rPr lang="en-US" sz="1600" dirty="0" smtClean="0"/>
              <a:t>natural resources in </a:t>
            </a:r>
            <a:r>
              <a:rPr lang="en-US" sz="1600" dirty="0" smtClean="0"/>
              <a:t>13 </a:t>
            </a:r>
            <a:r>
              <a:rPr lang="en-US" sz="1600" dirty="0" smtClean="0"/>
              <a:t>parks</a:t>
            </a:r>
          </a:p>
          <a:p>
            <a:endParaRPr lang="en-US" sz="1600" dirty="0" smtClean="0"/>
          </a:p>
          <a:p>
            <a:pPr marL="285750" indent="-285750">
              <a:buFont typeface="Arial" panose="020B0604020202020204" pitchFamily="34" charset="0"/>
              <a:buChar char="•"/>
            </a:pPr>
            <a:r>
              <a:rPr lang="en-US" sz="1600" dirty="0" smtClean="0"/>
              <a:t>5 full-time scientists, a data manger, technicians, and science communicator</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Goals:</a:t>
            </a:r>
          </a:p>
          <a:p>
            <a:pPr marL="742950" lvl="1" indent="-285750">
              <a:buFont typeface="Arial" panose="020B0604020202020204" pitchFamily="34" charset="0"/>
              <a:buChar char="•"/>
            </a:pPr>
            <a:r>
              <a:rPr lang="en-US" sz="1400" dirty="0" smtClean="0"/>
              <a:t>Collect high quality physical, ecological, and biological data</a:t>
            </a:r>
          </a:p>
          <a:p>
            <a:pPr lvl="1"/>
            <a:endParaRPr lang="en-US" sz="1400" dirty="0" smtClean="0"/>
          </a:p>
          <a:p>
            <a:pPr marL="742950" lvl="1" indent="-285750">
              <a:buFont typeface="Arial" panose="020B0604020202020204" pitchFamily="34" charset="0"/>
              <a:buChar char="•"/>
            </a:pPr>
            <a:r>
              <a:rPr lang="en-US" sz="1400" dirty="0" smtClean="0"/>
              <a:t>Integrate natural resource data to decision-making</a:t>
            </a:r>
          </a:p>
          <a:p>
            <a:pPr marL="742950" lvl="1"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r>
              <a:rPr lang="en-US" sz="1400" dirty="0" smtClean="0"/>
              <a:t>Support opportunities in education, research, and management </a:t>
            </a:r>
          </a:p>
          <a:p>
            <a:pPr marL="742950" lvl="1"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r>
              <a:rPr lang="en-US" sz="1400" dirty="0" smtClean="0"/>
              <a:t>Public outreach</a:t>
            </a:r>
          </a:p>
        </p:txBody>
      </p:sp>
      <p:sp>
        <p:nvSpPr>
          <p:cNvPr id="8" name="TextBox 7"/>
          <p:cNvSpPr txBox="1"/>
          <p:nvPr/>
        </p:nvSpPr>
        <p:spPr>
          <a:xfrm>
            <a:off x="3728636" y="256893"/>
            <a:ext cx="4542847" cy="461665"/>
          </a:xfrm>
          <a:prstGeom prst="rect">
            <a:avLst/>
          </a:prstGeom>
          <a:noFill/>
        </p:spPr>
        <p:txBody>
          <a:bodyPr wrap="none" rtlCol="0">
            <a:spAutoFit/>
          </a:bodyPr>
          <a:lstStyle/>
          <a:p>
            <a:pPr>
              <a:defRPr/>
            </a:pPr>
            <a:r>
              <a:rPr lang="en-US" sz="2400" b="1" dirty="0">
                <a:solidFill>
                  <a:schemeClr val="bg1"/>
                </a:solidFill>
                <a:latin typeface="Frutiger LT Std 55 Roman" pitchFamily="34" charset="0"/>
              </a:rPr>
              <a:t>Northeast Temperate Network</a:t>
            </a:r>
          </a:p>
        </p:txBody>
      </p:sp>
    </p:spTree>
    <p:extLst>
      <p:ext uri="{BB962C8B-B14F-4D97-AF65-F5344CB8AC3E}">
        <p14:creationId xmlns:p14="http://schemas.microsoft.com/office/powerpoint/2010/main" val="100277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62637"/>
          <a:stretch/>
        </p:blipFill>
        <p:spPr>
          <a:xfrm>
            <a:off x="-12719" y="762000"/>
            <a:ext cx="9156719" cy="6096001"/>
          </a:xfrm>
          <a:prstGeom prst="rect">
            <a:avLst/>
          </a:prstGeom>
        </p:spPr>
      </p:pic>
      <p:sp>
        <p:nvSpPr>
          <p:cNvPr id="3" name="Rectangle 6"/>
          <p:cNvSpPr>
            <a:spLocks noChangeArrowheads="1"/>
          </p:cNvSpPr>
          <p:nvPr/>
        </p:nvSpPr>
        <p:spPr bwMode="auto">
          <a:xfrm>
            <a:off x="0" y="1066800"/>
            <a:ext cx="9105060" cy="1692771"/>
          </a:xfrm>
          <a:prstGeom prst="rect">
            <a:avLst/>
          </a:prstGeom>
          <a:noFill/>
          <a:ln w="9525">
            <a:noFill/>
            <a:miter lim="800000"/>
            <a:headEnd/>
            <a:tailEnd/>
          </a:ln>
          <a:effectLst/>
        </p:spPr>
        <p:txBody>
          <a:bodyPr wrap="square">
            <a:spAutoFit/>
          </a:bodyPr>
          <a:lstStyle/>
          <a:p>
            <a:pPr marL="344488" indent="-177800">
              <a:spcAft>
                <a:spcPts val="1200"/>
              </a:spcAft>
              <a:buFont typeface="Arial" pitchFamily="34" charset="0"/>
              <a:buChar char="•"/>
            </a:pPr>
            <a:r>
              <a:rPr lang="en-US" sz="2800" dirty="0" smtClean="0">
                <a:solidFill>
                  <a:schemeClr val="tx1">
                    <a:lumMod val="50000"/>
                    <a:lumOff val="50000"/>
                  </a:schemeClr>
                </a:solidFill>
                <a:latin typeface="+mj-lt"/>
              </a:rPr>
              <a:t>NPS Mission and Management </a:t>
            </a:r>
          </a:p>
          <a:p>
            <a:pPr marL="344488" indent="-177800">
              <a:spcAft>
                <a:spcPts val="1200"/>
              </a:spcAft>
              <a:buFont typeface="Arial" pitchFamily="34" charset="0"/>
              <a:buChar char="•"/>
            </a:pPr>
            <a:r>
              <a:rPr lang="en-US" sz="2800" dirty="0" smtClean="0">
                <a:latin typeface="+mj-lt"/>
              </a:rPr>
              <a:t>Monitoring forest condition</a:t>
            </a:r>
          </a:p>
          <a:p>
            <a:pPr marL="344488" indent="-177800">
              <a:spcAft>
                <a:spcPts val="1200"/>
              </a:spcAft>
              <a:buFont typeface="Arial" pitchFamily="34" charset="0"/>
              <a:buChar char="•"/>
            </a:pPr>
            <a:r>
              <a:rPr lang="en-US" sz="2800" dirty="0">
                <a:solidFill>
                  <a:schemeClr val="tx1">
                    <a:lumMod val="50000"/>
                    <a:lumOff val="50000"/>
                  </a:schemeClr>
                </a:solidFill>
                <a:latin typeface="+mj-lt"/>
              </a:rPr>
              <a:t>Translating results of forest monitoring</a:t>
            </a:r>
          </a:p>
        </p:txBody>
      </p:sp>
      <p:sp>
        <p:nvSpPr>
          <p:cNvPr id="7" name="Rectangle 81"/>
          <p:cNvSpPr txBox="1">
            <a:spLocks noChangeArrowheads="1"/>
          </p:cNvSpPr>
          <p:nvPr/>
        </p:nvSpPr>
        <p:spPr>
          <a:xfrm>
            <a:off x="1053" y="-76200"/>
            <a:ext cx="9172443"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Outline</a:t>
            </a:r>
            <a:endParaRPr lang="en-US" sz="3200" dirty="0" smtClean="0">
              <a:solidFill>
                <a:schemeClr val="bg1"/>
              </a:solidFill>
              <a:latin typeface="Calibri" pitchFamily="34" charset="0"/>
            </a:endParaRPr>
          </a:p>
        </p:txBody>
      </p:sp>
      <p:pic>
        <p:nvPicPr>
          <p:cNvPr id="8"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Tree>
    <p:extLst>
      <p:ext uri="{BB962C8B-B14F-4D97-AF65-F5344CB8AC3E}">
        <p14:creationId xmlns:p14="http://schemas.microsoft.com/office/powerpoint/2010/main" val="3037805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Z:\PROJECTS\MONITORING\Forest_Health\5_Data\Photos\2014 Field photos\Crew action shots\GETT_20140731_Set-up.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02825" y="1100536"/>
            <a:ext cx="3380043" cy="2535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
            <a:ext cx="9144000" cy="97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Forest Vegetation and Health monitoring</a:t>
            </a:r>
            <a:endParaRPr lang="en-US" sz="3200"/>
          </a:p>
        </p:txBody>
      </p:sp>
      <p:pic>
        <p:nvPicPr>
          <p:cNvPr id="6"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58366" y="91440"/>
            <a:ext cx="624502" cy="815350"/>
          </a:xfrm>
          <a:prstGeom prst="rect">
            <a:avLst/>
          </a:prstGeom>
          <a:noFill/>
          <a:ln w="9525">
            <a:noFill/>
            <a:miter lim="800000"/>
            <a:headEnd/>
            <a:tailEnd/>
          </a:ln>
        </p:spPr>
      </p:pic>
      <p:sp>
        <p:nvSpPr>
          <p:cNvPr id="17" name="Rectangle 16"/>
          <p:cNvSpPr/>
          <p:nvPr/>
        </p:nvSpPr>
        <p:spPr>
          <a:xfrm>
            <a:off x="0" y="990600"/>
            <a:ext cx="5410200" cy="5909310"/>
          </a:xfrm>
          <a:prstGeom prst="rect">
            <a:avLst/>
          </a:prstGeom>
        </p:spPr>
        <p:txBody>
          <a:bodyPr wrap="square">
            <a:spAutoFit/>
          </a:bodyPr>
          <a:lstStyle/>
          <a:p>
            <a:pPr marL="342900" indent="-342900">
              <a:buFontTx/>
              <a:buChar char="-"/>
            </a:pPr>
            <a:r>
              <a:rPr lang="en-US" b="1" dirty="0" smtClean="0"/>
              <a:t>Objectives:</a:t>
            </a:r>
          </a:p>
          <a:p>
            <a:pPr marL="800100" lvl="1" indent="-342900">
              <a:buFontTx/>
              <a:buChar char="-"/>
            </a:pPr>
            <a:r>
              <a:rPr lang="en-US" dirty="0" smtClean="0"/>
              <a:t>Estimate changes in the abundance and composition of tree, shrub, and understory strata. </a:t>
            </a:r>
          </a:p>
          <a:p>
            <a:pPr marL="800100" lvl="1" indent="-342900">
              <a:buFontTx/>
              <a:buChar char="-"/>
            </a:pPr>
            <a:r>
              <a:rPr lang="en-US" dirty="0" smtClean="0"/>
              <a:t>Estimate </a:t>
            </a:r>
            <a:r>
              <a:rPr lang="en-US" dirty="0"/>
              <a:t>effects from deer, diseases, and </a:t>
            </a:r>
            <a:r>
              <a:rPr lang="en-US" dirty="0" smtClean="0"/>
              <a:t>insects on tree and forest condition</a:t>
            </a:r>
            <a:r>
              <a:rPr lang="en-US" dirty="0" smtClean="0"/>
              <a:t>.</a:t>
            </a:r>
          </a:p>
          <a:p>
            <a:pPr marL="800100" lvl="1" indent="-342900">
              <a:buFontTx/>
              <a:buChar char="-"/>
            </a:pPr>
            <a:r>
              <a:rPr lang="en-US" dirty="0" smtClean="0"/>
              <a:t>Link results in context of other monitoring</a:t>
            </a:r>
            <a:endParaRPr lang="en-US" dirty="0" smtClean="0"/>
          </a:p>
          <a:p>
            <a:pPr marL="342900" indent="-342900">
              <a:buFontTx/>
              <a:buChar char="-"/>
            </a:pPr>
            <a:endParaRPr lang="en-US" b="1" dirty="0" smtClean="0"/>
          </a:p>
          <a:p>
            <a:pPr marL="342900" indent="-342900">
              <a:buFontTx/>
              <a:buChar char="-"/>
            </a:pPr>
            <a:r>
              <a:rPr lang="en-US" b="1" dirty="0" smtClean="0"/>
              <a:t>Design and D</a:t>
            </a:r>
            <a:r>
              <a:rPr lang="en-US" b="1" dirty="0" smtClean="0"/>
              <a:t>ata</a:t>
            </a:r>
            <a:r>
              <a:rPr lang="en-US" b="1" dirty="0" smtClean="0"/>
              <a:t>:</a:t>
            </a:r>
          </a:p>
          <a:p>
            <a:pPr marL="800100" lvl="1" indent="-342900">
              <a:buFontTx/>
              <a:buChar char="-"/>
            </a:pPr>
            <a:r>
              <a:rPr lang="en-US" dirty="0" smtClean="0"/>
              <a:t>annual monitoring since </a:t>
            </a:r>
            <a:r>
              <a:rPr lang="en-US" dirty="0" smtClean="0"/>
              <a:t>2007 </a:t>
            </a:r>
            <a:r>
              <a:rPr lang="en-US" dirty="0" smtClean="0"/>
              <a:t>in </a:t>
            </a:r>
            <a:r>
              <a:rPr lang="en-US" u="sng" dirty="0" smtClean="0"/>
              <a:t>9 parks</a:t>
            </a:r>
          </a:p>
          <a:p>
            <a:pPr marL="800100" lvl="1" indent="-342900">
              <a:buFontTx/>
              <a:buChar char="-"/>
            </a:pPr>
            <a:r>
              <a:rPr lang="en-US" dirty="0"/>
              <a:t>random, spatially balanced </a:t>
            </a:r>
            <a:r>
              <a:rPr lang="en-US" dirty="0" smtClean="0"/>
              <a:t>sampling within a park</a:t>
            </a:r>
            <a:endParaRPr lang="en-US" dirty="0" smtClean="0"/>
          </a:p>
          <a:p>
            <a:pPr marL="800100" lvl="1" indent="-342900">
              <a:buFontTx/>
              <a:buChar char="-"/>
            </a:pPr>
            <a:r>
              <a:rPr lang="en-US" dirty="0" smtClean="0"/>
              <a:t>numerous </a:t>
            </a:r>
            <a:r>
              <a:rPr lang="en-US" dirty="0" smtClean="0"/>
              <a:t>data from all veg </a:t>
            </a:r>
            <a:r>
              <a:rPr lang="en-US" dirty="0" smtClean="0"/>
              <a:t>strata</a:t>
            </a:r>
            <a:endParaRPr lang="en-US" dirty="0" smtClean="0"/>
          </a:p>
          <a:p>
            <a:pPr marL="1257300" lvl="2" indent="-342900">
              <a:buFontTx/>
              <a:buChar char="-"/>
            </a:pPr>
            <a:r>
              <a:rPr lang="en-US" dirty="0" smtClean="0"/>
              <a:t>Regeneration and forest </a:t>
            </a:r>
            <a:r>
              <a:rPr lang="en-US" dirty="0" smtClean="0"/>
              <a:t>structure</a:t>
            </a:r>
          </a:p>
          <a:p>
            <a:pPr marL="800100" lvl="1" indent="-342900">
              <a:buFontTx/>
              <a:buChar char="-"/>
            </a:pPr>
            <a:r>
              <a:rPr lang="en-US" dirty="0" smtClean="0"/>
              <a:t>Soils data, tree cores, deer browse, </a:t>
            </a:r>
            <a:r>
              <a:rPr lang="en-US" dirty="0" err="1" smtClean="0"/>
              <a:t>etc</a:t>
            </a:r>
            <a:endParaRPr lang="en-US" dirty="0"/>
          </a:p>
          <a:p>
            <a:pPr marL="342900" indent="-342900">
              <a:buFontTx/>
              <a:buChar char="-"/>
            </a:pPr>
            <a:endParaRPr lang="en-US" b="1" dirty="0" smtClean="0"/>
          </a:p>
          <a:p>
            <a:pPr marL="342900" indent="-342900">
              <a:buFontTx/>
              <a:buChar char="-"/>
            </a:pPr>
            <a:r>
              <a:rPr lang="en-US" b="1" dirty="0" smtClean="0"/>
              <a:t>Program contact and data requests:</a:t>
            </a:r>
            <a:endParaRPr lang="en-US" dirty="0"/>
          </a:p>
          <a:p>
            <a:pPr lvl="1"/>
            <a:r>
              <a:rPr lang="en-US" u="sng" dirty="0" smtClean="0"/>
              <a:t>Kate Miller</a:t>
            </a:r>
          </a:p>
          <a:p>
            <a:pPr lvl="1"/>
            <a:r>
              <a:rPr lang="en-US" dirty="0" smtClean="0"/>
              <a:t>kathryn_miller@nps.gov</a:t>
            </a:r>
          </a:p>
          <a:p>
            <a:pPr lvl="1"/>
            <a:r>
              <a:rPr lang="en-US" dirty="0"/>
              <a:t>(207) 288-8736 </a:t>
            </a:r>
          </a:p>
          <a:p>
            <a:pPr lvl="1"/>
            <a:r>
              <a:rPr lang="en-US" dirty="0"/>
              <a:t>https://</a:t>
            </a:r>
            <a:r>
              <a:rPr lang="en-US" dirty="0" smtClean="0"/>
              <a:t>www.nps.gov/im/netn/forest-health.htm</a:t>
            </a:r>
            <a:endParaRPr lang="en-US" dirty="0"/>
          </a:p>
        </p:txBody>
      </p:sp>
      <p:pic>
        <p:nvPicPr>
          <p:cNvPr id="11" name="Picture 4" descr="Z:\PROJECTS\MONITORING\Forest_Health\5_Data\Photos\2015 Field photos\ACAD\ACAD_06222015_Plot047_AMG_KM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29200" y="1275524"/>
            <a:ext cx="1620963" cy="2161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602824" y="3938608"/>
            <a:ext cx="3380043" cy="2919392"/>
            <a:chOff x="5602824" y="3938608"/>
            <a:chExt cx="3380043" cy="2919392"/>
          </a:xfrm>
        </p:grpSpPr>
        <p:pic>
          <p:nvPicPr>
            <p:cNvPr id="6146" name="Picture 1" descr="image001"/>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02824" y="3938608"/>
              <a:ext cx="3380043" cy="2583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7000" y="6488668"/>
              <a:ext cx="1239442" cy="369332"/>
            </a:xfrm>
            <a:prstGeom prst="rect">
              <a:avLst/>
            </a:prstGeom>
            <a:noFill/>
          </p:spPr>
          <p:txBody>
            <a:bodyPr wrap="none" rtlCol="0">
              <a:spAutoFit/>
            </a:bodyPr>
            <a:lstStyle/>
            <a:p>
              <a:r>
                <a:rPr lang="en-US" dirty="0" smtClean="0"/>
                <a:t>Plot Design</a:t>
              </a:r>
              <a:endParaRPr lang="en-US" dirty="0"/>
            </a:p>
          </p:txBody>
        </p:sp>
      </p:grpSp>
      <p:grpSp>
        <p:nvGrpSpPr>
          <p:cNvPr id="13" name="Group 12"/>
          <p:cNvGrpSpPr/>
          <p:nvPr/>
        </p:nvGrpSpPr>
        <p:grpSpPr>
          <a:xfrm>
            <a:off x="5511715" y="4084528"/>
            <a:ext cx="3499455" cy="2748009"/>
            <a:chOff x="5511715" y="4084528"/>
            <a:chExt cx="3499455" cy="2748009"/>
          </a:xfrm>
        </p:grpSpPr>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11715" y="4084528"/>
              <a:ext cx="3499455" cy="2153240"/>
            </a:xfrm>
            <a:prstGeom prst="rect">
              <a:avLst/>
            </a:prstGeom>
          </p:spPr>
        </p:pic>
        <p:sp>
          <p:nvSpPr>
            <p:cNvPr id="18" name="TextBox 17"/>
            <p:cNvSpPr txBox="1"/>
            <p:nvPr/>
          </p:nvSpPr>
          <p:spPr>
            <a:xfrm>
              <a:off x="6266426" y="6463205"/>
              <a:ext cx="1990032" cy="369332"/>
            </a:xfrm>
            <a:prstGeom prst="rect">
              <a:avLst/>
            </a:prstGeom>
            <a:noFill/>
          </p:spPr>
          <p:txBody>
            <a:bodyPr wrap="none" rtlCol="0">
              <a:spAutoFit/>
            </a:bodyPr>
            <a:lstStyle/>
            <a:p>
              <a:r>
                <a:rPr lang="en-US" dirty="0" smtClean="0"/>
                <a:t>Plot </a:t>
              </a:r>
              <a:r>
                <a:rPr lang="en-US" dirty="0" err="1" smtClean="0"/>
                <a:t>dist’n</a:t>
              </a:r>
              <a:r>
                <a:rPr lang="en-US" dirty="0" smtClean="0"/>
                <a:t> in a park</a:t>
              </a:r>
              <a:endParaRPr lang="en-US" dirty="0"/>
            </a:p>
          </p:txBody>
        </p:sp>
      </p:grpSp>
    </p:spTree>
    <p:extLst>
      <p:ext uri="{BB962C8B-B14F-4D97-AF65-F5344CB8AC3E}">
        <p14:creationId xmlns:p14="http://schemas.microsoft.com/office/powerpoint/2010/main" val="359325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97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Forest Health monitoring – Appalachian NST</a:t>
            </a:r>
            <a:endParaRPr lang="en-US" sz="3200" dirty="0"/>
          </a:p>
        </p:txBody>
      </p:sp>
      <p:pic>
        <p:nvPicPr>
          <p:cNvPr id="6"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58366" y="91440"/>
            <a:ext cx="624502" cy="815350"/>
          </a:xfrm>
          <a:prstGeom prst="rect">
            <a:avLst/>
          </a:prstGeom>
          <a:noFill/>
          <a:ln w="9525">
            <a:noFill/>
            <a:miter lim="800000"/>
            <a:headEnd/>
            <a:tailEnd/>
          </a:ln>
        </p:spPr>
      </p:pic>
      <p:sp>
        <p:nvSpPr>
          <p:cNvPr id="17" name="Rectangle 16"/>
          <p:cNvSpPr/>
          <p:nvPr/>
        </p:nvSpPr>
        <p:spPr>
          <a:xfrm>
            <a:off x="0" y="1143000"/>
            <a:ext cx="5181600" cy="6186309"/>
          </a:xfrm>
          <a:prstGeom prst="rect">
            <a:avLst/>
          </a:prstGeom>
        </p:spPr>
        <p:txBody>
          <a:bodyPr wrap="square">
            <a:spAutoFit/>
          </a:bodyPr>
          <a:lstStyle/>
          <a:p>
            <a:pPr marL="342900" indent="-342900">
              <a:buFontTx/>
              <a:buChar char="-"/>
            </a:pPr>
            <a:r>
              <a:rPr lang="en-US" b="1" dirty="0" smtClean="0"/>
              <a:t>Objectives:</a:t>
            </a:r>
          </a:p>
          <a:p>
            <a:pPr marL="800100" lvl="1" indent="-342900">
              <a:buFontTx/>
              <a:buChar char="-"/>
            </a:pPr>
            <a:r>
              <a:rPr lang="en-US" dirty="0" smtClean="0"/>
              <a:t>Estimate changes in </a:t>
            </a:r>
            <a:r>
              <a:rPr lang="en-US" dirty="0" smtClean="0"/>
              <a:t>forest </a:t>
            </a:r>
            <a:r>
              <a:rPr lang="en-US" dirty="0" smtClean="0"/>
              <a:t>composition, invasive species presence, and </a:t>
            </a:r>
            <a:r>
              <a:rPr lang="en-US" dirty="0"/>
              <a:t>regeneration within ecoregions over </a:t>
            </a:r>
            <a:r>
              <a:rPr lang="en-US" dirty="0" smtClean="0"/>
              <a:t>time.</a:t>
            </a:r>
          </a:p>
          <a:p>
            <a:pPr marL="800100" lvl="1" indent="-342900">
              <a:buFontTx/>
              <a:buChar char="-"/>
            </a:pPr>
            <a:r>
              <a:rPr lang="en-US" dirty="0" smtClean="0"/>
              <a:t>Support park and partner management and planning (conservation, large landscape)</a:t>
            </a:r>
            <a:endParaRPr lang="en-US" b="1" dirty="0" smtClean="0"/>
          </a:p>
          <a:p>
            <a:pPr marL="342900" indent="-342900">
              <a:buFontTx/>
              <a:buChar char="-"/>
            </a:pPr>
            <a:endParaRPr lang="en-US" b="1" dirty="0" smtClean="0"/>
          </a:p>
          <a:p>
            <a:pPr marL="342900" indent="-342900">
              <a:buFontTx/>
              <a:buChar char="-"/>
            </a:pPr>
            <a:r>
              <a:rPr lang="en-US" b="1" dirty="0" smtClean="0"/>
              <a:t>Data</a:t>
            </a:r>
            <a:r>
              <a:rPr lang="en-US" b="1" dirty="0" smtClean="0"/>
              <a:t>:</a:t>
            </a:r>
          </a:p>
          <a:p>
            <a:pPr marL="800100" lvl="1" indent="-342900">
              <a:buFontTx/>
              <a:buChar char="-"/>
            </a:pPr>
            <a:r>
              <a:rPr lang="en-US" dirty="0" smtClean="0"/>
              <a:t>USFS FIA data queried and summarized per </a:t>
            </a:r>
            <a:r>
              <a:rPr lang="en-US" dirty="0" err="1" smtClean="0"/>
              <a:t>ecoregional</a:t>
            </a:r>
            <a:r>
              <a:rPr lang="en-US" dirty="0" smtClean="0"/>
              <a:t> subsection (20)</a:t>
            </a:r>
          </a:p>
          <a:p>
            <a:pPr marL="800100" lvl="1" indent="-342900">
              <a:buFontTx/>
              <a:buChar char="-"/>
            </a:pPr>
            <a:r>
              <a:rPr lang="en-US" dirty="0" smtClean="0"/>
              <a:t>Acquired and summarized as new data becomes available.</a:t>
            </a:r>
          </a:p>
          <a:p>
            <a:pPr marL="800100" lvl="1" indent="-342900">
              <a:buFontTx/>
              <a:buChar char="-"/>
            </a:pPr>
            <a:r>
              <a:rPr lang="en-US" dirty="0" smtClean="0"/>
              <a:t>Currently building new data processing workflow</a:t>
            </a:r>
            <a:endParaRPr lang="en-US" dirty="0"/>
          </a:p>
          <a:p>
            <a:pPr marL="342900" indent="-342900">
              <a:buFontTx/>
              <a:buChar char="-"/>
            </a:pPr>
            <a:endParaRPr lang="en-US" b="1" dirty="0" smtClean="0"/>
          </a:p>
          <a:p>
            <a:pPr marL="342900" indent="-342900">
              <a:buFontTx/>
              <a:buChar char="-"/>
            </a:pPr>
            <a:r>
              <a:rPr lang="en-US" b="1" dirty="0" smtClean="0"/>
              <a:t>Program contact and data requests:</a:t>
            </a:r>
            <a:endParaRPr lang="en-US" dirty="0"/>
          </a:p>
          <a:p>
            <a:pPr lvl="1"/>
            <a:r>
              <a:rPr lang="en-US" u="sng" dirty="0" smtClean="0"/>
              <a:t>Fred Dieffenbach</a:t>
            </a:r>
          </a:p>
          <a:p>
            <a:pPr lvl="1"/>
            <a:r>
              <a:rPr lang="en-US" dirty="0" smtClean="0"/>
              <a:t>Fred_Dieffenbach@nps.gov</a:t>
            </a:r>
          </a:p>
          <a:p>
            <a:pPr lvl="1"/>
            <a:r>
              <a:rPr lang="en-US" dirty="0" smtClean="0"/>
              <a:t>802-457-3368 x 236</a:t>
            </a:r>
            <a:endParaRPr lang="en-US" dirty="0"/>
          </a:p>
          <a:p>
            <a:pPr lvl="1"/>
            <a:r>
              <a:rPr lang="en-US" dirty="0"/>
              <a:t>https://www.nps.gov/im/netn/forest-health.htm</a:t>
            </a:r>
          </a:p>
          <a:p>
            <a:pPr lvl="1"/>
            <a:endParaRPr lang="en-US" dirty="0" smtClean="0"/>
          </a:p>
          <a:p>
            <a:pPr marL="800100" lvl="1" indent="-342900">
              <a:buFontTx/>
              <a:buChar char="-"/>
            </a:pPr>
            <a:endParaRPr lang="en-US" dirty="0" smtClean="0"/>
          </a:p>
        </p:txBody>
      </p:sp>
      <p:pic>
        <p:nvPicPr>
          <p:cNvPr id="3" name="Picture 2"/>
          <p:cNvPicPr>
            <a:picLocks noChangeAspect="1"/>
          </p:cNvPicPr>
          <p:nvPr/>
        </p:nvPicPr>
        <p:blipFill>
          <a:blip r:embed="rId4"/>
          <a:stretch>
            <a:fillRect/>
          </a:stretch>
        </p:blipFill>
        <p:spPr>
          <a:xfrm>
            <a:off x="5791200" y="1143000"/>
            <a:ext cx="2827775" cy="4517330"/>
          </a:xfrm>
          <a:prstGeom prst="rect">
            <a:avLst/>
          </a:prstGeom>
        </p:spPr>
      </p:pic>
      <p:sp>
        <p:nvSpPr>
          <p:cNvPr id="4" name="Rectangle 3"/>
          <p:cNvSpPr/>
          <p:nvPr/>
        </p:nvSpPr>
        <p:spPr>
          <a:xfrm>
            <a:off x="5714999" y="5660330"/>
            <a:ext cx="2980175" cy="477414"/>
          </a:xfrm>
          <a:prstGeom prst="rect">
            <a:avLst/>
          </a:prstGeom>
        </p:spPr>
        <p:txBody>
          <a:bodyPr wrap="square">
            <a:spAutoFit/>
          </a:bodyPr>
          <a:lstStyle/>
          <a:p>
            <a:r>
              <a:rPr lang="en-US" sz="1200" dirty="0">
                <a:solidFill>
                  <a:srgbClr val="000000"/>
                </a:solidFill>
                <a:latin typeface="Arial" panose="020B0604020202020204" pitchFamily="34" charset="0"/>
              </a:rPr>
              <a:t>HUC10 Shell (black outline) and </a:t>
            </a:r>
            <a:r>
              <a:rPr lang="en-US" sz="1200" dirty="0" smtClean="0">
                <a:solidFill>
                  <a:srgbClr val="000000"/>
                </a:solidFill>
                <a:latin typeface="Arial" panose="020B0604020202020204" pitchFamily="34" charset="0"/>
              </a:rPr>
              <a:t>AT </a:t>
            </a:r>
            <a:r>
              <a:rPr lang="en-US" sz="1200" dirty="0">
                <a:solidFill>
                  <a:srgbClr val="000000"/>
                </a:solidFill>
                <a:latin typeface="Arial" panose="020B0604020202020204" pitchFamily="34" charset="0"/>
              </a:rPr>
              <a:t>footpath </a:t>
            </a:r>
            <a:r>
              <a:rPr lang="en-US" sz="1200" dirty="0" smtClean="0">
                <a:solidFill>
                  <a:srgbClr val="000000"/>
                </a:solidFill>
                <a:latin typeface="Arial" panose="020B0604020202020204" pitchFamily="34" charset="0"/>
              </a:rPr>
              <a:t>(gray). </a:t>
            </a:r>
            <a:endParaRPr lang="en-US" sz="1200" dirty="0"/>
          </a:p>
        </p:txBody>
      </p:sp>
      <p:pic>
        <p:nvPicPr>
          <p:cNvPr id="7" name="Picture 6"/>
          <p:cNvPicPr>
            <a:picLocks noChangeAspect="1"/>
          </p:cNvPicPr>
          <p:nvPr/>
        </p:nvPicPr>
        <p:blipFill>
          <a:blip r:embed="rId5"/>
          <a:stretch>
            <a:fillRect/>
          </a:stretch>
        </p:blipFill>
        <p:spPr>
          <a:xfrm>
            <a:off x="7701141" y="6019800"/>
            <a:ext cx="1314450" cy="752475"/>
          </a:xfrm>
          <a:prstGeom prst="rect">
            <a:avLst/>
          </a:prstGeom>
        </p:spPr>
      </p:pic>
    </p:spTree>
    <p:extLst>
      <p:ext uri="{BB962C8B-B14F-4D97-AF65-F5344CB8AC3E}">
        <p14:creationId xmlns:p14="http://schemas.microsoft.com/office/powerpoint/2010/main" val="269253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38" y="914400"/>
            <a:ext cx="8851809" cy="5610497"/>
          </a:xfrm>
          <a:prstGeom prst="rect">
            <a:avLst/>
          </a:prstGeom>
        </p:spPr>
      </p:pic>
      <p:sp>
        <p:nvSpPr>
          <p:cNvPr id="6"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NPS I&amp;M Eastern Forest Monitoring </a:t>
            </a:r>
            <a:r>
              <a:rPr lang="en-US" sz="3200" dirty="0" smtClean="0">
                <a:solidFill>
                  <a:schemeClr val="bg1"/>
                </a:solidFill>
              </a:rPr>
              <a:t>programs</a:t>
            </a:r>
            <a:endParaRPr lang="en-US" sz="3200" dirty="0">
              <a:solidFill>
                <a:schemeClr val="bg1"/>
              </a:solidFill>
            </a:endParaRPr>
          </a:p>
        </p:txBody>
      </p:sp>
      <p:pic>
        <p:nvPicPr>
          <p:cNvPr id="7"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4" name="TextBox 3"/>
          <p:cNvSpPr txBox="1"/>
          <p:nvPr/>
        </p:nvSpPr>
        <p:spPr>
          <a:xfrm>
            <a:off x="228600" y="6497294"/>
            <a:ext cx="9131474" cy="369332"/>
          </a:xfrm>
          <a:prstGeom prst="rect">
            <a:avLst/>
          </a:prstGeom>
          <a:noFill/>
        </p:spPr>
        <p:txBody>
          <a:bodyPr wrap="none" rtlCol="0">
            <a:spAutoFit/>
          </a:bodyPr>
          <a:lstStyle/>
          <a:p>
            <a:r>
              <a:rPr lang="en-US" dirty="0" smtClean="0"/>
              <a:t>4 letter acronyms refer to park units – 39 parks, ~2K plots, most monitored annually since 2007 </a:t>
            </a:r>
            <a:endParaRPr lang="en-US" dirty="0"/>
          </a:p>
        </p:txBody>
      </p:sp>
    </p:spTree>
    <p:extLst>
      <p:ext uri="{BB962C8B-B14F-4D97-AF65-F5344CB8AC3E}">
        <p14:creationId xmlns:p14="http://schemas.microsoft.com/office/powerpoint/2010/main" val="1133408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12076</TotalTime>
  <Words>1382</Words>
  <Application>Microsoft Office PowerPoint</Application>
  <PresentationFormat>On-screen Show (4:3)</PresentationFormat>
  <Paragraphs>191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Frutiger LT Std 55 Roman</vt:lpstr>
      <vt:lpstr>1_Office Theme</vt:lpstr>
      <vt:lpstr>Long-Term Forest Health Monitoring in Eastern National Parks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health in eastern national parks:   current condition and future concerns</dc:title>
  <dc:creator>KMMiller</dc:creator>
  <cp:lastModifiedBy>Weed, Aaron S</cp:lastModifiedBy>
  <cp:revision>143</cp:revision>
  <dcterms:created xsi:type="dcterms:W3CDTF">2018-09-06T18:23:34Z</dcterms:created>
  <dcterms:modified xsi:type="dcterms:W3CDTF">2018-12-13T15:14:31Z</dcterms:modified>
</cp:coreProperties>
</file>