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8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62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87A-7A34-4C8B-B744-FF23C9FF7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C1C5D-0988-487C-A4A3-B97434020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6B7BE-31AB-4AFF-B256-B2FE7A91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DB41D-0585-4EB8-A516-3DC3F7A2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49FEB-6AB6-467D-82D2-6FB68BEA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9094-98C2-4BA3-8697-7E8F0389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2F816-4A14-4E80-A3FF-10A82A4F4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87B61-3257-4842-84AD-8123E564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90B69-3343-425A-970B-CBD7D53A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DF43A-0577-4448-B310-5A899F2C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2DA0A-370E-4CB8-AC32-104020B6E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DB0D1-69A5-4525-91B2-4294C3DBE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BBEF0-6D67-4C7D-A651-7CAAE0FF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5E09F-6A23-4C92-8ADC-6E4D570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79F68-C556-49D4-9811-5429C90A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7A47-A2ED-487B-ABFE-320CE15C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0F44-0A36-4311-91D5-DA8221B38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E75C6-54F3-4040-88A3-47DD6F64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A101D-434A-483E-B865-0F239AE8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08BA-3EF5-4716-988B-B514651D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5568-018F-4503-8984-4C31F340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22DD-32D4-4D55-9EBB-325B2F524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79FD1-75B8-43CD-8472-792556637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DDE7A-5A6E-4408-AAC3-F5676CD4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01466-EB17-43CC-BB4F-66FE6949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9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CE22-8BE3-4E1B-87FB-76E2F09B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6765-777D-48EF-BA1D-FC7E36DAA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5097C-99EE-4563-84A0-40BAE0416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56CBD-AA7B-496E-B8D9-A8B7475E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298D3-50CF-4726-A74F-07826381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DAC89-02AD-41D1-BBE1-58583406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D6B3-D689-4149-B10D-0A829A99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FE816-180C-4598-AF03-0334702F2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C7B0F-F587-48FE-8884-B8922AC4E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D2A84-52A3-4E83-8B44-22251CDD5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BC775-F1FC-43F4-9785-019DA788F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4595E4-D0B1-4549-87E4-A8E24A6C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AE6995-8493-49E1-BA03-53ED9D1B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7CBF4-A575-4AA4-9CA8-457DACEF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8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9C53-79EB-4598-89AA-99665EE5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2BF77-545C-444D-AEDB-6E8ED1AA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98A3B-9F01-4D2D-AAF8-E9E7A43F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89427-9EBC-4CA0-8E8C-3949D589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C785D-31FD-4839-B67D-A07D03AB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93BCC-153C-4DE6-BEE2-AE579620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9B5BF-340C-4A72-A048-BCF4A549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16BD-07D5-4BDD-BDA7-64CE181F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1B828-E004-4E2D-A958-720CD1A76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F1992-2FA5-48C6-9D35-C580079C5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C431B-5E2D-48DD-9189-06106C63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8811D-53D9-4F15-9D82-94529593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B5E4A-09BA-4BD1-AA7D-BECC03C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6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9C97-424D-4B4B-9CDB-CECA2432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ED1F4-9232-4B97-BFAA-2CF196A6D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190F5-4B8B-447C-9656-E47CCB3A9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64AE4-226C-486C-BD82-4CECA4E0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51EB6-0242-416F-BA5E-F41BDE67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04977-4E53-48F8-B5B6-124F5434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8B87D-4F62-4555-8019-567413AD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E8CDE-2E36-44AB-BD34-E1F95CF2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9B33-FDFD-4C95-9560-31DCE8251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3AB8-8AB7-4246-AED3-3522DAA0384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4340B-B8CF-4DBE-85B7-DDE613E19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607A-14D2-4CA5-939C-FBE8D779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55E48-FDCD-4B77-8060-7E556953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31E6-EADD-4FAB-B637-260E67EC6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2203878"/>
            <a:ext cx="9440034" cy="1828801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Using motion-triggered camera traps to describe patterns of mammal species richness and abundance in relation to anthropogenic and ecological factors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1BB51-1D9C-4C02-A198-A78C58239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215559"/>
            <a:ext cx="9440034" cy="104986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Presentation by Alyssa Valentyn ’19</a:t>
            </a:r>
          </a:p>
          <a:p>
            <a:pPr algn="l"/>
            <a:r>
              <a:rPr lang="en-US" dirty="0"/>
              <a:t>Co-Authors: Declan McCabe, Jade Jarvis ’18, Schyler Schewe ’18, </a:t>
            </a:r>
            <a:br>
              <a:rPr lang="en-US" dirty="0"/>
            </a:br>
            <a:r>
              <a:rPr lang="en-US" dirty="0"/>
              <a:t>Olivia Richards ’18, Ethan Brookner ’20</a:t>
            </a:r>
          </a:p>
        </p:txBody>
      </p:sp>
    </p:spTree>
    <p:extLst>
      <p:ext uri="{BB962C8B-B14F-4D97-AF65-F5344CB8AC3E}">
        <p14:creationId xmlns:p14="http://schemas.microsoft.com/office/powerpoint/2010/main" val="191007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B6C99-676F-44A0-A3FD-22BE761A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80" y="3429000"/>
            <a:ext cx="5258820" cy="3264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D1E50-B214-4A05-A5FD-70D2852E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80" y="132384"/>
            <a:ext cx="5258820" cy="3160887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E9FCF6-2AB6-40EF-989D-27DA10F39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253331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No difference in abundance</a:t>
            </a:r>
          </a:p>
          <a:p>
            <a:r>
              <a:rPr lang="en-US" sz="2400" dirty="0"/>
              <a:t>Greater species richness in Natural Area than on campus</a:t>
            </a:r>
          </a:p>
        </p:txBody>
      </p:sp>
    </p:spTree>
    <p:extLst>
      <p:ext uri="{BB962C8B-B14F-4D97-AF65-F5344CB8AC3E}">
        <p14:creationId xmlns:p14="http://schemas.microsoft.com/office/powerpoint/2010/main" val="316974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7E67-9454-4D6E-9B5D-CA1C2420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Factors</a:t>
            </a:r>
          </a:p>
        </p:txBody>
      </p:sp>
    </p:spTree>
    <p:extLst>
      <p:ext uri="{BB962C8B-B14F-4D97-AF65-F5344CB8AC3E}">
        <p14:creationId xmlns:p14="http://schemas.microsoft.com/office/powerpoint/2010/main" val="399446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8572E-9E78-4A23-8312-AD419EC6B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99" y="1555949"/>
            <a:ext cx="3506186" cy="46879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E2BAF3-B9BD-43A9-90EC-58F1D694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and Shrub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1D2D3-1C77-4382-A950-89EA7D757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95" y="1580050"/>
            <a:ext cx="4124208" cy="2319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6E06D-5B12-41D9-92D3-4C4246053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95" y="3948119"/>
            <a:ext cx="4124208" cy="231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EA5AE-FDA6-4C2C-960E-4D468380E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1956" y="576065"/>
            <a:ext cx="5064665" cy="2363280"/>
          </a:xfrm>
        </p:spPr>
        <p:txBody>
          <a:bodyPr>
            <a:normAutofit/>
          </a:bodyPr>
          <a:lstStyle/>
          <a:p>
            <a:r>
              <a:rPr lang="en-US" sz="2400" dirty="0"/>
              <a:t>No difference in abundance</a:t>
            </a:r>
          </a:p>
          <a:p>
            <a:r>
              <a:rPr lang="en-US" sz="2400" dirty="0"/>
              <a:t>Greater number of species in wooded sites</a:t>
            </a:r>
          </a:p>
          <a:p>
            <a:r>
              <a:rPr lang="en-US" sz="2400" dirty="0"/>
              <a:t>Small animals more abundant in forest; large animals more abundant in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75408-4DFB-4134-B353-4234CEB1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8" y="3519310"/>
            <a:ext cx="5260622" cy="3161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F3686-16F6-416C-8343-D9DF8785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9" y="176720"/>
            <a:ext cx="5260622" cy="3161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654D2-CA68-4317-A2AB-330F9F3DA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56" y="3239732"/>
            <a:ext cx="5064665" cy="34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E31B-B529-492C-89BD-4F0C70E4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11E7D-CFBC-49EB-95E1-E978573D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12" y="1580050"/>
            <a:ext cx="4229265" cy="237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F5FA7-3FCE-4D14-BF15-D44E0759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711" y="4087412"/>
            <a:ext cx="4229265" cy="2381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BE939-F8DB-4134-ADB0-6CA62DD7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3" y="1580050"/>
            <a:ext cx="6517917" cy="48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36D74CA-6A3C-44E1-A231-58A594FF7C96}"/>
              </a:ext>
            </a:extLst>
          </p:cNvPr>
          <p:cNvSpPr txBox="1">
            <a:spLocks/>
          </p:cNvSpPr>
          <p:nvPr/>
        </p:nvSpPr>
        <p:spPr>
          <a:xfrm>
            <a:off x="6202892" y="1732449"/>
            <a:ext cx="5064665" cy="4058751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effectLst/>
              </a:rPr>
              <a:t>No difference in abundance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</a:rPr>
              <a:t>No difference in richness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078F5F-F8DB-4F3A-B27F-83C72DF0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69" y="3583382"/>
            <a:ext cx="5336723" cy="3053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DFB2B-AB29-4A93-A282-EF3757D53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14" y="220714"/>
            <a:ext cx="5337678" cy="32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792A-D46C-46F1-AF80-23629553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CC729-6289-4E00-B165-2FD1F277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Mammals respond to human visitation with wariness, likely corresponding with high levels of vehicle activity</a:t>
            </a:r>
          </a:p>
          <a:p>
            <a:r>
              <a:rPr lang="en-US" dirty="0"/>
              <a:t>Both compost and human development draw in certain species but exclude others</a:t>
            </a:r>
          </a:p>
          <a:p>
            <a:r>
              <a:rPr lang="en-US" dirty="0"/>
              <a:t>Patterns at compost sites are complicated by predation</a:t>
            </a:r>
          </a:p>
          <a:p>
            <a:r>
              <a:rPr lang="en-US" dirty="0"/>
              <a:t>Mammal distribution is linked with size and mobility</a:t>
            </a:r>
          </a:p>
          <a:p>
            <a:r>
              <a:rPr lang="en-US" dirty="0"/>
              <a:t>Large mammals are mobile and therefore not great indicators of wetland species richness</a:t>
            </a:r>
          </a:p>
        </p:txBody>
      </p:sp>
    </p:spTree>
    <p:extLst>
      <p:ext uri="{BB962C8B-B14F-4D97-AF65-F5344CB8AC3E}">
        <p14:creationId xmlns:p14="http://schemas.microsoft.com/office/powerpoint/2010/main" val="276018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13897-FEFF-4CE7-994A-F1E67ED05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4" y="101600"/>
            <a:ext cx="5802487" cy="3263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F56BD-D88D-4C22-9060-8358CC4B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2" y="3492501"/>
            <a:ext cx="5802488" cy="326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28D14-5596-4296-992F-38F9D0A68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101600"/>
            <a:ext cx="5802491" cy="3263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FCDAD-E2D8-497C-BF2D-3F4EDB44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96" y="3492500"/>
            <a:ext cx="5802492" cy="32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4591F-5194-489D-9E77-EEAE9E7B5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05" y="2043684"/>
            <a:ext cx="6534390" cy="1385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21AB7-6268-4C3B-AF0E-3EC809EFF00A}"/>
              </a:ext>
            </a:extLst>
          </p:cNvPr>
          <p:cNvSpPr txBox="1"/>
          <p:nvPr/>
        </p:nvSpPr>
        <p:spPr>
          <a:xfrm>
            <a:off x="963930" y="3784051"/>
            <a:ext cx="1026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Saint Michael’s College Vice President of Academic Affairs</a:t>
            </a:r>
          </a:p>
          <a:p>
            <a:r>
              <a:rPr lang="en-US" sz="2400" dirty="0"/>
              <a:t>Saint Michael’s College Board of Trustees</a:t>
            </a:r>
          </a:p>
        </p:txBody>
      </p:sp>
    </p:spTree>
    <p:extLst>
      <p:ext uri="{BB962C8B-B14F-4D97-AF65-F5344CB8AC3E}">
        <p14:creationId xmlns:p14="http://schemas.microsoft.com/office/powerpoint/2010/main" val="225810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783CC-2464-424C-BD60-FAA5CD87A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00" y="362902"/>
            <a:ext cx="11725199" cy="5512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89E0E-AE52-4B46-923C-8188871A6363}"/>
              </a:ext>
            </a:extLst>
          </p:cNvPr>
          <p:cNvSpPr txBox="1"/>
          <p:nvPr/>
        </p:nvSpPr>
        <p:spPr>
          <a:xfrm>
            <a:off x="963929" y="5971878"/>
            <a:ext cx="1026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 from Google Earth</a:t>
            </a:r>
          </a:p>
        </p:txBody>
      </p:sp>
    </p:spTree>
    <p:extLst>
      <p:ext uri="{BB962C8B-B14F-4D97-AF65-F5344CB8AC3E}">
        <p14:creationId xmlns:p14="http://schemas.microsoft.com/office/powerpoint/2010/main" val="30750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E132-E46C-411F-B104-F0BD1501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Activity</a:t>
            </a:r>
          </a:p>
        </p:txBody>
      </p:sp>
    </p:spTree>
    <p:extLst>
      <p:ext uri="{BB962C8B-B14F-4D97-AF65-F5344CB8AC3E}">
        <p14:creationId xmlns:p14="http://schemas.microsoft.com/office/powerpoint/2010/main" val="177919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C5529-4E10-4598-8EE6-28F9ED0C0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6" y="1725878"/>
            <a:ext cx="6076949" cy="4557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77CAB-702F-4B19-859B-1579F2B3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88" y="1725878"/>
            <a:ext cx="4008085" cy="2254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F51E5-E3AD-4C5D-8762-DAEA335C6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889" y="4004734"/>
            <a:ext cx="4008085" cy="225454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278703-1AEC-4DEB-AA13-14A626C1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Jade Jarvis ’18: Human Visitation</a:t>
            </a:r>
          </a:p>
        </p:txBody>
      </p:sp>
    </p:spTree>
    <p:extLst>
      <p:ext uri="{BB962C8B-B14F-4D97-AF65-F5344CB8AC3E}">
        <p14:creationId xmlns:p14="http://schemas.microsoft.com/office/powerpoint/2010/main" val="1735549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5A358-7520-4A3C-A0C8-43CC2BDB5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2" y="174859"/>
            <a:ext cx="5423568" cy="3254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9C476-B579-4CC6-8220-742EF4270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2" y="3579541"/>
            <a:ext cx="5423568" cy="31036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1B1782-E861-4332-B61D-FD1A8BCB0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80192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Lower abundance at visited sites</a:t>
            </a:r>
          </a:p>
          <a:p>
            <a:r>
              <a:rPr lang="en-US" sz="2400" dirty="0"/>
              <a:t>Richness not different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972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15C8C-3F4C-4ADD-8583-487B9989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33" y="1724491"/>
            <a:ext cx="4040316" cy="2272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4BFDE-08EC-405A-9983-9D32F4551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1"/>
          <a:stretch/>
        </p:blipFill>
        <p:spPr>
          <a:xfrm>
            <a:off x="1981434" y="4141610"/>
            <a:ext cx="4040315" cy="22726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2B2A84D-AFDF-4059-8ED4-2D875D1D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Olivia Richards ’18 &amp; Schyler Schewe ’18: Compost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36DA4-57D5-4899-91E9-20F552B43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52" y="1724491"/>
            <a:ext cx="4040316" cy="2272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3C2D5-86AC-4A90-9B2F-C69C2BAB4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252" y="4141610"/>
            <a:ext cx="4074269" cy="22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5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C87BB-A1AA-40C4-A705-24C6DEFE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3" y="162436"/>
            <a:ext cx="5434637" cy="326656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3C620-E1CF-4F28-8FDD-7F69FF140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63" y="3515237"/>
            <a:ext cx="5434637" cy="31003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C0D7F3-A831-4064-82F2-BA8415A65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253331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Greater abundance at compost sites </a:t>
            </a:r>
          </a:p>
          <a:p>
            <a:r>
              <a:rPr lang="en-US" sz="2400" dirty="0"/>
              <a:t>Fewer species at compost sites</a:t>
            </a:r>
          </a:p>
        </p:txBody>
      </p:sp>
    </p:spTree>
    <p:extLst>
      <p:ext uri="{BB962C8B-B14F-4D97-AF65-F5344CB8AC3E}">
        <p14:creationId xmlns:p14="http://schemas.microsoft.com/office/powerpoint/2010/main" val="2461258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C184-6150-470A-8F57-FB7CE125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Ethan Brookner ’20: Campus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EB89E-0527-42A5-923C-3B7AD02ED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61" t="19837" r="2460"/>
          <a:stretch/>
        </p:blipFill>
        <p:spPr>
          <a:xfrm>
            <a:off x="1936980" y="1580050"/>
            <a:ext cx="3807531" cy="485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2BE001-1484-4296-A334-A0F71CAB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75" y="1585299"/>
            <a:ext cx="4164345" cy="234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F3480-55FC-47E3-BBB2-A512A333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675" y="4101479"/>
            <a:ext cx="4164345" cy="23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77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206</Words>
  <Application>Microsoft Office PowerPoint</Application>
  <PresentationFormat>Widescreen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 2</vt:lpstr>
      <vt:lpstr>Office Theme</vt:lpstr>
      <vt:lpstr>Using motion-triggered camera traps to describe patterns of mammal species richness and abundance in relation to anthropogenic and ecological factors</vt:lpstr>
      <vt:lpstr>PowerPoint Presentation</vt:lpstr>
      <vt:lpstr>PowerPoint Presentation</vt:lpstr>
      <vt:lpstr>Human Activity</vt:lpstr>
      <vt:lpstr>Jade Jarvis ’18: Human Visitation</vt:lpstr>
      <vt:lpstr>PowerPoint Presentation</vt:lpstr>
      <vt:lpstr>Olivia Richards ’18 &amp; Schyler Schewe ’18: Compost</vt:lpstr>
      <vt:lpstr>PowerPoint Presentation</vt:lpstr>
      <vt:lpstr>Ethan Brookner ’20: Campus</vt:lpstr>
      <vt:lpstr>PowerPoint Presentation</vt:lpstr>
      <vt:lpstr>Ecological Factors</vt:lpstr>
      <vt:lpstr>Tree and Shrub Density</vt:lpstr>
      <vt:lpstr>PowerPoint Presentation</vt:lpstr>
      <vt:lpstr>Wetlands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motion-triggered camera traps to describe patterns of mammal species richness and abundance in relation to anthropogenic and ecological factors</dc:title>
  <dc:creator>Alyssa Valentyn</dc:creator>
  <cp:lastModifiedBy>Alyssa Valentyn</cp:lastModifiedBy>
  <cp:revision>22</cp:revision>
  <dcterms:created xsi:type="dcterms:W3CDTF">2018-12-12T21:43:43Z</dcterms:created>
  <dcterms:modified xsi:type="dcterms:W3CDTF">2018-12-13T16:58:43Z</dcterms:modified>
</cp:coreProperties>
</file>