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Lst>
  <p:notesMasterIdLst>
    <p:notesMasterId r:id="rId43"/>
  </p:notesMasterIdLst>
  <p:sldIdLst>
    <p:sldId id="272" r:id="rId2"/>
    <p:sldId id="406" r:id="rId3"/>
    <p:sldId id="408" r:id="rId4"/>
    <p:sldId id="273" r:id="rId5"/>
    <p:sldId id="278" r:id="rId6"/>
    <p:sldId id="410" r:id="rId7"/>
    <p:sldId id="280" r:id="rId8"/>
    <p:sldId id="388" r:id="rId9"/>
    <p:sldId id="373" r:id="rId10"/>
    <p:sldId id="403" r:id="rId11"/>
    <p:sldId id="404" r:id="rId12"/>
    <p:sldId id="405" r:id="rId13"/>
    <p:sldId id="372" r:id="rId14"/>
    <p:sldId id="392" r:id="rId15"/>
    <p:sldId id="287" r:id="rId16"/>
    <p:sldId id="412" r:id="rId17"/>
    <p:sldId id="323" r:id="rId18"/>
    <p:sldId id="421" r:id="rId19"/>
    <p:sldId id="393" r:id="rId20"/>
    <p:sldId id="423" r:id="rId21"/>
    <p:sldId id="414" r:id="rId22"/>
    <p:sldId id="415" r:id="rId23"/>
    <p:sldId id="424" r:id="rId24"/>
    <p:sldId id="416" r:id="rId25"/>
    <p:sldId id="417" r:id="rId26"/>
    <p:sldId id="425" r:id="rId27"/>
    <p:sldId id="409" r:id="rId28"/>
    <p:sldId id="411" r:id="rId29"/>
    <p:sldId id="418" r:id="rId30"/>
    <p:sldId id="427" r:id="rId31"/>
    <p:sldId id="426" r:id="rId32"/>
    <p:sldId id="429" r:id="rId33"/>
    <p:sldId id="432" r:id="rId34"/>
    <p:sldId id="428" r:id="rId35"/>
    <p:sldId id="330" r:id="rId36"/>
    <p:sldId id="419" r:id="rId37"/>
    <p:sldId id="396" r:id="rId38"/>
    <p:sldId id="400" r:id="rId39"/>
    <p:sldId id="401" r:id="rId40"/>
    <p:sldId id="402" r:id="rId41"/>
    <p:sldId id="34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A6A6A6"/>
    <a:srgbClr val="800000"/>
    <a:srgbClr val="FF9900"/>
    <a:srgbClr val="FFFF66"/>
    <a:srgbClr val="FF6600"/>
    <a:srgbClr val="DC4440"/>
    <a:srgbClr val="009900"/>
    <a:srgbClr val="FA572A"/>
    <a:srgbClr val="DD33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8376" autoAdjust="0"/>
  </p:normalViewPr>
  <p:slideViewPr>
    <p:cSldViewPr snapToGrid="0">
      <p:cViewPr>
        <p:scale>
          <a:sx n="90" d="100"/>
          <a:sy n="90" d="100"/>
        </p:scale>
        <p:origin x="1434" y="-15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07134-DA3F-44D2-9453-01DB7EF5B1E2}" type="datetimeFigureOut">
              <a:rPr lang="en-US" smtClean="0"/>
              <a:t>12/13/2018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57593-45E5-4D1D-89BB-96B36E31C6F4}" type="slidenum">
              <a:rPr lang="en-US" smtClean="0"/>
              <a:t>‹#›</a:t>
            </a:fld>
            <a:endParaRPr lang="en-US"/>
          </a:p>
        </p:txBody>
      </p:sp>
    </p:spTree>
    <p:extLst>
      <p:ext uri="{BB962C8B-B14F-4D97-AF65-F5344CB8AC3E}">
        <p14:creationId xmlns:p14="http://schemas.microsoft.com/office/powerpoint/2010/main" val="2331016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-Today I will be presenting part of one chapter of my dissertation.</a:t>
            </a:r>
          </a:p>
          <a:p>
            <a:r>
              <a:rPr lang="en-US" dirty="0"/>
              <a:t>-Thanks so much for coming!</a:t>
            </a:r>
          </a:p>
        </p:txBody>
      </p:sp>
      <p:sp>
        <p:nvSpPr>
          <p:cNvPr id="4" name="Slide Number Placeholder 3"/>
          <p:cNvSpPr>
            <a:spLocks noGrp="1"/>
          </p:cNvSpPr>
          <p:nvPr>
            <p:ph type="sldNum" sz="quarter" idx="10"/>
          </p:nvPr>
        </p:nvSpPr>
        <p:spPr/>
        <p:txBody>
          <a:bodyPr/>
          <a:lstStyle/>
          <a:p>
            <a:fld id="{6B757593-45E5-4D1D-89BB-96B36E31C6F4}" type="slidenum">
              <a:rPr lang="en-US" smtClean="0"/>
              <a:t>1</a:t>
            </a:fld>
            <a:endParaRPr lang="en-US" dirty="0"/>
          </a:p>
        </p:txBody>
      </p:sp>
    </p:spTree>
    <p:extLst>
      <p:ext uri="{BB962C8B-B14F-4D97-AF65-F5344CB8AC3E}">
        <p14:creationId xmlns:p14="http://schemas.microsoft.com/office/powerpoint/2010/main" val="395713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as much variability in second half</a:t>
            </a:r>
          </a:p>
        </p:txBody>
      </p:sp>
      <p:sp>
        <p:nvSpPr>
          <p:cNvPr id="4" name="Slide Number Placeholder 3"/>
          <p:cNvSpPr>
            <a:spLocks noGrp="1"/>
          </p:cNvSpPr>
          <p:nvPr>
            <p:ph type="sldNum" sz="quarter" idx="10"/>
          </p:nvPr>
        </p:nvSpPr>
        <p:spPr/>
        <p:txBody>
          <a:bodyPr/>
          <a:lstStyle/>
          <a:p>
            <a:fld id="{6B757593-45E5-4D1D-89BB-96B36E31C6F4}" type="slidenum">
              <a:rPr lang="en-US" smtClean="0"/>
              <a:t>10</a:t>
            </a:fld>
            <a:endParaRPr lang="en-US"/>
          </a:p>
        </p:txBody>
      </p:sp>
    </p:spTree>
    <p:extLst>
      <p:ext uri="{BB962C8B-B14F-4D97-AF65-F5344CB8AC3E}">
        <p14:creationId xmlns:p14="http://schemas.microsoft.com/office/powerpoint/2010/main" val="4104135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sugar maple, yellow birch may also show greater variability during the second half of the chronology. </a:t>
            </a:r>
          </a:p>
          <a:p>
            <a:r>
              <a:rPr lang="en-US" dirty="0"/>
              <a:t>-these two species have shown a regional decline, at least partially attributed to abiotic variables. </a:t>
            </a:r>
          </a:p>
          <a:p>
            <a:r>
              <a:rPr lang="en-US" dirty="0"/>
              <a:t>-This may be related to why we see greater variability with these two species, but not American beech…</a:t>
            </a:r>
          </a:p>
        </p:txBody>
      </p:sp>
      <p:sp>
        <p:nvSpPr>
          <p:cNvPr id="4" name="Slide Number Placeholder 3"/>
          <p:cNvSpPr>
            <a:spLocks noGrp="1"/>
          </p:cNvSpPr>
          <p:nvPr>
            <p:ph type="sldNum" sz="quarter" idx="10"/>
          </p:nvPr>
        </p:nvSpPr>
        <p:spPr/>
        <p:txBody>
          <a:bodyPr/>
          <a:lstStyle/>
          <a:p>
            <a:fld id="{6B757593-45E5-4D1D-89BB-96B36E31C6F4}" type="slidenum">
              <a:rPr lang="en-US" smtClean="0"/>
              <a:t>11</a:t>
            </a:fld>
            <a:endParaRPr lang="en-US"/>
          </a:p>
        </p:txBody>
      </p:sp>
    </p:spTree>
    <p:extLst>
      <p:ext uri="{BB962C8B-B14F-4D97-AF65-F5344CB8AC3E}">
        <p14:creationId xmlns:p14="http://schemas.microsoft.com/office/powerpoint/2010/main" val="272734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red maple</a:t>
            </a:r>
          </a:p>
        </p:txBody>
      </p:sp>
      <p:sp>
        <p:nvSpPr>
          <p:cNvPr id="4" name="Slide Number Placeholder 3"/>
          <p:cNvSpPr>
            <a:spLocks noGrp="1"/>
          </p:cNvSpPr>
          <p:nvPr>
            <p:ph type="sldNum" sz="quarter" idx="10"/>
          </p:nvPr>
        </p:nvSpPr>
        <p:spPr/>
        <p:txBody>
          <a:bodyPr/>
          <a:lstStyle/>
          <a:p>
            <a:fld id="{6B757593-45E5-4D1D-89BB-96B36E31C6F4}" type="slidenum">
              <a:rPr lang="en-US" smtClean="0"/>
              <a:t>12</a:t>
            </a:fld>
            <a:endParaRPr lang="en-US"/>
          </a:p>
        </p:txBody>
      </p:sp>
    </p:spTree>
    <p:extLst>
      <p:ext uri="{BB962C8B-B14F-4D97-AF65-F5344CB8AC3E}">
        <p14:creationId xmlns:p14="http://schemas.microsoft.com/office/powerpoint/2010/main" val="2928751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patterns are what you would expect to see in a second-growth forest.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2972B8-EB29-4B24-9503-5A458FED9FC6}" type="slidenum">
              <a:rPr lang="en-US" smtClean="0"/>
              <a:t>13</a:t>
            </a:fld>
            <a:endParaRPr lang="en-US"/>
          </a:p>
        </p:txBody>
      </p:sp>
    </p:spTree>
    <p:extLst>
      <p:ext uri="{BB962C8B-B14F-4D97-AF65-F5344CB8AC3E}">
        <p14:creationId xmlns:p14="http://schemas.microsoft.com/office/powerpoint/2010/main" val="3327611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2972B8-EB29-4B24-9503-5A458FED9FC6}" type="slidenum">
              <a:rPr lang="en-US" smtClean="0"/>
              <a:t>14</a:t>
            </a:fld>
            <a:endParaRPr lang="en-US"/>
          </a:p>
        </p:txBody>
      </p:sp>
    </p:spTree>
    <p:extLst>
      <p:ext uri="{BB962C8B-B14F-4D97-AF65-F5344CB8AC3E}">
        <p14:creationId xmlns:p14="http://schemas.microsoft.com/office/powerpoint/2010/main" val="1912387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-SPEI: a moisture index, looked at four different time scales. SPEI may be a better measure of available water to trees than straight precipitation</a:t>
            </a:r>
          </a:p>
          <a:p>
            <a:r>
              <a:rPr lang="en-US" sz="1200" kern="1200" dirty="0">
                <a:solidFill>
                  <a:schemeClr val="tx1"/>
                </a:solidFill>
                <a:effectLst/>
                <a:latin typeface="+mn-lt"/>
                <a:ea typeface="+mn-ea"/>
                <a:cs typeface="+mn-cs"/>
              </a:rPr>
              <a:t>-HDD: gauge of low temperature exposure, calculated as the number of degrees that a day’s average temperature is below 18.3° C (65° F). </a:t>
            </a:r>
          </a:p>
          <a:p>
            <a:r>
              <a:rPr lang="en-US" sz="1200" kern="1200" dirty="0">
                <a:solidFill>
                  <a:schemeClr val="tx1"/>
                </a:solidFill>
                <a:effectLst/>
                <a:latin typeface="+mn-lt"/>
                <a:ea typeface="+mn-ea"/>
                <a:cs typeface="+mn-cs"/>
              </a:rPr>
              <a:t>-CDD is a measure of high temperature exposure, calculated as the number of degrees that a day’s average temperature is above 18.3° C (65° F).</a:t>
            </a:r>
          </a:p>
          <a:p>
            <a:r>
              <a:rPr lang="en-US" dirty="0"/>
              <a:t>-we also looked at pollutant deposition data</a:t>
            </a:r>
          </a:p>
          <a:p>
            <a:r>
              <a:rPr lang="en-US" dirty="0"/>
              <a:t>-values for current and previous year</a:t>
            </a:r>
          </a:p>
        </p:txBody>
      </p:sp>
      <p:sp>
        <p:nvSpPr>
          <p:cNvPr id="4" name="Slide Number Placeholder 3"/>
          <p:cNvSpPr>
            <a:spLocks noGrp="1"/>
          </p:cNvSpPr>
          <p:nvPr>
            <p:ph type="sldNum" sz="quarter" idx="10"/>
          </p:nvPr>
        </p:nvSpPr>
        <p:spPr/>
        <p:txBody>
          <a:bodyPr/>
          <a:lstStyle/>
          <a:p>
            <a:fld id="{6B757593-45E5-4D1D-89BB-96B36E31C6F4}" type="slidenum">
              <a:rPr lang="en-US" smtClean="0"/>
              <a:t>15</a:t>
            </a:fld>
            <a:endParaRPr lang="en-US"/>
          </a:p>
        </p:txBody>
      </p:sp>
    </p:spTree>
    <p:extLst>
      <p:ext uri="{BB962C8B-B14F-4D97-AF65-F5344CB8AC3E}">
        <p14:creationId xmlns:p14="http://schemas.microsoft.com/office/powerpoint/2010/main" val="1863890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-Explain graph. Also, to reduce redundancy, we only are showing SPEI01, 03, 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multiple correlations in the first half of the chronology. This makes sense since there was a big drought in the mid-1960’s.</a:t>
            </a:r>
          </a:p>
          <a:p>
            <a:r>
              <a:rPr lang="en-US" dirty="0"/>
              <a:t>-so during this time period, there were likely years where less moisture was associated with less growth, which is a positive correlation.</a:t>
            </a:r>
          </a:p>
        </p:txBody>
      </p:sp>
      <p:sp>
        <p:nvSpPr>
          <p:cNvPr id="4" name="Slide Number Placeholder 3"/>
          <p:cNvSpPr>
            <a:spLocks noGrp="1"/>
          </p:cNvSpPr>
          <p:nvPr>
            <p:ph type="sldNum" sz="quarter" idx="10"/>
          </p:nvPr>
        </p:nvSpPr>
        <p:spPr/>
        <p:txBody>
          <a:bodyPr/>
          <a:lstStyle/>
          <a:p>
            <a:fld id="{6B757593-45E5-4D1D-89BB-96B36E31C6F4}" type="slidenum">
              <a:rPr lang="en-US" smtClean="0"/>
              <a:t>16</a:t>
            </a:fld>
            <a:endParaRPr lang="en-US"/>
          </a:p>
        </p:txBody>
      </p:sp>
    </p:spTree>
    <p:extLst>
      <p:ext uri="{BB962C8B-B14F-4D97-AF65-F5344CB8AC3E}">
        <p14:creationId xmlns:p14="http://schemas.microsoft.com/office/powerpoint/2010/main" val="162671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However, precipitation is increasing in the northeast over the past century, so this could be a reason why we no longer see moisture showing up, as it may no longer be limiting.</a:t>
            </a:r>
          </a:p>
        </p:txBody>
      </p:sp>
      <p:sp>
        <p:nvSpPr>
          <p:cNvPr id="4" name="Slide Number Placeholder 3"/>
          <p:cNvSpPr>
            <a:spLocks noGrp="1"/>
          </p:cNvSpPr>
          <p:nvPr>
            <p:ph type="sldNum" sz="quarter" idx="10"/>
          </p:nvPr>
        </p:nvSpPr>
        <p:spPr/>
        <p:txBody>
          <a:bodyPr/>
          <a:lstStyle/>
          <a:p>
            <a:fld id="{6B757593-45E5-4D1D-89BB-96B36E31C6F4}" type="slidenum">
              <a:rPr lang="en-US" smtClean="0"/>
              <a:t>17</a:t>
            </a:fld>
            <a:endParaRPr lang="en-US"/>
          </a:p>
        </p:txBody>
      </p:sp>
    </p:spTree>
    <p:extLst>
      <p:ext uri="{BB962C8B-B14F-4D97-AF65-F5344CB8AC3E}">
        <p14:creationId xmlns:p14="http://schemas.microsoft.com/office/powerpoint/2010/main" val="1356015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-During this later period, the only significant correlation with moisture is during the previous December. </a:t>
            </a:r>
          </a:p>
          <a:p>
            <a:r>
              <a:rPr lang="en-US" dirty="0"/>
              <a:t>-Assuming this precipitation is snow, this could point to the importance of snow at the beginning of winter.  </a:t>
            </a:r>
          </a:p>
        </p:txBody>
      </p:sp>
      <p:sp>
        <p:nvSpPr>
          <p:cNvPr id="4" name="Slide Number Placeholder 3"/>
          <p:cNvSpPr>
            <a:spLocks noGrp="1"/>
          </p:cNvSpPr>
          <p:nvPr>
            <p:ph type="sldNum" sz="quarter" idx="10"/>
          </p:nvPr>
        </p:nvSpPr>
        <p:spPr/>
        <p:txBody>
          <a:bodyPr/>
          <a:lstStyle/>
          <a:p>
            <a:fld id="{6B757593-45E5-4D1D-89BB-96B36E31C6F4}" type="slidenum">
              <a:rPr lang="en-US" smtClean="0"/>
              <a:t>18</a:t>
            </a:fld>
            <a:endParaRPr lang="en-US"/>
          </a:p>
        </p:txBody>
      </p:sp>
    </p:spTree>
    <p:extLst>
      <p:ext uri="{BB962C8B-B14F-4D97-AF65-F5344CB8AC3E}">
        <p14:creationId xmlns:p14="http://schemas.microsoft.com/office/powerpoint/2010/main" val="3736366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-snow acts as an insulator for fine roots. </a:t>
            </a:r>
          </a:p>
          <a:p>
            <a:r>
              <a:rPr lang="en-US" dirty="0"/>
              <a:t>-experimental evidence shows that reduced snowpack is detrimental to sugar maple roots.</a:t>
            </a:r>
          </a:p>
          <a:p>
            <a:r>
              <a:rPr lang="en-US" dirty="0"/>
              <a:t>-Our observational findings are in line with this experimental evidence.</a:t>
            </a:r>
          </a:p>
        </p:txBody>
      </p:sp>
      <p:sp>
        <p:nvSpPr>
          <p:cNvPr id="4" name="Slide Number Placeholder 3"/>
          <p:cNvSpPr>
            <a:spLocks noGrp="1"/>
          </p:cNvSpPr>
          <p:nvPr>
            <p:ph type="sldNum" sz="quarter" idx="10"/>
          </p:nvPr>
        </p:nvSpPr>
        <p:spPr/>
        <p:txBody>
          <a:bodyPr/>
          <a:lstStyle/>
          <a:p>
            <a:fld id="{6B757593-45E5-4D1D-89BB-96B36E31C6F4}" type="slidenum">
              <a:rPr lang="en-US" smtClean="0"/>
              <a:t>19</a:t>
            </a:fld>
            <a:endParaRPr lang="en-US"/>
          </a:p>
        </p:txBody>
      </p:sp>
    </p:spTree>
    <p:extLst>
      <p:ext uri="{BB962C8B-B14F-4D97-AF65-F5344CB8AC3E}">
        <p14:creationId xmlns:p14="http://schemas.microsoft.com/office/powerpoint/2010/main" val="139306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2</a:t>
            </a:fld>
            <a:endParaRPr lang="en-US"/>
          </a:p>
        </p:txBody>
      </p:sp>
    </p:spTree>
    <p:extLst>
      <p:ext uri="{BB962C8B-B14F-4D97-AF65-F5344CB8AC3E}">
        <p14:creationId xmlns:p14="http://schemas.microsoft.com/office/powerpoint/2010/main" val="3816285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-just focus on one correlation here.</a:t>
            </a:r>
          </a:p>
          <a:p>
            <a:r>
              <a:rPr lang="en-US" dirty="0"/>
              <a:t>-If we look at previous fall/beginning of winter temperatures. During the first half of the chronology, we see a positive correlation with warmer minimum temperatures. </a:t>
            </a:r>
          </a:p>
          <a:p>
            <a:r>
              <a:rPr lang="en-US" dirty="0"/>
              <a:t>-don’t be confused by </a:t>
            </a:r>
            <a:r>
              <a:rPr lang="en-US" dirty="0" err="1"/>
              <a:t>tmin</a:t>
            </a:r>
            <a:r>
              <a:rPr lang="en-US" dirty="0"/>
              <a:t> and </a:t>
            </a:r>
            <a:r>
              <a:rPr lang="en-US" dirty="0" err="1"/>
              <a:t>tmax</a:t>
            </a:r>
            <a:r>
              <a:rPr lang="en-US" dirty="0"/>
              <a:t>. There is less growth with warmer minimum temperatures.</a:t>
            </a:r>
          </a:p>
          <a:p>
            <a:r>
              <a:rPr lang="en-US" dirty="0"/>
              <a:t>-This is consistent with what we saw for moisture: that precipitation at the beginning of winter (Dec) showed a positive correlation with growth.</a:t>
            </a:r>
          </a:p>
          <a:p>
            <a:r>
              <a:rPr lang="en-US" dirty="0"/>
              <a:t>-warmer temperatures could mean more rain, rather than snow, which would lead to a lack of insulation throughout the winter.</a:t>
            </a:r>
          </a:p>
        </p:txBody>
      </p:sp>
      <p:sp>
        <p:nvSpPr>
          <p:cNvPr id="4" name="Slide Number Placeholder 3"/>
          <p:cNvSpPr>
            <a:spLocks noGrp="1"/>
          </p:cNvSpPr>
          <p:nvPr>
            <p:ph type="sldNum" sz="quarter" idx="10"/>
          </p:nvPr>
        </p:nvSpPr>
        <p:spPr/>
        <p:txBody>
          <a:bodyPr/>
          <a:lstStyle/>
          <a:p>
            <a:fld id="{6B757593-45E5-4D1D-89BB-96B36E31C6F4}" type="slidenum">
              <a:rPr lang="en-US" smtClean="0"/>
              <a:t>20</a:t>
            </a:fld>
            <a:endParaRPr lang="en-US"/>
          </a:p>
        </p:txBody>
      </p:sp>
    </p:spTree>
    <p:extLst>
      <p:ext uri="{BB962C8B-B14F-4D97-AF65-F5344CB8AC3E}">
        <p14:creationId xmlns:p14="http://schemas.microsoft.com/office/powerpoint/2010/main" val="3582955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-what’s most notable is the shift in importance from current year to previous year’s moisture. </a:t>
            </a:r>
          </a:p>
          <a:p>
            <a:r>
              <a:rPr lang="en-US" dirty="0"/>
              <a:t>-why this is, is unclear. But it points to a change of importance of moisture to the species.</a:t>
            </a:r>
          </a:p>
          <a:p>
            <a:r>
              <a:rPr lang="en-US" dirty="0"/>
              <a:t>-also notice that SPEI01, which indicates importance of a particular month, is significant in previous December, which we saw for sugar maple, too. </a:t>
            </a:r>
          </a:p>
          <a:p>
            <a:r>
              <a:rPr lang="en-US" dirty="0"/>
              <a:t>-This also may point towards the importance of snow at the beginning of winter, to act as an insulator.</a:t>
            </a:r>
          </a:p>
        </p:txBody>
      </p:sp>
      <p:sp>
        <p:nvSpPr>
          <p:cNvPr id="4" name="Slide Number Placeholder 3"/>
          <p:cNvSpPr>
            <a:spLocks noGrp="1"/>
          </p:cNvSpPr>
          <p:nvPr>
            <p:ph type="sldNum" sz="quarter" idx="10"/>
          </p:nvPr>
        </p:nvSpPr>
        <p:spPr/>
        <p:txBody>
          <a:bodyPr/>
          <a:lstStyle/>
          <a:p>
            <a:fld id="{6B757593-45E5-4D1D-89BB-96B36E31C6F4}" type="slidenum">
              <a:rPr lang="en-US" smtClean="0"/>
              <a:t>21</a:t>
            </a:fld>
            <a:endParaRPr lang="en-US"/>
          </a:p>
        </p:txBody>
      </p:sp>
    </p:spTree>
    <p:extLst>
      <p:ext uri="{BB962C8B-B14F-4D97-AF65-F5344CB8AC3E}">
        <p14:creationId xmlns:p14="http://schemas.microsoft.com/office/powerpoint/2010/main" val="26488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-shift in negative correlations with maximum temperature, to negative correlations with winter minimum and maximum temperatures.</a:t>
            </a:r>
          </a:p>
          <a:p>
            <a:r>
              <a:rPr lang="en-US" dirty="0"/>
              <a:t>-another indication of how important winter is. </a:t>
            </a:r>
          </a:p>
          <a:p>
            <a:r>
              <a:rPr lang="en-US" dirty="0"/>
              <a:t>-What is notable is not just maximum temperatures, but minimum temperatures.</a:t>
            </a:r>
          </a:p>
          <a:p>
            <a:r>
              <a:rPr lang="en-US" dirty="0"/>
              <a:t>-These shifts to winter and minimum temps makes sense in terms of the climate patterns we have seen in the northeast. (next slide)</a:t>
            </a:r>
          </a:p>
        </p:txBody>
      </p:sp>
      <p:sp>
        <p:nvSpPr>
          <p:cNvPr id="4" name="Slide Number Placeholder 3"/>
          <p:cNvSpPr>
            <a:spLocks noGrp="1"/>
          </p:cNvSpPr>
          <p:nvPr>
            <p:ph type="sldNum" sz="quarter" idx="10"/>
          </p:nvPr>
        </p:nvSpPr>
        <p:spPr/>
        <p:txBody>
          <a:bodyPr/>
          <a:lstStyle/>
          <a:p>
            <a:fld id="{6B757593-45E5-4D1D-89BB-96B36E31C6F4}" type="slidenum">
              <a:rPr lang="en-US" smtClean="0"/>
              <a:t>22</a:t>
            </a:fld>
            <a:endParaRPr lang="en-US"/>
          </a:p>
        </p:txBody>
      </p:sp>
    </p:spTree>
    <p:extLst>
      <p:ext uri="{BB962C8B-B14F-4D97-AF65-F5344CB8AC3E}">
        <p14:creationId xmlns:p14="http://schemas.microsoft.com/office/powerpoint/2010/main" val="2303631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northeastern US, the greatest temperature change during the 20th century was observed in winter</a:t>
            </a:r>
          </a:p>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23</a:t>
            </a:fld>
            <a:endParaRPr lang="en-US"/>
          </a:p>
        </p:txBody>
      </p:sp>
    </p:spTree>
    <p:extLst>
      <p:ext uri="{BB962C8B-B14F-4D97-AF65-F5344CB8AC3E}">
        <p14:creationId xmlns:p14="http://schemas.microsoft.com/office/powerpoint/2010/main" val="251422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see a similar shift in decreasing importance of moisture with yellow birch as we did for sugar maple. </a:t>
            </a:r>
          </a:p>
          <a:p>
            <a:r>
              <a:rPr lang="en-US" dirty="0"/>
              <a:t>-Again, pointing to abundance of moisture in the northeast.</a:t>
            </a:r>
          </a:p>
        </p:txBody>
      </p:sp>
      <p:sp>
        <p:nvSpPr>
          <p:cNvPr id="4" name="Slide Number Placeholder 3"/>
          <p:cNvSpPr>
            <a:spLocks noGrp="1"/>
          </p:cNvSpPr>
          <p:nvPr>
            <p:ph type="sldNum" sz="quarter" idx="10"/>
          </p:nvPr>
        </p:nvSpPr>
        <p:spPr/>
        <p:txBody>
          <a:bodyPr/>
          <a:lstStyle/>
          <a:p>
            <a:fld id="{6B757593-45E5-4D1D-89BB-96B36E31C6F4}" type="slidenum">
              <a:rPr lang="en-US" smtClean="0"/>
              <a:t>24</a:t>
            </a:fld>
            <a:endParaRPr lang="en-US"/>
          </a:p>
        </p:txBody>
      </p:sp>
    </p:spTree>
    <p:extLst>
      <p:ext uri="{BB962C8B-B14F-4D97-AF65-F5344CB8AC3E}">
        <p14:creationId xmlns:p14="http://schemas.microsoft.com/office/powerpoint/2010/main" val="2169723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a similar shift from positive correlation with summer temperatures to negative correlation with winter temperatures. </a:t>
            </a:r>
          </a:p>
          <a:p>
            <a:r>
              <a:rPr lang="en-US" dirty="0"/>
              <a:t>-With yellow birch, we see correlations with both winter </a:t>
            </a:r>
            <a:r>
              <a:rPr lang="en-US" dirty="0" err="1"/>
              <a:t>tmin</a:t>
            </a:r>
            <a:r>
              <a:rPr lang="en-US" dirty="0"/>
              <a:t> and </a:t>
            </a:r>
            <a:r>
              <a:rPr lang="en-US" dirty="0" err="1"/>
              <a:t>tmax</a:t>
            </a:r>
            <a:r>
              <a:rPr lang="en-US" dirty="0"/>
              <a:t>.</a:t>
            </a:r>
          </a:p>
          <a:p>
            <a:r>
              <a:rPr lang="en-US" dirty="0"/>
              <a:t>-Temperature could be related to snow, again- but with yellow birch, we didn’t see correlations with winter moisture, the way we did with sugar maple. (next slide)</a:t>
            </a:r>
          </a:p>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25</a:t>
            </a:fld>
            <a:endParaRPr lang="en-US"/>
          </a:p>
        </p:txBody>
      </p:sp>
    </p:spTree>
    <p:extLst>
      <p:ext uri="{BB962C8B-B14F-4D97-AF65-F5344CB8AC3E}">
        <p14:creationId xmlns:p14="http://schemas.microsoft.com/office/powerpoint/2010/main" val="930507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explanation for this negative correlation with winter temperatures could be freeze/thaw cycles. </a:t>
            </a:r>
          </a:p>
          <a:p>
            <a:r>
              <a:rPr lang="en-US" dirty="0"/>
              <a:t>-Warmer winter temperatures can cause thaws, leading to freeze-thaw cycles throughout winter. </a:t>
            </a:r>
          </a:p>
          <a:p>
            <a:r>
              <a:rPr lang="en-US" dirty="0"/>
              <a:t>-These freeze-thaw cycles have been documented as detrimental to yellow birch roots, due to freezing-induced embolism and subsequently poor recovery</a:t>
            </a:r>
          </a:p>
        </p:txBody>
      </p:sp>
      <p:sp>
        <p:nvSpPr>
          <p:cNvPr id="4" name="Slide Number Placeholder 3"/>
          <p:cNvSpPr>
            <a:spLocks noGrp="1"/>
          </p:cNvSpPr>
          <p:nvPr>
            <p:ph type="sldNum" sz="quarter" idx="10"/>
          </p:nvPr>
        </p:nvSpPr>
        <p:spPr/>
        <p:txBody>
          <a:bodyPr/>
          <a:lstStyle/>
          <a:p>
            <a:fld id="{6B757593-45E5-4D1D-89BB-96B36E31C6F4}" type="slidenum">
              <a:rPr lang="en-US" smtClean="0"/>
              <a:t>26</a:t>
            </a:fld>
            <a:endParaRPr lang="en-US"/>
          </a:p>
        </p:txBody>
      </p:sp>
    </p:spTree>
    <p:extLst>
      <p:ext uri="{BB962C8B-B14F-4D97-AF65-F5344CB8AC3E}">
        <p14:creationId xmlns:p14="http://schemas.microsoft.com/office/powerpoint/2010/main" val="232587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last species we analyzed is red maple. </a:t>
            </a:r>
          </a:p>
          <a:p>
            <a:r>
              <a:rPr lang="en-US" dirty="0"/>
              <a:t>-Like sugar maple and yellow birch, we see a decrease in the number of moisture variables overall.</a:t>
            </a:r>
          </a:p>
        </p:txBody>
      </p:sp>
      <p:sp>
        <p:nvSpPr>
          <p:cNvPr id="4" name="Slide Number Placeholder 3"/>
          <p:cNvSpPr>
            <a:spLocks noGrp="1"/>
          </p:cNvSpPr>
          <p:nvPr>
            <p:ph type="sldNum" sz="quarter" idx="10"/>
          </p:nvPr>
        </p:nvSpPr>
        <p:spPr/>
        <p:txBody>
          <a:bodyPr/>
          <a:lstStyle/>
          <a:p>
            <a:fld id="{6B757593-45E5-4D1D-89BB-96B36E31C6F4}" type="slidenum">
              <a:rPr lang="en-US" smtClean="0"/>
              <a:t>27</a:t>
            </a:fld>
            <a:endParaRPr lang="en-US"/>
          </a:p>
        </p:txBody>
      </p:sp>
    </p:spTree>
    <p:extLst>
      <p:ext uri="{BB962C8B-B14F-4D97-AF65-F5344CB8AC3E}">
        <p14:creationId xmlns:p14="http://schemas.microsoft.com/office/powerpoint/2010/main" val="4162418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for temperature, very few correlations in either time period, but even fewer in the second half of the chronology.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reason why this may be is because red maple is a generalist species. (next slide)</a:t>
            </a:r>
          </a:p>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28</a:t>
            </a:fld>
            <a:endParaRPr lang="en-US"/>
          </a:p>
        </p:txBody>
      </p:sp>
    </p:spTree>
    <p:extLst>
      <p:ext uri="{BB962C8B-B14F-4D97-AF65-F5344CB8AC3E}">
        <p14:creationId xmlns:p14="http://schemas.microsoft.com/office/powerpoint/2010/main" val="3657975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exist in greatly varying conditions, from dry ridges, (next slide)</a:t>
            </a:r>
          </a:p>
        </p:txBody>
      </p:sp>
      <p:sp>
        <p:nvSpPr>
          <p:cNvPr id="4" name="Slide Number Placeholder 3"/>
          <p:cNvSpPr>
            <a:spLocks noGrp="1"/>
          </p:cNvSpPr>
          <p:nvPr>
            <p:ph type="sldNum" sz="quarter" idx="10"/>
          </p:nvPr>
        </p:nvSpPr>
        <p:spPr/>
        <p:txBody>
          <a:bodyPr/>
          <a:lstStyle/>
          <a:p>
            <a:fld id="{6B757593-45E5-4D1D-89BB-96B36E31C6F4}" type="slidenum">
              <a:rPr lang="en-US" smtClean="0"/>
              <a:t>29</a:t>
            </a:fld>
            <a:endParaRPr lang="en-US"/>
          </a:p>
        </p:txBody>
      </p:sp>
    </p:spTree>
    <p:extLst>
      <p:ext uri="{BB962C8B-B14F-4D97-AF65-F5344CB8AC3E}">
        <p14:creationId xmlns:p14="http://schemas.microsoft.com/office/powerpoint/2010/main" val="115300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VT is in an interesting climatic zone- where the Central Hardwood and Northern hardwood forests come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Climate change will affect these forest types, and there are many endeavors underway to understand how these changes will occur.</a:t>
            </a:r>
          </a:p>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3</a:t>
            </a:fld>
            <a:endParaRPr lang="en-US"/>
          </a:p>
        </p:txBody>
      </p:sp>
    </p:spTree>
    <p:extLst>
      <p:ext uri="{BB962C8B-B14F-4D97-AF65-F5344CB8AC3E}">
        <p14:creationId xmlns:p14="http://schemas.microsoft.com/office/powerpoint/2010/main" val="1666834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swamps, and can exist on varying soil textures and </a:t>
            </a:r>
            <a:r>
              <a:rPr lang="en-US" dirty="0" err="1"/>
              <a:t>pH.</a:t>
            </a:r>
            <a:r>
              <a:rPr lang="en-US" dirty="0"/>
              <a:t> </a:t>
            </a:r>
          </a:p>
          <a:p>
            <a:r>
              <a:rPr lang="en-US" dirty="0"/>
              <a:t>-so it’s likely that climate is not very limiting to red maple.</a:t>
            </a:r>
          </a:p>
        </p:txBody>
      </p:sp>
      <p:sp>
        <p:nvSpPr>
          <p:cNvPr id="4" name="Slide Number Placeholder 3"/>
          <p:cNvSpPr>
            <a:spLocks noGrp="1"/>
          </p:cNvSpPr>
          <p:nvPr>
            <p:ph type="sldNum" sz="quarter" idx="10"/>
          </p:nvPr>
        </p:nvSpPr>
        <p:spPr/>
        <p:txBody>
          <a:bodyPr/>
          <a:lstStyle/>
          <a:p>
            <a:fld id="{6B757593-45E5-4D1D-89BB-96B36E31C6F4}" type="slidenum">
              <a:rPr lang="en-US" smtClean="0"/>
              <a:t>30</a:t>
            </a:fld>
            <a:endParaRPr lang="en-US"/>
          </a:p>
        </p:txBody>
      </p:sp>
    </p:spTree>
    <p:extLst>
      <p:ext uri="{BB962C8B-B14F-4D97-AF65-F5344CB8AC3E}">
        <p14:creationId xmlns:p14="http://schemas.microsoft.com/office/powerpoint/2010/main" val="3133488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31</a:t>
            </a:fld>
            <a:endParaRPr lang="en-US"/>
          </a:p>
        </p:txBody>
      </p:sp>
    </p:spTree>
    <p:extLst>
      <p:ext uri="{BB962C8B-B14F-4D97-AF65-F5344CB8AC3E}">
        <p14:creationId xmlns:p14="http://schemas.microsoft.com/office/powerpoint/2010/main" val="3948853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32</a:t>
            </a:fld>
            <a:endParaRPr lang="en-US"/>
          </a:p>
        </p:txBody>
      </p:sp>
    </p:spTree>
    <p:extLst>
      <p:ext uri="{BB962C8B-B14F-4D97-AF65-F5344CB8AC3E}">
        <p14:creationId xmlns:p14="http://schemas.microsoft.com/office/powerpoint/2010/main" val="1984682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757593-45E5-4D1D-89BB-96B36E31C6F4}" type="slidenum">
              <a:rPr lang="en-US" smtClean="0"/>
              <a:t>33</a:t>
            </a:fld>
            <a:endParaRPr lang="en-US"/>
          </a:p>
        </p:txBody>
      </p:sp>
    </p:spTree>
    <p:extLst>
      <p:ext uri="{BB962C8B-B14F-4D97-AF65-F5344CB8AC3E}">
        <p14:creationId xmlns:p14="http://schemas.microsoft.com/office/powerpoint/2010/main" val="522519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in winter temperatures and </a:t>
            </a:r>
            <a:r>
              <a:rPr lang="en-US" dirty="0" err="1"/>
              <a:t>precip</a:t>
            </a:r>
            <a:r>
              <a:rPr lang="en-US" dirty="0"/>
              <a:t> may be affecting these three species more than red maple.</a:t>
            </a:r>
          </a:p>
        </p:txBody>
      </p:sp>
      <p:sp>
        <p:nvSpPr>
          <p:cNvPr id="4" name="Slide Number Placeholder 3"/>
          <p:cNvSpPr>
            <a:spLocks noGrp="1"/>
          </p:cNvSpPr>
          <p:nvPr>
            <p:ph type="sldNum" sz="quarter" idx="10"/>
          </p:nvPr>
        </p:nvSpPr>
        <p:spPr/>
        <p:txBody>
          <a:bodyPr/>
          <a:lstStyle/>
          <a:p>
            <a:fld id="{6B757593-45E5-4D1D-89BB-96B36E31C6F4}" type="slidenum">
              <a:rPr lang="en-US" smtClean="0"/>
              <a:t>34</a:t>
            </a:fld>
            <a:endParaRPr lang="en-US"/>
          </a:p>
        </p:txBody>
      </p:sp>
    </p:spTree>
    <p:extLst>
      <p:ext uri="{BB962C8B-B14F-4D97-AF65-F5344CB8AC3E}">
        <p14:creationId xmlns:p14="http://schemas.microsoft.com/office/powerpoint/2010/main" val="3727914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36</a:t>
            </a:fld>
            <a:endParaRPr lang="en-US"/>
          </a:p>
        </p:txBody>
      </p:sp>
    </p:spTree>
    <p:extLst>
      <p:ext uri="{BB962C8B-B14F-4D97-AF65-F5344CB8AC3E}">
        <p14:creationId xmlns:p14="http://schemas.microsoft.com/office/powerpoint/2010/main" val="1832105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-Simulated difference in seasonal mean precipitation (%) for the Northeast region, for 2041-2070 with respect to the reference period of 1971-2000.  Note that these projections are uncertain.</a:t>
            </a:r>
          </a:p>
          <a:p>
            <a:r>
              <a:rPr lang="en-US" dirty="0"/>
              <a:t>-These are multi-model means from 11 NARCCAP regional climate simulations for the high (A2) emissions scenario.</a:t>
            </a:r>
          </a:p>
          <a:p>
            <a:r>
              <a:rPr lang="en-US" dirty="0"/>
              <a:t>-If red oak has exhibited a positive relationship with summer precipitation, rather than months in which precipitation is projected to increase, then this species may not actually benefit from both observed and projected changes in seasonal precipitation.</a:t>
            </a:r>
          </a:p>
        </p:txBody>
      </p:sp>
      <p:sp>
        <p:nvSpPr>
          <p:cNvPr id="4" name="Slide Number Placeholder 3"/>
          <p:cNvSpPr>
            <a:spLocks noGrp="1"/>
          </p:cNvSpPr>
          <p:nvPr>
            <p:ph type="sldNum" sz="quarter" idx="10"/>
          </p:nvPr>
        </p:nvSpPr>
        <p:spPr/>
        <p:txBody>
          <a:bodyPr/>
          <a:lstStyle/>
          <a:p>
            <a:fld id="{6B757593-45E5-4D1D-89BB-96B36E31C6F4}" type="slidenum">
              <a:rPr lang="en-US" smtClean="0"/>
              <a:t>41</a:t>
            </a:fld>
            <a:endParaRPr lang="en-US" dirty="0"/>
          </a:p>
        </p:txBody>
      </p:sp>
    </p:spTree>
    <p:extLst>
      <p:ext uri="{BB962C8B-B14F-4D97-AF65-F5344CB8AC3E}">
        <p14:creationId xmlns:p14="http://schemas.microsoft.com/office/powerpoint/2010/main" val="203071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How forest types will change is dependent on multiple types of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4</a:t>
            </a:fld>
            <a:endParaRPr lang="en-US"/>
          </a:p>
        </p:txBody>
      </p:sp>
    </p:spTree>
    <p:extLst>
      <p:ext uri="{BB962C8B-B14F-4D97-AF65-F5344CB8AC3E}">
        <p14:creationId xmlns:p14="http://schemas.microsoft.com/office/powerpoint/2010/main" val="2128969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757593-45E5-4D1D-89BB-96B36E31C6F4}" type="slidenum">
              <a:rPr lang="en-US" smtClean="0"/>
              <a:t>5</a:t>
            </a:fld>
            <a:endParaRPr lang="en-US"/>
          </a:p>
        </p:txBody>
      </p:sp>
    </p:spTree>
    <p:extLst>
      <p:ext uri="{BB962C8B-B14F-4D97-AF65-F5344CB8AC3E}">
        <p14:creationId xmlns:p14="http://schemas.microsoft.com/office/powerpoint/2010/main" val="3340219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 you can see, we’ve been all over the state, from the Champlain Valley to the mountains, and from the south to the Northeast Kingdom.</a:t>
            </a:r>
          </a:p>
        </p:txBody>
      </p:sp>
      <p:sp>
        <p:nvSpPr>
          <p:cNvPr id="4" name="Slide Number Placeholder 3"/>
          <p:cNvSpPr>
            <a:spLocks noGrp="1"/>
          </p:cNvSpPr>
          <p:nvPr>
            <p:ph type="sldNum" sz="quarter" idx="10"/>
          </p:nvPr>
        </p:nvSpPr>
        <p:spPr/>
        <p:txBody>
          <a:bodyPr/>
          <a:lstStyle/>
          <a:p>
            <a:fld id="{6B757593-45E5-4D1D-89BB-96B36E31C6F4}" type="slidenum">
              <a:rPr lang="en-US" smtClean="0"/>
              <a:t>6</a:t>
            </a:fld>
            <a:endParaRPr lang="en-US"/>
          </a:p>
        </p:txBody>
      </p:sp>
    </p:spTree>
    <p:extLst>
      <p:ext uri="{BB962C8B-B14F-4D97-AF65-F5344CB8AC3E}">
        <p14:creationId xmlns:p14="http://schemas.microsoft.com/office/powerpoint/2010/main" val="3944587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-not going to say a lot about methods, but happy to talk about this after if anyone is interested. Or come to my defense this spring to hear all the details!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-Site-based chronologies were constructed for each plot in order to get at stand-wide signals, rather than a signal dominated by individual trees.</a:t>
            </a:r>
            <a:endParaRPr lang="en-US" dirty="0"/>
          </a:p>
        </p:txBody>
      </p:sp>
      <p:sp>
        <p:nvSpPr>
          <p:cNvPr id="4" name="Slide Number Placeholder 3"/>
          <p:cNvSpPr>
            <a:spLocks noGrp="1"/>
          </p:cNvSpPr>
          <p:nvPr>
            <p:ph type="sldNum" sz="quarter" idx="10"/>
          </p:nvPr>
        </p:nvSpPr>
        <p:spPr/>
        <p:txBody>
          <a:bodyPr/>
          <a:lstStyle/>
          <a:p>
            <a:fld id="{262972B8-EB29-4B24-9503-5A458FED9FC6}" type="slidenum">
              <a:rPr lang="en-US" smtClean="0"/>
              <a:t>7</a:t>
            </a:fld>
            <a:endParaRPr lang="en-US"/>
          </a:p>
        </p:txBody>
      </p:sp>
    </p:spTree>
    <p:extLst>
      <p:ext uri="{BB962C8B-B14F-4D97-AF65-F5344CB8AC3E}">
        <p14:creationId xmlns:p14="http://schemas.microsoft.com/office/powerpoint/2010/main" val="1606810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2972B8-EB29-4B24-9503-5A458FED9FC6}" type="slidenum">
              <a:rPr lang="en-US" smtClean="0"/>
              <a:t>8</a:t>
            </a:fld>
            <a:endParaRPr lang="en-US"/>
          </a:p>
        </p:txBody>
      </p:sp>
    </p:spTree>
    <p:extLst>
      <p:ext uri="{BB962C8B-B14F-4D97-AF65-F5344CB8AC3E}">
        <p14:creationId xmlns:p14="http://schemas.microsoft.com/office/powerpoint/2010/main" val="1030343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four species, we see evidence of two clear phases of growth: first half of the chronology showing stand maturation, and the second half showing a mature forest response. We chose 1980 based on the documented decline of sugar maple during this period.</a:t>
            </a:r>
          </a:p>
          <a:p>
            <a:r>
              <a:rPr lang="en-US" dirty="0"/>
              <a:t>-There is a significantly slower rate of growth in the second phase</a:t>
            </a:r>
          </a:p>
          <a:p>
            <a:r>
              <a:rPr lang="en-US" dirty="0"/>
              <a:t>-During this second phase, we would expect growth to be closely tied to environmental factors, since trees have reached the canopy and are no longer really responding to competition.</a:t>
            </a:r>
          </a:p>
          <a:p>
            <a:r>
              <a:rPr lang="en-US" dirty="0"/>
              <a:t>-one visibly notable feature with sugar maple: it appears there is more variability in growth (and among sites) during the second half of the chronology, as evidenced by the error bars. </a:t>
            </a:r>
          </a:p>
          <a:p>
            <a:r>
              <a:rPr lang="en-US" dirty="0"/>
              <a:t>-One of our next steps is to look at this variability statistically, and to try to understand what may be causing it.</a:t>
            </a:r>
          </a:p>
        </p:txBody>
      </p:sp>
      <p:sp>
        <p:nvSpPr>
          <p:cNvPr id="4" name="Slide Number Placeholder 3"/>
          <p:cNvSpPr>
            <a:spLocks noGrp="1"/>
          </p:cNvSpPr>
          <p:nvPr>
            <p:ph type="sldNum" sz="quarter" idx="10"/>
          </p:nvPr>
        </p:nvSpPr>
        <p:spPr/>
        <p:txBody>
          <a:bodyPr/>
          <a:lstStyle/>
          <a:p>
            <a:fld id="{6B757593-45E5-4D1D-89BB-96B36E31C6F4}" type="slidenum">
              <a:rPr lang="en-US" smtClean="0"/>
              <a:t>9</a:t>
            </a:fld>
            <a:endParaRPr lang="en-US"/>
          </a:p>
        </p:txBody>
      </p:sp>
    </p:spTree>
    <p:extLst>
      <p:ext uri="{BB962C8B-B14F-4D97-AF65-F5344CB8AC3E}">
        <p14:creationId xmlns:p14="http://schemas.microsoft.com/office/powerpoint/2010/main" val="823786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8D99D22B-EF35-4C21-9A42-132629432204}" type="datetime1">
              <a:rPr lang="en-US" smtClean="0"/>
              <a:t>12/13/2018</a:t>
            </a:fld>
            <a:endParaRPr lang="en-US"/>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AE9EF46E-74F3-4AED-8639-5EA18AE35E07}" type="slidenum">
              <a:rPr lang="en-US" smtClean="0"/>
              <a:t>‹#›</a:t>
            </a:fld>
            <a:endParaRPr lang="en-US"/>
          </a:p>
        </p:txBody>
      </p:sp>
    </p:spTree>
    <p:extLst>
      <p:ext uri="{BB962C8B-B14F-4D97-AF65-F5344CB8AC3E}">
        <p14:creationId xmlns:p14="http://schemas.microsoft.com/office/powerpoint/2010/main" val="12255556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5A210-833C-4195-B688-BBC15BCFD757}" type="datetime1">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3795764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93F314-2DF8-49AA-95CF-215C86DD36C3}" type="datetime1">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151331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D8430-7D96-45C5-851F-B2B754FDCD24}" type="datetime1">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226580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C5E20626-DC4F-468B-81AA-90D2265DDA0B}" type="datetime1">
              <a:rPr lang="en-US" smtClean="0"/>
              <a:t>12/13/2018</a:t>
            </a:fld>
            <a:endParaRPr lang="en-US"/>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10318061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4EA3D7-14F7-436C-94DF-166936D80013}" type="datetime1">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269385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D601DF-CE48-4655-8C7A-4961C5C5EFE1}" type="datetime1">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375620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F59B3D-4267-44AC-9F5C-6FA879DBBC49}" type="datetime1">
              <a:rPr lang="en-US" smtClean="0"/>
              <a:t>12/13/2018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254282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2AE05D-AD67-4BE4-A0D6-E937B15D1453}" type="datetime1">
              <a:rPr lang="en-US" smtClean="0"/>
              <a:t>12/13/2018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2015307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8E0B533-3E44-4A7E-B145-96DF4A62A1E8}" type="datetime1">
              <a:rPr lang="en-US" smtClean="0"/>
              <a:t>12/13/2018</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AE9EF46E-74F3-4AED-8639-5EA18AE35E07}" type="slidenum">
              <a:rPr lang="en-US" smtClean="0"/>
              <a:pPr/>
              <a:t>‹#›</a:t>
            </a:fld>
            <a:endParaRPr lang="en-US" dirty="0"/>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946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A6482A5-817F-4F62-9A3B-A2622FC19F2A}" type="datetime1">
              <a:rPr lang="en-US" smtClean="0"/>
              <a:t>12/13/2018</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AE9EF46E-74F3-4AED-8639-5EA18AE35E07}" type="slidenum">
              <a:rPr lang="en-US" smtClean="0"/>
              <a:pPr/>
              <a:t>‹#›</a:t>
            </a:fld>
            <a:endParaRPr lang="en-US" dirty="0"/>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0846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82B98416-75EB-4354-A86B-EE9B98BCDA0C}" type="datetime1">
              <a:rPr lang="en-US" smtClean="0"/>
              <a:t>12/13/2018</a:t>
            </a:fld>
            <a:endParaRPr lang="en-US"/>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AE9EF46E-74F3-4AED-8639-5EA18AE35E07}" type="slidenum">
              <a:rPr lang="en-US" smtClean="0"/>
              <a:t>‹#›</a:t>
            </a:fld>
            <a:endParaRPr lang="en-US"/>
          </a:p>
        </p:txBody>
      </p:sp>
    </p:spTree>
    <p:extLst>
      <p:ext uri="{BB962C8B-B14F-4D97-AF65-F5344CB8AC3E}">
        <p14:creationId xmlns:p14="http://schemas.microsoft.com/office/powerpoint/2010/main" val="155249935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ftr="0" dt="0"/>
  <p:txStyles>
    <p:title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4.tmp"/></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jp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262281" y="5399614"/>
            <a:ext cx="5692538" cy="905071"/>
          </a:xfrm>
          <a:prstGeom prst="rect">
            <a:avLst/>
          </a:prstGeom>
        </p:spPr>
        <p:txBody>
          <a:bodyPr>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buNone/>
            </a:pPr>
            <a:r>
              <a:rPr lang="en-US" sz="2000" b="1" dirty="0">
                <a:latin typeface="Arial" panose="020B0604020202020204" pitchFamily="34" charset="0"/>
                <a:cs typeface="Arial" panose="020B0604020202020204" pitchFamily="34" charset="0"/>
              </a:rPr>
              <a:t>Forest Ecosystem Monitoring Conference </a:t>
            </a:r>
          </a:p>
          <a:p>
            <a:pPr marL="0" indent="0" algn="ctr">
              <a:buNone/>
            </a:pPr>
            <a:r>
              <a:rPr lang="en-US" sz="1600" b="1" dirty="0">
                <a:latin typeface="Arial" panose="020B0604020202020204" pitchFamily="34" charset="0"/>
                <a:cs typeface="Arial" panose="020B0604020202020204" pitchFamily="34" charset="0"/>
              </a:rPr>
              <a:t>University of Vermont, December 2018</a:t>
            </a:r>
          </a:p>
          <a:p>
            <a:pPr marL="0" indent="0" algn="ctr">
              <a:buNone/>
            </a:pPr>
            <a:endParaRPr lang="en-US" sz="16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C801A58-4B12-49B8-9236-DE389AC143D0}"/>
              </a:ext>
            </a:extLst>
          </p:cNvPr>
          <p:cNvSpPr/>
          <p:nvPr/>
        </p:nvSpPr>
        <p:spPr>
          <a:xfrm>
            <a:off x="1458145" y="3087058"/>
            <a:ext cx="7357655" cy="1716752"/>
          </a:xfrm>
          <a:prstGeom prst="rect">
            <a:avLst/>
          </a:prstGeom>
        </p:spPr>
        <p:txBody>
          <a:bodyPr wrap="square">
            <a:spAutoFit/>
          </a:bodyPr>
          <a:lstStyle/>
          <a:p>
            <a:pPr algn="ctr">
              <a:lnSpc>
                <a:spcPct val="107000"/>
              </a:lnSpc>
            </a:pPr>
            <a:r>
              <a:rPr lang="en-US" i="1" dirty="0">
                <a:latin typeface="Arial" panose="020B0604020202020204" pitchFamily="34" charset="0"/>
                <a:ea typeface="Calibri" panose="020F0502020204030204" pitchFamily="34" charset="0"/>
                <a:cs typeface="Arial" panose="020B0604020202020204" pitchFamily="34" charset="0"/>
              </a:rPr>
              <a:t>Rebecca  L. Stern </a:t>
            </a:r>
            <a:r>
              <a:rPr lang="en-US" i="1" baseline="30000" dirty="0">
                <a:latin typeface="Arial" panose="020B0604020202020204" pitchFamily="34" charset="0"/>
                <a:ea typeface="Calibri" panose="020F0502020204030204" pitchFamily="34" charset="0"/>
                <a:cs typeface="Arial" panose="020B0604020202020204" pitchFamily="34" charset="0"/>
              </a:rPr>
              <a:t>1</a:t>
            </a:r>
            <a:r>
              <a:rPr lang="en-US" i="1" dirty="0">
                <a:latin typeface="Arial" panose="020B0604020202020204" pitchFamily="34" charset="0"/>
                <a:ea typeface="Calibri" panose="020F0502020204030204" pitchFamily="34" charset="0"/>
                <a:cs typeface="Arial" panose="020B0604020202020204" pitchFamily="34" charset="0"/>
              </a:rPr>
              <a:t>, Paul G. Schaberg</a:t>
            </a:r>
            <a:r>
              <a:rPr lang="en-US" i="1" baseline="30000" dirty="0">
                <a:latin typeface="Arial" panose="020B0604020202020204" pitchFamily="34" charset="0"/>
                <a:ea typeface="Calibri" panose="020F0502020204030204" pitchFamily="34" charset="0"/>
                <a:cs typeface="Arial" panose="020B0604020202020204" pitchFamily="34" charset="0"/>
              </a:rPr>
              <a:t> 2</a:t>
            </a:r>
            <a:r>
              <a:rPr lang="en-US" i="1" dirty="0">
                <a:latin typeface="Arial" panose="020B0604020202020204" pitchFamily="34" charset="0"/>
                <a:ea typeface="Calibri" panose="020F0502020204030204" pitchFamily="34" charset="0"/>
                <a:cs typeface="Arial" panose="020B0604020202020204" pitchFamily="34" charset="0"/>
              </a:rPr>
              <a:t>, Shelly A. Rayback</a:t>
            </a:r>
            <a:r>
              <a:rPr lang="en-US" i="1" baseline="30000" dirty="0">
                <a:latin typeface="Arial" panose="020B0604020202020204" pitchFamily="34" charset="0"/>
                <a:ea typeface="Calibri" panose="020F0502020204030204" pitchFamily="34" charset="0"/>
                <a:cs typeface="Arial" panose="020B0604020202020204" pitchFamily="34" charset="0"/>
              </a:rPr>
              <a:t> 3</a:t>
            </a:r>
            <a:r>
              <a:rPr lang="en-US" i="1" dirty="0">
                <a:latin typeface="Arial" panose="020B0604020202020204" pitchFamily="34" charset="0"/>
                <a:ea typeface="Calibri" panose="020F0502020204030204" pitchFamily="34" charset="0"/>
                <a:cs typeface="Arial" panose="020B0604020202020204" pitchFamily="34" charset="0"/>
              </a:rPr>
              <a:t>, </a:t>
            </a:r>
          </a:p>
          <a:p>
            <a:pPr algn="ctr">
              <a:lnSpc>
                <a:spcPct val="107000"/>
              </a:lnSpc>
            </a:pPr>
            <a:r>
              <a:rPr lang="en-US" i="1" dirty="0">
                <a:latin typeface="Arial" panose="020B0604020202020204" pitchFamily="34" charset="0"/>
                <a:ea typeface="Calibri" panose="020F0502020204030204" pitchFamily="34" charset="0"/>
                <a:cs typeface="Arial" panose="020B0604020202020204" pitchFamily="34" charset="0"/>
              </a:rPr>
              <a:t>Christopher F. Hansen</a:t>
            </a:r>
            <a:r>
              <a:rPr lang="en-US" i="1" baseline="30000" dirty="0">
                <a:latin typeface="Arial" panose="020B0604020202020204" pitchFamily="34" charset="0"/>
                <a:ea typeface="Calibri" panose="020F0502020204030204" pitchFamily="34" charset="0"/>
                <a:cs typeface="Arial" panose="020B0604020202020204" pitchFamily="34" charset="0"/>
              </a:rPr>
              <a:t> 1</a:t>
            </a:r>
            <a:r>
              <a:rPr lang="en-US" i="1" dirty="0">
                <a:latin typeface="Arial" panose="020B0604020202020204" pitchFamily="34" charset="0"/>
                <a:ea typeface="Calibri" panose="020F0502020204030204" pitchFamily="34" charset="0"/>
                <a:cs typeface="Arial" panose="020B0604020202020204" pitchFamily="34" charset="0"/>
              </a:rPr>
              <a:t>, Paula F. Murakami</a:t>
            </a:r>
            <a:r>
              <a:rPr lang="en-US" i="1" baseline="30000" dirty="0">
                <a:latin typeface="Arial" panose="020B0604020202020204" pitchFamily="34" charset="0"/>
                <a:ea typeface="Calibri" panose="020F0502020204030204" pitchFamily="34" charset="0"/>
                <a:cs typeface="Arial" panose="020B0604020202020204" pitchFamily="34" charset="0"/>
              </a:rPr>
              <a:t> 2</a:t>
            </a:r>
            <a:r>
              <a:rPr lang="en-US" i="1" dirty="0">
                <a:latin typeface="Arial" panose="020B0604020202020204" pitchFamily="34" charset="0"/>
                <a:ea typeface="Calibri" panose="020F0502020204030204" pitchFamily="34" charset="0"/>
                <a:cs typeface="Arial" panose="020B0604020202020204" pitchFamily="34" charset="0"/>
              </a:rPr>
              <a:t>, Gary J. Hawley</a:t>
            </a:r>
            <a:r>
              <a:rPr lang="en-US" i="1" baseline="30000" dirty="0">
                <a:latin typeface="Arial" panose="020B0604020202020204" pitchFamily="34" charset="0"/>
                <a:ea typeface="Calibri" panose="020F0502020204030204" pitchFamily="34" charset="0"/>
                <a:cs typeface="Arial" panose="020B0604020202020204" pitchFamily="34" charset="0"/>
              </a:rPr>
              <a:t> 1</a:t>
            </a:r>
            <a:endParaRPr lang="en-US" i="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600"/>
              </a:spcAft>
            </a:pPr>
            <a:endParaRPr lang="en-US" sz="1350" i="1" dirty="0">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600"/>
              </a:spcAft>
            </a:pPr>
            <a:r>
              <a:rPr lang="en-US" sz="1200" i="1" baseline="30000" dirty="0">
                <a:latin typeface="Arial" panose="020B0604020202020204" pitchFamily="34" charset="0"/>
                <a:ea typeface="Calibri" panose="020F0502020204030204" pitchFamily="34" charset="0"/>
                <a:cs typeface="Arial" panose="020B0604020202020204" pitchFamily="34" charset="0"/>
              </a:rPr>
              <a:t>1</a:t>
            </a:r>
            <a:r>
              <a:rPr lang="en-US" sz="1200" i="1" dirty="0">
                <a:latin typeface="Arial" panose="020B0604020202020204" pitchFamily="34" charset="0"/>
                <a:cs typeface="Arial" panose="020B0604020202020204" pitchFamily="34" charset="0"/>
              </a:rPr>
              <a:t>Rubenstein School of Environment and Natural Resources, University of Vermont, Burlington, VT, USA</a:t>
            </a:r>
          </a:p>
          <a:p>
            <a:pPr algn="ctr">
              <a:lnSpc>
                <a:spcPct val="107000"/>
              </a:lnSpc>
              <a:spcAft>
                <a:spcPts val="600"/>
              </a:spcAft>
            </a:pPr>
            <a:r>
              <a:rPr lang="en-US" sz="1200" i="1" baseline="30000" dirty="0">
                <a:latin typeface="Arial" panose="020B0604020202020204" pitchFamily="34" charset="0"/>
                <a:ea typeface="Calibri" panose="020F0502020204030204" pitchFamily="34" charset="0"/>
                <a:cs typeface="Arial" panose="020B0604020202020204" pitchFamily="34" charset="0"/>
              </a:rPr>
              <a:t>2</a:t>
            </a:r>
            <a:r>
              <a:rPr lang="en-US" sz="1200" i="1" dirty="0">
                <a:latin typeface="Arial" panose="020B0604020202020204" pitchFamily="34" charset="0"/>
                <a:cs typeface="Arial" panose="020B0604020202020204" pitchFamily="34" charset="0"/>
              </a:rPr>
              <a:t>USDA Forest Service, Burlington, VT, USA</a:t>
            </a:r>
          </a:p>
          <a:p>
            <a:pPr algn="ctr">
              <a:lnSpc>
                <a:spcPct val="107000"/>
              </a:lnSpc>
              <a:spcAft>
                <a:spcPts val="600"/>
              </a:spcAft>
            </a:pPr>
            <a:r>
              <a:rPr lang="en-US" sz="1200" i="1" baseline="30000" dirty="0">
                <a:latin typeface="Arial" panose="020B0604020202020204" pitchFamily="34" charset="0"/>
                <a:ea typeface="Calibri" panose="020F0502020204030204" pitchFamily="34" charset="0"/>
                <a:cs typeface="Arial" panose="020B0604020202020204" pitchFamily="34" charset="0"/>
              </a:rPr>
              <a:t>3</a:t>
            </a:r>
            <a:r>
              <a:rPr lang="en-US" sz="1200" i="1" dirty="0">
                <a:latin typeface="Arial" panose="020B0604020202020204" pitchFamily="34" charset="0"/>
                <a:cs typeface="Arial" panose="020B0604020202020204" pitchFamily="34" charset="0"/>
              </a:rPr>
              <a:t>Department of Geography, University of Vermont, Burlington, VT, USA</a:t>
            </a:r>
          </a:p>
        </p:txBody>
      </p:sp>
      <p:sp>
        <p:nvSpPr>
          <p:cNvPr id="3" name="Title 1"/>
          <p:cNvSpPr txBox="1">
            <a:spLocks/>
          </p:cNvSpPr>
          <p:nvPr/>
        </p:nvSpPr>
        <p:spPr>
          <a:xfrm>
            <a:off x="1795181" y="553315"/>
            <a:ext cx="6626738" cy="1441655"/>
          </a:xfrm>
          <a:prstGeom prst="rect">
            <a:avLst/>
          </a:prstGeom>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lnSpc>
                <a:spcPct val="100000"/>
              </a:lnSpc>
            </a:pPr>
            <a:r>
              <a:rPr lang="en-US" sz="3500" b="1" dirty="0">
                <a:solidFill>
                  <a:schemeClr val="accent5">
                    <a:lumMod val="75000"/>
                  </a:schemeClr>
                </a:solidFill>
                <a:latin typeface="Arial" panose="020B0604020202020204" pitchFamily="34" charset="0"/>
                <a:cs typeface="Arial" panose="020B0604020202020204" pitchFamily="34" charset="0"/>
              </a:rPr>
              <a:t>Major species of the Northern Hardwood forest: evaluating trends and drivers of growth in the state of Vermont</a:t>
            </a:r>
          </a:p>
          <a:p>
            <a:pPr algn="ctr">
              <a:lnSpc>
                <a:spcPct val="100000"/>
              </a:lnSpc>
            </a:pPr>
            <a:endParaRPr lang="en-US" sz="3500" b="1" dirty="0">
              <a:solidFill>
                <a:schemeClr val="accent5">
                  <a:lumMod val="75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87F3070-E216-4892-A56D-CFC703D14224}"/>
              </a:ext>
            </a:extLst>
          </p:cNvPr>
          <p:cNvGrpSpPr/>
          <p:nvPr/>
        </p:nvGrpSpPr>
        <p:grpSpPr>
          <a:xfrm>
            <a:off x="181547" y="173736"/>
            <a:ext cx="1094131" cy="6510528"/>
            <a:chOff x="7375475" y="171084"/>
            <a:chExt cx="1094131" cy="6510528"/>
          </a:xfrm>
        </p:grpSpPr>
        <p:pic>
          <p:nvPicPr>
            <p:cNvPr id="10" name="Picture 9">
              <a:extLst>
                <a:ext uri="{FF2B5EF4-FFF2-40B4-BE49-F238E27FC236}">
                  <a16:creationId xmlns:a16="http://schemas.microsoft.com/office/drawing/2014/main" id="{DE73C6E2-FD9E-4584-B921-A0063C85F9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1" name="Group 10">
              <a:extLst>
                <a:ext uri="{FF2B5EF4-FFF2-40B4-BE49-F238E27FC236}">
                  <a16:creationId xmlns:a16="http://schemas.microsoft.com/office/drawing/2014/main" id="{63E39887-2687-462D-8E25-759F407251CF}"/>
                </a:ext>
              </a:extLst>
            </p:cNvPr>
            <p:cNvGrpSpPr/>
            <p:nvPr/>
          </p:nvGrpSpPr>
          <p:grpSpPr>
            <a:xfrm>
              <a:off x="7453428" y="701907"/>
              <a:ext cx="938695" cy="933671"/>
              <a:chOff x="1736436" y="309776"/>
              <a:chExt cx="938695" cy="933671"/>
            </a:xfrm>
          </p:grpSpPr>
          <p:sp>
            <p:nvSpPr>
              <p:cNvPr id="21" name="Oval 20">
                <a:extLst>
                  <a:ext uri="{FF2B5EF4-FFF2-40B4-BE49-F238E27FC236}">
                    <a16:creationId xmlns:a16="http://schemas.microsoft.com/office/drawing/2014/main" id="{2ED5C8D8-34E0-4BDE-BB8E-9503D59322CB}"/>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22" name="Picture 21">
                <a:extLst>
                  <a:ext uri="{FF2B5EF4-FFF2-40B4-BE49-F238E27FC236}">
                    <a16:creationId xmlns:a16="http://schemas.microsoft.com/office/drawing/2014/main" id="{B47C7017-1F6F-44EC-BB8C-577DEA585F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2" name="Group 11">
              <a:extLst>
                <a:ext uri="{FF2B5EF4-FFF2-40B4-BE49-F238E27FC236}">
                  <a16:creationId xmlns:a16="http://schemas.microsoft.com/office/drawing/2014/main" id="{4E89EE3D-5979-4C40-8D27-8F7F0D9B5BD8}"/>
                </a:ext>
              </a:extLst>
            </p:cNvPr>
            <p:cNvGrpSpPr/>
            <p:nvPr/>
          </p:nvGrpSpPr>
          <p:grpSpPr>
            <a:xfrm>
              <a:off x="7455940" y="2067973"/>
              <a:ext cx="933671" cy="963038"/>
              <a:chOff x="1429723" y="1367920"/>
              <a:chExt cx="933671" cy="963038"/>
            </a:xfrm>
          </p:grpSpPr>
          <p:sp>
            <p:nvSpPr>
              <p:cNvPr id="19" name="Oval 18">
                <a:extLst>
                  <a:ext uri="{FF2B5EF4-FFF2-40B4-BE49-F238E27FC236}">
                    <a16:creationId xmlns:a16="http://schemas.microsoft.com/office/drawing/2014/main" id="{78A53A20-ADE5-4701-8908-4A9A279818B4}"/>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20" name="Picture 19">
                <a:extLst>
                  <a:ext uri="{FF2B5EF4-FFF2-40B4-BE49-F238E27FC236}">
                    <a16:creationId xmlns:a16="http://schemas.microsoft.com/office/drawing/2014/main" id="{CDCE95B9-0F8B-4FD8-9AC2-0A6E1E9800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3" name="Group 12">
              <a:extLst>
                <a:ext uri="{FF2B5EF4-FFF2-40B4-BE49-F238E27FC236}">
                  <a16:creationId xmlns:a16="http://schemas.microsoft.com/office/drawing/2014/main" id="{F7D23A3E-482D-4B5A-BBCB-097B7DD22F4A}"/>
                </a:ext>
              </a:extLst>
            </p:cNvPr>
            <p:cNvGrpSpPr/>
            <p:nvPr/>
          </p:nvGrpSpPr>
          <p:grpSpPr>
            <a:xfrm>
              <a:off x="7455940" y="3463406"/>
              <a:ext cx="933671" cy="1016104"/>
              <a:chOff x="1516808" y="2434081"/>
              <a:chExt cx="933671" cy="1016104"/>
            </a:xfrm>
          </p:grpSpPr>
          <p:sp>
            <p:nvSpPr>
              <p:cNvPr id="17" name="Oval 16">
                <a:extLst>
                  <a:ext uri="{FF2B5EF4-FFF2-40B4-BE49-F238E27FC236}">
                    <a16:creationId xmlns:a16="http://schemas.microsoft.com/office/drawing/2014/main" id="{0D55BFFE-2543-4301-9650-12E2CD96FFD7}"/>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8" name="Picture 17">
                <a:extLst>
                  <a:ext uri="{FF2B5EF4-FFF2-40B4-BE49-F238E27FC236}">
                    <a16:creationId xmlns:a16="http://schemas.microsoft.com/office/drawing/2014/main" id="{A24B4BC8-BB3C-4141-B99B-A139F91D9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4" name="Group 13">
              <a:extLst>
                <a:ext uri="{FF2B5EF4-FFF2-40B4-BE49-F238E27FC236}">
                  <a16:creationId xmlns:a16="http://schemas.microsoft.com/office/drawing/2014/main" id="{8780ADE8-7641-4957-8A39-7C7B420EA21F}"/>
                </a:ext>
              </a:extLst>
            </p:cNvPr>
            <p:cNvGrpSpPr/>
            <p:nvPr/>
          </p:nvGrpSpPr>
          <p:grpSpPr>
            <a:xfrm>
              <a:off x="7455940" y="4911904"/>
              <a:ext cx="933671" cy="980507"/>
              <a:chOff x="1538307" y="3718364"/>
              <a:chExt cx="933671" cy="980507"/>
            </a:xfrm>
          </p:grpSpPr>
          <p:sp>
            <p:nvSpPr>
              <p:cNvPr id="15" name="Oval 14">
                <a:extLst>
                  <a:ext uri="{FF2B5EF4-FFF2-40B4-BE49-F238E27FC236}">
                    <a16:creationId xmlns:a16="http://schemas.microsoft.com/office/drawing/2014/main" id="{C1B10E9F-1519-46BE-9ED4-D904EC8FA365}"/>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6" name="Picture 15">
                <a:extLst>
                  <a:ext uri="{FF2B5EF4-FFF2-40B4-BE49-F238E27FC236}">
                    <a16:creationId xmlns:a16="http://schemas.microsoft.com/office/drawing/2014/main" id="{23C81212-1255-4EEF-A661-9F27EBD288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Tree>
    <p:extLst>
      <p:ext uri="{BB962C8B-B14F-4D97-AF65-F5344CB8AC3E}">
        <p14:creationId xmlns:p14="http://schemas.microsoft.com/office/powerpoint/2010/main" val="3208419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1D1A4D-3A3F-4F85-96D1-2C21A03844B9}"/>
              </a:ext>
            </a:extLst>
          </p:cNvPr>
          <p:cNvPicPr>
            <a:picLocks noChangeAspect="1"/>
          </p:cNvPicPr>
          <p:nvPr/>
        </p:nvPicPr>
        <p:blipFill rotWithShape="1">
          <a:blip r:embed="rId3">
            <a:extLst>
              <a:ext uri="{28A0092B-C50C-407E-A947-70E740481C1C}">
                <a14:useLocalDpi xmlns:a14="http://schemas.microsoft.com/office/drawing/2010/main" val="0"/>
              </a:ext>
            </a:extLst>
          </a:blip>
          <a:srcRect t="3480"/>
          <a:stretch/>
        </p:blipFill>
        <p:spPr>
          <a:xfrm>
            <a:off x="0" y="802236"/>
            <a:ext cx="9144000" cy="5883876"/>
          </a:xfrm>
          <a:prstGeom prst="rect">
            <a:avLst/>
          </a:prstGeom>
        </p:spPr>
      </p:pic>
      <p:sp>
        <p:nvSpPr>
          <p:cNvPr id="2" name="Title 1">
            <a:extLst>
              <a:ext uri="{FF2B5EF4-FFF2-40B4-BE49-F238E27FC236}">
                <a16:creationId xmlns:a16="http://schemas.microsoft.com/office/drawing/2014/main" id="{8614F4E1-77C7-4605-93DA-3969DF9C6EDF}"/>
              </a:ext>
            </a:extLst>
          </p:cNvPr>
          <p:cNvSpPr>
            <a:spLocks noGrp="1"/>
          </p:cNvSpPr>
          <p:nvPr>
            <p:ph type="title"/>
          </p:nvPr>
        </p:nvSpPr>
        <p:spPr>
          <a:xfrm>
            <a:off x="731520" y="-186610"/>
            <a:ext cx="7680960" cy="1371600"/>
          </a:xfrm>
        </p:spPr>
        <p:txBody>
          <a:bodyPr>
            <a:normAutofit/>
          </a:bodyPr>
          <a:lstStyle/>
          <a:p>
            <a:pPr algn="ctr"/>
            <a:r>
              <a:rPr lang="en-US" sz="3200" dirty="0">
                <a:latin typeface="Arial" panose="020B0604020202020204" pitchFamily="34" charset="0"/>
                <a:cs typeface="Arial" panose="020B0604020202020204" pitchFamily="34" charset="0"/>
              </a:rPr>
              <a:t>American beech growth: BAI</a:t>
            </a:r>
          </a:p>
        </p:txBody>
      </p:sp>
      <p:sp>
        <p:nvSpPr>
          <p:cNvPr id="3" name="Slide Number Placeholder 2">
            <a:extLst>
              <a:ext uri="{FF2B5EF4-FFF2-40B4-BE49-F238E27FC236}">
                <a16:creationId xmlns:a16="http://schemas.microsoft.com/office/drawing/2014/main" id="{234FF09F-904F-4F58-8AB2-8CAABAEB7D98}"/>
              </a:ext>
            </a:extLst>
          </p:cNvPr>
          <p:cNvSpPr>
            <a:spLocks noGrp="1"/>
          </p:cNvSpPr>
          <p:nvPr>
            <p:ph type="sldNum" sz="quarter" idx="12"/>
          </p:nvPr>
        </p:nvSpPr>
        <p:spPr/>
        <p:txBody>
          <a:bodyPr/>
          <a:lstStyle/>
          <a:p>
            <a:fld id="{AE9EF46E-74F3-4AED-8639-5EA18AE35E07}" type="slidenum">
              <a:rPr lang="en-US" smtClean="0"/>
              <a:pPr/>
              <a:t>10</a:t>
            </a:fld>
            <a:endParaRPr lang="en-US" dirty="0"/>
          </a:p>
        </p:txBody>
      </p:sp>
      <p:sp>
        <p:nvSpPr>
          <p:cNvPr id="21" name="TextBox 20">
            <a:extLst>
              <a:ext uri="{FF2B5EF4-FFF2-40B4-BE49-F238E27FC236}">
                <a16:creationId xmlns:a16="http://schemas.microsoft.com/office/drawing/2014/main" id="{3D5097F9-0978-4433-ABC0-A2288E2F570F}"/>
              </a:ext>
            </a:extLst>
          </p:cNvPr>
          <p:cNvSpPr txBox="1"/>
          <p:nvPr/>
        </p:nvSpPr>
        <p:spPr>
          <a:xfrm>
            <a:off x="6959407" y="5686432"/>
            <a:ext cx="308439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9 sites, 275 cores </a:t>
            </a:r>
          </a:p>
        </p:txBody>
      </p:sp>
      <p:cxnSp>
        <p:nvCxnSpPr>
          <p:cNvPr id="20" name="Straight Connector 19">
            <a:extLst>
              <a:ext uri="{FF2B5EF4-FFF2-40B4-BE49-F238E27FC236}">
                <a16:creationId xmlns:a16="http://schemas.microsoft.com/office/drawing/2014/main" id="{6ACD2E70-8FF6-490D-862E-5813674E385D}"/>
              </a:ext>
            </a:extLst>
          </p:cNvPr>
          <p:cNvCxnSpPr/>
          <p:nvPr/>
        </p:nvCxnSpPr>
        <p:spPr>
          <a:xfrm flipV="1">
            <a:off x="4856206" y="988540"/>
            <a:ext cx="0" cy="5296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5DF8637-0AC2-4CBA-92E8-DA240F6775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73" t="5657" r="21225"/>
          <a:stretch/>
        </p:blipFill>
        <p:spPr>
          <a:xfrm rot="271281">
            <a:off x="784403" y="911341"/>
            <a:ext cx="478623" cy="955259"/>
          </a:xfrm>
          <a:prstGeom prst="rect">
            <a:avLst/>
          </a:prstGeom>
        </p:spPr>
      </p:pic>
      <p:sp>
        <p:nvSpPr>
          <p:cNvPr id="8" name="TextBox 7">
            <a:extLst>
              <a:ext uri="{FF2B5EF4-FFF2-40B4-BE49-F238E27FC236}">
                <a16:creationId xmlns:a16="http://schemas.microsoft.com/office/drawing/2014/main" id="{F41A98B1-83A9-4327-BF2B-0460C5C375B3}"/>
              </a:ext>
            </a:extLst>
          </p:cNvPr>
          <p:cNvSpPr txBox="1"/>
          <p:nvPr/>
        </p:nvSpPr>
        <p:spPr>
          <a:xfrm>
            <a:off x="5169411" y="4396103"/>
            <a:ext cx="363960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Slower rate of growth post-1980,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&lt;0.01</a:t>
            </a:r>
          </a:p>
        </p:txBody>
      </p:sp>
    </p:spTree>
    <p:extLst>
      <p:ext uri="{BB962C8B-B14F-4D97-AF65-F5344CB8AC3E}">
        <p14:creationId xmlns:p14="http://schemas.microsoft.com/office/powerpoint/2010/main" val="337097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0C141E-94C8-4E67-87F3-188E841771FC}"/>
              </a:ext>
            </a:extLst>
          </p:cNvPr>
          <p:cNvPicPr>
            <a:picLocks noChangeAspect="1"/>
          </p:cNvPicPr>
          <p:nvPr/>
        </p:nvPicPr>
        <p:blipFill rotWithShape="1">
          <a:blip r:embed="rId3">
            <a:extLst>
              <a:ext uri="{28A0092B-C50C-407E-A947-70E740481C1C}">
                <a14:useLocalDpi xmlns:a14="http://schemas.microsoft.com/office/drawing/2010/main" val="0"/>
              </a:ext>
            </a:extLst>
          </a:blip>
          <a:srcRect t="3277"/>
          <a:stretch/>
        </p:blipFill>
        <p:spPr>
          <a:xfrm>
            <a:off x="0" y="790834"/>
            <a:ext cx="9144000" cy="5896232"/>
          </a:xfrm>
          <a:prstGeom prst="rect">
            <a:avLst/>
          </a:prstGeom>
        </p:spPr>
      </p:pic>
      <p:sp>
        <p:nvSpPr>
          <p:cNvPr id="2" name="Title 1">
            <a:extLst>
              <a:ext uri="{FF2B5EF4-FFF2-40B4-BE49-F238E27FC236}">
                <a16:creationId xmlns:a16="http://schemas.microsoft.com/office/drawing/2014/main" id="{8614F4E1-77C7-4605-93DA-3969DF9C6EDF}"/>
              </a:ext>
            </a:extLst>
          </p:cNvPr>
          <p:cNvSpPr>
            <a:spLocks noGrp="1"/>
          </p:cNvSpPr>
          <p:nvPr>
            <p:ph type="title"/>
          </p:nvPr>
        </p:nvSpPr>
        <p:spPr>
          <a:xfrm>
            <a:off x="604565" y="-137182"/>
            <a:ext cx="7680960" cy="1371600"/>
          </a:xfrm>
        </p:spPr>
        <p:txBody>
          <a:bodyPr>
            <a:normAutofit/>
          </a:bodyPr>
          <a:lstStyle/>
          <a:p>
            <a:pPr algn="ctr"/>
            <a:r>
              <a:rPr lang="en-US" sz="3200" dirty="0">
                <a:latin typeface="Arial" panose="020B0604020202020204" pitchFamily="34" charset="0"/>
                <a:cs typeface="Arial" panose="020B0604020202020204" pitchFamily="34" charset="0"/>
              </a:rPr>
              <a:t>Yellow birch growth: BAI</a:t>
            </a:r>
          </a:p>
        </p:txBody>
      </p:sp>
      <p:sp>
        <p:nvSpPr>
          <p:cNvPr id="3" name="Slide Number Placeholder 2">
            <a:extLst>
              <a:ext uri="{FF2B5EF4-FFF2-40B4-BE49-F238E27FC236}">
                <a16:creationId xmlns:a16="http://schemas.microsoft.com/office/drawing/2014/main" id="{234FF09F-904F-4F58-8AB2-8CAABAEB7D98}"/>
              </a:ext>
            </a:extLst>
          </p:cNvPr>
          <p:cNvSpPr>
            <a:spLocks noGrp="1"/>
          </p:cNvSpPr>
          <p:nvPr>
            <p:ph type="sldNum" sz="quarter" idx="12"/>
          </p:nvPr>
        </p:nvSpPr>
        <p:spPr/>
        <p:txBody>
          <a:bodyPr/>
          <a:lstStyle/>
          <a:p>
            <a:fld id="{AE9EF46E-74F3-4AED-8639-5EA18AE35E07}" type="slidenum">
              <a:rPr lang="en-US" smtClean="0"/>
              <a:pPr/>
              <a:t>11</a:t>
            </a:fld>
            <a:endParaRPr lang="en-US" dirty="0"/>
          </a:p>
        </p:txBody>
      </p:sp>
      <p:sp>
        <p:nvSpPr>
          <p:cNvPr id="21" name="TextBox 20">
            <a:extLst>
              <a:ext uri="{FF2B5EF4-FFF2-40B4-BE49-F238E27FC236}">
                <a16:creationId xmlns:a16="http://schemas.microsoft.com/office/drawing/2014/main" id="{3D5097F9-0978-4433-ABC0-A2288E2F570F}"/>
              </a:ext>
            </a:extLst>
          </p:cNvPr>
          <p:cNvSpPr txBox="1"/>
          <p:nvPr/>
        </p:nvSpPr>
        <p:spPr>
          <a:xfrm>
            <a:off x="6628019" y="5660686"/>
            <a:ext cx="308439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12 sites,  315 cores </a:t>
            </a:r>
          </a:p>
        </p:txBody>
      </p:sp>
      <p:cxnSp>
        <p:nvCxnSpPr>
          <p:cNvPr id="20" name="Straight Connector 19">
            <a:extLst>
              <a:ext uri="{FF2B5EF4-FFF2-40B4-BE49-F238E27FC236}">
                <a16:creationId xmlns:a16="http://schemas.microsoft.com/office/drawing/2014/main" id="{892A4951-D24C-4BEE-8A75-97B7C4D64FF7}"/>
              </a:ext>
            </a:extLst>
          </p:cNvPr>
          <p:cNvCxnSpPr/>
          <p:nvPr/>
        </p:nvCxnSpPr>
        <p:spPr>
          <a:xfrm flipV="1">
            <a:off x="4856206" y="988540"/>
            <a:ext cx="0" cy="5296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359CE11-A84E-453B-AECF-E7A28C527E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300"/>
          <a:stretch/>
        </p:blipFill>
        <p:spPr>
          <a:xfrm rot="10800000">
            <a:off x="863391" y="1148088"/>
            <a:ext cx="563497" cy="1014346"/>
          </a:xfrm>
          <a:prstGeom prst="rect">
            <a:avLst/>
          </a:prstGeom>
        </p:spPr>
      </p:pic>
      <p:sp>
        <p:nvSpPr>
          <p:cNvPr id="8" name="TextBox 7">
            <a:extLst>
              <a:ext uri="{FF2B5EF4-FFF2-40B4-BE49-F238E27FC236}">
                <a16:creationId xmlns:a16="http://schemas.microsoft.com/office/drawing/2014/main" id="{E3C51AF2-776E-464F-B436-3780AF10A85B}"/>
              </a:ext>
            </a:extLst>
          </p:cNvPr>
          <p:cNvSpPr txBox="1"/>
          <p:nvPr/>
        </p:nvSpPr>
        <p:spPr>
          <a:xfrm>
            <a:off x="5169411" y="4396103"/>
            <a:ext cx="363960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Slower rate of growth post-1980,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&lt;0.01</a:t>
            </a:r>
          </a:p>
        </p:txBody>
      </p:sp>
    </p:spTree>
    <p:extLst>
      <p:ext uri="{BB962C8B-B14F-4D97-AF65-F5344CB8AC3E}">
        <p14:creationId xmlns:p14="http://schemas.microsoft.com/office/powerpoint/2010/main" val="290735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EE303E-54C2-4054-A476-936012898A13}"/>
              </a:ext>
            </a:extLst>
          </p:cNvPr>
          <p:cNvPicPr>
            <a:picLocks noChangeAspect="1"/>
          </p:cNvPicPr>
          <p:nvPr/>
        </p:nvPicPr>
        <p:blipFill rotWithShape="1">
          <a:blip r:embed="rId3">
            <a:extLst>
              <a:ext uri="{28A0092B-C50C-407E-A947-70E740481C1C}">
                <a14:useLocalDpi xmlns:a14="http://schemas.microsoft.com/office/drawing/2010/main" val="0"/>
              </a:ext>
            </a:extLst>
          </a:blip>
          <a:srcRect t="3277"/>
          <a:stretch/>
        </p:blipFill>
        <p:spPr>
          <a:xfrm>
            <a:off x="0" y="803194"/>
            <a:ext cx="9144000" cy="5896232"/>
          </a:xfrm>
          <a:prstGeom prst="rect">
            <a:avLst/>
          </a:prstGeom>
        </p:spPr>
      </p:pic>
      <p:sp>
        <p:nvSpPr>
          <p:cNvPr id="2" name="Title 1">
            <a:extLst>
              <a:ext uri="{FF2B5EF4-FFF2-40B4-BE49-F238E27FC236}">
                <a16:creationId xmlns:a16="http://schemas.microsoft.com/office/drawing/2014/main" id="{8614F4E1-77C7-4605-93DA-3969DF9C6EDF}"/>
              </a:ext>
            </a:extLst>
          </p:cNvPr>
          <p:cNvSpPr>
            <a:spLocks noGrp="1"/>
          </p:cNvSpPr>
          <p:nvPr>
            <p:ph type="title"/>
          </p:nvPr>
        </p:nvSpPr>
        <p:spPr>
          <a:xfrm>
            <a:off x="715776" y="-197712"/>
            <a:ext cx="7680960" cy="1371600"/>
          </a:xfrm>
        </p:spPr>
        <p:txBody>
          <a:bodyPr>
            <a:normAutofit/>
          </a:bodyPr>
          <a:lstStyle/>
          <a:p>
            <a:pPr algn="ctr"/>
            <a:r>
              <a:rPr lang="en-US" sz="3200" dirty="0">
                <a:latin typeface="Arial" panose="020B0604020202020204" pitchFamily="34" charset="0"/>
                <a:cs typeface="Arial" panose="020B0604020202020204" pitchFamily="34" charset="0"/>
              </a:rPr>
              <a:t>Red maple growth: BAI</a:t>
            </a:r>
          </a:p>
        </p:txBody>
      </p:sp>
      <p:sp>
        <p:nvSpPr>
          <p:cNvPr id="3" name="Slide Number Placeholder 2">
            <a:extLst>
              <a:ext uri="{FF2B5EF4-FFF2-40B4-BE49-F238E27FC236}">
                <a16:creationId xmlns:a16="http://schemas.microsoft.com/office/drawing/2014/main" id="{234FF09F-904F-4F58-8AB2-8CAABAEB7D98}"/>
              </a:ext>
            </a:extLst>
          </p:cNvPr>
          <p:cNvSpPr>
            <a:spLocks noGrp="1"/>
          </p:cNvSpPr>
          <p:nvPr>
            <p:ph type="sldNum" sz="quarter" idx="12"/>
          </p:nvPr>
        </p:nvSpPr>
        <p:spPr/>
        <p:txBody>
          <a:bodyPr/>
          <a:lstStyle/>
          <a:p>
            <a:fld id="{AE9EF46E-74F3-4AED-8639-5EA18AE35E07}" type="slidenum">
              <a:rPr lang="en-US" smtClean="0"/>
              <a:pPr/>
              <a:t>12</a:t>
            </a:fld>
            <a:endParaRPr lang="en-US" dirty="0"/>
          </a:p>
        </p:txBody>
      </p:sp>
      <p:sp>
        <p:nvSpPr>
          <p:cNvPr id="21" name="TextBox 20">
            <a:extLst>
              <a:ext uri="{FF2B5EF4-FFF2-40B4-BE49-F238E27FC236}">
                <a16:creationId xmlns:a16="http://schemas.microsoft.com/office/drawing/2014/main" id="{3D5097F9-0978-4433-ABC0-A2288E2F570F}"/>
              </a:ext>
            </a:extLst>
          </p:cNvPr>
          <p:cNvSpPr txBox="1"/>
          <p:nvPr/>
        </p:nvSpPr>
        <p:spPr>
          <a:xfrm>
            <a:off x="6281185" y="5685474"/>
            <a:ext cx="308439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12 sites,  358 cores </a:t>
            </a:r>
          </a:p>
        </p:txBody>
      </p:sp>
      <p:cxnSp>
        <p:nvCxnSpPr>
          <p:cNvPr id="20" name="Straight Connector 19">
            <a:extLst>
              <a:ext uri="{FF2B5EF4-FFF2-40B4-BE49-F238E27FC236}">
                <a16:creationId xmlns:a16="http://schemas.microsoft.com/office/drawing/2014/main" id="{0AA7734F-DC7B-4E8D-B937-100F95182CF6}"/>
              </a:ext>
            </a:extLst>
          </p:cNvPr>
          <p:cNvCxnSpPr/>
          <p:nvPr/>
        </p:nvCxnSpPr>
        <p:spPr>
          <a:xfrm flipV="1">
            <a:off x="4856206" y="988540"/>
            <a:ext cx="0" cy="5296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58AA2EF-F322-400D-9810-8AE2340869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1307"/>
          <a:stretch/>
        </p:blipFill>
        <p:spPr>
          <a:xfrm>
            <a:off x="900221" y="803194"/>
            <a:ext cx="830911" cy="961179"/>
          </a:xfrm>
          <a:prstGeom prst="rect">
            <a:avLst/>
          </a:prstGeom>
        </p:spPr>
      </p:pic>
      <p:sp>
        <p:nvSpPr>
          <p:cNvPr id="8" name="TextBox 7">
            <a:extLst>
              <a:ext uri="{FF2B5EF4-FFF2-40B4-BE49-F238E27FC236}">
                <a16:creationId xmlns:a16="http://schemas.microsoft.com/office/drawing/2014/main" id="{6C14BA06-1334-48D7-B080-6FEC52A139FC}"/>
              </a:ext>
            </a:extLst>
          </p:cNvPr>
          <p:cNvSpPr txBox="1"/>
          <p:nvPr/>
        </p:nvSpPr>
        <p:spPr>
          <a:xfrm>
            <a:off x="5169411" y="4396103"/>
            <a:ext cx="363960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Slower rate of growth post-1980,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&lt;0.01</a:t>
            </a:r>
          </a:p>
        </p:txBody>
      </p:sp>
    </p:spTree>
    <p:extLst>
      <p:ext uri="{BB962C8B-B14F-4D97-AF65-F5344CB8AC3E}">
        <p14:creationId xmlns:p14="http://schemas.microsoft.com/office/powerpoint/2010/main" val="188435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chemeClr val="accent5">
                    <a:lumMod val="75000"/>
                  </a:schemeClr>
                </a:solidFill>
                <a:latin typeface="Arial" panose="020B0604020202020204" pitchFamily="34" charset="0"/>
                <a:cs typeface="Arial" panose="020B0604020202020204" pitchFamily="34" charset="0"/>
              </a:rPr>
              <a:t>Summary of Growth</a:t>
            </a:r>
          </a:p>
        </p:txBody>
      </p:sp>
      <p:sp>
        <p:nvSpPr>
          <p:cNvPr id="3" name="Content Placeholder 2">
            <a:extLst>
              <a:ext uri="{FF2B5EF4-FFF2-40B4-BE49-F238E27FC236}">
                <a16:creationId xmlns:a16="http://schemas.microsoft.com/office/drawing/2014/main" id="{F56D1BA9-382F-45A8-81E8-E4AEE5D5C11C}"/>
              </a:ext>
            </a:extLst>
          </p:cNvPr>
          <p:cNvSpPr>
            <a:spLocks noGrp="1"/>
          </p:cNvSpPr>
          <p:nvPr>
            <p:ph idx="1"/>
          </p:nvPr>
        </p:nvSpPr>
        <p:spPr>
          <a:xfrm>
            <a:off x="1422333" y="2070625"/>
            <a:ext cx="7417738" cy="3928152"/>
          </a:xfrm>
        </p:spPr>
        <p:txBody>
          <a:bodyPr/>
          <a:lstStyle/>
          <a:p>
            <a:pPr marL="0" indent="0">
              <a:buNone/>
            </a:pPr>
            <a:r>
              <a:rPr lang="en-US" b="1" dirty="0">
                <a:latin typeface="Arial" panose="020B0604020202020204" pitchFamily="34" charset="0"/>
                <a:cs typeface="Arial" panose="020B0604020202020204" pitchFamily="34" charset="0"/>
              </a:rPr>
              <a:t>All four species:</a:t>
            </a:r>
          </a:p>
          <a:p>
            <a:pPr marL="0" indent="0">
              <a:buNone/>
            </a:pPr>
            <a:r>
              <a:rPr lang="en-US" dirty="0">
                <a:latin typeface="Arial" panose="020B0604020202020204" pitchFamily="34" charset="0"/>
                <a:cs typeface="Arial" panose="020B0604020202020204" pitchFamily="34" charset="0"/>
              </a:rPr>
              <a:t>1945-1980: stand maturation</a:t>
            </a:r>
          </a:p>
          <a:p>
            <a:pPr marL="0" indent="0">
              <a:buNone/>
            </a:pPr>
            <a:r>
              <a:rPr lang="en-US" dirty="0">
                <a:latin typeface="Arial" panose="020B0604020202020204" pitchFamily="34" charset="0"/>
                <a:cs typeface="Arial" panose="020B0604020202020204" pitchFamily="34" charset="0"/>
              </a:rPr>
              <a:t>1980-2014: mature stand response</a:t>
            </a:r>
          </a:p>
          <a:p>
            <a:pPr marL="0" indent="0">
              <a:buNone/>
            </a:pPr>
            <a:endParaRPr lang="en-US"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Sugar maple, yellow birch:</a:t>
            </a:r>
          </a:p>
          <a:p>
            <a:pPr marL="0" indent="0">
              <a:buNone/>
            </a:pPr>
            <a:r>
              <a:rPr lang="en-US" dirty="0">
                <a:latin typeface="Arial" panose="020B0604020202020204" pitchFamily="34" charset="0"/>
                <a:cs typeface="Arial" panose="020B0604020202020204" pitchFamily="34" charset="0"/>
              </a:rPr>
              <a:t>Possibly greater variability in growth post-1980</a:t>
            </a:r>
          </a:p>
          <a:p>
            <a:pPr marL="0" indent="0">
              <a:buNone/>
            </a:pPr>
            <a:endParaRPr lang="en-US"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AE9EF46E-74F3-4AED-8639-5EA18AE35E07}" type="slidenum">
              <a:rPr lang="en-US" smtClean="0"/>
              <a:t>13</a:t>
            </a:fld>
            <a:endParaRPr lang="en-US"/>
          </a:p>
        </p:txBody>
      </p:sp>
      <p:grpSp>
        <p:nvGrpSpPr>
          <p:cNvPr id="14" name="Group 13">
            <a:extLst>
              <a:ext uri="{FF2B5EF4-FFF2-40B4-BE49-F238E27FC236}">
                <a16:creationId xmlns:a16="http://schemas.microsoft.com/office/drawing/2014/main" id="{8D058F8E-DA1B-4493-A9B0-4F15AE618294}"/>
              </a:ext>
            </a:extLst>
          </p:cNvPr>
          <p:cNvGrpSpPr/>
          <p:nvPr/>
        </p:nvGrpSpPr>
        <p:grpSpPr>
          <a:xfrm>
            <a:off x="181547" y="173736"/>
            <a:ext cx="1094131" cy="6510528"/>
            <a:chOff x="7375475" y="171084"/>
            <a:chExt cx="1094131" cy="6510528"/>
          </a:xfrm>
        </p:grpSpPr>
        <p:pic>
          <p:nvPicPr>
            <p:cNvPr id="15" name="Picture 14">
              <a:extLst>
                <a:ext uri="{FF2B5EF4-FFF2-40B4-BE49-F238E27FC236}">
                  <a16:creationId xmlns:a16="http://schemas.microsoft.com/office/drawing/2014/main" id="{F5635A46-41E1-452D-BAA6-314632BC96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6" name="Group 15">
              <a:extLst>
                <a:ext uri="{FF2B5EF4-FFF2-40B4-BE49-F238E27FC236}">
                  <a16:creationId xmlns:a16="http://schemas.microsoft.com/office/drawing/2014/main" id="{92562982-B087-4E14-A722-439CF91B05FD}"/>
                </a:ext>
              </a:extLst>
            </p:cNvPr>
            <p:cNvGrpSpPr/>
            <p:nvPr/>
          </p:nvGrpSpPr>
          <p:grpSpPr>
            <a:xfrm>
              <a:off x="7453428" y="701907"/>
              <a:ext cx="938695" cy="933671"/>
              <a:chOff x="1736436" y="309776"/>
              <a:chExt cx="938695" cy="933671"/>
            </a:xfrm>
          </p:grpSpPr>
          <p:sp>
            <p:nvSpPr>
              <p:cNvPr id="28" name="Oval 27">
                <a:extLst>
                  <a:ext uri="{FF2B5EF4-FFF2-40B4-BE49-F238E27FC236}">
                    <a16:creationId xmlns:a16="http://schemas.microsoft.com/office/drawing/2014/main" id="{4E9BDC03-41C2-4D93-BD54-AD25844A6BAC}"/>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9" name="Picture 28">
                <a:extLst>
                  <a:ext uri="{FF2B5EF4-FFF2-40B4-BE49-F238E27FC236}">
                    <a16:creationId xmlns:a16="http://schemas.microsoft.com/office/drawing/2014/main" id="{11375638-759A-4471-A1B1-2E5A68665E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7" name="Group 16">
              <a:extLst>
                <a:ext uri="{FF2B5EF4-FFF2-40B4-BE49-F238E27FC236}">
                  <a16:creationId xmlns:a16="http://schemas.microsoft.com/office/drawing/2014/main" id="{9C880480-6959-4DD8-BCAD-5A09BE67DAFB}"/>
                </a:ext>
              </a:extLst>
            </p:cNvPr>
            <p:cNvGrpSpPr/>
            <p:nvPr/>
          </p:nvGrpSpPr>
          <p:grpSpPr>
            <a:xfrm>
              <a:off x="7455940" y="2067973"/>
              <a:ext cx="933671" cy="963038"/>
              <a:chOff x="1429723" y="1367920"/>
              <a:chExt cx="933671" cy="963038"/>
            </a:xfrm>
          </p:grpSpPr>
          <p:sp>
            <p:nvSpPr>
              <p:cNvPr id="26" name="Oval 25">
                <a:extLst>
                  <a:ext uri="{FF2B5EF4-FFF2-40B4-BE49-F238E27FC236}">
                    <a16:creationId xmlns:a16="http://schemas.microsoft.com/office/drawing/2014/main" id="{96EA93F5-0716-4C4F-891C-1889CB6088A9}"/>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7" name="Picture 26">
                <a:extLst>
                  <a:ext uri="{FF2B5EF4-FFF2-40B4-BE49-F238E27FC236}">
                    <a16:creationId xmlns:a16="http://schemas.microsoft.com/office/drawing/2014/main" id="{FF4E2136-C5F6-46D5-92BB-A90E79AE19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20" name="Group 19">
              <a:extLst>
                <a:ext uri="{FF2B5EF4-FFF2-40B4-BE49-F238E27FC236}">
                  <a16:creationId xmlns:a16="http://schemas.microsoft.com/office/drawing/2014/main" id="{08A8D63A-A754-4656-81B0-089E1A22A005}"/>
                </a:ext>
              </a:extLst>
            </p:cNvPr>
            <p:cNvGrpSpPr/>
            <p:nvPr/>
          </p:nvGrpSpPr>
          <p:grpSpPr>
            <a:xfrm>
              <a:off x="7455940" y="3463406"/>
              <a:ext cx="933671" cy="1016104"/>
              <a:chOff x="1516808" y="2434081"/>
              <a:chExt cx="933671" cy="1016104"/>
            </a:xfrm>
          </p:grpSpPr>
          <p:sp>
            <p:nvSpPr>
              <p:cNvPr id="24" name="Oval 23">
                <a:extLst>
                  <a:ext uri="{FF2B5EF4-FFF2-40B4-BE49-F238E27FC236}">
                    <a16:creationId xmlns:a16="http://schemas.microsoft.com/office/drawing/2014/main" id="{87C1869D-840A-46D9-9FD3-A10C7C317C10}"/>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5" name="Picture 24">
                <a:extLst>
                  <a:ext uri="{FF2B5EF4-FFF2-40B4-BE49-F238E27FC236}">
                    <a16:creationId xmlns:a16="http://schemas.microsoft.com/office/drawing/2014/main" id="{DCA30328-8AF6-4A37-9FDB-9E664FF991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21" name="Group 20">
              <a:extLst>
                <a:ext uri="{FF2B5EF4-FFF2-40B4-BE49-F238E27FC236}">
                  <a16:creationId xmlns:a16="http://schemas.microsoft.com/office/drawing/2014/main" id="{4A80BE0E-AD57-4592-B111-4244CC686044}"/>
                </a:ext>
              </a:extLst>
            </p:cNvPr>
            <p:cNvGrpSpPr/>
            <p:nvPr/>
          </p:nvGrpSpPr>
          <p:grpSpPr>
            <a:xfrm>
              <a:off x="7455940" y="4911904"/>
              <a:ext cx="933671" cy="980507"/>
              <a:chOff x="1538307" y="3718364"/>
              <a:chExt cx="933671" cy="980507"/>
            </a:xfrm>
          </p:grpSpPr>
          <p:sp>
            <p:nvSpPr>
              <p:cNvPr id="22" name="Oval 21">
                <a:extLst>
                  <a:ext uri="{FF2B5EF4-FFF2-40B4-BE49-F238E27FC236}">
                    <a16:creationId xmlns:a16="http://schemas.microsoft.com/office/drawing/2014/main" id="{8616B21D-C286-46DF-A4B1-086D3C3000F0}"/>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3" name="Picture 22">
                <a:extLst>
                  <a:ext uri="{FF2B5EF4-FFF2-40B4-BE49-F238E27FC236}">
                    <a16:creationId xmlns:a16="http://schemas.microsoft.com/office/drawing/2014/main" id="{6E08183A-41F2-41DA-AC08-4ABCEE3A4B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Tree>
    <p:extLst>
      <p:ext uri="{BB962C8B-B14F-4D97-AF65-F5344CB8AC3E}">
        <p14:creationId xmlns:p14="http://schemas.microsoft.com/office/powerpoint/2010/main" val="31756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860" y="2227384"/>
            <a:ext cx="5272541" cy="1940282"/>
          </a:xfrm>
        </p:spPr>
        <p:txBody>
          <a:bodyPr>
            <a:normAutofit/>
          </a:bodyPr>
          <a:lstStyle/>
          <a:p>
            <a:pPr algn="ctr"/>
            <a:r>
              <a:rPr lang="en-US" sz="4400" b="1" dirty="0">
                <a:solidFill>
                  <a:schemeClr val="accent5">
                    <a:lumMod val="75000"/>
                  </a:schemeClr>
                </a:solidFill>
                <a:latin typeface="Arial" panose="020B0604020202020204" pitchFamily="34" charset="0"/>
                <a:cs typeface="Arial" panose="020B0604020202020204" pitchFamily="34" charset="0"/>
              </a:rPr>
              <a:t>Climate-</a:t>
            </a:r>
            <a:br>
              <a:rPr lang="en-US" sz="4400" b="1" dirty="0">
                <a:solidFill>
                  <a:schemeClr val="accent5">
                    <a:lumMod val="75000"/>
                  </a:schemeClr>
                </a:solidFill>
                <a:latin typeface="Arial" panose="020B0604020202020204" pitchFamily="34" charset="0"/>
                <a:cs typeface="Arial" panose="020B0604020202020204" pitchFamily="34" charset="0"/>
              </a:rPr>
            </a:br>
            <a:r>
              <a:rPr lang="en-US" sz="4400" b="1" dirty="0">
                <a:solidFill>
                  <a:schemeClr val="accent5">
                    <a:lumMod val="75000"/>
                  </a:schemeClr>
                </a:solidFill>
                <a:latin typeface="Arial" panose="020B0604020202020204" pitchFamily="34" charset="0"/>
                <a:cs typeface="Arial" panose="020B0604020202020204" pitchFamily="34" charset="0"/>
              </a:rPr>
              <a:t>Growth </a:t>
            </a:r>
            <a:br>
              <a:rPr lang="en-US" sz="4400" b="1" dirty="0">
                <a:solidFill>
                  <a:schemeClr val="accent5">
                    <a:lumMod val="75000"/>
                  </a:schemeClr>
                </a:solidFill>
                <a:latin typeface="Arial" panose="020B0604020202020204" pitchFamily="34" charset="0"/>
                <a:cs typeface="Arial" panose="020B0604020202020204" pitchFamily="34" charset="0"/>
              </a:rPr>
            </a:br>
            <a:r>
              <a:rPr lang="en-US" sz="4400" b="1" dirty="0">
                <a:solidFill>
                  <a:schemeClr val="accent5">
                    <a:lumMod val="75000"/>
                  </a:schemeClr>
                </a:solidFill>
                <a:latin typeface="Arial" panose="020B0604020202020204" pitchFamily="34" charset="0"/>
                <a:cs typeface="Arial" panose="020B0604020202020204" pitchFamily="34" charset="0"/>
              </a:rPr>
              <a:t>Correlations</a:t>
            </a:r>
            <a:endParaRPr lang="en-US" sz="2800" b="1" dirty="0">
              <a:solidFill>
                <a:schemeClr val="accent5">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AE9EF46E-74F3-4AED-8639-5EA18AE35E07}" type="slidenum">
              <a:rPr lang="en-US" smtClean="0"/>
              <a:t>14</a:t>
            </a:fld>
            <a:endParaRPr lang="en-US"/>
          </a:p>
        </p:txBody>
      </p:sp>
      <p:pic>
        <p:nvPicPr>
          <p:cNvPr id="27" name="Picture 2" descr="603f5e04-7487-4c89-a01d-278c55019ce0@ad">
            <a:extLst>
              <a:ext uri="{FF2B5EF4-FFF2-40B4-BE49-F238E27FC236}">
                <a16:creationId xmlns:a16="http://schemas.microsoft.com/office/drawing/2014/main" id="{3FCA90B0-C454-4363-8E6C-ADF7031C2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243320" y="941049"/>
            <a:ext cx="6542398" cy="494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219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E9EF46E-74F3-4AED-8639-5EA18AE35E07}" type="slidenum">
              <a:rPr lang="en-US" smtClean="0"/>
              <a:pPr/>
              <a:t>15</a:t>
            </a:fld>
            <a:endParaRPr lang="en-US" dirty="0"/>
          </a:p>
        </p:txBody>
      </p:sp>
      <p:graphicFrame>
        <p:nvGraphicFramePr>
          <p:cNvPr id="3" name="Table 2">
            <a:extLst>
              <a:ext uri="{FF2B5EF4-FFF2-40B4-BE49-F238E27FC236}">
                <a16:creationId xmlns:a16="http://schemas.microsoft.com/office/drawing/2014/main" id="{8B01326C-7927-421D-B061-86C80F7D4BF8}"/>
              </a:ext>
            </a:extLst>
          </p:cNvPr>
          <p:cNvGraphicFramePr>
            <a:graphicFrameLocks noGrp="1"/>
          </p:cNvGraphicFramePr>
          <p:nvPr>
            <p:extLst>
              <p:ext uri="{D42A27DB-BD31-4B8C-83A1-F6EECF244321}">
                <p14:modId xmlns:p14="http://schemas.microsoft.com/office/powerpoint/2010/main" val="1612402788"/>
              </p:ext>
            </p:extLst>
          </p:nvPr>
        </p:nvGraphicFramePr>
        <p:xfrm>
          <a:off x="2374599" y="936303"/>
          <a:ext cx="5448783" cy="4135986"/>
        </p:xfrm>
        <a:graphic>
          <a:graphicData uri="http://schemas.openxmlformats.org/drawingml/2006/table">
            <a:tbl>
              <a:tblPr firstRow="1" firstCol="1" bandRow="1">
                <a:tableStyleId>{5940675A-B579-460E-94D1-54222C63F5DA}</a:tableStyleId>
              </a:tblPr>
              <a:tblGrid>
                <a:gridCol w="1752981">
                  <a:extLst>
                    <a:ext uri="{9D8B030D-6E8A-4147-A177-3AD203B41FA5}">
                      <a16:colId xmlns:a16="http://schemas.microsoft.com/office/drawing/2014/main" val="2689009576"/>
                    </a:ext>
                  </a:extLst>
                </a:gridCol>
                <a:gridCol w="3695802">
                  <a:extLst>
                    <a:ext uri="{9D8B030D-6E8A-4147-A177-3AD203B41FA5}">
                      <a16:colId xmlns:a16="http://schemas.microsoft.com/office/drawing/2014/main" val="1145045517"/>
                    </a:ext>
                  </a:extLst>
                </a:gridCol>
              </a:tblGrid>
              <a:tr h="487351">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Data Source</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Variables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lumMod val="75000"/>
                      </a:schemeClr>
                    </a:solidFill>
                  </a:tcPr>
                </a:tc>
                <a:extLst>
                  <a:ext uri="{0D108BD9-81ED-4DB2-BD59-A6C34878D82A}">
                    <a16:rowId xmlns:a16="http://schemas.microsoft.com/office/drawing/2014/main" val="1111230104"/>
                  </a:ext>
                </a:extLst>
              </a:tr>
              <a:tr h="740565">
                <a:tc>
                  <a:txBody>
                    <a:bodyPr/>
                    <a:lstStyle/>
                    <a:p>
                      <a:pPr marL="0" marR="0">
                        <a:lnSpc>
                          <a:spcPct val="107000"/>
                        </a:lnSpc>
                        <a:spcBef>
                          <a:spcPts val="0"/>
                        </a:spcBef>
                        <a:spcAft>
                          <a:spcPts val="0"/>
                        </a:spcAft>
                      </a:pPr>
                      <a:r>
                        <a:rPr lang="en-US" sz="1600" b="1" baseline="0" dirty="0">
                          <a:effectLst/>
                          <a:latin typeface="Arial" panose="020B0604020202020204" pitchFamily="34" charset="0"/>
                          <a:cs typeface="Arial" panose="020B0604020202020204" pitchFamily="34" charset="0"/>
                        </a:rPr>
                        <a:t>NOAA</a:t>
                      </a:r>
                      <a:r>
                        <a:rPr lang="en-US" sz="1400" b="1" baseline="30000" dirty="0">
                          <a:effectLst/>
                          <a:latin typeface="Arial" panose="020B0604020202020204" pitchFamily="34" charset="0"/>
                          <a:cs typeface="Arial" panose="020B0604020202020204" pitchFamily="34" charset="0"/>
                        </a:rPr>
                        <a:t>1</a:t>
                      </a:r>
                      <a:endParaRPr lang="en-US" sz="1400" b="1"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Monthly </a:t>
                      </a:r>
                      <a:r>
                        <a:rPr lang="en-US" sz="1400" dirty="0" err="1">
                          <a:effectLst/>
                          <a:latin typeface="Arial" panose="020B0604020202020204" pitchFamily="34" charset="0"/>
                          <a:cs typeface="Arial" panose="020B0604020202020204" pitchFamily="34" charset="0"/>
                        </a:rPr>
                        <a:t>Tmin</a:t>
                      </a:r>
                      <a:endParaRPr lang="en-US" sz="14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Monthly </a:t>
                      </a:r>
                      <a:r>
                        <a:rPr lang="en-US" sz="1400" dirty="0" err="1">
                          <a:effectLst/>
                          <a:latin typeface="Arial" panose="020B0604020202020204" pitchFamily="34" charset="0"/>
                          <a:cs typeface="Arial" panose="020B0604020202020204" pitchFamily="34" charset="0"/>
                        </a:rPr>
                        <a:t>Tmax</a:t>
                      </a:r>
                      <a:endParaRPr lang="en-US" sz="14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Monthly total precipitation</a:t>
                      </a:r>
                    </a:p>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Heating degree days (HDD)</a:t>
                      </a:r>
                    </a:p>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Cooling degree days (CDD)</a:t>
                      </a:r>
                    </a:p>
                  </a:txBody>
                  <a:tcPr marL="68580" marR="68580" marT="0" marB="0"/>
                </a:tc>
                <a:extLst>
                  <a:ext uri="{0D108BD9-81ED-4DB2-BD59-A6C34878D82A}">
                    <a16:rowId xmlns:a16="http://schemas.microsoft.com/office/drawing/2014/main" val="78610139"/>
                  </a:ext>
                </a:extLst>
              </a:tr>
              <a:tr h="147519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Arial" panose="020B0604020202020204" pitchFamily="34" charset="0"/>
                          <a:cs typeface="Arial" panose="020B0604020202020204" pitchFamily="34" charset="0"/>
                        </a:rPr>
                        <a:t>Global </a:t>
                      </a:r>
                      <a:r>
                        <a:rPr lang="en-US" sz="1400" b="1" kern="1200" dirty="0">
                          <a:effectLst/>
                          <a:latin typeface="Arial" panose="020B0604020202020204" pitchFamily="34" charset="0"/>
                          <a:cs typeface="Arial" panose="020B0604020202020204" pitchFamily="34" charset="0"/>
                        </a:rPr>
                        <a:t>Standardized Precipitation-Evapotranspiration Index  (</a:t>
                      </a:r>
                      <a:r>
                        <a:rPr lang="en-US" sz="1400" b="1" dirty="0">
                          <a:effectLst/>
                          <a:latin typeface="Arial" panose="020B0604020202020204" pitchFamily="34" charset="0"/>
                          <a:cs typeface="Arial" panose="020B0604020202020204" pitchFamily="34" charset="0"/>
                        </a:rPr>
                        <a:t>SPEI) database</a:t>
                      </a:r>
                      <a:r>
                        <a:rPr lang="en-US" sz="1400" b="1" baseline="30000" dirty="0">
                          <a:effectLst/>
                          <a:latin typeface="Arial" panose="020B0604020202020204" pitchFamily="34" charset="0"/>
                          <a:cs typeface="Arial" panose="020B0604020202020204" pitchFamily="34" charset="0"/>
                        </a:rPr>
                        <a:t>2</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endParaRPr lang="en-US" sz="14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SPEI-01: 1 month moisture index</a:t>
                      </a: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SPEI-03: 3 month moisture index</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Arial" panose="020B0604020202020204" pitchFamily="34" charset="0"/>
                          <a:cs typeface="Arial" panose="020B0604020202020204" pitchFamily="34" charset="0"/>
                        </a:rPr>
                        <a:t>SPEI-06: 6 month moisture index</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Arial" panose="020B0604020202020204" pitchFamily="34" charset="0"/>
                          <a:cs typeface="Arial" panose="020B0604020202020204" pitchFamily="34" charset="0"/>
                        </a:rPr>
                        <a:t>SPEI-09: 9 month moisture index</a:t>
                      </a: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0366146"/>
                  </a:ext>
                </a:extLst>
              </a:tr>
              <a:tr h="942392">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National Atmospheric Deposition Program</a:t>
                      </a:r>
                      <a:r>
                        <a:rPr lang="en-US" sz="1400" b="1" baseline="30000" dirty="0">
                          <a:effectLst/>
                          <a:latin typeface="Arial" panose="020B0604020202020204" pitchFamily="34" charset="0"/>
                          <a:cs typeface="Arial" panose="020B0604020202020204" pitchFamily="34" charset="0"/>
                        </a:rPr>
                        <a:t>3</a:t>
                      </a:r>
                      <a:endParaRPr lang="en-US" sz="1400" b="1" baseline="30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SO</a:t>
                      </a:r>
                      <a:r>
                        <a:rPr lang="en-US" sz="1400" baseline="-25000" dirty="0">
                          <a:effectLst/>
                          <a:latin typeface="Arial" panose="020B0604020202020204" pitchFamily="34" charset="0"/>
                          <a:cs typeface="Arial" panose="020B0604020202020204" pitchFamily="34" charset="0"/>
                        </a:rPr>
                        <a:t>4</a:t>
                      </a:r>
                      <a:r>
                        <a:rPr lang="en-US" sz="1400" baseline="30000" dirty="0">
                          <a:effectLst/>
                          <a:latin typeface="Arial" panose="020B0604020202020204" pitchFamily="34" charset="0"/>
                          <a:cs typeface="Arial" panose="020B0604020202020204" pitchFamily="34" charset="0"/>
                        </a:rPr>
                        <a:t>2-                                 </a:t>
                      </a:r>
                      <a:endParaRPr lang="en-US" sz="14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NO</a:t>
                      </a:r>
                      <a:r>
                        <a:rPr lang="en-US" sz="1400" baseline="-25000" dirty="0">
                          <a:effectLst/>
                          <a:latin typeface="Arial" panose="020B0604020202020204" pitchFamily="34" charset="0"/>
                          <a:cs typeface="Arial" panose="020B0604020202020204" pitchFamily="34" charset="0"/>
                        </a:rPr>
                        <a:t>3</a:t>
                      </a:r>
                      <a:r>
                        <a:rPr lang="en-US" sz="1400" baseline="30000" dirty="0">
                          <a:effectLst/>
                          <a:latin typeface="Arial" panose="020B0604020202020204" pitchFamily="34" charset="0"/>
                          <a:cs typeface="Arial" panose="020B0604020202020204" pitchFamily="34" charset="0"/>
                        </a:rPr>
                        <a:t>-</a:t>
                      </a:r>
                      <a:r>
                        <a:rPr lang="en-US" sz="1400" dirty="0">
                          <a:effectLst/>
                          <a:latin typeface="Arial" panose="020B0604020202020204" pitchFamily="34" charset="0"/>
                          <a:cs typeface="Arial" panose="020B0604020202020204" pitchFamily="34" charset="0"/>
                        </a:rPr>
                        <a:t>          </a:t>
                      </a: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Ratio of cations to anions</a:t>
                      </a: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rainfall pH</a:t>
                      </a:r>
                    </a:p>
                  </a:txBody>
                  <a:tcPr marL="68580" marR="68580" marT="0" marB="0"/>
                </a:tc>
                <a:extLst>
                  <a:ext uri="{0D108BD9-81ED-4DB2-BD59-A6C34878D82A}">
                    <a16:rowId xmlns:a16="http://schemas.microsoft.com/office/drawing/2014/main" val="1529381518"/>
                  </a:ext>
                </a:extLst>
              </a:tr>
            </a:tbl>
          </a:graphicData>
        </a:graphic>
      </p:graphicFrame>
      <p:sp>
        <p:nvSpPr>
          <p:cNvPr id="4" name="Rectangle 1">
            <a:extLst>
              <a:ext uri="{FF2B5EF4-FFF2-40B4-BE49-F238E27FC236}">
                <a16:creationId xmlns:a16="http://schemas.microsoft.com/office/drawing/2014/main" id="{63C5F7F1-FFCA-48D8-9D7F-29673DC7F400}"/>
              </a:ext>
            </a:extLst>
          </p:cNvPr>
          <p:cNvSpPr>
            <a:spLocks noChangeArrowheads="1"/>
          </p:cNvSpPr>
          <p:nvPr/>
        </p:nvSpPr>
        <p:spPr bwMode="auto">
          <a:xfrm>
            <a:off x="1471001" y="5128015"/>
            <a:ext cx="7042312"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en-US" sz="1100" baseline="30000" dirty="0">
                <a:latin typeface="Calibri" panose="020F0502020204030204" pitchFamily="34" charset="0"/>
                <a:ea typeface="Calibri" panose="020F0502020204030204" pitchFamily="34" charset="0"/>
                <a:cs typeface="Times New Roman" panose="02020603050405020304" pitchFamily="18" charset="0"/>
              </a:rPr>
              <a:t>1</a:t>
            </a:r>
            <a:r>
              <a:rPr lang="en-US" sz="1100" dirty="0">
                <a:latin typeface="Calibri" panose="020F0502020204030204" pitchFamily="34" charset="0"/>
                <a:ea typeface="Calibri" panose="020F0502020204030204" pitchFamily="34" charset="0"/>
                <a:cs typeface="Times New Roman" panose="02020603050405020304" pitchFamily="18" charset="0"/>
              </a:rPr>
              <a:t>NOAA National Climatic Data Center (2018)</a:t>
            </a:r>
            <a:endParaRPr lang="en-US" altLang="en-US" sz="11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Vicente-Serrano et al. (2017)</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da-DK"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National Atmospheric Deposition Program (2017) NADP/NTN Monitoring</a:t>
            </a:r>
            <a:endParaRPr kumimoji="0" lang="da-DK" altLang="en-US" sz="1800" b="0" i="0" u="none" strike="noStrike" cap="none" normalizeH="0" baseline="0" dirty="0">
              <a:ln>
                <a:noFill/>
              </a:ln>
              <a:solidFill>
                <a:schemeClr val="tx1"/>
              </a:solidFill>
              <a:effectLst/>
              <a:latin typeface="Arial" panose="020B0604020202020204" pitchFamily="34" charset="0"/>
            </a:endParaRPr>
          </a:p>
        </p:txBody>
      </p:sp>
      <p:grpSp>
        <p:nvGrpSpPr>
          <p:cNvPr id="9" name="Group 8">
            <a:extLst>
              <a:ext uri="{FF2B5EF4-FFF2-40B4-BE49-F238E27FC236}">
                <a16:creationId xmlns:a16="http://schemas.microsoft.com/office/drawing/2014/main" id="{CB771730-FF5A-4B1C-84A8-EDD329A67D19}"/>
              </a:ext>
            </a:extLst>
          </p:cNvPr>
          <p:cNvGrpSpPr/>
          <p:nvPr/>
        </p:nvGrpSpPr>
        <p:grpSpPr>
          <a:xfrm>
            <a:off x="181547" y="173736"/>
            <a:ext cx="1094131" cy="6510528"/>
            <a:chOff x="7375475" y="171084"/>
            <a:chExt cx="1094131" cy="6510528"/>
          </a:xfrm>
        </p:grpSpPr>
        <p:pic>
          <p:nvPicPr>
            <p:cNvPr id="10" name="Picture 9">
              <a:extLst>
                <a:ext uri="{FF2B5EF4-FFF2-40B4-BE49-F238E27FC236}">
                  <a16:creationId xmlns:a16="http://schemas.microsoft.com/office/drawing/2014/main" id="{51EA75C7-5686-484C-9ABD-67C86BF7C5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1" name="Group 10">
              <a:extLst>
                <a:ext uri="{FF2B5EF4-FFF2-40B4-BE49-F238E27FC236}">
                  <a16:creationId xmlns:a16="http://schemas.microsoft.com/office/drawing/2014/main" id="{8853B320-FC88-48AB-A103-8042C74D86DE}"/>
                </a:ext>
              </a:extLst>
            </p:cNvPr>
            <p:cNvGrpSpPr/>
            <p:nvPr/>
          </p:nvGrpSpPr>
          <p:grpSpPr>
            <a:xfrm>
              <a:off x="7453428" y="701907"/>
              <a:ext cx="938695" cy="933671"/>
              <a:chOff x="1736436" y="309776"/>
              <a:chExt cx="938695" cy="933671"/>
            </a:xfrm>
          </p:grpSpPr>
          <p:sp>
            <p:nvSpPr>
              <p:cNvPr id="24" name="Oval 23">
                <a:extLst>
                  <a:ext uri="{FF2B5EF4-FFF2-40B4-BE49-F238E27FC236}">
                    <a16:creationId xmlns:a16="http://schemas.microsoft.com/office/drawing/2014/main" id="{AC2660CA-E3A6-4A9E-807F-7388F2B15492}"/>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5" name="Picture 24">
                <a:extLst>
                  <a:ext uri="{FF2B5EF4-FFF2-40B4-BE49-F238E27FC236}">
                    <a16:creationId xmlns:a16="http://schemas.microsoft.com/office/drawing/2014/main" id="{65ECDCCC-2E4A-4B44-8D76-E24D5A70E4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3" name="Group 12">
              <a:extLst>
                <a:ext uri="{FF2B5EF4-FFF2-40B4-BE49-F238E27FC236}">
                  <a16:creationId xmlns:a16="http://schemas.microsoft.com/office/drawing/2014/main" id="{6A3C9DB4-1410-4932-A400-85B49090CDD8}"/>
                </a:ext>
              </a:extLst>
            </p:cNvPr>
            <p:cNvGrpSpPr/>
            <p:nvPr/>
          </p:nvGrpSpPr>
          <p:grpSpPr>
            <a:xfrm>
              <a:off x="7455940" y="2067973"/>
              <a:ext cx="933671" cy="963038"/>
              <a:chOff x="1429723" y="1367920"/>
              <a:chExt cx="933671" cy="963038"/>
            </a:xfrm>
          </p:grpSpPr>
          <p:sp>
            <p:nvSpPr>
              <p:cNvPr id="22" name="Oval 21">
                <a:extLst>
                  <a:ext uri="{FF2B5EF4-FFF2-40B4-BE49-F238E27FC236}">
                    <a16:creationId xmlns:a16="http://schemas.microsoft.com/office/drawing/2014/main" id="{0FF4A4A2-DEC9-41B4-936C-2ED72C440B18}"/>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3" name="Picture 22">
                <a:extLst>
                  <a:ext uri="{FF2B5EF4-FFF2-40B4-BE49-F238E27FC236}">
                    <a16:creationId xmlns:a16="http://schemas.microsoft.com/office/drawing/2014/main" id="{233BC31F-D6C3-4A0A-97F9-A31B8FD1DD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6" name="Group 15">
              <a:extLst>
                <a:ext uri="{FF2B5EF4-FFF2-40B4-BE49-F238E27FC236}">
                  <a16:creationId xmlns:a16="http://schemas.microsoft.com/office/drawing/2014/main" id="{EA6B9ABB-A359-4594-8977-F9B83DC6824C}"/>
                </a:ext>
              </a:extLst>
            </p:cNvPr>
            <p:cNvGrpSpPr/>
            <p:nvPr/>
          </p:nvGrpSpPr>
          <p:grpSpPr>
            <a:xfrm>
              <a:off x="7455940" y="3463406"/>
              <a:ext cx="933671" cy="1016104"/>
              <a:chOff x="1516808" y="2434081"/>
              <a:chExt cx="933671" cy="1016104"/>
            </a:xfrm>
          </p:grpSpPr>
          <p:sp>
            <p:nvSpPr>
              <p:cNvPr id="20" name="Oval 19">
                <a:extLst>
                  <a:ext uri="{FF2B5EF4-FFF2-40B4-BE49-F238E27FC236}">
                    <a16:creationId xmlns:a16="http://schemas.microsoft.com/office/drawing/2014/main" id="{B5B7D107-A1D8-4D2C-98C2-590240AF007C}"/>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1" name="Picture 20">
                <a:extLst>
                  <a:ext uri="{FF2B5EF4-FFF2-40B4-BE49-F238E27FC236}">
                    <a16:creationId xmlns:a16="http://schemas.microsoft.com/office/drawing/2014/main" id="{A848ED29-3302-4D7F-BE69-2F2CCD69FE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7" name="Group 16">
              <a:extLst>
                <a:ext uri="{FF2B5EF4-FFF2-40B4-BE49-F238E27FC236}">
                  <a16:creationId xmlns:a16="http://schemas.microsoft.com/office/drawing/2014/main" id="{AA272037-6827-4059-92CB-EB0D1B857925}"/>
                </a:ext>
              </a:extLst>
            </p:cNvPr>
            <p:cNvGrpSpPr/>
            <p:nvPr/>
          </p:nvGrpSpPr>
          <p:grpSpPr>
            <a:xfrm>
              <a:off x="7455940" y="4911904"/>
              <a:ext cx="933671" cy="980507"/>
              <a:chOff x="1538307" y="3718364"/>
              <a:chExt cx="933671" cy="980507"/>
            </a:xfrm>
          </p:grpSpPr>
          <p:sp>
            <p:nvSpPr>
              <p:cNvPr id="18" name="Oval 17">
                <a:extLst>
                  <a:ext uri="{FF2B5EF4-FFF2-40B4-BE49-F238E27FC236}">
                    <a16:creationId xmlns:a16="http://schemas.microsoft.com/office/drawing/2014/main" id="{18E3582F-FB26-43B2-ADD6-CC8C62065AE7}"/>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9" name="Picture 18">
                <a:extLst>
                  <a:ext uri="{FF2B5EF4-FFF2-40B4-BE49-F238E27FC236}">
                    <a16:creationId xmlns:a16="http://schemas.microsoft.com/office/drawing/2014/main" id="{C2FDC3B3-2EF2-46B9-BDB3-278AC36F2C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
        <p:nvSpPr>
          <p:cNvPr id="6" name="TextBox 5">
            <a:extLst>
              <a:ext uri="{FF2B5EF4-FFF2-40B4-BE49-F238E27FC236}">
                <a16:creationId xmlns:a16="http://schemas.microsoft.com/office/drawing/2014/main" id="{46BEC3D1-1A78-4BBF-8DA0-FCB9505FB0F3}"/>
              </a:ext>
            </a:extLst>
          </p:cNvPr>
          <p:cNvSpPr txBox="1"/>
          <p:nvPr/>
        </p:nvSpPr>
        <p:spPr>
          <a:xfrm>
            <a:off x="2026508" y="5826857"/>
            <a:ext cx="5906530" cy="646331"/>
          </a:xfrm>
          <a:prstGeom prst="rect">
            <a:avLst/>
          </a:prstGeom>
          <a:noFill/>
        </p:spPr>
        <p:txBody>
          <a:bodyPr wrap="square" rtlCol="0">
            <a:spAutoFit/>
          </a:bodyPr>
          <a:lstStyle/>
          <a:p>
            <a:pPr algn="ctr"/>
            <a:r>
              <a:rPr lang="en-US" dirty="0">
                <a:solidFill>
                  <a:schemeClr val="accent2">
                    <a:lumMod val="75000"/>
                  </a:schemeClr>
                </a:solidFill>
                <a:latin typeface="Arial" panose="020B0604020202020204" pitchFamily="34" charset="0"/>
                <a:cs typeface="Arial" panose="020B0604020202020204" pitchFamily="34" charset="0"/>
              </a:rPr>
              <a:t>Climate data correlated with ring-width index chronology for each species</a:t>
            </a:r>
          </a:p>
        </p:txBody>
      </p:sp>
      <p:sp>
        <p:nvSpPr>
          <p:cNvPr id="26" name="Title 1">
            <a:extLst>
              <a:ext uri="{FF2B5EF4-FFF2-40B4-BE49-F238E27FC236}">
                <a16:creationId xmlns:a16="http://schemas.microsoft.com/office/drawing/2014/main" id="{4F4C532E-4290-4323-9B4B-033CB585A430}"/>
              </a:ext>
            </a:extLst>
          </p:cNvPr>
          <p:cNvSpPr txBox="1">
            <a:spLocks/>
          </p:cNvSpPr>
          <p:nvPr/>
        </p:nvSpPr>
        <p:spPr>
          <a:xfrm>
            <a:off x="832353" y="296465"/>
            <a:ext cx="7680960" cy="1371600"/>
          </a:xfrm>
          <a:prstGeom prst="rect">
            <a:avLst/>
          </a:prstGeom>
        </p:spPr>
        <p:txBody>
          <a:bodyP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pPr algn="ctr"/>
            <a:r>
              <a:rPr lang="en-US" sz="3200" b="1" dirty="0">
                <a:solidFill>
                  <a:schemeClr val="accent5">
                    <a:lumMod val="75000"/>
                  </a:schemeClr>
                </a:solidFill>
                <a:latin typeface="Arial" panose="020B0604020202020204" pitchFamily="34" charset="0"/>
                <a:cs typeface="Arial" panose="020B0604020202020204" pitchFamily="34" charset="0"/>
              </a:rPr>
              <a:t>Climate/environmental variables</a:t>
            </a:r>
          </a:p>
        </p:txBody>
      </p:sp>
      <p:sp>
        <p:nvSpPr>
          <p:cNvPr id="8" name="Rectangle 7">
            <a:extLst>
              <a:ext uri="{FF2B5EF4-FFF2-40B4-BE49-F238E27FC236}">
                <a16:creationId xmlns:a16="http://schemas.microsoft.com/office/drawing/2014/main" id="{E15AD241-F624-4DE7-894D-8DC271A12227}"/>
              </a:ext>
            </a:extLst>
          </p:cNvPr>
          <p:cNvSpPr/>
          <p:nvPr/>
        </p:nvSpPr>
        <p:spPr>
          <a:xfrm>
            <a:off x="2374599" y="4138863"/>
            <a:ext cx="5448783" cy="933426"/>
          </a:xfrm>
          <a:prstGeom prst="rect">
            <a:avLst/>
          </a:prstGeom>
          <a:solidFill>
            <a:schemeClr val="bg1">
              <a:lumMod val="50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63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49C1-0A13-4356-9D88-2AAB8C8A2BD2}"/>
              </a:ext>
            </a:extLst>
          </p:cNvPr>
          <p:cNvSpPr>
            <a:spLocks noGrp="1"/>
          </p:cNvSpPr>
          <p:nvPr>
            <p:ph type="title"/>
          </p:nvPr>
        </p:nvSpPr>
        <p:spPr>
          <a:xfrm>
            <a:off x="1337331" y="-192071"/>
            <a:ext cx="7680960" cy="1371600"/>
          </a:xfrm>
        </p:spPr>
        <p:txBody>
          <a:bodyPr>
            <a:normAutofit/>
          </a:bodyPr>
          <a:lstStyle/>
          <a:p>
            <a:r>
              <a:rPr lang="en-US" sz="3000" dirty="0">
                <a:latin typeface="Arial" panose="020B0604020202020204" pitchFamily="34" charset="0"/>
                <a:cs typeface="Arial" panose="020B0604020202020204" pitchFamily="34" charset="0"/>
              </a:rPr>
              <a:t>Sugar maple: moisture-growth correlations</a:t>
            </a:r>
          </a:p>
        </p:txBody>
      </p:sp>
      <p:pic>
        <p:nvPicPr>
          <p:cNvPr id="4" name="Picture 3">
            <a:extLst>
              <a:ext uri="{FF2B5EF4-FFF2-40B4-BE49-F238E27FC236}">
                <a16:creationId xmlns:a16="http://schemas.microsoft.com/office/drawing/2014/main" id="{8299FF3F-B81A-4A1D-B521-2482A4A6A520}"/>
              </a:ext>
            </a:extLst>
          </p:cNvPr>
          <p:cNvPicPr>
            <a:picLocks noChangeAspect="1"/>
          </p:cNvPicPr>
          <p:nvPr/>
        </p:nvPicPr>
        <p:blipFill rotWithShape="1">
          <a:blip r:embed="rId3">
            <a:extLst>
              <a:ext uri="{28A0092B-C50C-407E-A947-70E740481C1C}">
                <a14:useLocalDpi xmlns:a14="http://schemas.microsoft.com/office/drawing/2010/main" val="0"/>
              </a:ext>
            </a:extLst>
          </a:blip>
          <a:srcRect t="2733"/>
          <a:stretch/>
        </p:blipFill>
        <p:spPr>
          <a:xfrm>
            <a:off x="0" y="759399"/>
            <a:ext cx="9144000" cy="5929410"/>
          </a:xfrm>
          <a:prstGeom prst="rect">
            <a:avLst/>
          </a:prstGeom>
        </p:spPr>
      </p:pic>
      <p:cxnSp>
        <p:nvCxnSpPr>
          <p:cNvPr id="23" name="Straight Connector 22">
            <a:extLst>
              <a:ext uri="{FF2B5EF4-FFF2-40B4-BE49-F238E27FC236}">
                <a16:creationId xmlns:a16="http://schemas.microsoft.com/office/drawing/2014/main" id="{983EDE02-1C44-431C-A4F6-E7D93ACC9A2D}"/>
              </a:ext>
            </a:extLst>
          </p:cNvPr>
          <p:cNvCxnSpPr/>
          <p:nvPr/>
        </p:nvCxnSpPr>
        <p:spPr>
          <a:xfrm flipV="1">
            <a:off x="3842952" y="753763"/>
            <a:ext cx="0" cy="512064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B9B9DE15-A485-423B-B390-E386C46F90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410954" y="0"/>
            <a:ext cx="926377" cy="834759"/>
          </a:xfrm>
          <a:prstGeom prst="rect">
            <a:avLst/>
          </a:prstGeom>
        </p:spPr>
      </p:pic>
    </p:spTree>
    <p:extLst>
      <p:ext uri="{BB962C8B-B14F-4D97-AF65-F5344CB8AC3E}">
        <p14:creationId xmlns:p14="http://schemas.microsoft.com/office/powerpoint/2010/main" val="1924594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8D4F02-4483-41A7-B53B-2F6782804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023" y="1063840"/>
            <a:ext cx="5461382" cy="4114740"/>
          </a:xfrm>
          <a:prstGeom prst="rect">
            <a:avLst/>
          </a:prstGeom>
        </p:spPr>
      </p:pic>
      <p:sp>
        <p:nvSpPr>
          <p:cNvPr id="5" name="TextBox 4">
            <a:extLst>
              <a:ext uri="{FF2B5EF4-FFF2-40B4-BE49-F238E27FC236}">
                <a16:creationId xmlns:a16="http://schemas.microsoft.com/office/drawing/2014/main" id="{12CD028B-9B59-4A33-9E9B-583F1EBE74F9}"/>
              </a:ext>
            </a:extLst>
          </p:cNvPr>
          <p:cNvSpPr txBox="1"/>
          <p:nvPr/>
        </p:nvSpPr>
        <p:spPr>
          <a:xfrm>
            <a:off x="6054813" y="4942782"/>
            <a:ext cx="186587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Image: </a:t>
            </a:r>
            <a:r>
              <a:rPr lang="en-US" sz="900" dirty="0" err="1">
                <a:latin typeface="Arial" panose="020B0604020202020204" pitchFamily="34" charset="0"/>
                <a:cs typeface="Arial" panose="020B0604020202020204" pitchFamily="34" charset="0"/>
              </a:rPr>
              <a:t>NYTimes</a:t>
            </a:r>
            <a:r>
              <a:rPr lang="en-US" sz="900" dirty="0">
                <a:latin typeface="Arial" panose="020B0604020202020204" pitchFamily="34" charset="0"/>
                <a:cs typeface="Arial" panose="020B0604020202020204" pitchFamily="34" charset="0"/>
              </a:rPr>
              <a:t>, Aug. 2017</a:t>
            </a:r>
          </a:p>
        </p:txBody>
      </p:sp>
      <p:sp>
        <p:nvSpPr>
          <p:cNvPr id="12" name="Rectangle 11">
            <a:extLst>
              <a:ext uri="{FF2B5EF4-FFF2-40B4-BE49-F238E27FC236}">
                <a16:creationId xmlns:a16="http://schemas.microsoft.com/office/drawing/2014/main" id="{9F1434F1-CA0C-4E44-A643-90699EAD89BD}"/>
              </a:ext>
            </a:extLst>
          </p:cNvPr>
          <p:cNvSpPr/>
          <p:nvPr/>
        </p:nvSpPr>
        <p:spPr>
          <a:xfrm>
            <a:off x="2427863" y="5386290"/>
            <a:ext cx="5035621" cy="461665"/>
          </a:xfrm>
          <a:prstGeom prst="rect">
            <a:avLst/>
          </a:prstGeom>
        </p:spPr>
        <p:txBody>
          <a:bodyPr wrap="square">
            <a:spAutoFit/>
          </a:bodyPr>
          <a:lstStyle/>
          <a:p>
            <a:pPr algn="ctr"/>
            <a:r>
              <a:rPr lang="en-US" sz="1200" dirty="0" err="1">
                <a:latin typeface="Arial" panose="020B0604020202020204" pitchFamily="34" charset="0"/>
                <a:cs typeface="Arial" panose="020B0604020202020204" pitchFamily="34" charset="0"/>
              </a:rPr>
              <a:t>Wuebbles</a:t>
            </a:r>
            <a:r>
              <a:rPr lang="en-US" sz="1200" dirty="0">
                <a:latin typeface="Arial" panose="020B0604020202020204" pitchFamily="34" charset="0"/>
                <a:cs typeface="Arial" panose="020B0604020202020204" pitchFamily="34" charset="0"/>
              </a:rPr>
              <a:t> et al. (2017) </a:t>
            </a:r>
          </a:p>
          <a:p>
            <a:pPr algn="ctr"/>
            <a:r>
              <a:rPr lang="en-US" sz="1200" dirty="0">
                <a:latin typeface="Arial" panose="020B0604020202020204" pitchFamily="34" charset="0"/>
                <a:cs typeface="Arial" panose="020B0604020202020204" pitchFamily="34" charset="0"/>
              </a:rPr>
              <a:t>U.S. Global Change Research Program Climate Science Special Report</a:t>
            </a:r>
          </a:p>
        </p:txBody>
      </p:sp>
      <p:grpSp>
        <p:nvGrpSpPr>
          <p:cNvPr id="8" name="Group 7">
            <a:extLst>
              <a:ext uri="{FF2B5EF4-FFF2-40B4-BE49-F238E27FC236}">
                <a16:creationId xmlns:a16="http://schemas.microsoft.com/office/drawing/2014/main" id="{A6AEBADD-A5BF-428C-A756-5D62B23BCBBE}"/>
              </a:ext>
            </a:extLst>
          </p:cNvPr>
          <p:cNvGrpSpPr/>
          <p:nvPr/>
        </p:nvGrpSpPr>
        <p:grpSpPr>
          <a:xfrm>
            <a:off x="181547" y="173736"/>
            <a:ext cx="1094131" cy="6510528"/>
            <a:chOff x="7375475" y="171084"/>
            <a:chExt cx="1094131" cy="6510528"/>
          </a:xfrm>
        </p:grpSpPr>
        <p:pic>
          <p:nvPicPr>
            <p:cNvPr id="9" name="Picture 8">
              <a:extLst>
                <a:ext uri="{FF2B5EF4-FFF2-40B4-BE49-F238E27FC236}">
                  <a16:creationId xmlns:a16="http://schemas.microsoft.com/office/drawing/2014/main" id="{E6B2E0A7-EB30-4E28-81EB-635757EA84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0" name="Group 9">
              <a:extLst>
                <a:ext uri="{FF2B5EF4-FFF2-40B4-BE49-F238E27FC236}">
                  <a16:creationId xmlns:a16="http://schemas.microsoft.com/office/drawing/2014/main" id="{F8A7F331-9F7C-4494-B49F-B114AF079CF5}"/>
                </a:ext>
              </a:extLst>
            </p:cNvPr>
            <p:cNvGrpSpPr/>
            <p:nvPr/>
          </p:nvGrpSpPr>
          <p:grpSpPr>
            <a:xfrm>
              <a:off x="7453428" y="701907"/>
              <a:ext cx="938695" cy="933671"/>
              <a:chOff x="1736436" y="309776"/>
              <a:chExt cx="938695" cy="933671"/>
            </a:xfrm>
          </p:grpSpPr>
          <p:sp>
            <p:nvSpPr>
              <p:cNvPr id="24" name="Oval 23">
                <a:extLst>
                  <a:ext uri="{FF2B5EF4-FFF2-40B4-BE49-F238E27FC236}">
                    <a16:creationId xmlns:a16="http://schemas.microsoft.com/office/drawing/2014/main" id="{183DC028-2EE2-45C3-BE63-086EA435F2F8}"/>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5" name="Picture 24">
                <a:extLst>
                  <a:ext uri="{FF2B5EF4-FFF2-40B4-BE49-F238E27FC236}">
                    <a16:creationId xmlns:a16="http://schemas.microsoft.com/office/drawing/2014/main" id="{AF7F69A3-7EFE-4ED5-8A06-478A759368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1" name="Group 10">
              <a:extLst>
                <a:ext uri="{FF2B5EF4-FFF2-40B4-BE49-F238E27FC236}">
                  <a16:creationId xmlns:a16="http://schemas.microsoft.com/office/drawing/2014/main" id="{EC6B66F4-302E-4C79-8836-CF80C20F42CB}"/>
                </a:ext>
              </a:extLst>
            </p:cNvPr>
            <p:cNvGrpSpPr/>
            <p:nvPr/>
          </p:nvGrpSpPr>
          <p:grpSpPr>
            <a:xfrm>
              <a:off x="7455940" y="2067973"/>
              <a:ext cx="933671" cy="963038"/>
              <a:chOff x="1429723" y="1367920"/>
              <a:chExt cx="933671" cy="963038"/>
            </a:xfrm>
          </p:grpSpPr>
          <p:sp>
            <p:nvSpPr>
              <p:cNvPr id="22" name="Oval 21">
                <a:extLst>
                  <a:ext uri="{FF2B5EF4-FFF2-40B4-BE49-F238E27FC236}">
                    <a16:creationId xmlns:a16="http://schemas.microsoft.com/office/drawing/2014/main" id="{8D73B64F-047E-4AC7-9BEA-D2FEF771B47E}"/>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3" name="Picture 22">
                <a:extLst>
                  <a:ext uri="{FF2B5EF4-FFF2-40B4-BE49-F238E27FC236}">
                    <a16:creationId xmlns:a16="http://schemas.microsoft.com/office/drawing/2014/main" id="{7803342F-C8D2-45BA-BAEF-691BB670C7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6" name="Group 15">
              <a:extLst>
                <a:ext uri="{FF2B5EF4-FFF2-40B4-BE49-F238E27FC236}">
                  <a16:creationId xmlns:a16="http://schemas.microsoft.com/office/drawing/2014/main" id="{78A11881-0A60-4821-9297-4E0D403AAE8F}"/>
                </a:ext>
              </a:extLst>
            </p:cNvPr>
            <p:cNvGrpSpPr/>
            <p:nvPr/>
          </p:nvGrpSpPr>
          <p:grpSpPr>
            <a:xfrm>
              <a:off x="7455940" y="3463406"/>
              <a:ext cx="933671" cy="1016104"/>
              <a:chOff x="1516808" y="2434081"/>
              <a:chExt cx="933671" cy="1016104"/>
            </a:xfrm>
          </p:grpSpPr>
          <p:sp>
            <p:nvSpPr>
              <p:cNvPr id="20" name="Oval 19">
                <a:extLst>
                  <a:ext uri="{FF2B5EF4-FFF2-40B4-BE49-F238E27FC236}">
                    <a16:creationId xmlns:a16="http://schemas.microsoft.com/office/drawing/2014/main" id="{DCFDF788-C20F-4602-B1F1-853F174A3A5D}"/>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1" name="Picture 20">
                <a:extLst>
                  <a:ext uri="{FF2B5EF4-FFF2-40B4-BE49-F238E27FC236}">
                    <a16:creationId xmlns:a16="http://schemas.microsoft.com/office/drawing/2014/main" id="{C01BD118-81AC-4AE5-BFD0-433DEB267B8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7" name="Group 16">
              <a:extLst>
                <a:ext uri="{FF2B5EF4-FFF2-40B4-BE49-F238E27FC236}">
                  <a16:creationId xmlns:a16="http://schemas.microsoft.com/office/drawing/2014/main" id="{C9437201-EBDD-4F60-8A37-21434F23721F}"/>
                </a:ext>
              </a:extLst>
            </p:cNvPr>
            <p:cNvGrpSpPr/>
            <p:nvPr/>
          </p:nvGrpSpPr>
          <p:grpSpPr>
            <a:xfrm>
              <a:off x="7455940" y="4911904"/>
              <a:ext cx="933671" cy="980507"/>
              <a:chOff x="1538307" y="3718364"/>
              <a:chExt cx="933671" cy="980507"/>
            </a:xfrm>
          </p:grpSpPr>
          <p:sp>
            <p:nvSpPr>
              <p:cNvPr id="18" name="Oval 17">
                <a:extLst>
                  <a:ext uri="{FF2B5EF4-FFF2-40B4-BE49-F238E27FC236}">
                    <a16:creationId xmlns:a16="http://schemas.microsoft.com/office/drawing/2014/main" id="{B9A47320-460A-488F-91B7-314B980ADB1F}"/>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9" name="Picture 18">
                <a:extLst>
                  <a:ext uri="{FF2B5EF4-FFF2-40B4-BE49-F238E27FC236}">
                    <a16:creationId xmlns:a16="http://schemas.microsoft.com/office/drawing/2014/main" id="{CD271C69-7062-4C26-87CC-695473F2DC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Tree>
    <p:extLst>
      <p:ext uri="{BB962C8B-B14F-4D97-AF65-F5344CB8AC3E}">
        <p14:creationId xmlns:p14="http://schemas.microsoft.com/office/powerpoint/2010/main" val="393497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49C1-0A13-4356-9D88-2AAB8C8A2BD2}"/>
              </a:ext>
            </a:extLst>
          </p:cNvPr>
          <p:cNvSpPr>
            <a:spLocks noGrp="1"/>
          </p:cNvSpPr>
          <p:nvPr>
            <p:ph type="title"/>
          </p:nvPr>
        </p:nvSpPr>
        <p:spPr>
          <a:xfrm>
            <a:off x="1433580" y="-192071"/>
            <a:ext cx="7680960" cy="1371600"/>
          </a:xfrm>
        </p:spPr>
        <p:txBody>
          <a:bodyPr>
            <a:normAutofit/>
          </a:bodyPr>
          <a:lstStyle/>
          <a:p>
            <a:r>
              <a:rPr lang="en-US" sz="3000" dirty="0">
                <a:latin typeface="Arial" panose="020B0604020202020204" pitchFamily="34" charset="0"/>
                <a:cs typeface="Arial" panose="020B0604020202020204" pitchFamily="34" charset="0"/>
              </a:rPr>
              <a:t>Sugar maple: moisture-growth correlations</a:t>
            </a:r>
          </a:p>
        </p:txBody>
      </p:sp>
      <p:pic>
        <p:nvPicPr>
          <p:cNvPr id="4" name="Picture 3">
            <a:extLst>
              <a:ext uri="{FF2B5EF4-FFF2-40B4-BE49-F238E27FC236}">
                <a16:creationId xmlns:a16="http://schemas.microsoft.com/office/drawing/2014/main" id="{8299FF3F-B81A-4A1D-B521-2482A4A6A520}"/>
              </a:ext>
            </a:extLst>
          </p:cNvPr>
          <p:cNvPicPr>
            <a:picLocks noChangeAspect="1"/>
          </p:cNvPicPr>
          <p:nvPr/>
        </p:nvPicPr>
        <p:blipFill rotWithShape="1">
          <a:blip r:embed="rId3">
            <a:extLst>
              <a:ext uri="{28A0092B-C50C-407E-A947-70E740481C1C}">
                <a14:useLocalDpi xmlns:a14="http://schemas.microsoft.com/office/drawing/2010/main" val="0"/>
              </a:ext>
            </a:extLst>
          </a:blip>
          <a:srcRect t="2733"/>
          <a:stretch/>
        </p:blipFill>
        <p:spPr>
          <a:xfrm>
            <a:off x="0" y="759399"/>
            <a:ext cx="9144000" cy="5929410"/>
          </a:xfrm>
          <a:prstGeom prst="rect">
            <a:avLst/>
          </a:prstGeom>
        </p:spPr>
      </p:pic>
      <p:cxnSp>
        <p:nvCxnSpPr>
          <p:cNvPr id="23" name="Straight Connector 22">
            <a:extLst>
              <a:ext uri="{FF2B5EF4-FFF2-40B4-BE49-F238E27FC236}">
                <a16:creationId xmlns:a16="http://schemas.microsoft.com/office/drawing/2014/main" id="{983EDE02-1C44-431C-A4F6-E7D93ACC9A2D}"/>
              </a:ext>
            </a:extLst>
          </p:cNvPr>
          <p:cNvCxnSpPr/>
          <p:nvPr/>
        </p:nvCxnSpPr>
        <p:spPr>
          <a:xfrm flipV="1">
            <a:off x="3842952" y="753763"/>
            <a:ext cx="0" cy="512064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3F56DA63-2933-4BF8-B61F-5506F7D0261D}"/>
              </a:ext>
            </a:extLst>
          </p:cNvPr>
          <p:cNvSpPr/>
          <p:nvPr/>
        </p:nvSpPr>
        <p:spPr>
          <a:xfrm>
            <a:off x="3043988" y="3838072"/>
            <a:ext cx="859114" cy="116706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6D3B7B5-56C6-4A20-BAF1-82599153F6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447054" y="0"/>
            <a:ext cx="926377" cy="834759"/>
          </a:xfrm>
          <a:prstGeom prst="rect">
            <a:avLst/>
          </a:prstGeom>
        </p:spPr>
      </p:pic>
    </p:spTree>
    <p:extLst>
      <p:ext uri="{BB962C8B-B14F-4D97-AF65-F5344CB8AC3E}">
        <p14:creationId xmlns:p14="http://schemas.microsoft.com/office/powerpoint/2010/main" val="146836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1788901" y="276425"/>
            <a:ext cx="6739437" cy="1371600"/>
          </a:xfrm>
        </p:spPr>
        <p:txBody>
          <a:bodyPr/>
          <a:lstStyle/>
          <a:p>
            <a:pPr algn="ctr"/>
            <a:r>
              <a:rPr lang="en-US" b="1" dirty="0">
                <a:solidFill>
                  <a:srgbClr val="006600"/>
                </a:solidFill>
                <a:latin typeface="Arial" panose="020B0604020202020204" pitchFamily="34" charset="0"/>
                <a:cs typeface="Arial" panose="020B0604020202020204" pitchFamily="34" charset="0"/>
              </a:rPr>
              <a:t>Sugar maple physiology</a:t>
            </a: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19</a:t>
            </a:fld>
            <a:endParaRPr lang="en-US"/>
          </a:p>
        </p:txBody>
      </p:sp>
      <p:sp>
        <p:nvSpPr>
          <p:cNvPr id="5" name="Content Placeholder 4">
            <a:extLst>
              <a:ext uri="{FF2B5EF4-FFF2-40B4-BE49-F238E27FC236}">
                <a16:creationId xmlns:a16="http://schemas.microsoft.com/office/drawing/2014/main" id="{284BFCD2-7A69-4763-8302-5866B3E0F54D}"/>
              </a:ext>
            </a:extLst>
          </p:cNvPr>
          <p:cNvSpPr>
            <a:spLocks noGrp="1"/>
          </p:cNvSpPr>
          <p:nvPr>
            <p:ph idx="1"/>
          </p:nvPr>
        </p:nvSpPr>
        <p:spPr>
          <a:xfrm>
            <a:off x="1422333" y="1431172"/>
            <a:ext cx="7319249" cy="3931920"/>
          </a:xfrm>
        </p:spPr>
        <p:txBody>
          <a:bodyPr/>
          <a:lstStyle/>
          <a:p>
            <a:pPr marL="0" indent="0">
              <a:buNone/>
            </a:pPr>
            <a:r>
              <a:rPr lang="en-US" dirty="0">
                <a:latin typeface="Arial" panose="020B0604020202020204" pitchFamily="34" charset="0"/>
                <a:cs typeface="Arial" panose="020B0604020202020204" pitchFamily="34" charset="0"/>
              </a:rPr>
              <a:t>-Susceptible to root damage due to soil freezing (Tierney et al. 2001, Comerford et al. 2013)</a:t>
            </a:r>
          </a:p>
          <a:p>
            <a:pPr marL="0" indent="0">
              <a:buNone/>
            </a:pPr>
            <a:r>
              <a:rPr lang="en-US" dirty="0">
                <a:latin typeface="Arial" panose="020B0604020202020204" pitchFamily="34" charset="0"/>
                <a:cs typeface="Arial" panose="020B0604020202020204" pitchFamily="34" charset="0"/>
              </a:rPr>
              <a:t>-adverse impacts of reduced snowpack and increased soil freezing on the physiology of sugar maple (</a:t>
            </a:r>
            <a:r>
              <a:rPr lang="en-US" dirty="0" err="1">
                <a:latin typeface="Arial" panose="020B0604020202020204" pitchFamily="34" charset="0"/>
                <a:cs typeface="Arial" panose="020B0604020202020204" pitchFamily="34" charset="0"/>
              </a:rPr>
              <a:t>Reinmann</a:t>
            </a:r>
            <a:r>
              <a:rPr lang="en-US" dirty="0">
                <a:latin typeface="Arial" panose="020B0604020202020204" pitchFamily="34" charset="0"/>
                <a:cs typeface="Arial" panose="020B0604020202020204" pitchFamily="34" charset="0"/>
              </a:rPr>
              <a:t> et al. 2018)</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962FE2F-8688-45F2-9A90-C546304306B1}"/>
              </a:ext>
            </a:extLst>
          </p:cNvPr>
          <p:cNvPicPr>
            <a:picLocks noChangeAspect="1"/>
          </p:cNvPicPr>
          <p:nvPr/>
        </p:nvPicPr>
        <p:blipFill>
          <a:blip r:embed="rId3"/>
          <a:stretch>
            <a:fillRect/>
          </a:stretch>
        </p:blipFill>
        <p:spPr>
          <a:xfrm>
            <a:off x="2222774" y="3062554"/>
            <a:ext cx="5422232" cy="3619340"/>
          </a:xfrm>
          <a:prstGeom prst="rect">
            <a:avLst/>
          </a:prstGeom>
        </p:spPr>
      </p:pic>
      <p:sp>
        <p:nvSpPr>
          <p:cNvPr id="6" name="Rectangle 5">
            <a:extLst>
              <a:ext uri="{FF2B5EF4-FFF2-40B4-BE49-F238E27FC236}">
                <a16:creationId xmlns:a16="http://schemas.microsoft.com/office/drawing/2014/main" id="{84A4C676-29D9-41BF-874D-7806EF3CDBC8}"/>
              </a:ext>
            </a:extLst>
          </p:cNvPr>
          <p:cNvSpPr/>
          <p:nvPr/>
        </p:nvSpPr>
        <p:spPr>
          <a:xfrm>
            <a:off x="6992263" y="6404895"/>
            <a:ext cx="652743"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bu.edu</a:t>
            </a:r>
          </a:p>
        </p:txBody>
      </p:sp>
      <p:grpSp>
        <p:nvGrpSpPr>
          <p:cNvPr id="10" name="Group 9">
            <a:extLst>
              <a:ext uri="{FF2B5EF4-FFF2-40B4-BE49-F238E27FC236}">
                <a16:creationId xmlns:a16="http://schemas.microsoft.com/office/drawing/2014/main" id="{3347764A-B2DF-4987-95D2-9AE8E8680320}"/>
              </a:ext>
            </a:extLst>
          </p:cNvPr>
          <p:cNvGrpSpPr/>
          <p:nvPr/>
        </p:nvGrpSpPr>
        <p:grpSpPr>
          <a:xfrm>
            <a:off x="181547" y="173736"/>
            <a:ext cx="1094131" cy="6510528"/>
            <a:chOff x="7375475" y="171084"/>
            <a:chExt cx="1094131" cy="6510528"/>
          </a:xfrm>
        </p:grpSpPr>
        <p:pic>
          <p:nvPicPr>
            <p:cNvPr id="11" name="Picture 10">
              <a:extLst>
                <a:ext uri="{FF2B5EF4-FFF2-40B4-BE49-F238E27FC236}">
                  <a16:creationId xmlns:a16="http://schemas.microsoft.com/office/drawing/2014/main" id="{1F2FE2DD-93A7-48EC-80B3-7D349A3E6D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2" name="Group 11">
              <a:extLst>
                <a:ext uri="{FF2B5EF4-FFF2-40B4-BE49-F238E27FC236}">
                  <a16:creationId xmlns:a16="http://schemas.microsoft.com/office/drawing/2014/main" id="{8DE616D3-116D-4209-B7E4-2902C23844A4}"/>
                </a:ext>
              </a:extLst>
            </p:cNvPr>
            <p:cNvGrpSpPr/>
            <p:nvPr/>
          </p:nvGrpSpPr>
          <p:grpSpPr>
            <a:xfrm>
              <a:off x="7453428" y="701907"/>
              <a:ext cx="938695" cy="933671"/>
              <a:chOff x="1736436" y="309776"/>
              <a:chExt cx="938695" cy="933671"/>
            </a:xfrm>
          </p:grpSpPr>
          <p:sp>
            <p:nvSpPr>
              <p:cNvPr id="25" name="Oval 24">
                <a:extLst>
                  <a:ext uri="{FF2B5EF4-FFF2-40B4-BE49-F238E27FC236}">
                    <a16:creationId xmlns:a16="http://schemas.microsoft.com/office/drawing/2014/main" id="{8661D2CC-861B-4835-BDB6-E84E6134DF9F}"/>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6" name="Picture 25">
                <a:extLst>
                  <a:ext uri="{FF2B5EF4-FFF2-40B4-BE49-F238E27FC236}">
                    <a16:creationId xmlns:a16="http://schemas.microsoft.com/office/drawing/2014/main" id="{81E6EAE9-5B7C-4AA7-A27C-95F640197B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3" name="Group 12">
              <a:extLst>
                <a:ext uri="{FF2B5EF4-FFF2-40B4-BE49-F238E27FC236}">
                  <a16:creationId xmlns:a16="http://schemas.microsoft.com/office/drawing/2014/main" id="{3D9449F3-0026-4D13-A1C2-FE628AF50FC7}"/>
                </a:ext>
              </a:extLst>
            </p:cNvPr>
            <p:cNvGrpSpPr/>
            <p:nvPr/>
          </p:nvGrpSpPr>
          <p:grpSpPr>
            <a:xfrm>
              <a:off x="7455940" y="2067973"/>
              <a:ext cx="933671" cy="963038"/>
              <a:chOff x="1429723" y="1367920"/>
              <a:chExt cx="933671" cy="963038"/>
            </a:xfrm>
          </p:grpSpPr>
          <p:sp>
            <p:nvSpPr>
              <p:cNvPr id="23" name="Oval 22">
                <a:extLst>
                  <a:ext uri="{FF2B5EF4-FFF2-40B4-BE49-F238E27FC236}">
                    <a16:creationId xmlns:a16="http://schemas.microsoft.com/office/drawing/2014/main" id="{90AD76FC-4C1B-4BC2-987D-74B94B12F30A}"/>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4" name="Picture 23">
                <a:extLst>
                  <a:ext uri="{FF2B5EF4-FFF2-40B4-BE49-F238E27FC236}">
                    <a16:creationId xmlns:a16="http://schemas.microsoft.com/office/drawing/2014/main" id="{8F55676C-C24D-4090-BE7F-1522820012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7" name="Group 16">
              <a:extLst>
                <a:ext uri="{FF2B5EF4-FFF2-40B4-BE49-F238E27FC236}">
                  <a16:creationId xmlns:a16="http://schemas.microsoft.com/office/drawing/2014/main" id="{EBD479F1-0E71-413A-9BA0-1EDF9733883F}"/>
                </a:ext>
              </a:extLst>
            </p:cNvPr>
            <p:cNvGrpSpPr/>
            <p:nvPr/>
          </p:nvGrpSpPr>
          <p:grpSpPr>
            <a:xfrm>
              <a:off x="7455940" y="3463406"/>
              <a:ext cx="933671" cy="1016104"/>
              <a:chOff x="1516808" y="2434081"/>
              <a:chExt cx="933671" cy="1016104"/>
            </a:xfrm>
          </p:grpSpPr>
          <p:sp>
            <p:nvSpPr>
              <p:cNvPr id="21" name="Oval 20">
                <a:extLst>
                  <a:ext uri="{FF2B5EF4-FFF2-40B4-BE49-F238E27FC236}">
                    <a16:creationId xmlns:a16="http://schemas.microsoft.com/office/drawing/2014/main" id="{9D2F0B24-4490-40D1-A614-076473872509}"/>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2" name="Picture 21">
                <a:extLst>
                  <a:ext uri="{FF2B5EF4-FFF2-40B4-BE49-F238E27FC236}">
                    <a16:creationId xmlns:a16="http://schemas.microsoft.com/office/drawing/2014/main" id="{9BEBA150-B409-497B-937C-F2DEDB3665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8" name="Group 17">
              <a:extLst>
                <a:ext uri="{FF2B5EF4-FFF2-40B4-BE49-F238E27FC236}">
                  <a16:creationId xmlns:a16="http://schemas.microsoft.com/office/drawing/2014/main" id="{FD2079FD-363A-4D1F-AE1A-6CCCF53C658E}"/>
                </a:ext>
              </a:extLst>
            </p:cNvPr>
            <p:cNvGrpSpPr/>
            <p:nvPr/>
          </p:nvGrpSpPr>
          <p:grpSpPr>
            <a:xfrm>
              <a:off x="7455940" y="4911904"/>
              <a:ext cx="933671" cy="980507"/>
              <a:chOff x="1538307" y="3718364"/>
              <a:chExt cx="933671" cy="980507"/>
            </a:xfrm>
          </p:grpSpPr>
          <p:sp>
            <p:nvSpPr>
              <p:cNvPr id="19" name="Oval 18">
                <a:extLst>
                  <a:ext uri="{FF2B5EF4-FFF2-40B4-BE49-F238E27FC236}">
                    <a16:creationId xmlns:a16="http://schemas.microsoft.com/office/drawing/2014/main" id="{1346F67D-0F30-4CD0-9DDE-302EC8A00971}"/>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0" name="Picture 19">
                <a:extLst>
                  <a:ext uri="{FF2B5EF4-FFF2-40B4-BE49-F238E27FC236}">
                    <a16:creationId xmlns:a16="http://schemas.microsoft.com/office/drawing/2014/main" id="{594F2BAA-0EAA-4215-A4D1-3B482A59D7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Tree>
    <p:extLst>
      <p:ext uri="{BB962C8B-B14F-4D97-AF65-F5344CB8AC3E}">
        <p14:creationId xmlns:p14="http://schemas.microsoft.com/office/powerpoint/2010/main" val="2708379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87F3070-E216-4892-A56D-CFC703D14224}"/>
              </a:ext>
            </a:extLst>
          </p:cNvPr>
          <p:cNvGrpSpPr/>
          <p:nvPr/>
        </p:nvGrpSpPr>
        <p:grpSpPr>
          <a:xfrm>
            <a:off x="181547" y="173736"/>
            <a:ext cx="1094131" cy="6510528"/>
            <a:chOff x="7375475" y="171084"/>
            <a:chExt cx="1094131" cy="6510528"/>
          </a:xfrm>
        </p:grpSpPr>
        <p:pic>
          <p:nvPicPr>
            <p:cNvPr id="10" name="Picture 9">
              <a:extLst>
                <a:ext uri="{FF2B5EF4-FFF2-40B4-BE49-F238E27FC236}">
                  <a16:creationId xmlns:a16="http://schemas.microsoft.com/office/drawing/2014/main" id="{DE73C6E2-FD9E-4584-B921-A0063C85F9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1" name="Group 10">
              <a:extLst>
                <a:ext uri="{FF2B5EF4-FFF2-40B4-BE49-F238E27FC236}">
                  <a16:creationId xmlns:a16="http://schemas.microsoft.com/office/drawing/2014/main" id="{63E39887-2687-462D-8E25-759F407251CF}"/>
                </a:ext>
              </a:extLst>
            </p:cNvPr>
            <p:cNvGrpSpPr/>
            <p:nvPr/>
          </p:nvGrpSpPr>
          <p:grpSpPr>
            <a:xfrm>
              <a:off x="7453428" y="701907"/>
              <a:ext cx="938695" cy="933671"/>
              <a:chOff x="1736436" y="309776"/>
              <a:chExt cx="938695" cy="933671"/>
            </a:xfrm>
          </p:grpSpPr>
          <p:sp>
            <p:nvSpPr>
              <p:cNvPr id="21" name="Oval 20">
                <a:extLst>
                  <a:ext uri="{FF2B5EF4-FFF2-40B4-BE49-F238E27FC236}">
                    <a16:creationId xmlns:a16="http://schemas.microsoft.com/office/drawing/2014/main" id="{2ED5C8D8-34E0-4BDE-BB8E-9503D59322CB}"/>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22" name="Picture 21">
                <a:extLst>
                  <a:ext uri="{FF2B5EF4-FFF2-40B4-BE49-F238E27FC236}">
                    <a16:creationId xmlns:a16="http://schemas.microsoft.com/office/drawing/2014/main" id="{B47C7017-1F6F-44EC-BB8C-577DEA585F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2" name="Group 11">
              <a:extLst>
                <a:ext uri="{FF2B5EF4-FFF2-40B4-BE49-F238E27FC236}">
                  <a16:creationId xmlns:a16="http://schemas.microsoft.com/office/drawing/2014/main" id="{4E89EE3D-5979-4C40-8D27-8F7F0D9B5BD8}"/>
                </a:ext>
              </a:extLst>
            </p:cNvPr>
            <p:cNvGrpSpPr/>
            <p:nvPr/>
          </p:nvGrpSpPr>
          <p:grpSpPr>
            <a:xfrm>
              <a:off x="7455940" y="2067973"/>
              <a:ext cx="933671" cy="963038"/>
              <a:chOff x="1429723" y="1367920"/>
              <a:chExt cx="933671" cy="963038"/>
            </a:xfrm>
          </p:grpSpPr>
          <p:sp>
            <p:nvSpPr>
              <p:cNvPr id="19" name="Oval 18">
                <a:extLst>
                  <a:ext uri="{FF2B5EF4-FFF2-40B4-BE49-F238E27FC236}">
                    <a16:creationId xmlns:a16="http://schemas.microsoft.com/office/drawing/2014/main" id="{78A53A20-ADE5-4701-8908-4A9A279818B4}"/>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20" name="Picture 19">
                <a:extLst>
                  <a:ext uri="{FF2B5EF4-FFF2-40B4-BE49-F238E27FC236}">
                    <a16:creationId xmlns:a16="http://schemas.microsoft.com/office/drawing/2014/main" id="{CDCE95B9-0F8B-4FD8-9AC2-0A6E1E9800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3" name="Group 12">
              <a:extLst>
                <a:ext uri="{FF2B5EF4-FFF2-40B4-BE49-F238E27FC236}">
                  <a16:creationId xmlns:a16="http://schemas.microsoft.com/office/drawing/2014/main" id="{F7D23A3E-482D-4B5A-BBCB-097B7DD22F4A}"/>
                </a:ext>
              </a:extLst>
            </p:cNvPr>
            <p:cNvGrpSpPr/>
            <p:nvPr/>
          </p:nvGrpSpPr>
          <p:grpSpPr>
            <a:xfrm>
              <a:off x="7455940" y="3463406"/>
              <a:ext cx="933671" cy="1016104"/>
              <a:chOff x="1516808" y="2434081"/>
              <a:chExt cx="933671" cy="1016104"/>
            </a:xfrm>
          </p:grpSpPr>
          <p:sp>
            <p:nvSpPr>
              <p:cNvPr id="17" name="Oval 16">
                <a:extLst>
                  <a:ext uri="{FF2B5EF4-FFF2-40B4-BE49-F238E27FC236}">
                    <a16:creationId xmlns:a16="http://schemas.microsoft.com/office/drawing/2014/main" id="{0D55BFFE-2543-4301-9650-12E2CD96FFD7}"/>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8" name="Picture 17">
                <a:extLst>
                  <a:ext uri="{FF2B5EF4-FFF2-40B4-BE49-F238E27FC236}">
                    <a16:creationId xmlns:a16="http://schemas.microsoft.com/office/drawing/2014/main" id="{A24B4BC8-BB3C-4141-B99B-A139F91D9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4" name="Group 13">
              <a:extLst>
                <a:ext uri="{FF2B5EF4-FFF2-40B4-BE49-F238E27FC236}">
                  <a16:creationId xmlns:a16="http://schemas.microsoft.com/office/drawing/2014/main" id="{8780ADE8-7641-4957-8A39-7C7B420EA21F}"/>
                </a:ext>
              </a:extLst>
            </p:cNvPr>
            <p:cNvGrpSpPr/>
            <p:nvPr/>
          </p:nvGrpSpPr>
          <p:grpSpPr>
            <a:xfrm>
              <a:off x="7455940" y="4911904"/>
              <a:ext cx="933671" cy="980507"/>
              <a:chOff x="1538307" y="3718364"/>
              <a:chExt cx="933671" cy="980507"/>
            </a:xfrm>
          </p:grpSpPr>
          <p:sp>
            <p:nvSpPr>
              <p:cNvPr id="15" name="Oval 14">
                <a:extLst>
                  <a:ext uri="{FF2B5EF4-FFF2-40B4-BE49-F238E27FC236}">
                    <a16:creationId xmlns:a16="http://schemas.microsoft.com/office/drawing/2014/main" id="{C1B10E9F-1519-46BE-9ED4-D904EC8FA365}"/>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16" name="Picture 15">
                <a:extLst>
                  <a:ext uri="{FF2B5EF4-FFF2-40B4-BE49-F238E27FC236}">
                    <a16:creationId xmlns:a16="http://schemas.microsoft.com/office/drawing/2014/main" id="{23C81212-1255-4EEF-A661-9F27EBD288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
        <p:nvSpPr>
          <p:cNvPr id="23" name="Title 1">
            <a:extLst>
              <a:ext uri="{FF2B5EF4-FFF2-40B4-BE49-F238E27FC236}">
                <a16:creationId xmlns:a16="http://schemas.microsoft.com/office/drawing/2014/main" id="{92C93BBE-619B-43AB-9A97-FE7E3B49EB90}"/>
              </a:ext>
            </a:extLst>
          </p:cNvPr>
          <p:cNvSpPr txBox="1">
            <a:spLocks/>
          </p:cNvSpPr>
          <p:nvPr/>
        </p:nvSpPr>
        <p:spPr>
          <a:xfrm>
            <a:off x="2314767" y="293348"/>
            <a:ext cx="5477301" cy="1854498"/>
          </a:xfrm>
          <a:prstGeom prst="rect">
            <a:avLst/>
          </a:prstGeom>
        </p:spPr>
        <p:txBody>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pPr algn="ctr"/>
            <a:endParaRPr lang="en-US" b="1" dirty="0">
              <a:solidFill>
                <a:srgbClr val="006600"/>
              </a:solidFill>
              <a:latin typeface="Arial" panose="020B0604020202020204" pitchFamily="34" charset="0"/>
              <a:cs typeface="Arial" panose="020B0604020202020204" pitchFamily="34" charset="0"/>
            </a:endParaRPr>
          </a:p>
          <a:p>
            <a:pPr algn="ctr"/>
            <a:r>
              <a:rPr lang="en-US" b="1" dirty="0">
                <a:solidFill>
                  <a:srgbClr val="006600"/>
                </a:solidFill>
                <a:latin typeface="Arial" panose="020B0604020202020204" pitchFamily="34" charset="0"/>
                <a:cs typeface="Arial" panose="020B0604020202020204" pitchFamily="34" charset="0"/>
              </a:rPr>
              <a:t>Acknowledgements</a:t>
            </a:r>
          </a:p>
        </p:txBody>
      </p:sp>
      <p:sp>
        <p:nvSpPr>
          <p:cNvPr id="24" name="TextBox 23">
            <a:extLst>
              <a:ext uri="{FF2B5EF4-FFF2-40B4-BE49-F238E27FC236}">
                <a16:creationId xmlns:a16="http://schemas.microsoft.com/office/drawing/2014/main" id="{85F5F438-1A8A-493E-98C7-7119B90F35BF}"/>
              </a:ext>
            </a:extLst>
          </p:cNvPr>
          <p:cNvSpPr txBox="1"/>
          <p:nvPr/>
        </p:nvSpPr>
        <p:spPr>
          <a:xfrm>
            <a:off x="1533345" y="1561347"/>
            <a:ext cx="6772781" cy="5078313"/>
          </a:xfrm>
          <a:prstGeom prst="rect">
            <a:avLst/>
          </a:prstGeom>
          <a:noFill/>
        </p:spPr>
        <p:txBody>
          <a:bodyPr wrap="square" rtlCol="0">
            <a:spAutoFit/>
          </a:bodyPr>
          <a:lstStyle/>
          <a:p>
            <a:r>
              <a:rPr lang="en-US" b="1" u="sng" dirty="0">
                <a:solidFill>
                  <a:srgbClr val="006600"/>
                </a:solidFill>
                <a:latin typeface="Arial" panose="020B0604020202020204" pitchFamily="34" charset="0"/>
                <a:cs typeface="Arial" panose="020B0604020202020204" pitchFamily="34" charset="0"/>
              </a:rPr>
              <a:t>Forest Ecology Research Group</a:t>
            </a:r>
          </a:p>
          <a:p>
            <a:pPr lvl="2"/>
            <a:r>
              <a:rPr lang="en-US" dirty="0">
                <a:solidFill>
                  <a:srgbClr val="006600"/>
                </a:solidFill>
                <a:latin typeface="Arial" panose="020B0604020202020204" pitchFamily="34" charset="0"/>
                <a:cs typeface="Arial" panose="020B0604020202020204" pitchFamily="34" charset="0"/>
              </a:rPr>
              <a:t>Paul Schaberg</a:t>
            </a:r>
          </a:p>
          <a:p>
            <a:pPr lvl="2"/>
            <a:r>
              <a:rPr lang="en-US" dirty="0">
                <a:solidFill>
                  <a:srgbClr val="006600"/>
                </a:solidFill>
                <a:latin typeface="Arial" panose="020B0604020202020204" pitchFamily="34" charset="0"/>
                <a:cs typeface="Arial" panose="020B0604020202020204" pitchFamily="34" charset="0"/>
              </a:rPr>
              <a:t>Shelly Rayback</a:t>
            </a:r>
          </a:p>
          <a:p>
            <a:pPr lvl="2"/>
            <a:r>
              <a:rPr lang="en-US" dirty="0">
                <a:solidFill>
                  <a:srgbClr val="006600"/>
                </a:solidFill>
                <a:latin typeface="Arial" panose="020B0604020202020204" pitchFamily="34" charset="0"/>
                <a:cs typeface="Arial" panose="020B0604020202020204" pitchFamily="34" charset="0"/>
              </a:rPr>
              <a:t>Chris Hansen</a:t>
            </a:r>
          </a:p>
          <a:p>
            <a:pPr lvl="2"/>
            <a:r>
              <a:rPr lang="en-US" dirty="0">
                <a:solidFill>
                  <a:srgbClr val="006600"/>
                </a:solidFill>
                <a:latin typeface="Arial" panose="020B0604020202020204" pitchFamily="34" charset="0"/>
                <a:cs typeface="Arial" panose="020B0604020202020204" pitchFamily="34" charset="0"/>
              </a:rPr>
              <a:t>Paula Murakami</a:t>
            </a:r>
          </a:p>
          <a:p>
            <a:pPr lvl="2"/>
            <a:r>
              <a:rPr lang="en-US" dirty="0">
                <a:solidFill>
                  <a:srgbClr val="006600"/>
                </a:solidFill>
                <a:latin typeface="Arial" panose="020B0604020202020204" pitchFamily="34" charset="0"/>
                <a:cs typeface="Arial" panose="020B0604020202020204" pitchFamily="34" charset="0"/>
              </a:rPr>
              <a:t>Gary Hawley</a:t>
            </a:r>
          </a:p>
          <a:p>
            <a:pPr lvl="2"/>
            <a:endParaRPr lang="en-US" dirty="0">
              <a:solidFill>
                <a:srgbClr val="006600"/>
              </a:solidFill>
              <a:latin typeface="Arial" panose="020B0604020202020204" pitchFamily="34" charset="0"/>
              <a:cs typeface="Arial" panose="020B0604020202020204" pitchFamily="34" charset="0"/>
            </a:endParaRPr>
          </a:p>
          <a:p>
            <a:r>
              <a:rPr lang="en-US" b="1" dirty="0">
                <a:solidFill>
                  <a:srgbClr val="006600"/>
                </a:solidFill>
                <a:latin typeface="Arial" panose="020B0604020202020204" pitchFamily="34" charset="0"/>
                <a:cs typeface="Arial" panose="020B0604020202020204" pitchFamily="34" charset="0"/>
              </a:rPr>
              <a:t>		    </a:t>
            </a:r>
            <a:r>
              <a:rPr lang="en-US" b="1" u="sng" dirty="0">
                <a:solidFill>
                  <a:srgbClr val="006600"/>
                </a:solidFill>
                <a:latin typeface="Arial" panose="020B0604020202020204" pitchFamily="34" charset="0"/>
                <a:cs typeface="Arial" panose="020B0604020202020204" pitchFamily="34" charset="0"/>
              </a:rPr>
              <a:t>FEMC</a:t>
            </a:r>
          </a:p>
          <a:p>
            <a:r>
              <a:rPr lang="en-US" dirty="0">
                <a:solidFill>
                  <a:srgbClr val="006600"/>
                </a:solidFill>
                <a:latin typeface="Arial" panose="020B0604020202020204" pitchFamily="34" charset="0"/>
                <a:cs typeface="Arial" panose="020B0604020202020204" pitchFamily="34" charset="0"/>
              </a:rPr>
              <a:t>		 Ali Kosiba</a:t>
            </a:r>
          </a:p>
          <a:p>
            <a:r>
              <a:rPr lang="en-US" dirty="0">
                <a:solidFill>
                  <a:srgbClr val="006600"/>
                </a:solidFill>
                <a:latin typeface="Arial" panose="020B0604020202020204" pitchFamily="34" charset="0"/>
                <a:cs typeface="Arial" panose="020B0604020202020204" pitchFamily="34" charset="0"/>
              </a:rPr>
              <a:t>		Jim Duncan</a:t>
            </a:r>
          </a:p>
          <a:p>
            <a:endParaRPr lang="en-US" dirty="0">
              <a:solidFill>
                <a:srgbClr val="006600"/>
              </a:solidFill>
              <a:latin typeface="Arial" panose="020B0604020202020204" pitchFamily="34" charset="0"/>
              <a:cs typeface="Arial" panose="020B0604020202020204" pitchFamily="34" charset="0"/>
            </a:endParaRPr>
          </a:p>
          <a:p>
            <a:r>
              <a:rPr lang="en-US" i="1" dirty="0">
                <a:solidFill>
                  <a:srgbClr val="006600"/>
                </a:solidFill>
                <a:latin typeface="Arial" panose="020B0604020202020204" pitchFamily="34" charset="0"/>
                <a:cs typeface="Arial" panose="020B0604020202020204" pitchFamily="34" charset="0"/>
              </a:rPr>
              <a:t>Staff and interns:</a:t>
            </a:r>
          </a:p>
          <a:p>
            <a:r>
              <a:rPr lang="en-US" dirty="0">
                <a:solidFill>
                  <a:srgbClr val="006600"/>
                </a:solidFill>
                <a:latin typeface="Arial" panose="020B0604020202020204" pitchFamily="34" charset="0"/>
                <a:cs typeface="Arial" panose="020B0604020202020204" pitchFamily="34" charset="0"/>
              </a:rPr>
              <a:t>Jeremy Gerber	     	Elizabeth </a:t>
            </a:r>
            <a:r>
              <a:rPr lang="en-US" dirty="0" err="1">
                <a:solidFill>
                  <a:srgbClr val="006600"/>
                </a:solidFill>
                <a:latin typeface="Arial" panose="020B0604020202020204" pitchFamily="34" charset="0"/>
                <a:cs typeface="Arial" panose="020B0604020202020204" pitchFamily="34" charset="0"/>
              </a:rPr>
              <a:t>Bannar</a:t>
            </a:r>
            <a:endParaRPr lang="en-US" dirty="0">
              <a:solidFill>
                <a:srgbClr val="006600"/>
              </a:solidFill>
              <a:latin typeface="Arial" panose="020B0604020202020204" pitchFamily="34" charset="0"/>
              <a:cs typeface="Arial" panose="020B0604020202020204" pitchFamily="34" charset="0"/>
            </a:endParaRPr>
          </a:p>
          <a:p>
            <a:r>
              <a:rPr lang="en-US" dirty="0">
                <a:solidFill>
                  <a:srgbClr val="006600"/>
                </a:solidFill>
                <a:latin typeface="Arial" panose="020B0604020202020204" pitchFamily="34" charset="0"/>
                <a:cs typeface="Arial" panose="020B0604020202020204" pitchFamily="34" charset="0"/>
              </a:rPr>
              <a:t>Becca </a:t>
            </a:r>
            <a:r>
              <a:rPr lang="en-US" dirty="0" err="1">
                <a:solidFill>
                  <a:srgbClr val="006600"/>
                </a:solidFill>
                <a:latin typeface="Arial" panose="020B0604020202020204" pitchFamily="34" charset="0"/>
                <a:cs typeface="Arial" panose="020B0604020202020204" pitchFamily="34" charset="0"/>
              </a:rPr>
              <a:t>Rossell</a:t>
            </a:r>
            <a:r>
              <a:rPr lang="en-US" dirty="0">
                <a:solidFill>
                  <a:srgbClr val="006600"/>
                </a:solidFill>
                <a:latin typeface="Arial" panose="020B0604020202020204" pitchFamily="34" charset="0"/>
                <a:cs typeface="Arial" panose="020B0604020202020204" pitchFamily="34" charset="0"/>
              </a:rPr>
              <a:t> 		Jack </a:t>
            </a:r>
            <a:r>
              <a:rPr lang="en-US" dirty="0" err="1">
                <a:solidFill>
                  <a:srgbClr val="006600"/>
                </a:solidFill>
                <a:latin typeface="Arial" panose="020B0604020202020204" pitchFamily="34" charset="0"/>
                <a:cs typeface="Arial" panose="020B0604020202020204" pitchFamily="34" charset="0"/>
              </a:rPr>
              <a:t>Kilbride</a:t>
            </a:r>
            <a:endParaRPr lang="en-US" dirty="0">
              <a:solidFill>
                <a:srgbClr val="006600"/>
              </a:solidFill>
              <a:latin typeface="Arial" panose="020B0604020202020204" pitchFamily="34" charset="0"/>
              <a:cs typeface="Arial" panose="020B0604020202020204" pitchFamily="34" charset="0"/>
            </a:endParaRPr>
          </a:p>
          <a:p>
            <a:r>
              <a:rPr lang="en-US" dirty="0">
                <a:solidFill>
                  <a:srgbClr val="006600"/>
                </a:solidFill>
                <a:latin typeface="Arial" panose="020B0604020202020204" pitchFamily="34" charset="0"/>
                <a:cs typeface="Arial" panose="020B0604020202020204" pitchFamily="34" charset="0"/>
              </a:rPr>
              <a:t>Isabel Molina			Sarah Erskine</a:t>
            </a:r>
          </a:p>
          <a:p>
            <a:r>
              <a:rPr lang="en-US" dirty="0">
                <a:solidFill>
                  <a:srgbClr val="006600"/>
                </a:solidFill>
                <a:latin typeface="Arial" panose="020B0604020202020204" pitchFamily="34" charset="0"/>
                <a:cs typeface="Arial" panose="020B0604020202020204" pitchFamily="34" charset="0"/>
              </a:rPr>
              <a:t>Marissa Ng			Michelle </a:t>
            </a:r>
            <a:r>
              <a:rPr lang="en-US" dirty="0" err="1">
                <a:solidFill>
                  <a:srgbClr val="006600"/>
                </a:solidFill>
                <a:latin typeface="Arial" panose="020B0604020202020204" pitchFamily="34" charset="0"/>
                <a:cs typeface="Arial" panose="020B0604020202020204" pitchFamily="34" charset="0"/>
              </a:rPr>
              <a:t>Deslauriers</a:t>
            </a:r>
            <a:endParaRPr lang="en-US" dirty="0">
              <a:solidFill>
                <a:srgbClr val="006600"/>
              </a:solidFill>
              <a:latin typeface="Arial" panose="020B0604020202020204" pitchFamily="34" charset="0"/>
              <a:cs typeface="Arial" panose="020B0604020202020204" pitchFamily="34" charset="0"/>
            </a:endParaRPr>
          </a:p>
          <a:p>
            <a:r>
              <a:rPr lang="en-US" dirty="0">
                <a:solidFill>
                  <a:srgbClr val="006600"/>
                </a:solidFill>
                <a:latin typeface="Arial" panose="020B0604020202020204" pitchFamily="34" charset="0"/>
                <a:cs typeface="Arial" panose="020B0604020202020204" pitchFamily="34" charset="0"/>
              </a:rPr>
              <a:t>Jordan Davis</a:t>
            </a:r>
          </a:p>
          <a:p>
            <a:endParaRPr lang="en-US" dirty="0">
              <a:solidFill>
                <a:srgbClr val="006600"/>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0943AC0-13AD-4BC8-AFEF-83C3A941AFC2}"/>
              </a:ext>
            </a:extLst>
          </p:cNvPr>
          <p:cNvSpPr/>
          <p:nvPr/>
        </p:nvSpPr>
        <p:spPr>
          <a:xfrm>
            <a:off x="6204746" y="2533659"/>
            <a:ext cx="1762534" cy="369332"/>
          </a:xfrm>
          <a:prstGeom prst="rect">
            <a:avLst/>
          </a:prstGeom>
        </p:spPr>
        <p:txBody>
          <a:bodyPr wrap="none">
            <a:spAutoFit/>
          </a:bodyPr>
          <a:lstStyle/>
          <a:p>
            <a:r>
              <a:rPr lang="en-US" b="1" dirty="0">
                <a:latin typeface="Calibri"/>
              </a:rPr>
              <a:t>McIntire-Stennis</a:t>
            </a:r>
          </a:p>
        </p:txBody>
      </p:sp>
      <p:pic>
        <p:nvPicPr>
          <p:cNvPr id="26" name="Picture 2" descr="USDA NIFA logo">
            <a:extLst>
              <a:ext uri="{FF2B5EF4-FFF2-40B4-BE49-F238E27FC236}">
                <a16:creationId xmlns:a16="http://schemas.microsoft.com/office/drawing/2014/main" id="{5D666AE6-4484-441B-A8AE-EA5C661515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2554" y="1766846"/>
            <a:ext cx="1905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62F957-0C98-4570-BB95-CB795CE35746}"/>
              </a:ext>
            </a:extLst>
          </p:cNvPr>
          <p:cNvPicPr>
            <a:picLocks noChangeAspect="1"/>
          </p:cNvPicPr>
          <p:nvPr/>
        </p:nvPicPr>
        <p:blipFill rotWithShape="1">
          <a:blip r:embed="rId9">
            <a:extLst>
              <a:ext uri="{28A0092B-C50C-407E-A947-70E740481C1C}">
                <a14:useLocalDpi xmlns:a14="http://schemas.microsoft.com/office/drawing/2010/main" val="0"/>
              </a:ext>
            </a:extLst>
          </a:blip>
          <a:srcRect l="8837"/>
          <a:stretch/>
        </p:blipFill>
        <p:spPr>
          <a:xfrm>
            <a:off x="6472989" y="3087058"/>
            <a:ext cx="1137666" cy="1581371"/>
          </a:xfrm>
          <a:prstGeom prst="roundRect">
            <a:avLst/>
          </a:prstGeom>
        </p:spPr>
      </p:pic>
    </p:spTree>
    <p:extLst>
      <p:ext uri="{BB962C8B-B14F-4D97-AF65-F5344CB8AC3E}">
        <p14:creationId xmlns:p14="http://schemas.microsoft.com/office/powerpoint/2010/main" val="3099614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DB1CA1-1725-40B5-B696-B9BB69BD3370}"/>
              </a:ext>
            </a:extLst>
          </p:cNvPr>
          <p:cNvPicPr>
            <a:picLocks noChangeAspect="1"/>
          </p:cNvPicPr>
          <p:nvPr/>
        </p:nvPicPr>
        <p:blipFill rotWithShape="1">
          <a:blip r:embed="rId3">
            <a:extLst>
              <a:ext uri="{28A0092B-C50C-407E-A947-70E740481C1C}">
                <a14:useLocalDpi xmlns:a14="http://schemas.microsoft.com/office/drawing/2010/main" val="0"/>
              </a:ext>
            </a:extLst>
          </a:blip>
          <a:srcRect t="3421"/>
          <a:stretch/>
        </p:blipFill>
        <p:spPr>
          <a:xfrm>
            <a:off x="0" y="878311"/>
            <a:ext cx="9144000" cy="5887453"/>
          </a:xfrm>
          <a:prstGeom prst="rect">
            <a:avLst/>
          </a:prstGeom>
        </p:spPr>
      </p:pic>
      <p:sp>
        <p:nvSpPr>
          <p:cNvPr id="2" name="Title 1">
            <a:extLst>
              <a:ext uri="{FF2B5EF4-FFF2-40B4-BE49-F238E27FC236}">
                <a16:creationId xmlns:a16="http://schemas.microsoft.com/office/drawing/2014/main" id="{F91649C1-0A13-4356-9D88-2AAB8C8A2BD2}"/>
              </a:ext>
            </a:extLst>
          </p:cNvPr>
          <p:cNvSpPr>
            <a:spLocks noGrp="1"/>
          </p:cNvSpPr>
          <p:nvPr>
            <p:ph type="title"/>
          </p:nvPr>
        </p:nvSpPr>
        <p:spPr>
          <a:xfrm>
            <a:off x="953196" y="-95819"/>
            <a:ext cx="8224199" cy="1371600"/>
          </a:xfrm>
        </p:spPr>
        <p:txBody>
          <a:bodyPr>
            <a:normAutofit/>
          </a:bodyPr>
          <a:lstStyle/>
          <a:p>
            <a:r>
              <a:rPr lang="en-US" sz="3000" dirty="0">
                <a:latin typeface="Arial" panose="020B0604020202020204" pitchFamily="34" charset="0"/>
                <a:cs typeface="Arial" panose="020B0604020202020204" pitchFamily="34" charset="0"/>
              </a:rPr>
              <a:t>Sugar maple: temperature-growth correlations</a:t>
            </a:r>
          </a:p>
        </p:txBody>
      </p:sp>
      <p:cxnSp>
        <p:nvCxnSpPr>
          <p:cNvPr id="23" name="Straight Connector 22">
            <a:extLst>
              <a:ext uri="{FF2B5EF4-FFF2-40B4-BE49-F238E27FC236}">
                <a16:creationId xmlns:a16="http://schemas.microsoft.com/office/drawing/2014/main" id="{983EDE02-1C44-431C-A4F6-E7D93ACC9A2D}"/>
              </a:ext>
            </a:extLst>
          </p:cNvPr>
          <p:cNvCxnSpPr/>
          <p:nvPr/>
        </p:nvCxnSpPr>
        <p:spPr>
          <a:xfrm flipV="1">
            <a:off x="3842952" y="922211"/>
            <a:ext cx="0" cy="50292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3B2BE8A-E92E-4671-8A9C-BC73A1D9613F}"/>
              </a:ext>
            </a:extLst>
          </p:cNvPr>
          <p:cNvSpPr/>
          <p:nvPr/>
        </p:nvSpPr>
        <p:spPr>
          <a:xfrm>
            <a:off x="3043988" y="1443787"/>
            <a:ext cx="606447" cy="108284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6AC62B3-044F-4062-AC79-E61DDC6FC7F1}"/>
              </a:ext>
            </a:extLst>
          </p:cNvPr>
          <p:cNvSpPr/>
          <p:nvPr/>
        </p:nvSpPr>
        <p:spPr>
          <a:xfrm>
            <a:off x="3007891" y="4676272"/>
            <a:ext cx="606447" cy="108284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8D1893C9-8834-46D9-B56A-5A245D8BB242}"/>
              </a:ext>
            </a:extLst>
          </p:cNvPr>
          <p:cNvCxnSpPr/>
          <p:nvPr/>
        </p:nvCxnSpPr>
        <p:spPr>
          <a:xfrm>
            <a:off x="3347211" y="2694635"/>
            <a:ext cx="0" cy="155448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EFD6FC0-8D97-47B4-9446-2A197361BB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27153" y="43552"/>
            <a:ext cx="926377" cy="834759"/>
          </a:xfrm>
          <a:prstGeom prst="rect">
            <a:avLst/>
          </a:prstGeom>
        </p:spPr>
      </p:pic>
      <p:sp>
        <p:nvSpPr>
          <p:cNvPr id="11" name="TextBox 10">
            <a:extLst>
              <a:ext uri="{FF2B5EF4-FFF2-40B4-BE49-F238E27FC236}">
                <a16:creationId xmlns:a16="http://schemas.microsoft.com/office/drawing/2014/main" id="{8544F880-D6C9-4133-BE7C-C832BC765299}"/>
              </a:ext>
            </a:extLst>
          </p:cNvPr>
          <p:cNvSpPr txBox="1"/>
          <p:nvPr/>
        </p:nvSpPr>
        <p:spPr>
          <a:xfrm>
            <a:off x="2974654" y="4354996"/>
            <a:ext cx="86829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Nov</a:t>
            </a:r>
          </a:p>
        </p:txBody>
      </p:sp>
    </p:spTree>
    <p:extLst>
      <p:ext uri="{BB962C8B-B14F-4D97-AF65-F5344CB8AC3E}">
        <p14:creationId xmlns:p14="http://schemas.microsoft.com/office/powerpoint/2010/main" val="142168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49C1-0A13-4356-9D88-2AAB8C8A2BD2}"/>
              </a:ext>
            </a:extLst>
          </p:cNvPr>
          <p:cNvSpPr>
            <a:spLocks noGrp="1"/>
          </p:cNvSpPr>
          <p:nvPr>
            <p:ph type="title"/>
          </p:nvPr>
        </p:nvSpPr>
        <p:spPr>
          <a:xfrm>
            <a:off x="1280092" y="-105048"/>
            <a:ext cx="7680960" cy="1371600"/>
          </a:xfrm>
        </p:spPr>
        <p:txBody>
          <a:bodyPr>
            <a:normAutofit/>
          </a:bodyPr>
          <a:lstStyle/>
          <a:p>
            <a:r>
              <a:rPr lang="en-US" sz="2800" dirty="0">
                <a:latin typeface="Arial" panose="020B0604020202020204" pitchFamily="34" charset="0"/>
                <a:cs typeface="Arial" panose="020B0604020202020204" pitchFamily="34" charset="0"/>
              </a:rPr>
              <a:t>American beech: moisture-growth correlations</a:t>
            </a:r>
          </a:p>
        </p:txBody>
      </p:sp>
      <p:pic>
        <p:nvPicPr>
          <p:cNvPr id="4" name="Picture 3">
            <a:extLst>
              <a:ext uri="{FF2B5EF4-FFF2-40B4-BE49-F238E27FC236}">
                <a16:creationId xmlns:a16="http://schemas.microsoft.com/office/drawing/2014/main" id="{B974063F-600C-4F41-8565-5FFE15D35F73}"/>
              </a:ext>
            </a:extLst>
          </p:cNvPr>
          <p:cNvPicPr>
            <a:picLocks noChangeAspect="1"/>
          </p:cNvPicPr>
          <p:nvPr/>
        </p:nvPicPr>
        <p:blipFill rotWithShape="1">
          <a:blip r:embed="rId3">
            <a:extLst>
              <a:ext uri="{28A0092B-C50C-407E-A947-70E740481C1C}">
                <a14:useLocalDpi xmlns:a14="http://schemas.microsoft.com/office/drawing/2010/main" val="0"/>
              </a:ext>
            </a:extLst>
          </a:blip>
          <a:srcRect t="4696"/>
          <a:stretch/>
        </p:blipFill>
        <p:spPr>
          <a:xfrm>
            <a:off x="0" y="951469"/>
            <a:ext cx="9144000" cy="5809737"/>
          </a:xfrm>
          <a:prstGeom prst="rect">
            <a:avLst/>
          </a:prstGeom>
        </p:spPr>
      </p:pic>
      <p:cxnSp>
        <p:nvCxnSpPr>
          <p:cNvPr id="23" name="Straight Connector 22">
            <a:extLst>
              <a:ext uri="{FF2B5EF4-FFF2-40B4-BE49-F238E27FC236}">
                <a16:creationId xmlns:a16="http://schemas.microsoft.com/office/drawing/2014/main" id="{EE609FE9-F1D8-4DBE-9E56-6CD68D032487}"/>
              </a:ext>
            </a:extLst>
          </p:cNvPr>
          <p:cNvCxnSpPr/>
          <p:nvPr/>
        </p:nvCxnSpPr>
        <p:spPr>
          <a:xfrm flipV="1">
            <a:off x="3842952" y="926761"/>
            <a:ext cx="0" cy="50292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D2F33D9-4817-4A79-BC17-7EE3A29B4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73" t="5657" r="21225"/>
          <a:stretch/>
        </p:blipFill>
        <p:spPr>
          <a:xfrm rot="271281">
            <a:off x="603925" y="22718"/>
            <a:ext cx="478623" cy="955259"/>
          </a:xfrm>
          <a:prstGeom prst="rect">
            <a:avLst/>
          </a:prstGeom>
        </p:spPr>
      </p:pic>
      <p:sp>
        <p:nvSpPr>
          <p:cNvPr id="25" name="Oval 24">
            <a:extLst>
              <a:ext uri="{FF2B5EF4-FFF2-40B4-BE49-F238E27FC236}">
                <a16:creationId xmlns:a16="http://schemas.microsoft.com/office/drawing/2014/main" id="{B5958AE6-1229-40C6-A866-542B160C2F5B}"/>
              </a:ext>
            </a:extLst>
          </p:cNvPr>
          <p:cNvSpPr/>
          <p:nvPr/>
        </p:nvSpPr>
        <p:spPr>
          <a:xfrm>
            <a:off x="3116176" y="3856337"/>
            <a:ext cx="606447" cy="108284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54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6EB0BB-92B7-4994-9FC4-A44D8423B3E4}"/>
              </a:ext>
            </a:extLst>
          </p:cNvPr>
          <p:cNvGrpSpPr/>
          <p:nvPr/>
        </p:nvGrpSpPr>
        <p:grpSpPr>
          <a:xfrm>
            <a:off x="0" y="827906"/>
            <a:ext cx="9144000" cy="5883876"/>
            <a:chOff x="0" y="827906"/>
            <a:chExt cx="9144000" cy="5883876"/>
          </a:xfrm>
        </p:grpSpPr>
        <p:pic>
          <p:nvPicPr>
            <p:cNvPr id="4" name="Picture 3">
              <a:extLst>
                <a:ext uri="{FF2B5EF4-FFF2-40B4-BE49-F238E27FC236}">
                  <a16:creationId xmlns:a16="http://schemas.microsoft.com/office/drawing/2014/main" id="{A8C74FCC-96C1-4308-AD8B-3C58DBE11347}"/>
                </a:ext>
              </a:extLst>
            </p:cNvPr>
            <p:cNvPicPr>
              <a:picLocks noChangeAspect="1"/>
            </p:cNvPicPr>
            <p:nvPr/>
          </p:nvPicPr>
          <p:blipFill rotWithShape="1">
            <a:blip r:embed="rId3">
              <a:extLst>
                <a:ext uri="{28A0092B-C50C-407E-A947-70E740481C1C}">
                  <a14:useLocalDpi xmlns:a14="http://schemas.microsoft.com/office/drawing/2010/main" val="0"/>
                </a:ext>
              </a:extLst>
            </a:blip>
            <a:srcRect t="3480"/>
            <a:stretch/>
          </p:blipFill>
          <p:spPr>
            <a:xfrm>
              <a:off x="0" y="827906"/>
              <a:ext cx="9144000" cy="5883876"/>
            </a:xfrm>
            <a:prstGeom prst="rect">
              <a:avLst/>
            </a:prstGeom>
          </p:spPr>
        </p:pic>
        <p:sp>
          <p:nvSpPr>
            <p:cNvPr id="5" name="Rectangle 4">
              <a:extLst>
                <a:ext uri="{FF2B5EF4-FFF2-40B4-BE49-F238E27FC236}">
                  <a16:creationId xmlns:a16="http://schemas.microsoft.com/office/drawing/2014/main" id="{499F28AF-82D1-4384-BCB5-60A705790719}"/>
                </a:ext>
              </a:extLst>
            </p:cNvPr>
            <p:cNvSpPr/>
            <p:nvPr/>
          </p:nvSpPr>
          <p:spPr>
            <a:xfrm>
              <a:off x="7356143" y="2163170"/>
              <a:ext cx="45720" cy="72333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91649C1-0A13-4356-9D88-2AAB8C8A2BD2}"/>
              </a:ext>
            </a:extLst>
          </p:cNvPr>
          <p:cNvSpPr>
            <a:spLocks noGrp="1"/>
          </p:cNvSpPr>
          <p:nvPr>
            <p:ph type="title"/>
          </p:nvPr>
        </p:nvSpPr>
        <p:spPr>
          <a:xfrm>
            <a:off x="1124331" y="-165634"/>
            <a:ext cx="7973717" cy="1371600"/>
          </a:xfrm>
        </p:spPr>
        <p:txBody>
          <a:bodyPr>
            <a:normAutofit/>
          </a:bodyPr>
          <a:lstStyle/>
          <a:p>
            <a:r>
              <a:rPr lang="en-US" sz="2700" dirty="0">
                <a:latin typeface="Arial" panose="020B0604020202020204" pitchFamily="34" charset="0"/>
                <a:cs typeface="Arial" panose="020B0604020202020204" pitchFamily="34" charset="0"/>
              </a:rPr>
              <a:t>American beech: temperature-growth correlations</a:t>
            </a:r>
          </a:p>
        </p:txBody>
      </p:sp>
      <p:cxnSp>
        <p:nvCxnSpPr>
          <p:cNvPr id="23" name="Straight Connector 22">
            <a:extLst>
              <a:ext uri="{FF2B5EF4-FFF2-40B4-BE49-F238E27FC236}">
                <a16:creationId xmlns:a16="http://schemas.microsoft.com/office/drawing/2014/main" id="{43AA2AB9-218E-46A0-BF25-2EDAEDDF6DBF}"/>
              </a:ext>
            </a:extLst>
          </p:cNvPr>
          <p:cNvCxnSpPr/>
          <p:nvPr/>
        </p:nvCxnSpPr>
        <p:spPr>
          <a:xfrm flipV="1">
            <a:off x="3842952" y="864976"/>
            <a:ext cx="0" cy="484632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C6E9188-8AAA-4062-ADE0-436224C862F5}"/>
              </a:ext>
            </a:extLst>
          </p:cNvPr>
          <p:cNvSpPr/>
          <p:nvPr/>
        </p:nvSpPr>
        <p:spPr>
          <a:xfrm>
            <a:off x="6081629" y="1205966"/>
            <a:ext cx="585981" cy="21147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D13C2DA8-8704-4D51-A620-2229BF70BA64}"/>
              </a:ext>
            </a:extLst>
          </p:cNvPr>
          <p:cNvSpPr/>
          <p:nvPr/>
        </p:nvSpPr>
        <p:spPr>
          <a:xfrm>
            <a:off x="3903091" y="4451684"/>
            <a:ext cx="1080402" cy="10198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 name="Straight Arrow Connector 7">
            <a:extLst>
              <a:ext uri="{FF2B5EF4-FFF2-40B4-BE49-F238E27FC236}">
                <a16:creationId xmlns:a16="http://schemas.microsoft.com/office/drawing/2014/main" id="{2235CA2F-FD18-4711-8B2D-BFBC8DCCE2F4}"/>
              </a:ext>
            </a:extLst>
          </p:cNvPr>
          <p:cNvCxnSpPr/>
          <p:nvPr/>
        </p:nvCxnSpPr>
        <p:spPr>
          <a:xfrm flipH="1">
            <a:off x="5125453" y="3429000"/>
            <a:ext cx="842210" cy="9023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E8C13C58-C487-46B4-AFF2-2E83E637DC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73" t="5657" r="21225"/>
          <a:stretch/>
        </p:blipFill>
        <p:spPr>
          <a:xfrm rot="271281">
            <a:off x="595623" y="17379"/>
            <a:ext cx="478623" cy="955259"/>
          </a:xfrm>
          <a:prstGeom prst="rect">
            <a:avLst/>
          </a:prstGeom>
        </p:spPr>
      </p:pic>
      <p:sp>
        <p:nvSpPr>
          <p:cNvPr id="27" name="TextBox 26">
            <a:extLst>
              <a:ext uri="{FF2B5EF4-FFF2-40B4-BE49-F238E27FC236}">
                <a16:creationId xmlns:a16="http://schemas.microsoft.com/office/drawing/2014/main" id="{9BC61B4C-A5A3-46C9-8094-404910D978B5}"/>
              </a:ext>
            </a:extLst>
          </p:cNvPr>
          <p:cNvSpPr txBox="1"/>
          <p:nvPr/>
        </p:nvSpPr>
        <p:spPr>
          <a:xfrm>
            <a:off x="5994547" y="3332870"/>
            <a:ext cx="74525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June</a:t>
            </a:r>
          </a:p>
        </p:txBody>
      </p:sp>
    </p:spTree>
    <p:extLst>
      <p:ext uri="{BB962C8B-B14F-4D97-AF65-F5344CB8AC3E}">
        <p14:creationId xmlns:p14="http://schemas.microsoft.com/office/powerpoint/2010/main" val="314621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23</a:t>
            </a:fld>
            <a:endParaRPr lang="en-US"/>
          </a:p>
        </p:txBody>
      </p:sp>
      <p:pic>
        <p:nvPicPr>
          <p:cNvPr id="7" name="Picture 6">
            <a:extLst>
              <a:ext uri="{FF2B5EF4-FFF2-40B4-BE49-F238E27FC236}">
                <a16:creationId xmlns:a16="http://schemas.microsoft.com/office/drawing/2014/main" id="{4427703C-0531-4DFE-BAAD-6D282317E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049" y="137653"/>
            <a:ext cx="5391902" cy="6582694"/>
          </a:xfrm>
          <a:prstGeom prst="rect">
            <a:avLst/>
          </a:prstGeom>
        </p:spPr>
      </p:pic>
      <p:sp>
        <p:nvSpPr>
          <p:cNvPr id="27" name="Rectangle 26">
            <a:extLst>
              <a:ext uri="{FF2B5EF4-FFF2-40B4-BE49-F238E27FC236}">
                <a16:creationId xmlns:a16="http://schemas.microsoft.com/office/drawing/2014/main" id="{22B61C42-37CD-4B8D-A1C5-336AF5710549}"/>
              </a:ext>
            </a:extLst>
          </p:cNvPr>
          <p:cNvSpPr/>
          <p:nvPr/>
        </p:nvSpPr>
        <p:spPr>
          <a:xfrm>
            <a:off x="3915123" y="1672389"/>
            <a:ext cx="1414866" cy="13234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78FE99-4677-459D-9D7C-1BB0FDB848F1}"/>
              </a:ext>
            </a:extLst>
          </p:cNvPr>
          <p:cNvSpPr/>
          <p:nvPr/>
        </p:nvSpPr>
        <p:spPr>
          <a:xfrm>
            <a:off x="283278" y="1515979"/>
            <a:ext cx="1592771" cy="4185761"/>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Temp change: 1901 thru 2011</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dirty="0" err="1">
                <a:latin typeface="Arial" panose="020B0604020202020204" pitchFamily="34" charset="0"/>
                <a:cs typeface="Arial" panose="020B0604020202020204" pitchFamily="34" charset="0"/>
              </a:rPr>
              <a:t>Janowiak</a:t>
            </a:r>
            <a:r>
              <a:rPr lang="en-US" dirty="0">
                <a:latin typeface="Arial" panose="020B0604020202020204" pitchFamily="34" charset="0"/>
                <a:cs typeface="Arial" panose="020B0604020202020204" pitchFamily="34" charset="0"/>
              </a:rPr>
              <a:t> </a:t>
            </a:r>
          </a:p>
          <a:p>
            <a:pPr algn="ctr"/>
            <a:r>
              <a:rPr lang="en-US" dirty="0">
                <a:latin typeface="Arial" panose="020B0604020202020204" pitchFamily="34" charset="0"/>
                <a:cs typeface="Arial" panose="020B0604020202020204" pitchFamily="34" charset="0"/>
              </a:rPr>
              <a:t>et al. 2018</a:t>
            </a:r>
          </a:p>
        </p:txBody>
      </p:sp>
      <p:sp>
        <p:nvSpPr>
          <p:cNvPr id="28" name="Rectangle 27">
            <a:extLst>
              <a:ext uri="{FF2B5EF4-FFF2-40B4-BE49-F238E27FC236}">
                <a16:creationId xmlns:a16="http://schemas.microsoft.com/office/drawing/2014/main" id="{57F5D92E-A0E0-4E61-9B62-B35D44AEBF9D}"/>
              </a:ext>
            </a:extLst>
          </p:cNvPr>
          <p:cNvSpPr/>
          <p:nvPr/>
        </p:nvSpPr>
        <p:spPr>
          <a:xfrm>
            <a:off x="3864567" y="137654"/>
            <a:ext cx="1414866" cy="4639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0689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49C1-0A13-4356-9D88-2AAB8C8A2BD2}"/>
              </a:ext>
            </a:extLst>
          </p:cNvPr>
          <p:cNvSpPr>
            <a:spLocks noGrp="1"/>
          </p:cNvSpPr>
          <p:nvPr>
            <p:ph type="title"/>
          </p:nvPr>
        </p:nvSpPr>
        <p:spPr>
          <a:xfrm>
            <a:off x="1460569" y="-204323"/>
            <a:ext cx="7680960" cy="1371600"/>
          </a:xfrm>
        </p:spPr>
        <p:txBody>
          <a:bodyPr>
            <a:normAutofit/>
          </a:bodyPr>
          <a:lstStyle/>
          <a:p>
            <a:r>
              <a:rPr lang="en-US" sz="3000" dirty="0">
                <a:latin typeface="Arial" panose="020B0604020202020204" pitchFamily="34" charset="0"/>
                <a:cs typeface="Arial" panose="020B0604020202020204" pitchFamily="34" charset="0"/>
              </a:rPr>
              <a:t>Yellow birch: moisture-growth correlations</a:t>
            </a:r>
          </a:p>
        </p:txBody>
      </p:sp>
      <p:pic>
        <p:nvPicPr>
          <p:cNvPr id="4" name="Picture 3">
            <a:extLst>
              <a:ext uri="{FF2B5EF4-FFF2-40B4-BE49-F238E27FC236}">
                <a16:creationId xmlns:a16="http://schemas.microsoft.com/office/drawing/2014/main" id="{511AE49D-C81E-43EA-B5E7-FE038CFFB6A2}"/>
              </a:ext>
            </a:extLst>
          </p:cNvPr>
          <p:cNvPicPr>
            <a:picLocks noChangeAspect="1"/>
          </p:cNvPicPr>
          <p:nvPr/>
        </p:nvPicPr>
        <p:blipFill rotWithShape="1">
          <a:blip r:embed="rId3">
            <a:extLst>
              <a:ext uri="{28A0092B-C50C-407E-A947-70E740481C1C}">
                <a14:useLocalDpi xmlns:a14="http://schemas.microsoft.com/office/drawing/2010/main" val="0"/>
              </a:ext>
            </a:extLst>
          </a:blip>
          <a:srcRect t="3816"/>
          <a:stretch/>
        </p:blipFill>
        <p:spPr>
          <a:xfrm>
            <a:off x="0" y="842217"/>
            <a:ext cx="9144000" cy="5863389"/>
          </a:xfrm>
          <a:prstGeom prst="rect">
            <a:avLst/>
          </a:prstGeom>
        </p:spPr>
      </p:pic>
      <p:cxnSp>
        <p:nvCxnSpPr>
          <p:cNvPr id="23" name="Straight Connector 22">
            <a:extLst>
              <a:ext uri="{FF2B5EF4-FFF2-40B4-BE49-F238E27FC236}">
                <a16:creationId xmlns:a16="http://schemas.microsoft.com/office/drawing/2014/main" id="{28139291-2B63-4E17-B10D-2B8ECC86E003}"/>
              </a:ext>
            </a:extLst>
          </p:cNvPr>
          <p:cNvCxnSpPr/>
          <p:nvPr/>
        </p:nvCxnSpPr>
        <p:spPr>
          <a:xfrm flipV="1">
            <a:off x="3842952" y="864977"/>
            <a:ext cx="0" cy="50292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78B7AE9-CFF1-4BC2-AF6C-5D73F4E008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300"/>
          <a:stretch/>
        </p:blipFill>
        <p:spPr>
          <a:xfrm rot="10800000">
            <a:off x="731482" y="3025"/>
            <a:ext cx="478838" cy="861952"/>
          </a:xfrm>
          <a:prstGeom prst="rect">
            <a:avLst/>
          </a:prstGeom>
        </p:spPr>
      </p:pic>
    </p:spTree>
    <p:extLst>
      <p:ext uri="{BB962C8B-B14F-4D97-AF65-F5344CB8AC3E}">
        <p14:creationId xmlns:p14="http://schemas.microsoft.com/office/powerpoint/2010/main" val="213038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49C1-0A13-4356-9D88-2AAB8C8A2BD2}"/>
              </a:ext>
            </a:extLst>
          </p:cNvPr>
          <p:cNvSpPr>
            <a:spLocks noGrp="1"/>
          </p:cNvSpPr>
          <p:nvPr>
            <p:ph type="title"/>
          </p:nvPr>
        </p:nvSpPr>
        <p:spPr>
          <a:xfrm>
            <a:off x="1262962" y="-128786"/>
            <a:ext cx="7973717" cy="1371600"/>
          </a:xfrm>
        </p:spPr>
        <p:txBody>
          <a:bodyPr>
            <a:normAutofit/>
          </a:bodyPr>
          <a:lstStyle/>
          <a:p>
            <a:r>
              <a:rPr lang="en-US" sz="2900" dirty="0">
                <a:latin typeface="Arial" panose="020B0604020202020204" pitchFamily="34" charset="0"/>
                <a:cs typeface="Arial" panose="020B0604020202020204" pitchFamily="34" charset="0"/>
              </a:rPr>
              <a:t>Yellow birch: temperature-growth correlations</a:t>
            </a:r>
          </a:p>
        </p:txBody>
      </p:sp>
      <p:pic>
        <p:nvPicPr>
          <p:cNvPr id="4" name="Picture 3">
            <a:extLst>
              <a:ext uri="{FF2B5EF4-FFF2-40B4-BE49-F238E27FC236}">
                <a16:creationId xmlns:a16="http://schemas.microsoft.com/office/drawing/2014/main" id="{0C46F869-DCE4-4B04-B976-34C24E7368CE}"/>
              </a:ext>
            </a:extLst>
          </p:cNvPr>
          <p:cNvPicPr>
            <a:picLocks noChangeAspect="1"/>
          </p:cNvPicPr>
          <p:nvPr/>
        </p:nvPicPr>
        <p:blipFill rotWithShape="1">
          <a:blip r:embed="rId3">
            <a:extLst>
              <a:ext uri="{28A0092B-C50C-407E-A947-70E740481C1C}">
                <a14:useLocalDpi xmlns:a14="http://schemas.microsoft.com/office/drawing/2010/main" val="0"/>
              </a:ext>
            </a:extLst>
          </a:blip>
          <a:srcRect t="3816"/>
          <a:stretch/>
        </p:blipFill>
        <p:spPr>
          <a:xfrm>
            <a:off x="0" y="866274"/>
            <a:ext cx="9144000" cy="5863392"/>
          </a:xfrm>
          <a:prstGeom prst="rect">
            <a:avLst/>
          </a:prstGeom>
        </p:spPr>
      </p:pic>
      <p:cxnSp>
        <p:nvCxnSpPr>
          <p:cNvPr id="23" name="Straight Connector 22">
            <a:extLst>
              <a:ext uri="{FF2B5EF4-FFF2-40B4-BE49-F238E27FC236}">
                <a16:creationId xmlns:a16="http://schemas.microsoft.com/office/drawing/2014/main" id="{31E5D957-B9EB-4757-BC3A-097E7BF47A29}"/>
              </a:ext>
            </a:extLst>
          </p:cNvPr>
          <p:cNvCxnSpPr/>
          <p:nvPr/>
        </p:nvCxnSpPr>
        <p:spPr>
          <a:xfrm flipV="1">
            <a:off x="3842952" y="889041"/>
            <a:ext cx="0" cy="50292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B04ED089-B3D5-4F86-8F50-8DDC17FAD014}"/>
              </a:ext>
            </a:extLst>
          </p:cNvPr>
          <p:cNvSpPr/>
          <p:nvPr/>
        </p:nvSpPr>
        <p:spPr>
          <a:xfrm>
            <a:off x="6875712" y="1276755"/>
            <a:ext cx="585981" cy="10453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D12162E3-2F69-4FFD-A611-BB6F33F3C7FE}"/>
              </a:ext>
            </a:extLst>
          </p:cNvPr>
          <p:cNvSpPr/>
          <p:nvPr/>
        </p:nvSpPr>
        <p:spPr>
          <a:xfrm>
            <a:off x="4331369" y="4511844"/>
            <a:ext cx="664155" cy="10198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 name="Straight Arrow Connector 25">
            <a:extLst>
              <a:ext uri="{FF2B5EF4-FFF2-40B4-BE49-F238E27FC236}">
                <a16:creationId xmlns:a16="http://schemas.microsoft.com/office/drawing/2014/main" id="{A1DFEFB5-9D91-40E9-8A6F-217513AF11CD}"/>
              </a:ext>
            </a:extLst>
          </p:cNvPr>
          <p:cNvCxnSpPr>
            <a:cxnSpLocks/>
          </p:cNvCxnSpPr>
          <p:nvPr/>
        </p:nvCxnSpPr>
        <p:spPr>
          <a:xfrm flipH="1">
            <a:off x="5301049" y="2557115"/>
            <a:ext cx="1192427" cy="149752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F51529A7-9FB7-462B-B1D8-DDF33A210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300"/>
          <a:stretch/>
        </p:blipFill>
        <p:spPr>
          <a:xfrm rot="10800000">
            <a:off x="635226" y="3025"/>
            <a:ext cx="478838" cy="861952"/>
          </a:xfrm>
          <a:prstGeom prst="rect">
            <a:avLst/>
          </a:prstGeom>
        </p:spPr>
      </p:pic>
      <p:sp>
        <p:nvSpPr>
          <p:cNvPr id="28" name="TextBox 27">
            <a:extLst>
              <a:ext uri="{FF2B5EF4-FFF2-40B4-BE49-F238E27FC236}">
                <a16:creationId xmlns:a16="http://schemas.microsoft.com/office/drawing/2014/main" id="{C7E44F3F-6EDF-47B0-AB61-967FC3BE322B}"/>
              </a:ext>
            </a:extLst>
          </p:cNvPr>
          <p:cNvSpPr txBox="1"/>
          <p:nvPr/>
        </p:nvSpPr>
        <p:spPr>
          <a:xfrm>
            <a:off x="6625089" y="2310066"/>
            <a:ext cx="119242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Jul  Aug</a:t>
            </a:r>
          </a:p>
        </p:txBody>
      </p:sp>
    </p:spTree>
    <p:extLst>
      <p:ext uri="{BB962C8B-B14F-4D97-AF65-F5344CB8AC3E}">
        <p14:creationId xmlns:p14="http://schemas.microsoft.com/office/powerpoint/2010/main" val="179634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xit" presetSubtype="0" fill="hold" grpId="0" nodeType="with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1506955" y="164776"/>
            <a:ext cx="7210800" cy="1143301"/>
          </a:xfrm>
        </p:spPr>
        <p:txBody>
          <a:bodyPr>
            <a:normAutofit/>
          </a:bodyPr>
          <a:lstStyle/>
          <a:p>
            <a:pPr algn="ctr"/>
            <a:r>
              <a:rPr lang="en-US" b="1" dirty="0">
                <a:solidFill>
                  <a:srgbClr val="006600"/>
                </a:solidFill>
                <a:latin typeface="Arial" panose="020B0604020202020204" pitchFamily="34" charset="0"/>
                <a:cs typeface="Arial" panose="020B0604020202020204" pitchFamily="34" charset="0"/>
              </a:rPr>
              <a:t>Freeze-thaw cycles</a:t>
            </a: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26</a:t>
            </a:fld>
            <a:endParaRPr lang="en-US"/>
          </a:p>
        </p:txBody>
      </p:sp>
      <p:grpSp>
        <p:nvGrpSpPr>
          <p:cNvPr id="10" name="Group 9">
            <a:extLst>
              <a:ext uri="{FF2B5EF4-FFF2-40B4-BE49-F238E27FC236}">
                <a16:creationId xmlns:a16="http://schemas.microsoft.com/office/drawing/2014/main" id="{30183155-EDE8-4844-95EB-00419C7CF888}"/>
              </a:ext>
            </a:extLst>
          </p:cNvPr>
          <p:cNvGrpSpPr/>
          <p:nvPr/>
        </p:nvGrpSpPr>
        <p:grpSpPr>
          <a:xfrm>
            <a:off x="181547" y="173736"/>
            <a:ext cx="1094131" cy="6510528"/>
            <a:chOff x="7375475" y="171084"/>
            <a:chExt cx="1094131" cy="6510528"/>
          </a:xfrm>
        </p:grpSpPr>
        <p:pic>
          <p:nvPicPr>
            <p:cNvPr id="11" name="Picture 10">
              <a:extLst>
                <a:ext uri="{FF2B5EF4-FFF2-40B4-BE49-F238E27FC236}">
                  <a16:creationId xmlns:a16="http://schemas.microsoft.com/office/drawing/2014/main" id="{EF0BEF51-D131-4829-9642-40B283CBA3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2" name="Group 11">
              <a:extLst>
                <a:ext uri="{FF2B5EF4-FFF2-40B4-BE49-F238E27FC236}">
                  <a16:creationId xmlns:a16="http://schemas.microsoft.com/office/drawing/2014/main" id="{F1D53CD8-E7AA-41E6-B97F-83F6262F447D}"/>
                </a:ext>
              </a:extLst>
            </p:cNvPr>
            <p:cNvGrpSpPr/>
            <p:nvPr/>
          </p:nvGrpSpPr>
          <p:grpSpPr>
            <a:xfrm>
              <a:off x="7453428" y="701907"/>
              <a:ext cx="938695" cy="933671"/>
              <a:chOff x="1736436" y="309776"/>
              <a:chExt cx="938695" cy="933671"/>
            </a:xfrm>
          </p:grpSpPr>
          <p:sp>
            <p:nvSpPr>
              <p:cNvPr id="25" name="Oval 24">
                <a:extLst>
                  <a:ext uri="{FF2B5EF4-FFF2-40B4-BE49-F238E27FC236}">
                    <a16:creationId xmlns:a16="http://schemas.microsoft.com/office/drawing/2014/main" id="{BF5EB594-ED26-48D2-AC7B-97DF248767E4}"/>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6" name="Picture 25">
                <a:extLst>
                  <a:ext uri="{FF2B5EF4-FFF2-40B4-BE49-F238E27FC236}">
                    <a16:creationId xmlns:a16="http://schemas.microsoft.com/office/drawing/2014/main" id="{2A0E56AA-0E81-42AC-83CA-AD2AA28098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3" name="Group 12">
              <a:extLst>
                <a:ext uri="{FF2B5EF4-FFF2-40B4-BE49-F238E27FC236}">
                  <a16:creationId xmlns:a16="http://schemas.microsoft.com/office/drawing/2014/main" id="{853BDABA-0C83-4584-A15A-30A0177973E0}"/>
                </a:ext>
              </a:extLst>
            </p:cNvPr>
            <p:cNvGrpSpPr/>
            <p:nvPr/>
          </p:nvGrpSpPr>
          <p:grpSpPr>
            <a:xfrm>
              <a:off x="7455940" y="2067973"/>
              <a:ext cx="933671" cy="963038"/>
              <a:chOff x="1429723" y="1367920"/>
              <a:chExt cx="933671" cy="963038"/>
            </a:xfrm>
          </p:grpSpPr>
          <p:sp>
            <p:nvSpPr>
              <p:cNvPr id="23" name="Oval 22">
                <a:extLst>
                  <a:ext uri="{FF2B5EF4-FFF2-40B4-BE49-F238E27FC236}">
                    <a16:creationId xmlns:a16="http://schemas.microsoft.com/office/drawing/2014/main" id="{DCC05952-E7AE-4122-A6DB-132F1A988540}"/>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4" name="Picture 23">
                <a:extLst>
                  <a:ext uri="{FF2B5EF4-FFF2-40B4-BE49-F238E27FC236}">
                    <a16:creationId xmlns:a16="http://schemas.microsoft.com/office/drawing/2014/main" id="{1A2E28B5-63B6-46FC-8C15-403C24A99E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7" name="Group 16">
              <a:extLst>
                <a:ext uri="{FF2B5EF4-FFF2-40B4-BE49-F238E27FC236}">
                  <a16:creationId xmlns:a16="http://schemas.microsoft.com/office/drawing/2014/main" id="{83B51EDE-7F5A-45C9-B1C8-B5417B61E9EE}"/>
                </a:ext>
              </a:extLst>
            </p:cNvPr>
            <p:cNvGrpSpPr/>
            <p:nvPr/>
          </p:nvGrpSpPr>
          <p:grpSpPr>
            <a:xfrm>
              <a:off x="7455940" y="3463406"/>
              <a:ext cx="933671" cy="1016104"/>
              <a:chOff x="1516808" y="2434081"/>
              <a:chExt cx="933671" cy="1016104"/>
            </a:xfrm>
          </p:grpSpPr>
          <p:sp>
            <p:nvSpPr>
              <p:cNvPr id="21" name="Oval 20">
                <a:extLst>
                  <a:ext uri="{FF2B5EF4-FFF2-40B4-BE49-F238E27FC236}">
                    <a16:creationId xmlns:a16="http://schemas.microsoft.com/office/drawing/2014/main" id="{AF65B174-5424-4E37-8820-8B06C722B2D1}"/>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2" name="Picture 21">
                <a:extLst>
                  <a:ext uri="{FF2B5EF4-FFF2-40B4-BE49-F238E27FC236}">
                    <a16:creationId xmlns:a16="http://schemas.microsoft.com/office/drawing/2014/main" id="{6A90D622-A362-4EB1-8A04-807D844793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8" name="Group 17">
              <a:extLst>
                <a:ext uri="{FF2B5EF4-FFF2-40B4-BE49-F238E27FC236}">
                  <a16:creationId xmlns:a16="http://schemas.microsoft.com/office/drawing/2014/main" id="{FED2F27F-4224-4B38-AF0D-1F9BBDD2DCB2}"/>
                </a:ext>
              </a:extLst>
            </p:cNvPr>
            <p:cNvGrpSpPr/>
            <p:nvPr/>
          </p:nvGrpSpPr>
          <p:grpSpPr>
            <a:xfrm>
              <a:off x="7455940" y="4911904"/>
              <a:ext cx="933671" cy="980507"/>
              <a:chOff x="1538307" y="3718364"/>
              <a:chExt cx="933671" cy="980507"/>
            </a:xfrm>
          </p:grpSpPr>
          <p:sp>
            <p:nvSpPr>
              <p:cNvPr id="19" name="Oval 18">
                <a:extLst>
                  <a:ext uri="{FF2B5EF4-FFF2-40B4-BE49-F238E27FC236}">
                    <a16:creationId xmlns:a16="http://schemas.microsoft.com/office/drawing/2014/main" id="{500420CE-E614-41E7-B897-9ED68CA8E4F4}"/>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0" name="Picture 19">
                <a:extLst>
                  <a:ext uri="{FF2B5EF4-FFF2-40B4-BE49-F238E27FC236}">
                    <a16:creationId xmlns:a16="http://schemas.microsoft.com/office/drawing/2014/main" id="{673A5137-2B9E-4E92-91BF-76BA642A06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
        <p:nvSpPr>
          <p:cNvPr id="8" name="Content Placeholder 7">
            <a:extLst>
              <a:ext uri="{FF2B5EF4-FFF2-40B4-BE49-F238E27FC236}">
                <a16:creationId xmlns:a16="http://schemas.microsoft.com/office/drawing/2014/main" id="{24273696-5AAA-4D70-AA56-228269BF2147}"/>
              </a:ext>
            </a:extLst>
          </p:cNvPr>
          <p:cNvSpPr>
            <a:spLocks noGrp="1"/>
          </p:cNvSpPr>
          <p:nvPr>
            <p:ph idx="1"/>
          </p:nvPr>
        </p:nvSpPr>
        <p:spPr>
          <a:xfrm>
            <a:off x="4395808" y="2627640"/>
            <a:ext cx="2131139" cy="1143302"/>
          </a:xfrm>
        </p:spPr>
        <p:txBody>
          <a:bodyPr/>
          <a:lstStyle/>
          <a:p>
            <a:pPr marL="0" indent="0" algn="ctr">
              <a:spcBef>
                <a:spcPts val="0"/>
              </a:spcBef>
              <a:buNone/>
            </a:pPr>
            <a:r>
              <a:rPr lang="en-US" dirty="0">
                <a:latin typeface="Arial" panose="020B0604020202020204" pitchFamily="34" charset="0"/>
                <a:cs typeface="Arial" panose="020B0604020202020204" pitchFamily="34" charset="0"/>
              </a:rPr>
              <a:t>winter </a:t>
            </a:r>
          </a:p>
          <a:p>
            <a:pPr marL="0" indent="0" algn="ctr">
              <a:spcBef>
                <a:spcPts val="0"/>
              </a:spcBef>
              <a:buNone/>
            </a:pPr>
            <a:r>
              <a:rPr lang="en-US" dirty="0">
                <a:latin typeface="Arial" panose="020B0604020202020204" pitchFamily="34" charset="0"/>
                <a:cs typeface="Arial" panose="020B0604020202020204" pitchFamily="34" charset="0"/>
              </a:rPr>
              <a:t>temperatures</a:t>
            </a:r>
          </a:p>
          <a:p>
            <a:pPr marL="0" indent="0" algn="ctr">
              <a:buNone/>
            </a:pP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3A5C1BF-1597-4390-AF00-F21DA0DC587E}"/>
              </a:ext>
            </a:extLst>
          </p:cNvPr>
          <p:cNvPicPr>
            <a:picLocks noChangeAspect="1"/>
          </p:cNvPicPr>
          <p:nvPr/>
        </p:nvPicPr>
        <p:blipFill>
          <a:blip r:embed="rId8"/>
          <a:stretch>
            <a:fillRect/>
          </a:stretch>
        </p:blipFill>
        <p:spPr>
          <a:xfrm>
            <a:off x="1341867" y="1308077"/>
            <a:ext cx="2857500" cy="4419600"/>
          </a:xfrm>
          <a:prstGeom prst="rect">
            <a:avLst/>
          </a:prstGeom>
        </p:spPr>
      </p:pic>
      <p:sp>
        <p:nvSpPr>
          <p:cNvPr id="14" name="Arrow: Up 13">
            <a:extLst>
              <a:ext uri="{FF2B5EF4-FFF2-40B4-BE49-F238E27FC236}">
                <a16:creationId xmlns:a16="http://schemas.microsoft.com/office/drawing/2014/main" id="{A31FCA19-1454-4D7C-9A0A-C1194FE4A818}"/>
              </a:ext>
            </a:extLst>
          </p:cNvPr>
          <p:cNvSpPr/>
          <p:nvPr/>
        </p:nvSpPr>
        <p:spPr>
          <a:xfrm>
            <a:off x="4362067" y="2377440"/>
            <a:ext cx="369020" cy="92027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0E9B697B-0C2E-453E-9768-131E53A9867E}"/>
              </a:ext>
            </a:extLst>
          </p:cNvPr>
          <p:cNvSpPr/>
          <p:nvPr/>
        </p:nvSpPr>
        <p:spPr>
          <a:xfrm rot="5400000">
            <a:off x="6593090" y="2507010"/>
            <a:ext cx="369020" cy="92027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Content Placeholder 7">
            <a:extLst>
              <a:ext uri="{FF2B5EF4-FFF2-40B4-BE49-F238E27FC236}">
                <a16:creationId xmlns:a16="http://schemas.microsoft.com/office/drawing/2014/main" id="{562A1483-5B54-4B50-ABCF-5622921EF330}"/>
              </a:ext>
            </a:extLst>
          </p:cNvPr>
          <p:cNvSpPr txBox="1">
            <a:spLocks/>
          </p:cNvSpPr>
          <p:nvPr/>
        </p:nvSpPr>
        <p:spPr>
          <a:xfrm>
            <a:off x="7237738" y="2679064"/>
            <a:ext cx="1547067" cy="1358766"/>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spcBef>
                <a:spcPts val="0"/>
              </a:spcBef>
              <a:buFont typeface="Garamond" pitchFamily="18" charset="0"/>
              <a:buNone/>
            </a:pPr>
            <a:r>
              <a:rPr lang="en-US" dirty="0">
                <a:latin typeface="Arial" panose="020B0604020202020204" pitchFamily="34" charset="0"/>
                <a:cs typeface="Arial" panose="020B0604020202020204" pitchFamily="34" charset="0"/>
              </a:rPr>
              <a:t>freeze-thaw </a:t>
            </a:r>
          </a:p>
          <a:p>
            <a:pPr marL="0" indent="0" algn="ctr">
              <a:spcBef>
                <a:spcPts val="0"/>
              </a:spcBef>
              <a:buFont typeface="Garamond" pitchFamily="18" charset="0"/>
              <a:buNone/>
            </a:pPr>
            <a:r>
              <a:rPr lang="en-US" dirty="0">
                <a:latin typeface="Arial" panose="020B0604020202020204" pitchFamily="34" charset="0"/>
                <a:cs typeface="Arial" panose="020B0604020202020204" pitchFamily="34" charset="0"/>
              </a:rPr>
              <a:t>cycles</a:t>
            </a:r>
          </a:p>
          <a:p>
            <a:pPr algn="ctr"/>
            <a:endParaRPr lang="en-US" dirty="0">
              <a:latin typeface="Arial" panose="020B0604020202020204" pitchFamily="34" charset="0"/>
              <a:cs typeface="Arial" panose="020B0604020202020204" pitchFamily="34" charset="0"/>
            </a:endParaRPr>
          </a:p>
        </p:txBody>
      </p:sp>
      <p:sp>
        <p:nvSpPr>
          <p:cNvPr id="29" name="Content Placeholder 7">
            <a:extLst>
              <a:ext uri="{FF2B5EF4-FFF2-40B4-BE49-F238E27FC236}">
                <a16:creationId xmlns:a16="http://schemas.microsoft.com/office/drawing/2014/main" id="{DE964252-B7D3-485B-94E4-396457DEBB59}"/>
              </a:ext>
            </a:extLst>
          </p:cNvPr>
          <p:cNvSpPr txBox="1">
            <a:spLocks/>
          </p:cNvSpPr>
          <p:nvPr/>
        </p:nvSpPr>
        <p:spPr>
          <a:xfrm>
            <a:off x="5072687" y="4673851"/>
            <a:ext cx="3299335" cy="1143301"/>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Zhu et al. 2000, 2002</a:t>
            </a:r>
          </a:p>
        </p:txBody>
      </p:sp>
      <p:sp>
        <p:nvSpPr>
          <p:cNvPr id="30" name="Rectangle 29">
            <a:extLst>
              <a:ext uri="{FF2B5EF4-FFF2-40B4-BE49-F238E27FC236}">
                <a16:creationId xmlns:a16="http://schemas.microsoft.com/office/drawing/2014/main" id="{CA978D62-D3F4-4D93-844D-0DCEF235CEF7}"/>
              </a:ext>
            </a:extLst>
          </p:cNvPr>
          <p:cNvSpPr/>
          <p:nvPr/>
        </p:nvSpPr>
        <p:spPr>
          <a:xfrm>
            <a:off x="1283953" y="5486774"/>
            <a:ext cx="817853"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uvm.edu</a:t>
            </a:r>
          </a:p>
        </p:txBody>
      </p:sp>
      <p:sp>
        <p:nvSpPr>
          <p:cNvPr id="15" name="Rectangle 14">
            <a:extLst>
              <a:ext uri="{FF2B5EF4-FFF2-40B4-BE49-F238E27FC236}">
                <a16:creationId xmlns:a16="http://schemas.microsoft.com/office/drawing/2014/main" id="{6AC72453-CE3C-4058-86B4-3BDCEEEBBF41}"/>
              </a:ext>
            </a:extLst>
          </p:cNvPr>
          <p:cNvSpPr/>
          <p:nvPr/>
        </p:nvSpPr>
        <p:spPr>
          <a:xfrm>
            <a:off x="4491600" y="3683768"/>
            <a:ext cx="4226155"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freezing-induced embolism and subsequent poor recovery</a:t>
            </a:r>
          </a:p>
        </p:txBody>
      </p:sp>
    </p:spTree>
    <p:extLst>
      <p:ext uri="{BB962C8B-B14F-4D97-AF65-F5344CB8AC3E}">
        <p14:creationId xmlns:p14="http://schemas.microsoft.com/office/powerpoint/2010/main" val="40976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49C1-0A13-4356-9D88-2AAB8C8A2BD2}"/>
              </a:ext>
            </a:extLst>
          </p:cNvPr>
          <p:cNvSpPr>
            <a:spLocks noGrp="1"/>
          </p:cNvSpPr>
          <p:nvPr>
            <p:ph type="title"/>
          </p:nvPr>
        </p:nvSpPr>
        <p:spPr>
          <a:xfrm>
            <a:off x="1701526" y="-190116"/>
            <a:ext cx="7680960" cy="1371600"/>
          </a:xfrm>
        </p:spPr>
        <p:txBody>
          <a:bodyPr>
            <a:normAutofit/>
          </a:bodyPr>
          <a:lstStyle/>
          <a:p>
            <a:r>
              <a:rPr lang="en-US" sz="3000" dirty="0">
                <a:latin typeface="Arial" panose="020B0604020202020204" pitchFamily="34" charset="0"/>
                <a:cs typeface="Arial" panose="020B0604020202020204" pitchFamily="34" charset="0"/>
              </a:rPr>
              <a:t>Red maple: moisture-growth correlations</a:t>
            </a:r>
          </a:p>
        </p:txBody>
      </p:sp>
      <p:pic>
        <p:nvPicPr>
          <p:cNvPr id="4" name="Picture 3">
            <a:extLst>
              <a:ext uri="{FF2B5EF4-FFF2-40B4-BE49-F238E27FC236}">
                <a16:creationId xmlns:a16="http://schemas.microsoft.com/office/drawing/2014/main" id="{E12BDF87-EAC6-49DB-9CC3-6D1AB7C727E6}"/>
              </a:ext>
            </a:extLst>
          </p:cNvPr>
          <p:cNvPicPr>
            <a:picLocks noChangeAspect="1"/>
          </p:cNvPicPr>
          <p:nvPr/>
        </p:nvPicPr>
        <p:blipFill rotWithShape="1">
          <a:blip r:embed="rId3">
            <a:extLst>
              <a:ext uri="{28A0092B-C50C-407E-A947-70E740481C1C}">
                <a14:useLocalDpi xmlns:a14="http://schemas.microsoft.com/office/drawing/2010/main" val="0"/>
              </a:ext>
            </a:extLst>
          </a:blip>
          <a:srcRect t="3026"/>
          <a:stretch/>
        </p:blipFill>
        <p:spPr>
          <a:xfrm>
            <a:off x="0" y="830184"/>
            <a:ext cx="9144000" cy="5911516"/>
          </a:xfrm>
          <a:prstGeom prst="rect">
            <a:avLst/>
          </a:prstGeom>
        </p:spPr>
      </p:pic>
      <p:cxnSp>
        <p:nvCxnSpPr>
          <p:cNvPr id="23" name="Straight Connector 22">
            <a:extLst>
              <a:ext uri="{FF2B5EF4-FFF2-40B4-BE49-F238E27FC236}">
                <a16:creationId xmlns:a16="http://schemas.microsoft.com/office/drawing/2014/main" id="{F7D011B3-A4A0-46E8-894C-1791A987D83C}"/>
              </a:ext>
            </a:extLst>
          </p:cNvPr>
          <p:cNvCxnSpPr/>
          <p:nvPr/>
        </p:nvCxnSpPr>
        <p:spPr>
          <a:xfrm flipV="1">
            <a:off x="3842952" y="816849"/>
            <a:ext cx="0" cy="512064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FE5A51D7-A578-401C-9FA7-05C25E76EE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1307"/>
          <a:stretch/>
        </p:blipFill>
        <p:spPr>
          <a:xfrm>
            <a:off x="675110" y="-84170"/>
            <a:ext cx="830911" cy="961179"/>
          </a:xfrm>
          <a:prstGeom prst="rect">
            <a:avLst/>
          </a:prstGeom>
        </p:spPr>
      </p:pic>
    </p:spTree>
    <p:extLst>
      <p:ext uri="{BB962C8B-B14F-4D97-AF65-F5344CB8AC3E}">
        <p14:creationId xmlns:p14="http://schemas.microsoft.com/office/powerpoint/2010/main" val="959550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49C1-0A13-4356-9D88-2AAB8C8A2BD2}"/>
              </a:ext>
            </a:extLst>
          </p:cNvPr>
          <p:cNvSpPr>
            <a:spLocks noGrp="1"/>
          </p:cNvSpPr>
          <p:nvPr>
            <p:ph type="title"/>
          </p:nvPr>
        </p:nvSpPr>
        <p:spPr>
          <a:xfrm>
            <a:off x="1248970" y="-132345"/>
            <a:ext cx="7680960" cy="1371600"/>
          </a:xfrm>
        </p:spPr>
        <p:txBody>
          <a:bodyPr>
            <a:normAutofit/>
          </a:bodyPr>
          <a:lstStyle/>
          <a:p>
            <a:r>
              <a:rPr lang="en-US" sz="3000" dirty="0">
                <a:latin typeface="Arial" panose="020B0604020202020204" pitchFamily="34" charset="0"/>
                <a:cs typeface="Arial" panose="020B0604020202020204" pitchFamily="34" charset="0"/>
              </a:rPr>
              <a:t>Red maple: temperature-growth correlations</a:t>
            </a:r>
          </a:p>
        </p:txBody>
      </p:sp>
      <p:pic>
        <p:nvPicPr>
          <p:cNvPr id="4" name="Picture 3">
            <a:extLst>
              <a:ext uri="{FF2B5EF4-FFF2-40B4-BE49-F238E27FC236}">
                <a16:creationId xmlns:a16="http://schemas.microsoft.com/office/drawing/2014/main" id="{164D7411-B8B7-4BBC-ACC9-FD6950B20615}"/>
              </a:ext>
            </a:extLst>
          </p:cNvPr>
          <p:cNvPicPr>
            <a:picLocks noChangeAspect="1"/>
          </p:cNvPicPr>
          <p:nvPr/>
        </p:nvPicPr>
        <p:blipFill rotWithShape="1">
          <a:blip r:embed="rId3">
            <a:extLst>
              <a:ext uri="{28A0092B-C50C-407E-A947-70E740481C1C}">
                <a14:useLocalDpi xmlns:a14="http://schemas.microsoft.com/office/drawing/2010/main" val="0"/>
              </a:ext>
            </a:extLst>
          </a:blip>
          <a:srcRect t="3816"/>
          <a:stretch/>
        </p:blipFill>
        <p:spPr>
          <a:xfrm>
            <a:off x="0" y="866273"/>
            <a:ext cx="9144000" cy="5863397"/>
          </a:xfrm>
          <a:prstGeom prst="rect">
            <a:avLst/>
          </a:prstGeom>
        </p:spPr>
      </p:pic>
      <p:cxnSp>
        <p:nvCxnSpPr>
          <p:cNvPr id="23" name="Straight Connector 22">
            <a:extLst>
              <a:ext uri="{FF2B5EF4-FFF2-40B4-BE49-F238E27FC236}">
                <a16:creationId xmlns:a16="http://schemas.microsoft.com/office/drawing/2014/main" id="{3AE7B9B3-5FD2-4094-B8BF-EC18E84B2BB7}"/>
              </a:ext>
            </a:extLst>
          </p:cNvPr>
          <p:cNvCxnSpPr/>
          <p:nvPr/>
        </p:nvCxnSpPr>
        <p:spPr>
          <a:xfrm flipV="1">
            <a:off x="3842952" y="877009"/>
            <a:ext cx="0" cy="50292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FEF18BA7-6CCB-491F-91F2-5EE13A34AB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1307"/>
          <a:stretch/>
        </p:blipFill>
        <p:spPr>
          <a:xfrm>
            <a:off x="434474" y="-84170"/>
            <a:ext cx="830911" cy="961179"/>
          </a:xfrm>
          <a:prstGeom prst="rect">
            <a:avLst/>
          </a:prstGeom>
        </p:spPr>
      </p:pic>
    </p:spTree>
    <p:extLst>
      <p:ext uri="{BB962C8B-B14F-4D97-AF65-F5344CB8AC3E}">
        <p14:creationId xmlns:p14="http://schemas.microsoft.com/office/powerpoint/2010/main" val="354130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1203219" y="155021"/>
            <a:ext cx="7361214" cy="1143301"/>
          </a:xfrm>
        </p:spPr>
        <p:txBody>
          <a:bodyPr>
            <a:normAutofit/>
          </a:bodyPr>
          <a:lstStyle/>
          <a:p>
            <a:pPr algn="ctr"/>
            <a:r>
              <a:rPr lang="en-US" b="1" dirty="0">
                <a:solidFill>
                  <a:srgbClr val="006600"/>
                </a:solidFill>
                <a:latin typeface="Arial" panose="020B0604020202020204" pitchFamily="34" charset="0"/>
                <a:cs typeface="Arial" panose="020B0604020202020204" pitchFamily="34" charset="0"/>
              </a:rPr>
              <a:t>Red maple</a:t>
            </a: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29</a:t>
            </a:fld>
            <a:endParaRPr lang="en-US"/>
          </a:p>
        </p:txBody>
      </p:sp>
      <p:grpSp>
        <p:nvGrpSpPr>
          <p:cNvPr id="10" name="Group 9">
            <a:extLst>
              <a:ext uri="{FF2B5EF4-FFF2-40B4-BE49-F238E27FC236}">
                <a16:creationId xmlns:a16="http://schemas.microsoft.com/office/drawing/2014/main" id="{30183155-EDE8-4844-95EB-00419C7CF888}"/>
              </a:ext>
            </a:extLst>
          </p:cNvPr>
          <p:cNvGrpSpPr/>
          <p:nvPr/>
        </p:nvGrpSpPr>
        <p:grpSpPr>
          <a:xfrm>
            <a:off x="181547" y="173736"/>
            <a:ext cx="1094131" cy="6510528"/>
            <a:chOff x="7375475" y="171084"/>
            <a:chExt cx="1094131" cy="6510528"/>
          </a:xfrm>
        </p:grpSpPr>
        <p:pic>
          <p:nvPicPr>
            <p:cNvPr id="11" name="Picture 10">
              <a:extLst>
                <a:ext uri="{FF2B5EF4-FFF2-40B4-BE49-F238E27FC236}">
                  <a16:creationId xmlns:a16="http://schemas.microsoft.com/office/drawing/2014/main" id="{EF0BEF51-D131-4829-9642-40B283CBA3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2" name="Group 11">
              <a:extLst>
                <a:ext uri="{FF2B5EF4-FFF2-40B4-BE49-F238E27FC236}">
                  <a16:creationId xmlns:a16="http://schemas.microsoft.com/office/drawing/2014/main" id="{F1D53CD8-E7AA-41E6-B97F-83F6262F447D}"/>
                </a:ext>
              </a:extLst>
            </p:cNvPr>
            <p:cNvGrpSpPr/>
            <p:nvPr/>
          </p:nvGrpSpPr>
          <p:grpSpPr>
            <a:xfrm>
              <a:off x="7453428" y="701907"/>
              <a:ext cx="938695" cy="933671"/>
              <a:chOff x="1736436" y="309776"/>
              <a:chExt cx="938695" cy="933671"/>
            </a:xfrm>
          </p:grpSpPr>
          <p:sp>
            <p:nvSpPr>
              <p:cNvPr id="25" name="Oval 24">
                <a:extLst>
                  <a:ext uri="{FF2B5EF4-FFF2-40B4-BE49-F238E27FC236}">
                    <a16:creationId xmlns:a16="http://schemas.microsoft.com/office/drawing/2014/main" id="{BF5EB594-ED26-48D2-AC7B-97DF248767E4}"/>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6" name="Picture 25">
                <a:extLst>
                  <a:ext uri="{FF2B5EF4-FFF2-40B4-BE49-F238E27FC236}">
                    <a16:creationId xmlns:a16="http://schemas.microsoft.com/office/drawing/2014/main" id="{2A0E56AA-0E81-42AC-83CA-AD2AA28098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3" name="Group 12">
              <a:extLst>
                <a:ext uri="{FF2B5EF4-FFF2-40B4-BE49-F238E27FC236}">
                  <a16:creationId xmlns:a16="http://schemas.microsoft.com/office/drawing/2014/main" id="{853BDABA-0C83-4584-A15A-30A0177973E0}"/>
                </a:ext>
              </a:extLst>
            </p:cNvPr>
            <p:cNvGrpSpPr/>
            <p:nvPr/>
          </p:nvGrpSpPr>
          <p:grpSpPr>
            <a:xfrm>
              <a:off x="7455940" y="2067973"/>
              <a:ext cx="933671" cy="963038"/>
              <a:chOff x="1429723" y="1367920"/>
              <a:chExt cx="933671" cy="963038"/>
            </a:xfrm>
          </p:grpSpPr>
          <p:sp>
            <p:nvSpPr>
              <p:cNvPr id="23" name="Oval 22">
                <a:extLst>
                  <a:ext uri="{FF2B5EF4-FFF2-40B4-BE49-F238E27FC236}">
                    <a16:creationId xmlns:a16="http://schemas.microsoft.com/office/drawing/2014/main" id="{DCC05952-E7AE-4122-A6DB-132F1A988540}"/>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4" name="Picture 23">
                <a:extLst>
                  <a:ext uri="{FF2B5EF4-FFF2-40B4-BE49-F238E27FC236}">
                    <a16:creationId xmlns:a16="http://schemas.microsoft.com/office/drawing/2014/main" id="{1A2E28B5-63B6-46FC-8C15-403C24A99E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7" name="Group 16">
              <a:extLst>
                <a:ext uri="{FF2B5EF4-FFF2-40B4-BE49-F238E27FC236}">
                  <a16:creationId xmlns:a16="http://schemas.microsoft.com/office/drawing/2014/main" id="{83B51EDE-7F5A-45C9-B1C8-B5417B61E9EE}"/>
                </a:ext>
              </a:extLst>
            </p:cNvPr>
            <p:cNvGrpSpPr/>
            <p:nvPr/>
          </p:nvGrpSpPr>
          <p:grpSpPr>
            <a:xfrm>
              <a:off x="7455940" y="3463406"/>
              <a:ext cx="933671" cy="1016104"/>
              <a:chOff x="1516808" y="2434081"/>
              <a:chExt cx="933671" cy="1016104"/>
            </a:xfrm>
          </p:grpSpPr>
          <p:sp>
            <p:nvSpPr>
              <p:cNvPr id="21" name="Oval 20">
                <a:extLst>
                  <a:ext uri="{FF2B5EF4-FFF2-40B4-BE49-F238E27FC236}">
                    <a16:creationId xmlns:a16="http://schemas.microsoft.com/office/drawing/2014/main" id="{AF65B174-5424-4E37-8820-8B06C722B2D1}"/>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2" name="Picture 21">
                <a:extLst>
                  <a:ext uri="{FF2B5EF4-FFF2-40B4-BE49-F238E27FC236}">
                    <a16:creationId xmlns:a16="http://schemas.microsoft.com/office/drawing/2014/main" id="{6A90D622-A362-4EB1-8A04-807D844793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8" name="Group 17">
              <a:extLst>
                <a:ext uri="{FF2B5EF4-FFF2-40B4-BE49-F238E27FC236}">
                  <a16:creationId xmlns:a16="http://schemas.microsoft.com/office/drawing/2014/main" id="{FED2F27F-4224-4B38-AF0D-1F9BBDD2DCB2}"/>
                </a:ext>
              </a:extLst>
            </p:cNvPr>
            <p:cNvGrpSpPr/>
            <p:nvPr/>
          </p:nvGrpSpPr>
          <p:grpSpPr>
            <a:xfrm>
              <a:off x="7455940" y="4911904"/>
              <a:ext cx="933671" cy="980507"/>
              <a:chOff x="1538307" y="3718364"/>
              <a:chExt cx="933671" cy="980507"/>
            </a:xfrm>
          </p:grpSpPr>
          <p:sp>
            <p:nvSpPr>
              <p:cNvPr id="19" name="Oval 18">
                <a:extLst>
                  <a:ext uri="{FF2B5EF4-FFF2-40B4-BE49-F238E27FC236}">
                    <a16:creationId xmlns:a16="http://schemas.microsoft.com/office/drawing/2014/main" id="{500420CE-E614-41E7-B897-9ED68CA8E4F4}"/>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0" name="Picture 19">
                <a:extLst>
                  <a:ext uri="{FF2B5EF4-FFF2-40B4-BE49-F238E27FC236}">
                    <a16:creationId xmlns:a16="http://schemas.microsoft.com/office/drawing/2014/main" id="{673A5137-2B9E-4E92-91BF-76BA642A06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pic>
        <p:nvPicPr>
          <p:cNvPr id="2052" name="Picture 4" descr="red maple">
            <a:extLst>
              <a:ext uri="{FF2B5EF4-FFF2-40B4-BE49-F238E27FC236}">
                <a16:creationId xmlns:a16="http://schemas.microsoft.com/office/drawing/2014/main" id="{96B2D338-2390-4F90-B83E-2A3C60E398F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4" t="4406" r="6514" b="4467"/>
          <a:stretch/>
        </p:blipFill>
        <p:spPr bwMode="auto">
          <a:xfrm>
            <a:off x="2188752" y="1378471"/>
            <a:ext cx="3007895" cy="434003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BF9FF7A7-934C-42B7-8047-C029C1FCCD38}"/>
              </a:ext>
            </a:extLst>
          </p:cNvPr>
          <p:cNvSpPr/>
          <p:nvPr/>
        </p:nvSpPr>
        <p:spPr>
          <a:xfrm>
            <a:off x="5378116" y="1886061"/>
            <a:ext cx="3471973" cy="4154984"/>
          </a:xfrm>
          <a:prstGeom prst="rect">
            <a:avLst/>
          </a:prstGeom>
        </p:spPr>
        <p:txBody>
          <a:bodyPr wrap="square">
            <a:spAutoFit/>
          </a:bodyPr>
          <a:lstStyle/>
          <a:p>
            <a:r>
              <a:rPr lang="en-US" sz="2400" u="sng" dirty="0">
                <a:latin typeface="Arial" panose="020B0604020202020204" pitchFamily="34" charset="0"/>
                <a:cs typeface="Arial" panose="020B0604020202020204" pitchFamily="34" charset="0"/>
              </a:rPr>
              <a:t>Generalist species: </a:t>
            </a:r>
          </a:p>
          <a:p>
            <a:r>
              <a:rPr lang="en-US" sz="2400" dirty="0">
                <a:latin typeface="Arial" panose="020B0604020202020204" pitchFamily="34" charset="0"/>
                <a:cs typeface="Arial" panose="020B0604020202020204" pitchFamily="34" charset="0"/>
              </a:rPr>
              <a:t>-can exist in greatly varying conditions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-exhibits genotypic variation in different ecosystems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Abrams1998</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BFADB4D-8E3D-4E50-BB86-CBFAFD91BF00}"/>
              </a:ext>
            </a:extLst>
          </p:cNvPr>
          <p:cNvSpPr/>
          <p:nvPr/>
        </p:nvSpPr>
        <p:spPr>
          <a:xfrm>
            <a:off x="4551919" y="5388274"/>
            <a:ext cx="644728" cy="276999"/>
          </a:xfrm>
          <a:prstGeom prst="rect">
            <a:avLst/>
          </a:prstGeom>
        </p:spPr>
        <p:txBody>
          <a:bodyPr wrap="none">
            <a:spAutoFit/>
          </a:bodyPr>
          <a:lstStyle/>
          <a:p>
            <a:r>
              <a:rPr lang="en-US" sz="1200" dirty="0">
                <a:solidFill>
                  <a:schemeClr val="bg1"/>
                </a:solidFill>
                <a:latin typeface="Arial" panose="020B0604020202020204" pitchFamily="34" charset="0"/>
                <a:cs typeface="Arial" panose="020B0604020202020204" pitchFamily="34" charset="0"/>
              </a:rPr>
              <a:t>ufl.edu</a:t>
            </a:r>
          </a:p>
        </p:txBody>
      </p:sp>
    </p:spTree>
    <p:extLst>
      <p:ext uri="{BB962C8B-B14F-4D97-AF65-F5344CB8AC3E}">
        <p14:creationId xmlns:p14="http://schemas.microsoft.com/office/powerpoint/2010/main" val="4197292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87F3070-E216-4892-A56D-CFC703D14224}"/>
              </a:ext>
            </a:extLst>
          </p:cNvPr>
          <p:cNvGrpSpPr/>
          <p:nvPr/>
        </p:nvGrpSpPr>
        <p:grpSpPr>
          <a:xfrm>
            <a:off x="181547" y="173736"/>
            <a:ext cx="1094131" cy="6510528"/>
            <a:chOff x="7375475" y="171084"/>
            <a:chExt cx="1094131" cy="6510528"/>
          </a:xfrm>
        </p:grpSpPr>
        <p:pic>
          <p:nvPicPr>
            <p:cNvPr id="10" name="Picture 9">
              <a:extLst>
                <a:ext uri="{FF2B5EF4-FFF2-40B4-BE49-F238E27FC236}">
                  <a16:creationId xmlns:a16="http://schemas.microsoft.com/office/drawing/2014/main" id="{DE73C6E2-FD9E-4584-B921-A0063C85F9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1" name="Group 10">
              <a:extLst>
                <a:ext uri="{FF2B5EF4-FFF2-40B4-BE49-F238E27FC236}">
                  <a16:creationId xmlns:a16="http://schemas.microsoft.com/office/drawing/2014/main" id="{63E39887-2687-462D-8E25-759F407251CF}"/>
                </a:ext>
              </a:extLst>
            </p:cNvPr>
            <p:cNvGrpSpPr/>
            <p:nvPr/>
          </p:nvGrpSpPr>
          <p:grpSpPr>
            <a:xfrm>
              <a:off x="7453428" y="701907"/>
              <a:ext cx="938695" cy="933671"/>
              <a:chOff x="1736436" y="309776"/>
              <a:chExt cx="938695" cy="933671"/>
            </a:xfrm>
          </p:grpSpPr>
          <p:sp>
            <p:nvSpPr>
              <p:cNvPr id="21" name="Oval 20">
                <a:extLst>
                  <a:ext uri="{FF2B5EF4-FFF2-40B4-BE49-F238E27FC236}">
                    <a16:creationId xmlns:a16="http://schemas.microsoft.com/office/drawing/2014/main" id="{2ED5C8D8-34E0-4BDE-BB8E-9503D59322CB}"/>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2" name="Picture 21">
                <a:extLst>
                  <a:ext uri="{FF2B5EF4-FFF2-40B4-BE49-F238E27FC236}">
                    <a16:creationId xmlns:a16="http://schemas.microsoft.com/office/drawing/2014/main" id="{B47C7017-1F6F-44EC-BB8C-577DEA585F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2" name="Group 11">
              <a:extLst>
                <a:ext uri="{FF2B5EF4-FFF2-40B4-BE49-F238E27FC236}">
                  <a16:creationId xmlns:a16="http://schemas.microsoft.com/office/drawing/2014/main" id="{4E89EE3D-5979-4C40-8D27-8F7F0D9B5BD8}"/>
                </a:ext>
              </a:extLst>
            </p:cNvPr>
            <p:cNvGrpSpPr/>
            <p:nvPr/>
          </p:nvGrpSpPr>
          <p:grpSpPr>
            <a:xfrm>
              <a:off x="7455940" y="2067973"/>
              <a:ext cx="933671" cy="963038"/>
              <a:chOff x="1429723" y="1367920"/>
              <a:chExt cx="933671" cy="963038"/>
            </a:xfrm>
          </p:grpSpPr>
          <p:sp>
            <p:nvSpPr>
              <p:cNvPr id="19" name="Oval 18">
                <a:extLst>
                  <a:ext uri="{FF2B5EF4-FFF2-40B4-BE49-F238E27FC236}">
                    <a16:creationId xmlns:a16="http://schemas.microsoft.com/office/drawing/2014/main" id="{78A53A20-ADE5-4701-8908-4A9A279818B4}"/>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0" name="Picture 19">
                <a:extLst>
                  <a:ext uri="{FF2B5EF4-FFF2-40B4-BE49-F238E27FC236}">
                    <a16:creationId xmlns:a16="http://schemas.microsoft.com/office/drawing/2014/main" id="{CDCE95B9-0F8B-4FD8-9AC2-0A6E1E9800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3" name="Group 12">
              <a:extLst>
                <a:ext uri="{FF2B5EF4-FFF2-40B4-BE49-F238E27FC236}">
                  <a16:creationId xmlns:a16="http://schemas.microsoft.com/office/drawing/2014/main" id="{F7D23A3E-482D-4B5A-BBCB-097B7DD22F4A}"/>
                </a:ext>
              </a:extLst>
            </p:cNvPr>
            <p:cNvGrpSpPr/>
            <p:nvPr/>
          </p:nvGrpSpPr>
          <p:grpSpPr>
            <a:xfrm>
              <a:off x="7455940" y="3463406"/>
              <a:ext cx="933671" cy="1016104"/>
              <a:chOff x="1516808" y="2434081"/>
              <a:chExt cx="933671" cy="1016104"/>
            </a:xfrm>
          </p:grpSpPr>
          <p:sp>
            <p:nvSpPr>
              <p:cNvPr id="17" name="Oval 16">
                <a:extLst>
                  <a:ext uri="{FF2B5EF4-FFF2-40B4-BE49-F238E27FC236}">
                    <a16:creationId xmlns:a16="http://schemas.microsoft.com/office/drawing/2014/main" id="{0D55BFFE-2543-4301-9650-12E2CD96FFD7}"/>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8" name="Picture 17">
                <a:extLst>
                  <a:ext uri="{FF2B5EF4-FFF2-40B4-BE49-F238E27FC236}">
                    <a16:creationId xmlns:a16="http://schemas.microsoft.com/office/drawing/2014/main" id="{A24B4BC8-BB3C-4141-B99B-A139F91D9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4" name="Group 13">
              <a:extLst>
                <a:ext uri="{FF2B5EF4-FFF2-40B4-BE49-F238E27FC236}">
                  <a16:creationId xmlns:a16="http://schemas.microsoft.com/office/drawing/2014/main" id="{8780ADE8-7641-4957-8A39-7C7B420EA21F}"/>
                </a:ext>
              </a:extLst>
            </p:cNvPr>
            <p:cNvGrpSpPr/>
            <p:nvPr/>
          </p:nvGrpSpPr>
          <p:grpSpPr>
            <a:xfrm>
              <a:off x="7455940" y="4911904"/>
              <a:ext cx="933671" cy="980507"/>
              <a:chOff x="1538307" y="3718364"/>
              <a:chExt cx="933671" cy="980507"/>
            </a:xfrm>
          </p:grpSpPr>
          <p:sp>
            <p:nvSpPr>
              <p:cNvPr id="15" name="Oval 14">
                <a:extLst>
                  <a:ext uri="{FF2B5EF4-FFF2-40B4-BE49-F238E27FC236}">
                    <a16:creationId xmlns:a16="http://schemas.microsoft.com/office/drawing/2014/main" id="{C1B10E9F-1519-46BE-9ED4-D904EC8FA365}"/>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6" name="Picture 15">
                <a:extLst>
                  <a:ext uri="{FF2B5EF4-FFF2-40B4-BE49-F238E27FC236}">
                    <a16:creationId xmlns:a16="http://schemas.microsoft.com/office/drawing/2014/main" id="{23C81212-1255-4EEF-A661-9F27EBD288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pic>
        <p:nvPicPr>
          <p:cNvPr id="23" name="Picture 2" descr="us-foresttypes.jpg (646×570)">
            <a:extLst>
              <a:ext uri="{FF2B5EF4-FFF2-40B4-BE49-F238E27FC236}">
                <a16:creationId xmlns:a16="http://schemas.microsoft.com/office/drawing/2014/main" id="{A7935D88-C5B8-43CA-BDB9-D330F372CB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3235" y="464951"/>
            <a:ext cx="6926031" cy="611120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D8FB085E-FC07-4B18-BEE2-267AA5A4C707}"/>
              </a:ext>
            </a:extLst>
          </p:cNvPr>
          <p:cNvSpPr/>
          <p:nvPr/>
        </p:nvSpPr>
        <p:spPr>
          <a:xfrm>
            <a:off x="7531173" y="6309360"/>
            <a:ext cx="1002197" cy="253916"/>
          </a:xfrm>
          <a:prstGeom prst="rect">
            <a:avLst/>
          </a:prstGeom>
        </p:spPr>
        <p:txBody>
          <a:bodyPr wrap="none">
            <a:spAutoFit/>
          </a:bodyPr>
          <a:lstStyle/>
          <a:p>
            <a:r>
              <a:rPr lang="en-US" sz="1050" dirty="0">
                <a:latin typeface="Arial" panose="020B0604020202020204" pitchFamily="34" charset="0"/>
                <a:cs typeface="Arial" panose="020B0604020202020204" pitchFamily="34" charset="0"/>
              </a:rPr>
              <a:t>geo.msu.edu</a:t>
            </a:r>
          </a:p>
        </p:txBody>
      </p:sp>
    </p:spTree>
    <p:extLst>
      <p:ext uri="{BB962C8B-B14F-4D97-AF65-F5344CB8AC3E}">
        <p14:creationId xmlns:p14="http://schemas.microsoft.com/office/powerpoint/2010/main" val="3145382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1203219" y="155021"/>
            <a:ext cx="7361214" cy="1143301"/>
          </a:xfrm>
        </p:spPr>
        <p:txBody>
          <a:bodyPr>
            <a:normAutofit/>
          </a:bodyPr>
          <a:lstStyle/>
          <a:p>
            <a:pPr algn="ctr"/>
            <a:r>
              <a:rPr lang="en-US" b="1" dirty="0">
                <a:solidFill>
                  <a:srgbClr val="006600"/>
                </a:solidFill>
                <a:latin typeface="Arial" panose="020B0604020202020204" pitchFamily="34" charset="0"/>
                <a:cs typeface="Arial" panose="020B0604020202020204" pitchFamily="34" charset="0"/>
              </a:rPr>
              <a:t>Red maple swamp</a:t>
            </a: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30</a:t>
            </a:fld>
            <a:endParaRPr lang="en-US"/>
          </a:p>
        </p:txBody>
      </p:sp>
      <p:grpSp>
        <p:nvGrpSpPr>
          <p:cNvPr id="10" name="Group 9">
            <a:extLst>
              <a:ext uri="{FF2B5EF4-FFF2-40B4-BE49-F238E27FC236}">
                <a16:creationId xmlns:a16="http://schemas.microsoft.com/office/drawing/2014/main" id="{30183155-EDE8-4844-95EB-00419C7CF888}"/>
              </a:ext>
            </a:extLst>
          </p:cNvPr>
          <p:cNvGrpSpPr/>
          <p:nvPr/>
        </p:nvGrpSpPr>
        <p:grpSpPr>
          <a:xfrm>
            <a:off x="181547" y="173736"/>
            <a:ext cx="1094131" cy="6510528"/>
            <a:chOff x="7375475" y="171084"/>
            <a:chExt cx="1094131" cy="6510528"/>
          </a:xfrm>
        </p:grpSpPr>
        <p:pic>
          <p:nvPicPr>
            <p:cNvPr id="11" name="Picture 10">
              <a:extLst>
                <a:ext uri="{FF2B5EF4-FFF2-40B4-BE49-F238E27FC236}">
                  <a16:creationId xmlns:a16="http://schemas.microsoft.com/office/drawing/2014/main" id="{EF0BEF51-D131-4829-9642-40B283CBA3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2" name="Group 11">
              <a:extLst>
                <a:ext uri="{FF2B5EF4-FFF2-40B4-BE49-F238E27FC236}">
                  <a16:creationId xmlns:a16="http://schemas.microsoft.com/office/drawing/2014/main" id="{F1D53CD8-E7AA-41E6-B97F-83F6262F447D}"/>
                </a:ext>
              </a:extLst>
            </p:cNvPr>
            <p:cNvGrpSpPr/>
            <p:nvPr/>
          </p:nvGrpSpPr>
          <p:grpSpPr>
            <a:xfrm>
              <a:off x="7453428" y="701907"/>
              <a:ext cx="938695" cy="933671"/>
              <a:chOff x="1736436" y="309776"/>
              <a:chExt cx="938695" cy="933671"/>
            </a:xfrm>
          </p:grpSpPr>
          <p:sp>
            <p:nvSpPr>
              <p:cNvPr id="25" name="Oval 24">
                <a:extLst>
                  <a:ext uri="{FF2B5EF4-FFF2-40B4-BE49-F238E27FC236}">
                    <a16:creationId xmlns:a16="http://schemas.microsoft.com/office/drawing/2014/main" id="{BF5EB594-ED26-48D2-AC7B-97DF248767E4}"/>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6" name="Picture 25">
                <a:extLst>
                  <a:ext uri="{FF2B5EF4-FFF2-40B4-BE49-F238E27FC236}">
                    <a16:creationId xmlns:a16="http://schemas.microsoft.com/office/drawing/2014/main" id="{2A0E56AA-0E81-42AC-83CA-AD2AA28098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3" name="Group 12">
              <a:extLst>
                <a:ext uri="{FF2B5EF4-FFF2-40B4-BE49-F238E27FC236}">
                  <a16:creationId xmlns:a16="http://schemas.microsoft.com/office/drawing/2014/main" id="{853BDABA-0C83-4584-A15A-30A0177973E0}"/>
                </a:ext>
              </a:extLst>
            </p:cNvPr>
            <p:cNvGrpSpPr/>
            <p:nvPr/>
          </p:nvGrpSpPr>
          <p:grpSpPr>
            <a:xfrm>
              <a:off x="7455940" y="2067973"/>
              <a:ext cx="933671" cy="963038"/>
              <a:chOff x="1429723" y="1367920"/>
              <a:chExt cx="933671" cy="963038"/>
            </a:xfrm>
          </p:grpSpPr>
          <p:sp>
            <p:nvSpPr>
              <p:cNvPr id="23" name="Oval 22">
                <a:extLst>
                  <a:ext uri="{FF2B5EF4-FFF2-40B4-BE49-F238E27FC236}">
                    <a16:creationId xmlns:a16="http://schemas.microsoft.com/office/drawing/2014/main" id="{DCC05952-E7AE-4122-A6DB-132F1A988540}"/>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4" name="Picture 23">
                <a:extLst>
                  <a:ext uri="{FF2B5EF4-FFF2-40B4-BE49-F238E27FC236}">
                    <a16:creationId xmlns:a16="http://schemas.microsoft.com/office/drawing/2014/main" id="{1A2E28B5-63B6-46FC-8C15-403C24A99E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7" name="Group 16">
              <a:extLst>
                <a:ext uri="{FF2B5EF4-FFF2-40B4-BE49-F238E27FC236}">
                  <a16:creationId xmlns:a16="http://schemas.microsoft.com/office/drawing/2014/main" id="{83B51EDE-7F5A-45C9-B1C8-B5417B61E9EE}"/>
                </a:ext>
              </a:extLst>
            </p:cNvPr>
            <p:cNvGrpSpPr/>
            <p:nvPr/>
          </p:nvGrpSpPr>
          <p:grpSpPr>
            <a:xfrm>
              <a:off x="7455940" y="3463406"/>
              <a:ext cx="933671" cy="1016104"/>
              <a:chOff x="1516808" y="2434081"/>
              <a:chExt cx="933671" cy="1016104"/>
            </a:xfrm>
          </p:grpSpPr>
          <p:sp>
            <p:nvSpPr>
              <p:cNvPr id="21" name="Oval 20">
                <a:extLst>
                  <a:ext uri="{FF2B5EF4-FFF2-40B4-BE49-F238E27FC236}">
                    <a16:creationId xmlns:a16="http://schemas.microsoft.com/office/drawing/2014/main" id="{AF65B174-5424-4E37-8820-8B06C722B2D1}"/>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2" name="Picture 21">
                <a:extLst>
                  <a:ext uri="{FF2B5EF4-FFF2-40B4-BE49-F238E27FC236}">
                    <a16:creationId xmlns:a16="http://schemas.microsoft.com/office/drawing/2014/main" id="{6A90D622-A362-4EB1-8A04-807D844793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8" name="Group 17">
              <a:extLst>
                <a:ext uri="{FF2B5EF4-FFF2-40B4-BE49-F238E27FC236}">
                  <a16:creationId xmlns:a16="http://schemas.microsoft.com/office/drawing/2014/main" id="{FED2F27F-4224-4B38-AF0D-1F9BBDD2DCB2}"/>
                </a:ext>
              </a:extLst>
            </p:cNvPr>
            <p:cNvGrpSpPr/>
            <p:nvPr/>
          </p:nvGrpSpPr>
          <p:grpSpPr>
            <a:xfrm>
              <a:off x="7455940" y="4911904"/>
              <a:ext cx="933671" cy="980507"/>
              <a:chOff x="1538307" y="3718364"/>
              <a:chExt cx="933671" cy="980507"/>
            </a:xfrm>
          </p:grpSpPr>
          <p:sp>
            <p:nvSpPr>
              <p:cNvPr id="19" name="Oval 18">
                <a:extLst>
                  <a:ext uri="{FF2B5EF4-FFF2-40B4-BE49-F238E27FC236}">
                    <a16:creationId xmlns:a16="http://schemas.microsoft.com/office/drawing/2014/main" id="{500420CE-E614-41E7-B897-9ED68CA8E4F4}"/>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0" name="Picture 19">
                <a:extLst>
                  <a:ext uri="{FF2B5EF4-FFF2-40B4-BE49-F238E27FC236}">
                    <a16:creationId xmlns:a16="http://schemas.microsoft.com/office/drawing/2014/main" id="{673A5137-2B9E-4E92-91BF-76BA642A06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pic>
        <p:nvPicPr>
          <p:cNvPr id="9" name="Content Placeholder 8">
            <a:extLst>
              <a:ext uri="{FF2B5EF4-FFF2-40B4-BE49-F238E27FC236}">
                <a16:creationId xmlns:a16="http://schemas.microsoft.com/office/drawing/2014/main" id="{A7340543-F532-4BB7-83B0-A8203B61CC93}"/>
              </a:ext>
            </a:extLst>
          </p:cNvPr>
          <p:cNvPicPr>
            <a:picLocks noGrp="1" noChangeAspect="1"/>
          </p:cNvPicPr>
          <p:nvPr>
            <p:ph idx="1"/>
          </p:nvPr>
        </p:nvPicPr>
        <p:blipFill>
          <a:blip r:embed="rId8"/>
          <a:stretch>
            <a:fillRect/>
          </a:stretch>
        </p:blipFill>
        <p:spPr>
          <a:xfrm>
            <a:off x="1312842" y="1198864"/>
            <a:ext cx="7251592" cy="4836812"/>
          </a:xfrm>
          <a:prstGeom prst="rect">
            <a:avLst/>
          </a:prstGeom>
        </p:spPr>
      </p:pic>
      <p:sp>
        <p:nvSpPr>
          <p:cNvPr id="14" name="Rectangle 13">
            <a:extLst>
              <a:ext uri="{FF2B5EF4-FFF2-40B4-BE49-F238E27FC236}">
                <a16:creationId xmlns:a16="http://schemas.microsoft.com/office/drawing/2014/main" id="{1A82CE41-DA75-433D-9D88-F63D69A4288D}"/>
              </a:ext>
            </a:extLst>
          </p:cNvPr>
          <p:cNvSpPr/>
          <p:nvPr/>
        </p:nvSpPr>
        <p:spPr>
          <a:xfrm>
            <a:off x="7350874" y="5734091"/>
            <a:ext cx="1249060" cy="307777"/>
          </a:xfrm>
          <a:prstGeom prst="rect">
            <a:avLst/>
          </a:prstGeom>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capecod.com</a:t>
            </a:r>
          </a:p>
        </p:txBody>
      </p:sp>
    </p:spTree>
    <p:extLst>
      <p:ext uri="{BB962C8B-B14F-4D97-AF65-F5344CB8AC3E}">
        <p14:creationId xmlns:p14="http://schemas.microsoft.com/office/powerpoint/2010/main" val="925451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1195683" y="423283"/>
            <a:ext cx="7361214" cy="1143301"/>
          </a:xfrm>
        </p:spPr>
        <p:txBody>
          <a:bodyPr>
            <a:normAutofit fontScale="90000"/>
          </a:bodyPr>
          <a:lstStyle/>
          <a:p>
            <a:pPr algn="ctr"/>
            <a:r>
              <a:rPr lang="en-US" b="1" dirty="0">
                <a:solidFill>
                  <a:srgbClr val="006600"/>
                </a:solidFill>
                <a:latin typeface="Arial" panose="020B0604020202020204" pitchFamily="34" charset="0"/>
                <a:cs typeface="Arial" panose="020B0604020202020204" pitchFamily="34" charset="0"/>
              </a:rPr>
              <a:t>Summary of climate-growth correlations</a:t>
            </a: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31</a:t>
            </a:fld>
            <a:endParaRPr lang="en-US"/>
          </a:p>
        </p:txBody>
      </p:sp>
      <p:grpSp>
        <p:nvGrpSpPr>
          <p:cNvPr id="10" name="Group 9">
            <a:extLst>
              <a:ext uri="{FF2B5EF4-FFF2-40B4-BE49-F238E27FC236}">
                <a16:creationId xmlns:a16="http://schemas.microsoft.com/office/drawing/2014/main" id="{30183155-EDE8-4844-95EB-00419C7CF888}"/>
              </a:ext>
            </a:extLst>
          </p:cNvPr>
          <p:cNvGrpSpPr/>
          <p:nvPr/>
        </p:nvGrpSpPr>
        <p:grpSpPr>
          <a:xfrm>
            <a:off x="181547" y="173736"/>
            <a:ext cx="1094131" cy="6510528"/>
            <a:chOff x="7375475" y="171084"/>
            <a:chExt cx="1094131" cy="6510528"/>
          </a:xfrm>
        </p:grpSpPr>
        <p:pic>
          <p:nvPicPr>
            <p:cNvPr id="11" name="Picture 10">
              <a:extLst>
                <a:ext uri="{FF2B5EF4-FFF2-40B4-BE49-F238E27FC236}">
                  <a16:creationId xmlns:a16="http://schemas.microsoft.com/office/drawing/2014/main" id="{EF0BEF51-D131-4829-9642-40B283CBA3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2" name="Group 11">
              <a:extLst>
                <a:ext uri="{FF2B5EF4-FFF2-40B4-BE49-F238E27FC236}">
                  <a16:creationId xmlns:a16="http://schemas.microsoft.com/office/drawing/2014/main" id="{F1D53CD8-E7AA-41E6-B97F-83F6262F447D}"/>
                </a:ext>
              </a:extLst>
            </p:cNvPr>
            <p:cNvGrpSpPr/>
            <p:nvPr/>
          </p:nvGrpSpPr>
          <p:grpSpPr>
            <a:xfrm>
              <a:off x="7453428" y="701907"/>
              <a:ext cx="938695" cy="933671"/>
              <a:chOff x="1736436" y="309776"/>
              <a:chExt cx="938695" cy="933671"/>
            </a:xfrm>
          </p:grpSpPr>
          <p:sp>
            <p:nvSpPr>
              <p:cNvPr id="25" name="Oval 24">
                <a:extLst>
                  <a:ext uri="{FF2B5EF4-FFF2-40B4-BE49-F238E27FC236}">
                    <a16:creationId xmlns:a16="http://schemas.microsoft.com/office/drawing/2014/main" id="{BF5EB594-ED26-48D2-AC7B-97DF248767E4}"/>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6" name="Picture 25">
                <a:extLst>
                  <a:ext uri="{FF2B5EF4-FFF2-40B4-BE49-F238E27FC236}">
                    <a16:creationId xmlns:a16="http://schemas.microsoft.com/office/drawing/2014/main" id="{2A0E56AA-0E81-42AC-83CA-AD2AA28098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3" name="Group 12">
              <a:extLst>
                <a:ext uri="{FF2B5EF4-FFF2-40B4-BE49-F238E27FC236}">
                  <a16:creationId xmlns:a16="http://schemas.microsoft.com/office/drawing/2014/main" id="{853BDABA-0C83-4584-A15A-30A0177973E0}"/>
                </a:ext>
              </a:extLst>
            </p:cNvPr>
            <p:cNvGrpSpPr/>
            <p:nvPr/>
          </p:nvGrpSpPr>
          <p:grpSpPr>
            <a:xfrm>
              <a:off x="7455940" y="2067973"/>
              <a:ext cx="933671" cy="963038"/>
              <a:chOff x="1429723" y="1367920"/>
              <a:chExt cx="933671" cy="963038"/>
            </a:xfrm>
          </p:grpSpPr>
          <p:sp>
            <p:nvSpPr>
              <p:cNvPr id="23" name="Oval 22">
                <a:extLst>
                  <a:ext uri="{FF2B5EF4-FFF2-40B4-BE49-F238E27FC236}">
                    <a16:creationId xmlns:a16="http://schemas.microsoft.com/office/drawing/2014/main" id="{DCC05952-E7AE-4122-A6DB-132F1A988540}"/>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4" name="Picture 23">
                <a:extLst>
                  <a:ext uri="{FF2B5EF4-FFF2-40B4-BE49-F238E27FC236}">
                    <a16:creationId xmlns:a16="http://schemas.microsoft.com/office/drawing/2014/main" id="{1A2E28B5-63B6-46FC-8C15-403C24A99E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7" name="Group 16">
              <a:extLst>
                <a:ext uri="{FF2B5EF4-FFF2-40B4-BE49-F238E27FC236}">
                  <a16:creationId xmlns:a16="http://schemas.microsoft.com/office/drawing/2014/main" id="{83B51EDE-7F5A-45C9-B1C8-B5417B61E9EE}"/>
                </a:ext>
              </a:extLst>
            </p:cNvPr>
            <p:cNvGrpSpPr/>
            <p:nvPr/>
          </p:nvGrpSpPr>
          <p:grpSpPr>
            <a:xfrm>
              <a:off x="7455940" y="3463406"/>
              <a:ext cx="933671" cy="1016104"/>
              <a:chOff x="1516808" y="2434081"/>
              <a:chExt cx="933671" cy="1016104"/>
            </a:xfrm>
          </p:grpSpPr>
          <p:sp>
            <p:nvSpPr>
              <p:cNvPr id="21" name="Oval 20">
                <a:extLst>
                  <a:ext uri="{FF2B5EF4-FFF2-40B4-BE49-F238E27FC236}">
                    <a16:creationId xmlns:a16="http://schemas.microsoft.com/office/drawing/2014/main" id="{AF65B174-5424-4E37-8820-8B06C722B2D1}"/>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2" name="Picture 21">
                <a:extLst>
                  <a:ext uri="{FF2B5EF4-FFF2-40B4-BE49-F238E27FC236}">
                    <a16:creationId xmlns:a16="http://schemas.microsoft.com/office/drawing/2014/main" id="{6A90D622-A362-4EB1-8A04-807D844793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8" name="Group 17">
              <a:extLst>
                <a:ext uri="{FF2B5EF4-FFF2-40B4-BE49-F238E27FC236}">
                  <a16:creationId xmlns:a16="http://schemas.microsoft.com/office/drawing/2014/main" id="{FED2F27F-4224-4B38-AF0D-1F9BBDD2DCB2}"/>
                </a:ext>
              </a:extLst>
            </p:cNvPr>
            <p:cNvGrpSpPr/>
            <p:nvPr/>
          </p:nvGrpSpPr>
          <p:grpSpPr>
            <a:xfrm>
              <a:off x="7455940" y="4911904"/>
              <a:ext cx="933671" cy="980507"/>
              <a:chOff x="1538307" y="3718364"/>
              <a:chExt cx="933671" cy="980507"/>
            </a:xfrm>
          </p:grpSpPr>
          <p:sp>
            <p:nvSpPr>
              <p:cNvPr id="19" name="Oval 18">
                <a:extLst>
                  <a:ext uri="{FF2B5EF4-FFF2-40B4-BE49-F238E27FC236}">
                    <a16:creationId xmlns:a16="http://schemas.microsoft.com/office/drawing/2014/main" id="{500420CE-E614-41E7-B897-9ED68CA8E4F4}"/>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0" name="Picture 19">
                <a:extLst>
                  <a:ext uri="{FF2B5EF4-FFF2-40B4-BE49-F238E27FC236}">
                    <a16:creationId xmlns:a16="http://schemas.microsoft.com/office/drawing/2014/main" id="{673A5137-2B9E-4E92-91BF-76BA642A06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graphicFrame>
        <p:nvGraphicFramePr>
          <p:cNvPr id="3" name="Content Placeholder 2">
            <a:extLst>
              <a:ext uri="{FF2B5EF4-FFF2-40B4-BE49-F238E27FC236}">
                <a16:creationId xmlns:a16="http://schemas.microsoft.com/office/drawing/2014/main" id="{7199B4E3-97AC-47C7-A4AA-69951C180A4D}"/>
              </a:ext>
            </a:extLst>
          </p:cNvPr>
          <p:cNvGraphicFramePr>
            <a:graphicFrameLocks noGrp="1"/>
          </p:cNvGraphicFramePr>
          <p:nvPr>
            <p:ph idx="1"/>
            <p:extLst>
              <p:ext uri="{D42A27DB-BD31-4B8C-83A1-F6EECF244321}">
                <p14:modId xmlns:p14="http://schemas.microsoft.com/office/powerpoint/2010/main" val="3706858781"/>
              </p:ext>
            </p:extLst>
          </p:nvPr>
        </p:nvGraphicFramePr>
        <p:xfrm>
          <a:off x="1463545" y="2025009"/>
          <a:ext cx="7100888" cy="1371600"/>
        </p:xfrm>
        <a:graphic>
          <a:graphicData uri="http://schemas.openxmlformats.org/drawingml/2006/table">
            <a:tbl>
              <a:tblPr firstRow="1" bandRow="1">
                <a:tableStyleId>{5FD0F851-EC5A-4D38-B0AD-8093EC10F338}</a:tableStyleId>
              </a:tblPr>
              <a:tblGrid>
                <a:gridCol w="3550444">
                  <a:extLst>
                    <a:ext uri="{9D8B030D-6E8A-4147-A177-3AD203B41FA5}">
                      <a16:colId xmlns:a16="http://schemas.microsoft.com/office/drawing/2014/main" val="3831376755"/>
                    </a:ext>
                  </a:extLst>
                </a:gridCol>
                <a:gridCol w="3550444">
                  <a:extLst>
                    <a:ext uri="{9D8B030D-6E8A-4147-A177-3AD203B41FA5}">
                      <a16:colId xmlns:a16="http://schemas.microsoft.com/office/drawing/2014/main" val="4169292669"/>
                    </a:ext>
                  </a:extLst>
                </a:gridCol>
              </a:tblGrid>
              <a:tr h="370840">
                <a:tc>
                  <a:txBody>
                    <a:bodyPr/>
                    <a:lstStyle/>
                    <a:p>
                      <a:r>
                        <a:rPr lang="en-US" sz="2400" dirty="0">
                          <a:latin typeface="Arial" panose="020B0604020202020204" pitchFamily="34" charset="0"/>
                          <a:cs typeface="Arial" panose="020B0604020202020204" pitchFamily="34" charset="0"/>
                        </a:rPr>
                        <a:t>Over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Arial" panose="020B0604020202020204" pitchFamily="34" charset="0"/>
                          <a:cs typeface="Arial" panose="020B0604020202020204" pitchFamily="34" charset="0"/>
                        </a:rPr>
                        <a:t>Species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3155228"/>
                  </a:ext>
                </a:extLst>
              </a:tr>
              <a:tr h="370840">
                <a:tc>
                  <a:txBody>
                    <a:bodyPr/>
                    <a:lstStyle/>
                    <a:p>
                      <a:r>
                        <a:rPr lang="en-US" dirty="0">
                          <a:latin typeface="Arial" panose="020B0604020202020204" pitchFamily="34" charset="0"/>
                          <a:cs typeface="Arial" panose="020B0604020202020204" pitchFamily="34" charset="0"/>
                        </a:rPr>
                        <a:t>Moisture has become less important overall</a:t>
                      </a:r>
                    </a:p>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sugar maple, yellow birch, red maple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2574152"/>
                  </a:ext>
                </a:extLst>
              </a:tr>
            </a:tbl>
          </a:graphicData>
        </a:graphic>
      </p:graphicFrame>
    </p:spTree>
    <p:extLst>
      <p:ext uri="{BB962C8B-B14F-4D97-AF65-F5344CB8AC3E}">
        <p14:creationId xmlns:p14="http://schemas.microsoft.com/office/powerpoint/2010/main" val="3823650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1195683" y="423283"/>
            <a:ext cx="7361214" cy="1143301"/>
          </a:xfrm>
        </p:spPr>
        <p:txBody>
          <a:bodyPr>
            <a:normAutofit fontScale="90000"/>
          </a:bodyPr>
          <a:lstStyle/>
          <a:p>
            <a:pPr algn="ctr"/>
            <a:r>
              <a:rPr lang="en-US" b="1" dirty="0">
                <a:solidFill>
                  <a:srgbClr val="006600"/>
                </a:solidFill>
                <a:latin typeface="Arial" panose="020B0604020202020204" pitchFamily="34" charset="0"/>
                <a:cs typeface="Arial" panose="020B0604020202020204" pitchFamily="34" charset="0"/>
              </a:rPr>
              <a:t>Summary of climate-growth correlations</a:t>
            </a: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32</a:t>
            </a:fld>
            <a:endParaRPr lang="en-US"/>
          </a:p>
        </p:txBody>
      </p:sp>
      <p:grpSp>
        <p:nvGrpSpPr>
          <p:cNvPr id="10" name="Group 9">
            <a:extLst>
              <a:ext uri="{FF2B5EF4-FFF2-40B4-BE49-F238E27FC236}">
                <a16:creationId xmlns:a16="http://schemas.microsoft.com/office/drawing/2014/main" id="{30183155-EDE8-4844-95EB-00419C7CF888}"/>
              </a:ext>
            </a:extLst>
          </p:cNvPr>
          <p:cNvGrpSpPr/>
          <p:nvPr/>
        </p:nvGrpSpPr>
        <p:grpSpPr>
          <a:xfrm>
            <a:off x="181547" y="173736"/>
            <a:ext cx="1094131" cy="6510528"/>
            <a:chOff x="7375475" y="171084"/>
            <a:chExt cx="1094131" cy="6510528"/>
          </a:xfrm>
        </p:grpSpPr>
        <p:pic>
          <p:nvPicPr>
            <p:cNvPr id="11" name="Picture 10">
              <a:extLst>
                <a:ext uri="{FF2B5EF4-FFF2-40B4-BE49-F238E27FC236}">
                  <a16:creationId xmlns:a16="http://schemas.microsoft.com/office/drawing/2014/main" id="{EF0BEF51-D131-4829-9642-40B283CBA3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2" name="Group 11">
              <a:extLst>
                <a:ext uri="{FF2B5EF4-FFF2-40B4-BE49-F238E27FC236}">
                  <a16:creationId xmlns:a16="http://schemas.microsoft.com/office/drawing/2014/main" id="{F1D53CD8-E7AA-41E6-B97F-83F6262F447D}"/>
                </a:ext>
              </a:extLst>
            </p:cNvPr>
            <p:cNvGrpSpPr/>
            <p:nvPr/>
          </p:nvGrpSpPr>
          <p:grpSpPr>
            <a:xfrm>
              <a:off x="7453428" y="701907"/>
              <a:ext cx="938695" cy="933671"/>
              <a:chOff x="1736436" y="309776"/>
              <a:chExt cx="938695" cy="933671"/>
            </a:xfrm>
          </p:grpSpPr>
          <p:sp>
            <p:nvSpPr>
              <p:cNvPr id="25" name="Oval 24">
                <a:extLst>
                  <a:ext uri="{FF2B5EF4-FFF2-40B4-BE49-F238E27FC236}">
                    <a16:creationId xmlns:a16="http://schemas.microsoft.com/office/drawing/2014/main" id="{BF5EB594-ED26-48D2-AC7B-97DF248767E4}"/>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6" name="Picture 25">
                <a:extLst>
                  <a:ext uri="{FF2B5EF4-FFF2-40B4-BE49-F238E27FC236}">
                    <a16:creationId xmlns:a16="http://schemas.microsoft.com/office/drawing/2014/main" id="{2A0E56AA-0E81-42AC-83CA-AD2AA28098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3" name="Group 12">
              <a:extLst>
                <a:ext uri="{FF2B5EF4-FFF2-40B4-BE49-F238E27FC236}">
                  <a16:creationId xmlns:a16="http://schemas.microsoft.com/office/drawing/2014/main" id="{853BDABA-0C83-4584-A15A-30A0177973E0}"/>
                </a:ext>
              </a:extLst>
            </p:cNvPr>
            <p:cNvGrpSpPr/>
            <p:nvPr/>
          </p:nvGrpSpPr>
          <p:grpSpPr>
            <a:xfrm>
              <a:off x="7455940" y="2067973"/>
              <a:ext cx="933671" cy="963038"/>
              <a:chOff x="1429723" y="1367920"/>
              <a:chExt cx="933671" cy="963038"/>
            </a:xfrm>
          </p:grpSpPr>
          <p:sp>
            <p:nvSpPr>
              <p:cNvPr id="23" name="Oval 22">
                <a:extLst>
                  <a:ext uri="{FF2B5EF4-FFF2-40B4-BE49-F238E27FC236}">
                    <a16:creationId xmlns:a16="http://schemas.microsoft.com/office/drawing/2014/main" id="{DCC05952-E7AE-4122-A6DB-132F1A988540}"/>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4" name="Picture 23">
                <a:extLst>
                  <a:ext uri="{FF2B5EF4-FFF2-40B4-BE49-F238E27FC236}">
                    <a16:creationId xmlns:a16="http://schemas.microsoft.com/office/drawing/2014/main" id="{1A2E28B5-63B6-46FC-8C15-403C24A99E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7" name="Group 16">
              <a:extLst>
                <a:ext uri="{FF2B5EF4-FFF2-40B4-BE49-F238E27FC236}">
                  <a16:creationId xmlns:a16="http://schemas.microsoft.com/office/drawing/2014/main" id="{83B51EDE-7F5A-45C9-B1C8-B5417B61E9EE}"/>
                </a:ext>
              </a:extLst>
            </p:cNvPr>
            <p:cNvGrpSpPr/>
            <p:nvPr/>
          </p:nvGrpSpPr>
          <p:grpSpPr>
            <a:xfrm>
              <a:off x="7455940" y="3463406"/>
              <a:ext cx="933671" cy="1016104"/>
              <a:chOff x="1516808" y="2434081"/>
              <a:chExt cx="933671" cy="1016104"/>
            </a:xfrm>
          </p:grpSpPr>
          <p:sp>
            <p:nvSpPr>
              <p:cNvPr id="21" name="Oval 20">
                <a:extLst>
                  <a:ext uri="{FF2B5EF4-FFF2-40B4-BE49-F238E27FC236}">
                    <a16:creationId xmlns:a16="http://schemas.microsoft.com/office/drawing/2014/main" id="{AF65B174-5424-4E37-8820-8B06C722B2D1}"/>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2" name="Picture 21">
                <a:extLst>
                  <a:ext uri="{FF2B5EF4-FFF2-40B4-BE49-F238E27FC236}">
                    <a16:creationId xmlns:a16="http://schemas.microsoft.com/office/drawing/2014/main" id="{6A90D622-A362-4EB1-8A04-807D844793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8" name="Group 17">
              <a:extLst>
                <a:ext uri="{FF2B5EF4-FFF2-40B4-BE49-F238E27FC236}">
                  <a16:creationId xmlns:a16="http://schemas.microsoft.com/office/drawing/2014/main" id="{FED2F27F-4224-4B38-AF0D-1F9BBDD2DCB2}"/>
                </a:ext>
              </a:extLst>
            </p:cNvPr>
            <p:cNvGrpSpPr/>
            <p:nvPr/>
          </p:nvGrpSpPr>
          <p:grpSpPr>
            <a:xfrm>
              <a:off x="7455940" y="4911904"/>
              <a:ext cx="933671" cy="980507"/>
              <a:chOff x="1538307" y="3718364"/>
              <a:chExt cx="933671" cy="980507"/>
            </a:xfrm>
          </p:grpSpPr>
          <p:sp>
            <p:nvSpPr>
              <p:cNvPr id="19" name="Oval 18">
                <a:extLst>
                  <a:ext uri="{FF2B5EF4-FFF2-40B4-BE49-F238E27FC236}">
                    <a16:creationId xmlns:a16="http://schemas.microsoft.com/office/drawing/2014/main" id="{500420CE-E614-41E7-B897-9ED68CA8E4F4}"/>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0" name="Picture 19">
                <a:extLst>
                  <a:ext uri="{FF2B5EF4-FFF2-40B4-BE49-F238E27FC236}">
                    <a16:creationId xmlns:a16="http://schemas.microsoft.com/office/drawing/2014/main" id="{673A5137-2B9E-4E92-91BF-76BA642A06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graphicFrame>
        <p:nvGraphicFramePr>
          <p:cNvPr id="3" name="Content Placeholder 2">
            <a:extLst>
              <a:ext uri="{FF2B5EF4-FFF2-40B4-BE49-F238E27FC236}">
                <a16:creationId xmlns:a16="http://schemas.microsoft.com/office/drawing/2014/main" id="{7199B4E3-97AC-47C7-A4AA-69951C180A4D}"/>
              </a:ext>
            </a:extLst>
          </p:cNvPr>
          <p:cNvGraphicFramePr>
            <a:graphicFrameLocks noGrp="1"/>
          </p:cNvGraphicFramePr>
          <p:nvPr>
            <p:ph idx="1"/>
            <p:extLst>
              <p:ext uri="{D42A27DB-BD31-4B8C-83A1-F6EECF244321}">
                <p14:modId xmlns:p14="http://schemas.microsoft.com/office/powerpoint/2010/main" val="1413864444"/>
              </p:ext>
            </p:extLst>
          </p:nvPr>
        </p:nvGraphicFramePr>
        <p:xfrm>
          <a:off x="1463545" y="2025009"/>
          <a:ext cx="7100888" cy="2560320"/>
        </p:xfrm>
        <a:graphic>
          <a:graphicData uri="http://schemas.openxmlformats.org/drawingml/2006/table">
            <a:tbl>
              <a:tblPr firstRow="1" bandRow="1">
                <a:tableStyleId>{5FD0F851-EC5A-4D38-B0AD-8093EC10F338}</a:tableStyleId>
              </a:tblPr>
              <a:tblGrid>
                <a:gridCol w="3550444">
                  <a:extLst>
                    <a:ext uri="{9D8B030D-6E8A-4147-A177-3AD203B41FA5}">
                      <a16:colId xmlns:a16="http://schemas.microsoft.com/office/drawing/2014/main" val="3831376755"/>
                    </a:ext>
                  </a:extLst>
                </a:gridCol>
                <a:gridCol w="3550444">
                  <a:extLst>
                    <a:ext uri="{9D8B030D-6E8A-4147-A177-3AD203B41FA5}">
                      <a16:colId xmlns:a16="http://schemas.microsoft.com/office/drawing/2014/main" val="4169292669"/>
                    </a:ext>
                  </a:extLst>
                </a:gridCol>
              </a:tblGrid>
              <a:tr h="370840">
                <a:tc>
                  <a:txBody>
                    <a:bodyPr/>
                    <a:lstStyle/>
                    <a:p>
                      <a:r>
                        <a:rPr lang="en-US" sz="2400" dirty="0">
                          <a:latin typeface="Arial" panose="020B0604020202020204" pitchFamily="34" charset="0"/>
                          <a:cs typeface="Arial" panose="020B0604020202020204" pitchFamily="34" charset="0"/>
                        </a:rPr>
                        <a:t>Over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Arial" panose="020B0604020202020204" pitchFamily="34" charset="0"/>
                          <a:cs typeface="Arial" panose="020B0604020202020204" pitchFamily="34" charset="0"/>
                        </a:rPr>
                        <a:t>Species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3155228"/>
                  </a:ext>
                </a:extLst>
              </a:tr>
              <a:tr h="370840">
                <a:tc>
                  <a:txBody>
                    <a:bodyPr/>
                    <a:lstStyle/>
                    <a:p>
                      <a:r>
                        <a:rPr lang="en-US" dirty="0">
                          <a:latin typeface="Arial" panose="020B0604020202020204" pitchFamily="34" charset="0"/>
                          <a:cs typeface="Arial" panose="020B0604020202020204" pitchFamily="34" charset="0"/>
                        </a:rPr>
                        <a:t>Moisture has become less important overall</a:t>
                      </a:r>
                    </a:p>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sugar maple, yellow birch, red maple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25741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Moisture (likely snow) has become more important at the beginning of winter </a:t>
                      </a:r>
                    </a:p>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sugar maple, American beech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9562904"/>
                  </a:ext>
                </a:extLst>
              </a:tr>
            </a:tbl>
          </a:graphicData>
        </a:graphic>
      </p:graphicFrame>
    </p:spTree>
    <p:extLst>
      <p:ext uri="{BB962C8B-B14F-4D97-AF65-F5344CB8AC3E}">
        <p14:creationId xmlns:p14="http://schemas.microsoft.com/office/powerpoint/2010/main" val="2357280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33</a:t>
            </a:fld>
            <a:endParaRPr lang="en-US"/>
          </a:p>
        </p:txBody>
      </p:sp>
      <p:grpSp>
        <p:nvGrpSpPr>
          <p:cNvPr id="11" name="Group 10">
            <a:extLst>
              <a:ext uri="{FF2B5EF4-FFF2-40B4-BE49-F238E27FC236}">
                <a16:creationId xmlns:a16="http://schemas.microsoft.com/office/drawing/2014/main" id="{0EC3260B-EBF3-40D5-9C01-AC2346350196}"/>
              </a:ext>
            </a:extLst>
          </p:cNvPr>
          <p:cNvGrpSpPr/>
          <p:nvPr/>
        </p:nvGrpSpPr>
        <p:grpSpPr>
          <a:xfrm>
            <a:off x="181547" y="173736"/>
            <a:ext cx="1094131" cy="6510528"/>
            <a:chOff x="7375475" y="171084"/>
            <a:chExt cx="1094131" cy="6510528"/>
          </a:xfrm>
        </p:grpSpPr>
        <p:pic>
          <p:nvPicPr>
            <p:cNvPr id="12" name="Picture 11">
              <a:extLst>
                <a:ext uri="{FF2B5EF4-FFF2-40B4-BE49-F238E27FC236}">
                  <a16:creationId xmlns:a16="http://schemas.microsoft.com/office/drawing/2014/main" id="{2F87EA6D-A87A-4901-A5AE-714AA6E374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20" name="Group 19">
              <a:extLst>
                <a:ext uri="{FF2B5EF4-FFF2-40B4-BE49-F238E27FC236}">
                  <a16:creationId xmlns:a16="http://schemas.microsoft.com/office/drawing/2014/main" id="{8496144C-4F23-4DC9-918C-DE4FE0798963}"/>
                </a:ext>
              </a:extLst>
            </p:cNvPr>
            <p:cNvGrpSpPr/>
            <p:nvPr/>
          </p:nvGrpSpPr>
          <p:grpSpPr>
            <a:xfrm>
              <a:off x="7453428" y="701907"/>
              <a:ext cx="938695" cy="933671"/>
              <a:chOff x="1736436" y="309776"/>
              <a:chExt cx="938695" cy="933671"/>
            </a:xfrm>
          </p:grpSpPr>
          <p:sp>
            <p:nvSpPr>
              <p:cNvPr id="31" name="Oval 30">
                <a:extLst>
                  <a:ext uri="{FF2B5EF4-FFF2-40B4-BE49-F238E27FC236}">
                    <a16:creationId xmlns:a16="http://schemas.microsoft.com/office/drawing/2014/main" id="{329DE81C-4B25-4971-81FC-B94CEAEB78FF}"/>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32" name="Picture 31">
                <a:extLst>
                  <a:ext uri="{FF2B5EF4-FFF2-40B4-BE49-F238E27FC236}">
                    <a16:creationId xmlns:a16="http://schemas.microsoft.com/office/drawing/2014/main" id="{1869161A-C4DD-4622-AB78-798066CC6F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21" name="Group 20">
              <a:extLst>
                <a:ext uri="{FF2B5EF4-FFF2-40B4-BE49-F238E27FC236}">
                  <a16:creationId xmlns:a16="http://schemas.microsoft.com/office/drawing/2014/main" id="{D97E79ED-BFD0-416F-88E9-DCAD3A16612D}"/>
                </a:ext>
              </a:extLst>
            </p:cNvPr>
            <p:cNvGrpSpPr/>
            <p:nvPr/>
          </p:nvGrpSpPr>
          <p:grpSpPr>
            <a:xfrm>
              <a:off x="7455940" y="2067973"/>
              <a:ext cx="933671" cy="963038"/>
              <a:chOff x="1429723" y="1367920"/>
              <a:chExt cx="933671" cy="963038"/>
            </a:xfrm>
          </p:grpSpPr>
          <p:sp>
            <p:nvSpPr>
              <p:cNvPr id="29" name="Oval 28">
                <a:extLst>
                  <a:ext uri="{FF2B5EF4-FFF2-40B4-BE49-F238E27FC236}">
                    <a16:creationId xmlns:a16="http://schemas.microsoft.com/office/drawing/2014/main" id="{F5AB3077-5A9E-448F-B304-0393F0CFA612}"/>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30" name="Picture 29">
                <a:extLst>
                  <a:ext uri="{FF2B5EF4-FFF2-40B4-BE49-F238E27FC236}">
                    <a16:creationId xmlns:a16="http://schemas.microsoft.com/office/drawing/2014/main" id="{D37BCDC6-060E-4ECD-8E8E-E4E8164079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22" name="Group 21">
              <a:extLst>
                <a:ext uri="{FF2B5EF4-FFF2-40B4-BE49-F238E27FC236}">
                  <a16:creationId xmlns:a16="http://schemas.microsoft.com/office/drawing/2014/main" id="{71C017A3-1FB9-4A30-8EA1-15B5B0639410}"/>
                </a:ext>
              </a:extLst>
            </p:cNvPr>
            <p:cNvGrpSpPr/>
            <p:nvPr/>
          </p:nvGrpSpPr>
          <p:grpSpPr>
            <a:xfrm>
              <a:off x="7455940" y="3463406"/>
              <a:ext cx="933671" cy="1016104"/>
              <a:chOff x="1516808" y="2434081"/>
              <a:chExt cx="933671" cy="1016104"/>
            </a:xfrm>
          </p:grpSpPr>
          <p:sp>
            <p:nvSpPr>
              <p:cNvPr id="27" name="Oval 26">
                <a:extLst>
                  <a:ext uri="{FF2B5EF4-FFF2-40B4-BE49-F238E27FC236}">
                    <a16:creationId xmlns:a16="http://schemas.microsoft.com/office/drawing/2014/main" id="{E6D5F322-C49F-4E22-A676-CF3052D45AF2}"/>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8" name="Picture 27">
                <a:extLst>
                  <a:ext uri="{FF2B5EF4-FFF2-40B4-BE49-F238E27FC236}">
                    <a16:creationId xmlns:a16="http://schemas.microsoft.com/office/drawing/2014/main" id="{B927AD98-7946-4DA8-B4B9-7FBD7F5B65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23" name="Group 22">
              <a:extLst>
                <a:ext uri="{FF2B5EF4-FFF2-40B4-BE49-F238E27FC236}">
                  <a16:creationId xmlns:a16="http://schemas.microsoft.com/office/drawing/2014/main" id="{E5589C42-86D1-4130-96E1-B6ACE6DB7B83}"/>
                </a:ext>
              </a:extLst>
            </p:cNvPr>
            <p:cNvGrpSpPr/>
            <p:nvPr/>
          </p:nvGrpSpPr>
          <p:grpSpPr>
            <a:xfrm>
              <a:off x="7455940" y="4911904"/>
              <a:ext cx="933671" cy="980507"/>
              <a:chOff x="1538307" y="3718364"/>
              <a:chExt cx="933671" cy="980507"/>
            </a:xfrm>
          </p:grpSpPr>
          <p:sp>
            <p:nvSpPr>
              <p:cNvPr id="24" name="Oval 23">
                <a:extLst>
                  <a:ext uri="{FF2B5EF4-FFF2-40B4-BE49-F238E27FC236}">
                    <a16:creationId xmlns:a16="http://schemas.microsoft.com/office/drawing/2014/main" id="{57358E40-FAAF-4044-AF92-55FAAF0DD4C1}"/>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5" name="Picture 24">
                <a:extLst>
                  <a:ext uri="{FF2B5EF4-FFF2-40B4-BE49-F238E27FC236}">
                    <a16:creationId xmlns:a16="http://schemas.microsoft.com/office/drawing/2014/main" id="{8F0B8561-33F0-4D26-8499-594B3155FA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
        <p:nvSpPr>
          <p:cNvPr id="3" name="Title 2">
            <a:extLst>
              <a:ext uri="{FF2B5EF4-FFF2-40B4-BE49-F238E27FC236}">
                <a16:creationId xmlns:a16="http://schemas.microsoft.com/office/drawing/2014/main" id="{4656AC7D-A44D-46E9-8538-B65E44A2EAAB}"/>
              </a:ext>
            </a:extLst>
          </p:cNvPr>
          <p:cNvSpPr>
            <a:spLocks noGrp="1"/>
          </p:cNvSpPr>
          <p:nvPr>
            <p:ph type="title"/>
          </p:nvPr>
        </p:nvSpPr>
        <p:spPr/>
        <p:txBody>
          <a:bodyPr/>
          <a:lstStyle/>
          <a:p>
            <a:endParaRPr lang="en-US"/>
          </a:p>
        </p:txBody>
      </p:sp>
      <p:sp>
        <p:nvSpPr>
          <p:cNvPr id="33" name="Rectangle 32">
            <a:extLst>
              <a:ext uri="{FF2B5EF4-FFF2-40B4-BE49-F238E27FC236}">
                <a16:creationId xmlns:a16="http://schemas.microsoft.com/office/drawing/2014/main" id="{88D06334-0875-4F54-9C4E-33599EBFFA5D}"/>
              </a:ext>
            </a:extLst>
          </p:cNvPr>
          <p:cNvSpPr/>
          <p:nvPr/>
        </p:nvSpPr>
        <p:spPr>
          <a:xfrm>
            <a:off x="7167926" y="1425064"/>
            <a:ext cx="1749562" cy="4339650"/>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Annual projected </a:t>
            </a:r>
            <a:r>
              <a:rPr lang="en-US" sz="2800" dirty="0" err="1">
                <a:latin typeface="Arial" panose="020B0604020202020204" pitchFamily="34" charset="0"/>
                <a:cs typeface="Arial" panose="020B0604020202020204" pitchFamily="34" charset="0"/>
              </a:rPr>
              <a:t>precip</a:t>
            </a:r>
            <a:endParaRPr lang="en-US" sz="28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2070 thru 2099</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dirty="0" err="1">
                <a:latin typeface="Arial" panose="020B0604020202020204" pitchFamily="34" charset="0"/>
                <a:cs typeface="Arial" panose="020B0604020202020204" pitchFamily="34" charset="0"/>
              </a:rPr>
              <a:t>Janowiak</a:t>
            </a:r>
            <a:r>
              <a:rPr lang="en-US" dirty="0">
                <a:latin typeface="Arial" panose="020B0604020202020204" pitchFamily="34" charset="0"/>
                <a:cs typeface="Arial" panose="020B0604020202020204" pitchFamily="34" charset="0"/>
              </a:rPr>
              <a:t> </a:t>
            </a:r>
          </a:p>
          <a:p>
            <a:pPr algn="ctr"/>
            <a:r>
              <a:rPr lang="en-US" dirty="0">
                <a:latin typeface="Arial" panose="020B0604020202020204" pitchFamily="34" charset="0"/>
                <a:cs typeface="Arial" panose="020B0604020202020204" pitchFamily="34" charset="0"/>
              </a:rPr>
              <a:t>et al. 2018</a:t>
            </a:r>
          </a:p>
        </p:txBody>
      </p:sp>
      <p:pic>
        <p:nvPicPr>
          <p:cNvPr id="5" name="Picture 4">
            <a:extLst>
              <a:ext uri="{FF2B5EF4-FFF2-40B4-BE49-F238E27FC236}">
                <a16:creationId xmlns:a16="http://schemas.microsoft.com/office/drawing/2014/main" id="{E8E49EB4-1AE6-468B-9FA6-AE894A8A86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6075" y="28100"/>
            <a:ext cx="5191850" cy="6801799"/>
          </a:xfrm>
          <a:prstGeom prst="rect">
            <a:avLst/>
          </a:prstGeom>
        </p:spPr>
      </p:pic>
      <p:sp>
        <p:nvSpPr>
          <p:cNvPr id="34" name="Rectangle 33">
            <a:extLst>
              <a:ext uri="{FF2B5EF4-FFF2-40B4-BE49-F238E27FC236}">
                <a16:creationId xmlns:a16="http://schemas.microsoft.com/office/drawing/2014/main" id="{845B57A3-CFC6-4053-88E3-B2C5772E6BCC}"/>
              </a:ext>
            </a:extLst>
          </p:cNvPr>
          <p:cNvSpPr/>
          <p:nvPr/>
        </p:nvSpPr>
        <p:spPr>
          <a:xfrm>
            <a:off x="3212432" y="1488424"/>
            <a:ext cx="3020259" cy="1515872"/>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7E46C0-CACE-4CF1-A7A1-6D16163C1568}"/>
              </a:ext>
            </a:extLst>
          </p:cNvPr>
          <p:cNvSpPr txBox="1"/>
          <p:nvPr/>
        </p:nvSpPr>
        <p:spPr>
          <a:xfrm>
            <a:off x="4114800" y="2971800"/>
            <a:ext cx="914400" cy="914400"/>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B4E04BF6-CAF2-46A3-AADD-D713BF0978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4842" y="3066999"/>
            <a:ext cx="114316" cy="724001"/>
          </a:xfrm>
          <a:prstGeom prst="rect">
            <a:avLst/>
          </a:prstGeom>
        </p:spPr>
      </p:pic>
      <p:grpSp>
        <p:nvGrpSpPr>
          <p:cNvPr id="13" name="Group 12">
            <a:extLst>
              <a:ext uri="{FF2B5EF4-FFF2-40B4-BE49-F238E27FC236}">
                <a16:creationId xmlns:a16="http://schemas.microsoft.com/office/drawing/2014/main" id="{373C3295-DA74-4742-8962-6824CD8A30AE}"/>
              </a:ext>
            </a:extLst>
          </p:cNvPr>
          <p:cNvGrpSpPr/>
          <p:nvPr/>
        </p:nvGrpSpPr>
        <p:grpSpPr>
          <a:xfrm>
            <a:off x="1015387" y="837598"/>
            <a:ext cx="3693694" cy="3120290"/>
            <a:chOff x="1010653" y="765910"/>
            <a:chExt cx="3693694" cy="3120290"/>
          </a:xfrm>
        </p:grpSpPr>
        <p:sp>
          <p:nvSpPr>
            <p:cNvPr id="8" name="Oval 7">
              <a:extLst>
                <a:ext uri="{FF2B5EF4-FFF2-40B4-BE49-F238E27FC236}">
                  <a16:creationId xmlns:a16="http://schemas.microsoft.com/office/drawing/2014/main" id="{D0CE7199-EF46-419C-A771-B1878B3C8482}"/>
                </a:ext>
              </a:extLst>
            </p:cNvPr>
            <p:cNvSpPr/>
            <p:nvPr/>
          </p:nvSpPr>
          <p:spPr>
            <a:xfrm>
              <a:off x="1010653" y="765910"/>
              <a:ext cx="3693694" cy="3120290"/>
            </a:xfrm>
            <a:prstGeom prst="ellipse">
              <a:avLst/>
            </a:prstGeom>
            <a:solidFill>
              <a:schemeClr val="bg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Snow or rain?</a:t>
              </a:r>
            </a:p>
            <a:p>
              <a:pPr algn="ctr"/>
              <a:endParaRPr lang="en-US" dirty="0">
                <a:solidFill>
                  <a:schemeClr val="tx1"/>
                </a:solidFill>
                <a:latin typeface="Arial" panose="020B0604020202020204" pitchFamily="34" charset="0"/>
                <a:cs typeface="Arial" panose="020B0604020202020204" pitchFamily="34" charset="0"/>
              </a:endParaRPr>
            </a:p>
            <a:p>
              <a:pPr algn="ctr"/>
              <a:r>
                <a:rPr lang="en-US" dirty="0">
                  <a:solidFill>
                    <a:schemeClr val="tx1"/>
                  </a:solidFill>
                  <a:latin typeface="Arial" panose="020B0604020202020204" pitchFamily="34" charset="0"/>
                  <a:cs typeface="Arial" panose="020B0604020202020204" pitchFamily="34" charset="0"/>
                </a:rPr>
                <a:t>By 2099, projected</a:t>
              </a:r>
            </a:p>
            <a:p>
              <a:pPr algn="ctr"/>
              <a:r>
                <a:rPr lang="en-US" dirty="0">
                  <a:solidFill>
                    <a:schemeClr val="tx1"/>
                  </a:solidFill>
                  <a:latin typeface="Arial" panose="020B0604020202020204" pitchFamily="34" charset="0"/>
                  <a:cs typeface="Arial" panose="020B0604020202020204" pitchFamily="34" charset="0"/>
                </a:rPr>
                <a:t>49%–95% reduction in forest area experiencing snowpack</a:t>
              </a:r>
            </a:p>
            <a:p>
              <a:pPr algn="ctr"/>
              <a:r>
                <a:rPr lang="en-US" dirty="0">
                  <a:solidFill>
                    <a:schemeClr val="tx1"/>
                  </a:solidFill>
                  <a:latin typeface="Arial" panose="020B0604020202020204" pitchFamily="34" charset="0"/>
                  <a:cs typeface="Arial" panose="020B0604020202020204" pitchFamily="34" charset="0"/>
                </a:rPr>
                <a:t>(</a:t>
              </a:r>
              <a:r>
                <a:rPr lang="en-US" dirty="0" err="1">
                  <a:solidFill>
                    <a:schemeClr val="tx1"/>
                  </a:solidFill>
                  <a:latin typeface="Arial" panose="020B0604020202020204" pitchFamily="34" charset="0"/>
                  <a:cs typeface="Arial" panose="020B0604020202020204" pitchFamily="34" charset="0"/>
                </a:rPr>
                <a:t>Reinmann</a:t>
              </a:r>
              <a:r>
                <a:rPr lang="en-US" dirty="0">
                  <a:solidFill>
                    <a:schemeClr val="tx1"/>
                  </a:solidFill>
                  <a:latin typeface="Arial" panose="020B0604020202020204" pitchFamily="34" charset="0"/>
                  <a:cs typeface="Arial" panose="020B0604020202020204" pitchFamily="34" charset="0"/>
                </a:rPr>
                <a:t> et al. 2018)</a:t>
              </a:r>
            </a:p>
            <a:p>
              <a:pPr algn="ctr"/>
              <a:endParaRPr lang="en-US" dirty="0">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4889394-80F6-4C13-8736-F9A9BB32531B}"/>
                </a:ext>
              </a:extLst>
            </p:cNvPr>
            <p:cNvPicPr>
              <a:picLocks noChangeAspect="1"/>
            </p:cNvPicPr>
            <p:nvPr/>
          </p:nvPicPr>
          <p:blipFill>
            <a:blip r:embed="rId10"/>
            <a:stretch>
              <a:fillRect/>
            </a:stretch>
          </p:blipFill>
          <p:spPr>
            <a:xfrm rot="20106773">
              <a:off x="3701345" y="1299979"/>
              <a:ext cx="514593" cy="662733"/>
            </a:xfrm>
            <a:prstGeom prst="rect">
              <a:avLst/>
            </a:prstGeom>
          </p:spPr>
        </p:pic>
        <p:pic>
          <p:nvPicPr>
            <p:cNvPr id="10" name="Picture 9">
              <a:extLst>
                <a:ext uri="{FF2B5EF4-FFF2-40B4-BE49-F238E27FC236}">
                  <a16:creationId xmlns:a16="http://schemas.microsoft.com/office/drawing/2014/main" id="{0F836CEE-A604-46BB-BC3B-80D583719D0B}"/>
                </a:ext>
              </a:extLst>
            </p:cNvPr>
            <p:cNvPicPr>
              <a:picLocks noChangeAspect="1"/>
            </p:cNvPicPr>
            <p:nvPr/>
          </p:nvPicPr>
          <p:blipFill>
            <a:blip r:embed="rId11"/>
            <a:stretch>
              <a:fillRect/>
            </a:stretch>
          </p:blipFill>
          <p:spPr>
            <a:xfrm>
              <a:off x="1590677" y="1203986"/>
              <a:ext cx="521899" cy="588524"/>
            </a:xfrm>
            <a:prstGeom prst="rect">
              <a:avLst/>
            </a:prstGeom>
          </p:spPr>
        </p:pic>
      </p:grpSp>
    </p:spTree>
    <p:extLst>
      <p:ext uri="{BB962C8B-B14F-4D97-AF65-F5344CB8AC3E}">
        <p14:creationId xmlns:p14="http://schemas.microsoft.com/office/powerpoint/2010/main" val="2771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1195683" y="423283"/>
            <a:ext cx="7361214" cy="1143301"/>
          </a:xfrm>
        </p:spPr>
        <p:txBody>
          <a:bodyPr>
            <a:normAutofit fontScale="90000"/>
          </a:bodyPr>
          <a:lstStyle/>
          <a:p>
            <a:pPr algn="ctr"/>
            <a:r>
              <a:rPr lang="en-US" b="1" dirty="0">
                <a:solidFill>
                  <a:srgbClr val="006600"/>
                </a:solidFill>
                <a:latin typeface="Arial" panose="020B0604020202020204" pitchFamily="34" charset="0"/>
                <a:cs typeface="Arial" panose="020B0604020202020204" pitchFamily="34" charset="0"/>
              </a:rPr>
              <a:t>Summary of climate-growth correlations</a:t>
            </a: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34</a:t>
            </a:fld>
            <a:endParaRPr lang="en-US"/>
          </a:p>
        </p:txBody>
      </p:sp>
      <p:grpSp>
        <p:nvGrpSpPr>
          <p:cNvPr id="10" name="Group 9">
            <a:extLst>
              <a:ext uri="{FF2B5EF4-FFF2-40B4-BE49-F238E27FC236}">
                <a16:creationId xmlns:a16="http://schemas.microsoft.com/office/drawing/2014/main" id="{30183155-EDE8-4844-95EB-00419C7CF888}"/>
              </a:ext>
            </a:extLst>
          </p:cNvPr>
          <p:cNvGrpSpPr/>
          <p:nvPr/>
        </p:nvGrpSpPr>
        <p:grpSpPr>
          <a:xfrm>
            <a:off x="181547" y="173736"/>
            <a:ext cx="1094131" cy="6510528"/>
            <a:chOff x="7375475" y="171084"/>
            <a:chExt cx="1094131" cy="6510528"/>
          </a:xfrm>
        </p:grpSpPr>
        <p:pic>
          <p:nvPicPr>
            <p:cNvPr id="11" name="Picture 10">
              <a:extLst>
                <a:ext uri="{FF2B5EF4-FFF2-40B4-BE49-F238E27FC236}">
                  <a16:creationId xmlns:a16="http://schemas.microsoft.com/office/drawing/2014/main" id="{EF0BEF51-D131-4829-9642-40B283CBA3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2" name="Group 11">
              <a:extLst>
                <a:ext uri="{FF2B5EF4-FFF2-40B4-BE49-F238E27FC236}">
                  <a16:creationId xmlns:a16="http://schemas.microsoft.com/office/drawing/2014/main" id="{F1D53CD8-E7AA-41E6-B97F-83F6262F447D}"/>
                </a:ext>
              </a:extLst>
            </p:cNvPr>
            <p:cNvGrpSpPr/>
            <p:nvPr/>
          </p:nvGrpSpPr>
          <p:grpSpPr>
            <a:xfrm>
              <a:off x="7453428" y="701907"/>
              <a:ext cx="938695" cy="933671"/>
              <a:chOff x="1736436" y="309776"/>
              <a:chExt cx="938695" cy="933671"/>
            </a:xfrm>
          </p:grpSpPr>
          <p:sp>
            <p:nvSpPr>
              <p:cNvPr id="25" name="Oval 24">
                <a:extLst>
                  <a:ext uri="{FF2B5EF4-FFF2-40B4-BE49-F238E27FC236}">
                    <a16:creationId xmlns:a16="http://schemas.microsoft.com/office/drawing/2014/main" id="{BF5EB594-ED26-48D2-AC7B-97DF248767E4}"/>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6" name="Picture 25">
                <a:extLst>
                  <a:ext uri="{FF2B5EF4-FFF2-40B4-BE49-F238E27FC236}">
                    <a16:creationId xmlns:a16="http://schemas.microsoft.com/office/drawing/2014/main" id="{2A0E56AA-0E81-42AC-83CA-AD2AA28098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3" name="Group 12">
              <a:extLst>
                <a:ext uri="{FF2B5EF4-FFF2-40B4-BE49-F238E27FC236}">
                  <a16:creationId xmlns:a16="http://schemas.microsoft.com/office/drawing/2014/main" id="{853BDABA-0C83-4584-A15A-30A0177973E0}"/>
                </a:ext>
              </a:extLst>
            </p:cNvPr>
            <p:cNvGrpSpPr/>
            <p:nvPr/>
          </p:nvGrpSpPr>
          <p:grpSpPr>
            <a:xfrm>
              <a:off x="7455940" y="2067973"/>
              <a:ext cx="933671" cy="963038"/>
              <a:chOff x="1429723" y="1367920"/>
              <a:chExt cx="933671" cy="963038"/>
            </a:xfrm>
          </p:grpSpPr>
          <p:sp>
            <p:nvSpPr>
              <p:cNvPr id="23" name="Oval 22">
                <a:extLst>
                  <a:ext uri="{FF2B5EF4-FFF2-40B4-BE49-F238E27FC236}">
                    <a16:creationId xmlns:a16="http://schemas.microsoft.com/office/drawing/2014/main" id="{DCC05952-E7AE-4122-A6DB-132F1A988540}"/>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4" name="Picture 23">
                <a:extLst>
                  <a:ext uri="{FF2B5EF4-FFF2-40B4-BE49-F238E27FC236}">
                    <a16:creationId xmlns:a16="http://schemas.microsoft.com/office/drawing/2014/main" id="{1A2E28B5-63B6-46FC-8C15-403C24A99E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7" name="Group 16">
              <a:extLst>
                <a:ext uri="{FF2B5EF4-FFF2-40B4-BE49-F238E27FC236}">
                  <a16:creationId xmlns:a16="http://schemas.microsoft.com/office/drawing/2014/main" id="{83B51EDE-7F5A-45C9-B1C8-B5417B61E9EE}"/>
                </a:ext>
              </a:extLst>
            </p:cNvPr>
            <p:cNvGrpSpPr/>
            <p:nvPr/>
          </p:nvGrpSpPr>
          <p:grpSpPr>
            <a:xfrm>
              <a:off x="7455940" y="3463406"/>
              <a:ext cx="933671" cy="1016104"/>
              <a:chOff x="1516808" y="2434081"/>
              <a:chExt cx="933671" cy="1016104"/>
            </a:xfrm>
          </p:grpSpPr>
          <p:sp>
            <p:nvSpPr>
              <p:cNvPr id="21" name="Oval 20">
                <a:extLst>
                  <a:ext uri="{FF2B5EF4-FFF2-40B4-BE49-F238E27FC236}">
                    <a16:creationId xmlns:a16="http://schemas.microsoft.com/office/drawing/2014/main" id="{AF65B174-5424-4E37-8820-8B06C722B2D1}"/>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2" name="Picture 21">
                <a:extLst>
                  <a:ext uri="{FF2B5EF4-FFF2-40B4-BE49-F238E27FC236}">
                    <a16:creationId xmlns:a16="http://schemas.microsoft.com/office/drawing/2014/main" id="{6A90D622-A362-4EB1-8A04-807D844793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8" name="Group 17">
              <a:extLst>
                <a:ext uri="{FF2B5EF4-FFF2-40B4-BE49-F238E27FC236}">
                  <a16:creationId xmlns:a16="http://schemas.microsoft.com/office/drawing/2014/main" id="{FED2F27F-4224-4B38-AF0D-1F9BBDD2DCB2}"/>
                </a:ext>
              </a:extLst>
            </p:cNvPr>
            <p:cNvGrpSpPr/>
            <p:nvPr/>
          </p:nvGrpSpPr>
          <p:grpSpPr>
            <a:xfrm>
              <a:off x="7455940" y="4911904"/>
              <a:ext cx="933671" cy="980507"/>
              <a:chOff x="1538307" y="3718364"/>
              <a:chExt cx="933671" cy="980507"/>
            </a:xfrm>
          </p:grpSpPr>
          <p:sp>
            <p:nvSpPr>
              <p:cNvPr id="19" name="Oval 18">
                <a:extLst>
                  <a:ext uri="{FF2B5EF4-FFF2-40B4-BE49-F238E27FC236}">
                    <a16:creationId xmlns:a16="http://schemas.microsoft.com/office/drawing/2014/main" id="{500420CE-E614-41E7-B897-9ED68CA8E4F4}"/>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0" name="Picture 19">
                <a:extLst>
                  <a:ext uri="{FF2B5EF4-FFF2-40B4-BE49-F238E27FC236}">
                    <a16:creationId xmlns:a16="http://schemas.microsoft.com/office/drawing/2014/main" id="{673A5137-2B9E-4E92-91BF-76BA642A06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graphicFrame>
        <p:nvGraphicFramePr>
          <p:cNvPr id="3" name="Content Placeholder 2">
            <a:extLst>
              <a:ext uri="{FF2B5EF4-FFF2-40B4-BE49-F238E27FC236}">
                <a16:creationId xmlns:a16="http://schemas.microsoft.com/office/drawing/2014/main" id="{7199B4E3-97AC-47C7-A4AA-69951C180A4D}"/>
              </a:ext>
            </a:extLst>
          </p:cNvPr>
          <p:cNvGraphicFramePr>
            <a:graphicFrameLocks noGrp="1"/>
          </p:cNvGraphicFramePr>
          <p:nvPr>
            <p:ph idx="1"/>
            <p:extLst>
              <p:ext uri="{D42A27DB-BD31-4B8C-83A1-F6EECF244321}">
                <p14:modId xmlns:p14="http://schemas.microsoft.com/office/powerpoint/2010/main" val="1570878810"/>
              </p:ext>
            </p:extLst>
          </p:nvPr>
        </p:nvGraphicFramePr>
        <p:xfrm>
          <a:off x="1463545" y="2025009"/>
          <a:ext cx="7100888" cy="3474720"/>
        </p:xfrm>
        <a:graphic>
          <a:graphicData uri="http://schemas.openxmlformats.org/drawingml/2006/table">
            <a:tbl>
              <a:tblPr firstRow="1" bandRow="1">
                <a:tableStyleId>{5FD0F851-EC5A-4D38-B0AD-8093EC10F338}</a:tableStyleId>
              </a:tblPr>
              <a:tblGrid>
                <a:gridCol w="3550444">
                  <a:extLst>
                    <a:ext uri="{9D8B030D-6E8A-4147-A177-3AD203B41FA5}">
                      <a16:colId xmlns:a16="http://schemas.microsoft.com/office/drawing/2014/main" val="3831376755"/>
                    </a:ext>
                  </a:extLst>
                </a:gridCol>
                <a:gridCol w="3550444">
                  <a:extLst>
                    <a:ext uri="{9D8B030D-6E8A-4147-A177-3AD203B41FA5}">
                      <a16:colId xmlns:a16="http://schemas.microsoft.com/office/drawing/2014/main" val="4169292669"/>
                    </a:ext>
                  </a:extLst>
                </a:gridCol>
              </a:tblGrid>
              <a:tr h="370840">
                <a:tc>
                  <a:txBody>
                    <a:bodyPr/>
                    <a:lstStyle/>
                    <a:p>
                      <a:r>
                        <a:rPr lang="en-US" sz="2400" dirty="0">
                          <a:latin typeface="Arial" panose="020B0604020202020204" pitchFamily="34" charset="0"/>
                          <a:cs typeface="Arial" panose="020B0604020202020204" pitchFamily="34" charset="0"/>
                        </a:rPr>
                        <a:t>Over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Arial" panose="020B0604020202020204" pitchFamily="34" charset="0"/>
                          <a:cs typeface="Arial" panose="020B0604020202020204" pitchFamily="34" charset="0"/>
                        </a:rPr>
                        <a:t>Species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3155228"/>
                  </a:ext>
                </a:extLst>
              </a:tr>
              <a:tr h="370840">
                <a:tc>
                  <a:txBody>
                    <a:bodyPr/>
                    <a:lstStyle/>
                    <a:p>
                      <a:r>
                        <a:rPr lang="en-US" dirty="0">
                          <a:latin typeface="Arial" panose="020B0604020202020204" pitchFamily="34" charset="0"/>
                          <a:cs typeface="Arial" panose="020B0604020202020204" pitchFamily="34" charset="0"/>
                        </a:rPr>
                        <a:t>Moisture has become less important overall</a:t>
                      </a:r>
                    </a:p>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sugar maple, yellow birch, red maple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25741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Moisture (likely snow) has become more important at the beginning of winter </a:t>
                      </a:r>
                    </a:p>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sugar maple, American beech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95629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Temperature has become more important in winter</a:t>
                      </a:r>
                    </a:p>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sugar maple, American beech, yellow birch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5750566"/>
                  </a:ext>
                </a:extLst>
              </a:tr>
            </a:tbl>
          </a:graphicData>
        </a:graphic>
      </p:graphicFrame>
    </p:spTree>
    <p:extLst>
      <p:ext uri="{BB962C8B-B14F-4D97-AF65-F5344CB8AC3E}">
        <p14:creationId xmlns:p14="http://schemas.microsoft.com/office/powerpoint/2010/main" val="1767751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35</a:t>
            </a:fld>
            <a:endParaRPr lang="en-US"/>
          </a:p>
        </p:txBody>
      </p:sp>
      <p:sp>
        <p:nvSpPr>
          <p:cNvPr id="15" name="Title 1">
            <a:extLst>
              <a:ext uri="{FF2B5EF4-FFF2-40B4-BE49-F238E27FC236}">
                <a16:creationId xmlns:a16="http://schemas.microsoft.com/office/drawing/2014/main" id="{5E5A765F-7C59-4EEB-B6DB-6CAD1C4FD508}"/>
              </a:ext>
            </a:extLst>
          </p:cNvPr>
          <p:cNvSpPr txBox="1">
            <a:spLocks/>
          </p:cNvSpPr>
          <p:nvPr/>
        </p:nvSpPr>
        <p:spPr>
          <a:xfrm>
            <a:off x="1429114" y="1482877"/>
            <a:ext cx="7543800" cy="1127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n-US" dirty="0">
                <a:latin typeface="Arial" panose="020B0604020202020204" pitchFamily="34" charset="0"/>
                <a:cs typeface="Arial" panose="020B0604020202020204" pitchFamily="34" charset="0"/>
              </a:rPr>
              <a:t>Questions?</a:t>
            </a:r>
          </a:p>
        </p:txBody>
      </p:sp>
      <p:pic>
        <p:nvPicPr>
          <p:cNvPr id="16" name="Content Placeholder 12">
            <a:extLst>
              <a:ext uri="{FF2B5EF4-FFF2-40B4-BE49-F238E27FC236}">
                <a16:creationId xmlns:a16="http://schemas.microsoft.com/office/drawing/2014/main" id="{9704B9C8-EACC-429E-8088-27A2C9F90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434568" y="1484561"/>
            <a:ext cx="5186681" cy="3890010"/>
          </a:xfrm>
          <a:prstGeom prst="rect">
            <a:avLst/>
          </a:prstGeom>
        </p:spPr>
      </p:pic>
      <p:sp>
        <p:nvSpPr>
          <p:cNvPr id="11" name="Title 1">
            <a:extLst>
              <a:ext uri="{FF2B5EF4-FFF2-40B4-BE49-F238E27FC236}">
                <a16:creationId xmlns:a16="http://schemas.microsoft.com/office/drawing/2014/main" id="{C15DD4B5-8569-4F97-8151-B62DB10EA5FB}"/>
              </a:ext>
            </a:extLst>
          </p:cNvPr>
          <p:cNvSpPr txBox="1">
            <a:spLocks/>
          </p:cNvSpPr>
          <p:nvPr/>
        </p:nvSpPr>
        <p:spPr>
          <a:xfrm>
            <a:off x="1680162" y="3256934"/>
            <a:ext cx="3482703" cy="11274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n-US" sz="2400" dirty="0">
                <a:latin typeface="Arial" panose="020B0604020202020204" pitchFamily="34" charset="0"/>
                <a:cs typeface="Arial" panose="020B0604020202020204" pitchFamily="34" charset="0"/>
              </a:rPr>
              <a:t>Rebecca Stern</a:t>
            </a:r>
          </a:p>
          <a:p>
            <a:r>
              <a:rPr lang="en-US" sz="2400" dirty="0">
                <a:latin typeface="Arial" panose="020B0604020202020204" pitchFamily="34" charset="0"/>
                <a:cs typeface="Arial" panose="020B0604020202020204" pitchFamily="34" charset="0"/>
              </a:rPr>
              <a:t>rstern1@uvm.edu</a:t>
            </a:r>
          </a:p>
        </p:txBody>
      </p:sp>
      <p:grpSp>
        <p:nvGrpSpPr>
          <p:cNvPr id="9" name="Group 8">
            <a:extLst>
              <a:ext uri="{FF2B5EF4-FFF2-40B4-BE49-F238E27FC236}">
                <a16:creationId xmlns:a16="http://schemas.microsoft.com/office/drawing/2014/main" id="{7C376940-679C-4727-AE14-4473BC68F10E}"/>
              </a:ext>
            </a:extLst>
          </p:cNvPr>
          <p:cNvGrpSpPr/>
          <p:nvPr/>
        </p:nvGrpSpPr>
        <p:grpSpPr>
          <a:xfrm>
            <a:off x="181547" y="173736"/>
            <a:ext cx="1094131" cy="6510528"/>
            <a:chOff x="7375475" y="171084"/>
            <a:chExt cx="1094131" cy="6510528"/>
          </a:xfrm>
        </p:grpSpPr>
        <p:pic>
          <p:nvPicPr>
            <p:cNvPr id="10" name="Picture 9">
              <a:extLst>
                <a:ext uri="{FF2B5EF4-FFF2-40B4-BE49-F238E27FC236}">
                  <a16:creationId xmlns:a16="http://schemas.microsoft.com/office/drawing/2014/main" id="{C9E9D399-A4ED-4601-BBA9-245429F733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7" name="Group 16">
              <a:extLst>
                <a:ext uri="{FF2B5EF4-FFF2-40B4-BE49-F238E27FC236}">
                  <a16:creationId xmlns:a16="http://schemas.microsoft.com/office/drawing/2014/main" id="{F69B017B-CCE7-4838-81BB-DB232CF7B19D}"/>
                </a:ext>
              </a:extLst>
            </p:cNvPr>
            <p:cNvGrpSpPr/>
            <p:nvPr/>
          </p:nvGrpSpPr>
          <p:grpSpPr>
            <a:xfrm>
              <a:off x="7453428" y="701907"/>
              <a:ext cx="938695" cy="933671"/>
              <a:chOff x="1736436" y="309776"/>
              <a:chExt cx="938695" cy="933671"/>
            </a:xfrm>
          </p:grpSpPr>
          <p:sp>
            <p:nvSpPr>
              <p:cNvPr id="27" name="Oval 26">
                <a:extLst>
                  <a:ext uri="{FF2B5EF4-FFF2-40B4-BE49-F238E27FC236}">
                    <a16:creationId xmlns:a16="http://schemas.microsoft.com/office/drawing/2014/main" id="{AE8D62CB-9400-462E-9AFC-3E615A965EEA}"/>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8" name="Picture 27">
                <a:extLst>
                  <a:ext uri="{FF2B5EF4-FFF2-40B4-BE49-F238E27FC236}">
                    <a16:creationId xmlns:a16="http://schemas.microsoft.com/office/drawing/2014/main" id="{41E53D3C-CBB3-4771-9F2F-0A73E209E1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8" name="Group 17">
              <a:extLst>
                <a:ext uri="{FF2B5EF4-FFF2-40B4-BE49-F238E27FC236}">
                  <a16:creationId xmlns:a16="http://schemas.microsoft.com/office/drawing/2014/main" id="{51C5FC4B-EAD1-4CF7-AE40-4168B7071C6A}"/>
                </a:ext>
              </a:extLst>
            </p:cNvPr>
            <p:cNvGrpSpPr/>
            <p:nvPr/>
          </p:nvGrpSpPr>
          <p:grpSpPr>
            <a:xfrm>
              <a:off x="7455940" y="2067973"/>
              <a:ext cx="933671" cy="963038"/>
              <a:chOff x="1429723" y="1367920"/>
              <a:chExt cx="933671" cy="963038"/>
            </a:xfrm>
          </p:grpSpPr>
          <p:sp>
            <p:nvSpPr>
              <p:cNvPr id="25" name="Oval 24">
                <a:extLst>
                  <a:ext uri="{FF2B5EF4-FFF2-40B4-BE49-F238E27FC236}">
                    <a16:creationId xmlns:a16="http://schemas.microsoft.com/office/drawing/2014/main" id="{4FB75186-A722-4857-AC37-05DA937577D1}"/>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6" name="Picture 25">
                <a:extLst>
                  <a:ext uri="{FF2B5EF4-FFF2-40B4-BE49-F238E27FC236}">
                    <a16:creationId xmlns:a16="http://schemas.microsoft.com/office/drawing/2014/main" id="{4F24542F-A09B-4EF0-8B74-79129308A1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9" name="Group 18">
              <a:extLst>
                <a:ext uri="{FF2B5EF4-FFF2-40B4-BE49-F238E27FC236}">
                  <a16:creationId xmlns:a16="http://schemas.microsoft.com/office/drawing/2014/main" id="{2F43CF44-A3BB-4AA3-831F-D4AFD07D14AF}"/>
                </a:ext>
              </a:extLst>
            </p:cNvPr>
            <p:cNvGrpSpPr/>
            <p:nvPr/>
          </p:nvGrpSpPr>
          <p:grpSpPr>
            <a:xfrm>
              <a:off x="7455940" y="3463406"/>
              <a:ext cx="933671" cy="1016104"/>
              <a:chOff x="1516808" y="2434081"/>
              <a:chExt cx="933671" cy="1016104"/>
            </a:xfrm>
          </p:grpSpPr>
          <p:sp>
            <p:nvSpPr>
              <p:cNvPr id="23" name="Oval 22">
                <a:extLst>
                  <a:ext uri="{FF2B5EF4-FFF2-40B4-BE49-F238E27FC236}">
                    <a16:creationId xmlns:a16="http://schemas.microsoft.com/office/drawing/2014/main" id="{662CC790-3E63-4878-93B6-0D9A762A17CD}"/>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4" name="Picture 23">
                <a:extLst>
                  <a:ext uri="{FF2B5EF4-FFF2-40B4-BE49-F238E27FC236}">
                    <a16:creationId xmlns:a16="http://schemas.microsoft.com/office/drawing/2014/main" id="{2A8953EB-B53C-42CA-9994-7C6017DCCE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20" name="Group 19">
              <a:extLst>
                <a:ext uri="{FF2B5EF4-FFF2-40B4-BE49-F238E27FC236}">
                  <a16:creationId xmlns:a16="http://schemas.microsoft.com/office/drawing/2014/main" id="{FDABA453-7B54-4F7C-9E13-DCE9783A7FAB}"/>
                </a:ext>
              </a:extLst>
            </p:cNvPr>
            <p:cNvGrpSpPr/>
            <p:nvPr/>
          </p:nvGrpSpPr>
          <p:grpSpPr>
            <a:xfrm>
              <a:off x="7455940" y="4911904"/>
              <a:ext cx="933671" cy="980507"/>
              <a:chOff x="1538307" y="3718364"/>
              <a:chExt cx="933671" cy="980507"/>
            </a:xfrm>
          </p:grpSpPr>
          <p:sp>
            <p:nvSpPr>
              <p:cNvPr id="21" name="Oval 20">
                <a:extLst>
                  <a:ext uri="{FF2B5EF4-FFF2-40B4-BE49-F238E27FC236}">
                    <a16:creationId xmlns:a16="http://schemas.microsoft.com/office/drawing/2014/main" id="{94426223-F6C9-4021-B7A2-11F63B5A759A}"/>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2" name="Picture 21">
                <a:extLst>
                  <a:ext uri="{FF2B5EF4-FFF2-40B4-BE49-F238E27FC236}">
                    <a16:creationId xmlns:a16="http://schemas.microsoft.com/office/drawing/2014/main" id="{9BE5C253-B30F-4D2D-A245-9E19ECCE9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Tree>
    <p:extLst>
      <p:ext uri="{BB962C8B-B14F-4D97-AF65-F5344CB8AC3E}">
        <p14:creationId xmlns:p14="http://schemas.microsoft.com/office/powerpoint/2010/main" val="2794163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4B24-DCC4-4E05-88CC-8684A8E2718F}"/>
              </a:ext>
            </a:extLst>
          </p:cNvPr>
          <p:cNvSpPr>
            <a:spLocks noGrp="1"/>
          </p:cNvSpPr>
          <p:nvPr>
            <p:ph type="title"/>
          </p:nvPr>
        </p:nvSpPr>
        <p:spPr>
          <a:xfrm>
            <a:off x="-48132" y="70797"/>
            <a:ext cx="9336505" cy="1143301"/>
          </a:xfrm>
        </p:spPr>
        <p:txBody>
          <a:bodyPr>
            <a:normAutofit/>
          </a:bodyPr>
          <a:lstStyle/>
          <a:p>
            <a:pPr algn="ctr"/>
            <a:r>
              <a:rPr lang="en-US" sz="3200" b="1" dirty="0">
                <a:solidFill>
                  <a:srgbClr val="006600"/>
                </a:solidFill>
                <a:latin typeface="Arial" panose="020B0604020202020204" pitchFamily="34" charset="0"/>
                <a:cs typeface="Arial" panose="020B0604020202020204" pitchFamily="34" charset="0"/>
              </a:rPr>
              <a:t>Deposition-growth correlations (1980-2014)</a:t>
            </a:r>
          </a:p>
        </p:txBody>
      </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36</a:t>
            </a:fld>
            <a:endParaRPr lang="en-US"/>
          </a:p>
        </p:txBody>
      </p:sp>
      <p:pic>
        <p:nvPicPr>
          <p:cNvPr id="14" name="Content Placeholder 13">
            <a:extLst>
              <a:ext uri="{FF2B5EF4-FFF2-40B4-BE49-F238E27FC236}">
                <a16:creationId xmlns:a16="http://schemas.microsoft.com/office/drawing/2014/main" id="{2F504B27-39F9-42C3-B564-AACA25E535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042"/>
          <a:stretch/>
        </p:blipFill>
        <p:spPr>
          <a:xfrm>
            <a:off x="108284" y="1069397"/>
            <a:ext cx="8927432" cy="5711093"/>
          </a:xfrm>
        </p:spPr>
      </p:pic>
      <p:cxnSp>
        <p:nvCxnSpPr>
          <p:cNvPr id="27" name="Straight Connector 26">
            <a:extLst>
              <a:ext uri="{FF2B5EF4-FFF2-40B4-BE49-F238E27FC236}">
                <a16:creationId xmlns:a16="http://schemas.microsoft.com/office/drawing/2014/main" id="{3C0B33B5-6973-42FA-B461-16CE04EA77BE}"/>
              </a:ext>
            </a:extLst>
          </p:cNvPr>
          <p:cNvCxnSpPr/>
          <p:nvPr/>
        </p:nvCxnSpPr>
        <p:spPr>
          <a:xfrm flipV="1">
            <a:off x="3842952" y="1117649"/>
            <a:ext cx="0" cy="484632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66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843A-72A5-45C6-A6DE-0818543E3F32}"/>
              </a:ext>
            </a:extLst>
          </p:cNvPr>
          <p:cNvSpPr>
            <a:spLocks noGrp="1"/>
          </p:cNvSpPr>
          <p:nvPr>
            <p:ph type="title"/>
          </p:nvPr>
        </p:nvSpPr>
        <p:spPr>
          <a:xfrm>
            <a:off x="253105" y="2482473"/>
            <a:ext cx="2773773" cy="1371600"/>
          </a:xfrm>
        </p:spPr>
        <p:txBody>
          <a:bodyPr>
            <a:normAutofit fontScale="90000"/>
          </a:bodyPr>
          <a:lstStyle/>
          <a:p>
            <a:r>
              <a:rPr lang="en-US" dirty="0">
                <a:latin typeface="Arial" panose="020B0604020202020204" pitchFamily="34" charset="0"/>
                <a:cs typeface="Arial" panose="020B0604020202020204" pitchFamily="34" charset="0"/>
              </a:rPr>
              <a:t>Range of sugar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maple</a:t>
            </a:r>
          </a:p>
        </p:txBody>
      </p:sp>
      <p:sp>
        <p:nvSpPr>
          <p:cNvPr id="4" name="Slide Number Placeholder 3">
            <a:extLst>
              <a:ext uri="{FF2B5EF4-FFF2-40B4-BE49-F238E27FC236}">
                <a16:creationId xmlns:a16="http://schemas.microsoft.com/office/drawing/2014/main" id="{9C6D297F-B611-44C9-BA1B-DC83E77BB5E3}"/>
              </a:ext>
            </a:extLst>
          </p:cNvPr>
          <p:cNvSpPr>
            <a:spLocks noGrp="1"/>
          </p:cNvSpPr>
          <p:nvPr>
            <p:ph type="sldNum" sz="quarter" idx="12"/>
          </p:nvPr>
        </p:nvSpPr>
        <p:spPr/>
        <p:txBody>
          <a:bodyPr/>
          <a:lstStyle/>
          <a:p>
            <a:fld id="{AE9EF46E-74F3-4AED-8639-5EA18AE35E07}" type="slidenum">
              <a:rPr lang="en-US" smtClean="0"/>
              <a:t>37</a:t>
            </a:fld>
            <a:endParaRPr lang="en-US"/>
          </a:p>
        </p:txBody>
      </p:sp>
      <p:pic>
        <p:nvPicPr>
          <p:cNvPr id="1026" name="Picture 2" descr="Image result for sugar maple little range map">
            <a:extLst>
              <a:ext uri="{FF2B5EF4-FFF2-40B4-BE49-F238E27FC236}">
                <a16:creationId xmlns:a16="http://schemas.microsoft.com/office/drawing/2014/main" id="{7B6AD9AC-FF14-4097-879C-0B00DE560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135" y="182928"/>
            <a:ext cx="6610865" cy="6492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45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843A-72A5-45C6-A6DE-0818543E3F32}"/>
              </a:ext>
            </a:extLst>
          </p:cNvPr>
          <p:cNvSpPr>
            <a:spLocks noGrp="1"/>
          </p:cNvSpPr>
          <p:nvPr>
            <p:ph type="title"/>
          </p:nvPr>
        </p:nvSpPr>
        <p:spPr>
          <a:xfrm>
            <a:off x="253105" y="2482473"/>
            <a:ext cx="2773773" cy="1941246"/>
          </a:xfrm>
        </p:spPr>
        <p:txBody>
          <a:bodyPr>
            <a:normAutofit/>
          </a:bodyPr>
          <a:lstStyle/>
          <a:p>
            <a:r>
              <a:rPr lang="en-US" dirty="0">
                <a:latin typeface="Arial" panose="020B0604020202020204" pitchFamily="34" charset="0"/>
                <a:cs typeface="Arial" panose="020B0604020202020204" pitchFamily="34" charset="0"/>
              </a:rPr>
              <a:t>Range of American beech</a:t>
            </a:r>
          </a:p>
        </p:txBody>
      </p:sp>
      <p:sp>
        <p:nvSpPr>
          <p:cNvPr id="4" name="Slide Number Placeholder 3">
            <a:extLst>
              <a:ext uri="{FF2B5EF4-FFF2-40B4-BE49-F238E27FC236}">
                <a16:creationId xmlns:a16="http://schemas.microsoft.com/office/drawing/2014/main" id="{9C6D297F-B611-44C9-BA1B-DC83E77BB5E3}"/>
              </a:ext>
            </a:extLst>
          </p:cNvPr>
          <p:cNvSpPr>
            <a:spLocks noGrp="1"/>
          </p:cNvSpPr>
          <p:nvPr>
            <p:ph type="sldNum" sz="quarter" idx="12"/>
          </p:nvPr>
        </p:nvSpPr>
        <p:spPr/>
        <p:txBody>
          <a:bodyPr/>
          <a:lstStyle/>
          <a:p>
            <a:fld id="{AE9EF46E-74F3-4AED-8639-5EA18AE35E07}" type="slidenum">
              <a:rPr lang="en-US" smtClean="0"/>
              <a:t>38</a:t>
            </a:fld>
            <a:endParaRPr lang="en-US"/>
          </a:p>
        </p:txBody>
      </p:sp>
      <p:pic>
        <p:nvPicPr>
          <p:cNvPr id="2050" name="Picture 2" descr="Image result for American beech little range map">
            <a:extLst>
              <a:ext uri="{FF2B5EF4-FFF2-40B4-BE49-F238E27FC236}">
                <a16:creationId xmlns:a16="http://schemas.microsoft.com/office/drawing/2014/main" id="{3784976A-7964-41FE-832F-98140E479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724" y="274320"/>
            <a:ext cx="6449276" cy="633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300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843A-72A5-45C6-A6DE-0818543E3F32}"/>
              </a:ext>
            </a:extLst>
          </p:cNvPr>
          <p:cNvSpPr>
            <a:spLocks noGrp="1"/>
          </p:cNvSpPr>
          <p:nvPr>
            <p:ph type="title"/>
          </p:nvPr>
        </p:nvSpPr>
        <p:spPr>
          <a:xfrm>
            <a:off x="191322" y="2346549"/>
            <a:ext cx="2773773" cy="1941246"/>
          </a:xfrm>
        </p:spPr>
        <p:txBody>
          <a:bodyPr>
            <a:normAutofit/>
          </a:bodyPr>
          <a:lstStyle/>
          <a:p>
            <a:r>
              <a:rPr lang="en-US" dirty="0">
                <a:latin typeface="Arial" panose="020B0604020202020204" pitchFamily="34" charset="0"/>
                <a:cs typeface="Arial" panose="020B0604020202020204" pitchFamily="34" charset="0"/>
              </a:rPr>
              <a:t>Range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of yellow birch</a:t>
            </a:r>
          </a:p>
        </p:txBody>
      </p:sp>
      <p:sp>
        <p:nvSpPr>
          <p:cNvPr id="4" name="Slide Number Placeholder 3">
            <a:extLst>
              <a:ext uri="{FF2B5EF4-FFF2-40B4-BE49-F238E27FC236}">
                <a16:creationId xmlns:a16="http://schemas.microsoft.com/office/drawing/2014/main" id="{9C6D297F-B611-44C9-BA1B-DC83E77BB5E3}"/>
              </a:ext>
            </a:extLst>
          </p:cNvPr>
          <p:cNvSpPr>
            <a:spLocks noGrp="1"/>
          </p:cNvSpPr>
          <p:nvPr>
            <p:ph type="sldNum" sz="quarter" idx="12"/>
          </p:nvPr>
        </p:nvSpPr>
        <p:spPr/>
        <p:txBody>
          <a:bodyPr/>
          <a:lstStyle/>
          <a:p>
            <a:fld id="{AE9EF46E-74F3-4AED-8639-5EA18AE35E07}" type="slidenum">
              <a:rPr lang="en-US" smtClean="0"/>
              <a:t>39</a:t>
            </a:fld>
            <a:endParaRPr lang="en-US"/>
          </a:p>
        </p:txBody>
      </p:sp>
      <p:pic>
        <p:nvPicPr>
          <p:cNvPr id="3074" name="Picture 2" descr="Image result for ywllow birch little range map">
            <a:extLst>
              <a:ext uri="{FF2B5EF4-FFF2-40B4-BE49-F238E27FC236}">
                <a16:creationId xmlns:a16="http://schemas.microsoft.com/office/drawing/2014/main" id="{FC10D717-7F52-4741-B448-03E34C93B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533" y="0"/>
            <a:ext cx="6983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592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3655" y="1517971"/>
            <a:ext cx="5164804" cy="1484535"/>
          </a:xfrm>
        </p:spPr>
        <p:txBody>
          <a:bodyPr>
            <a:normAutofit/>
          </a:bodyPr>
          <a:lstStyle/>
          <a:p>
            <a:r>
              <a:rPr lang="en-US" sz="2000" dirty="0">
                <a:latin typeface="Arial" panose="020B0604020202020204" pitchFamily="34" charset="0"/>
                <a:cs typeface="Arial" panose="020B0604020202020204" pitchFamily="34" charset="0"/>
              </a:rPr>
              <a:t>Multiple types of data required</a:t>
            </a:r>
          </a:p>
          <a:p>
            <a:r>
              <a:rPr lang="en-US" sz="2000" dirty="0">
                <a:latin typeface="Arial" panose="020B0604020202020204" pitchFamily="34" charset="0"/>
                <a:cs typeface="Arial" panose="020B0604020202020204" pitchFamily="34" charset="0"/>
              </a:rPr>
              <a:t>One important metric: tree growth</a:t>
            </a:r>
          </a:p>
        </p:txBody>
      </p:sp>
      <p:sp>
        <p:nvSpPr>
          <p:cNvPr id="4" name="Slide Number Placeholder 3"/>
          <p:cNvSpPr>
            <a:spLocks noGrp="1"/>
          </p:cNvSpPr>
          <p:nvPr>
            <p:ph type="sldNum" sz="quarter" idx="12"/>
          </p:nvPr>
        </p:nvSpPr>
        <p:spPr/>
        <p:txBody>
          <a:bodyPr/>
          <a:lstStyle/>
          <a:p>
            <a:fld id="{AE9EF46E-74F3-4AED-8639-5EA18AE35E07}" type="slidenum">
              <a:rPr lang="en-US" smtClean="0"/>
              <a:t>4</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2500" b="17291"/>
          <a:stretch/>
        </p:blipFill>
        <p:spPr>
          <a:xfrm>
            <a:off x="2631408" y="2842305"/>
            <a:ext cx="4743450" cy="2497724"/>
          </a:xfrm>
          <a:prstGeom prst="rect">
            <a:avLst/>
          </a:prstGeom>
          <a:ln>
            <a:solidFill>
              <a:schemeClr val="tx1"/>
            </a:solidFill>
          </a:ln>
        </p:spPr>
      </p:pic>
      <p:sp>
        <p:nvSpPr>
          <p:cNvPr id="17" name="Title 1">
            <a:extLst>
              <a:ext uri="{FF2B5EF4-FFF2-40B4-BE49-F238E27FC236}">
                <a16:creationId xmlns:a16="http://schemas.microsoft.com/office/drawing/2014/main" id="{1160DE6F-71C9-4320-BCE7-FA8A12BA7A76}"/>
              </a:ext>
            </a:extLst>
          </p:cNvPr>
          <p:cNvSpPr txBox="1">
            <a:spLocks/>
          </p:cNvSpPr>
          <p:nvPr/>
        </p:nvSpPr>
        <p:spPr>
          <a:xfrm>
            <a:off x="2631408" y="489272"/>
            <a:ext cx="4858937" cy="10287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pPr algn="ctr"/>
            <a:r>
              <a:rPr lang="en-US" b="1" dirty="0">
                <a:solidFill>
                  <a:srgbClr val="336600"/>
                </a:solidFill>
                <a:latin typeface="Arial" panose="020B0604020202020204" pitchFamily="34" charset="0"/>
                <a:cs typeface="Arial" panose="020B0604020202020204" pitchFamily="34" charset="0"/>
              </a:rPr>
              <a:t>Our Future Forests</a:t>
            </a:r>
          </a:p>
        </p:txBody>
      </p:sp>
      <p:grpSp>
        <p:nvGrpSpPr>
          <p:cNvPr id="10" name="Group 9">
            <a:extLst>
              <a:ext uri="{FF2B5EF4-FFF2-40B4-BE49-F238E27FC236}">
                <a16:creationId xmlns:a16="http://schemas.microsoft.com/office/drawing/2014/main" id="{CD36CCD6-D4E9-4A83-9382-7646351C8E34}"/>
              </a:ext>
            </a:extLst>
          </p:cNvPr>
          <p:cNvGrpSpPr/>
          <p:nvPr/>
        </p:nvGrpSpPr>
        <p:grpSpPr>
          <a:xfrm>
            <a:off x="181547" y="173736"/>
            <a:ext cx="1094131" cy="6510528"/>
            <a:chOff x="7375475" y="171084"/>
            <a:chExt cx="1094131" cy="6510528"/>
          </a:xfrm>
        </p:grpSpPr>
        <p:pic>
          <p:nvPicPr>
            <p:cNvPr id="11" name="Picture 10">
              <a:extLst>
                <a:ext uri="{FF2B5EF4-FFF2-40B4-BE49-F238E27FC236}">
                  <a16:creationId xmlns:a16="http://schemas.microsoft.com/office/drawing/2014/main" id="{C3B1857F-8563-42E5-868E-C966259B06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5" name="Group 14">
              <a:extLst>
                <a:ext uri="{FF2B5EF4-FFF2-40B4-BE49-F238E27FC236}">
                  <a16:creationId xmlns:a16="http://schemas.microsoft.com/office/drawing/2014/main" id="{61CF0496-CB68-4F48-8867-E47B5082A803}"/>
                </a:ext>
              </a:extLst>
            </p:cNvPr>
            <p:cNvGrpSpPr/>
            <p:nvPr/>
          </p:nvGrpSpPr>
          <p:grpSpPr>
            <a:xfrm>
              <a:off x="7453428" y="701907"/>
              <a:ext cx="938695" cy="933671"/>
              <a:chOff x="1736436" y="309776"/>
              <a:chExt cx="938695" cy="933671"/>
            </a:xfrm>
          </p:grpSpPr>
          <p:sp>
            <p:nvSpPr>
              <p:cNvPr id="26" name="Oval 25">
                <a:extLst>
                  <a:ext uri="{FF2B5EF4-FFF2-40B4-BE49-F238E27FC236}">
                    <a16:creationId xmlns:a16="http://schemas.microsoft.com/office/drawing/2014/main" id="{CE8FDE62-02A8-4480-8E0C-8722E8773588}"/>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7" name="Picture 26">
                <a:extLst>
                  <a:ext uri="{FF2B5EF4-FFF2-40B4-BE49-F238E27FC236}">
                    <a16:creationId xmlns:a16="http://schemas.microsoft.com/office/drawing/2014/main" id="{D2479581-5CDA-4A15-B573-50E53ED763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6" name="Group 15">
              <a:extLst>
                <a:ext uri="{FF2B5EF4-FFF2-40B4-BE49-F238E27FC236}">
                  <a16:creationId xmlns:a16="http://schemas.microsoft.com/office/drawing/2014/main" id="{A3558B1E-4562-4B48-A18A-468E0E69EA74}"/>
                </a:ext>
              </a:extLst>
            </p:cNvPr>
            <p:cNvGrpSpPr/>
            <p:nvPr/>
          </p:nvGrpSpPr>
          <p:grpSpPr>
            <a:xfrm>
              <a:off x="7455940" y="2067973"/>
              <a:ext cx="933671" cy="963038"/>
              <a:chOff x="1429723" y="1367920"/>
              <a:chExt cx="933671" cy="963038"/>
            </a:xfrm>
          </p:grpSpPr>
          <p:sp>
            <p:nvSpPr>
              <p:cNvPr id="24" name="Oval 23">
                <a:extLst>
                  <a:ext uri="{FF2B5EF4-FFF2-40B4-BE49-F238E27FC236}">
                    <a16:creationId xmlns:a16="http://schemas.microsoft.com/office/drawing/2014/main" id="{3BA03290-3AD7-4EC3-8341-B5E21FBB28F0}"/>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5" name="Picture 24">
                <a:extLst>
                  <a:ext uri="{FF2B5EF4-FFF2-40B4-BE49-F238E27FC236}">
                    <a16:creationId xmlns:a16="http://schemas.microsoft.com/office/drawing/2014/main" id="{A40DA838-609D-4BDD-95D1-C76AC2D607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8" name="Group 17">
              <a:extLst>
                <a:ext uri="{FF2B5EF4-FFF2-40B4-BE49-F238E27FC236}">
                  <a16:creationId xmlns:a16="http://schemas.microsoft.com/office/drawing/2014/main" id="{478B9DFB-1074-4D20-BFFD-BA55D7DCC607}"/>
                </a:ext>
              </a:extLst>
            </p:cNvPr>
            <p:cNvGrpSpPr/>
            <p:nvPr/>
          </p:nvGrpSpPr>
          <p:grpSpPr>
            <a:xfrm>
              <a:off x="7455940" y="3463406"/>
              <a:ext cx="933671" cy="1016104"/>
              <a:chOff x="1516808" y="2434081"/>
              <a:chExt cx="933671" cy="1016104"/>
            </a:xfrm>
          </p:grpSpPr>
          <p:sp>
            <p:nvSpPr>
              <p:cNvPr id="22" name="Oval 21">
                <a:extLst>
                  <a:ext uri="{FF2B5EF4-FFF2-40B4-BE49-F238E27FC236}">
                    <a16:creationId xmlns:a16="http://schemas.microsoft.com/office/drawing/2014/main" id="{87C43980-030F-4CC6-B1BB-36F19FAFE42E}"/>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3" name="Picture 22">
                <a:extLst>
                  <a:ext uri="{FF2B5EF4-FFF2-40B4-BE49-F238E27FC236}">
                    <a16:creationId xmlns:a16="http://schemas.microsoft.com/office/drawing/2014/main" id="{E2161BB8-D3CD-427C-90E5-49EFD35566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9" name="Group 18">
              <a:extLst>
                <a:ext uri="{FF2B5EF4-FFF2-40B4-BE49-F238E27FC236}">
                  <a16:creationId xmlns:a16="http://schemas.microsoft.com/office/drawing/2014/main" id="{9AC9669E-3612-429C-B2FB-11141227204E}"/>
                </a:ext>
              </a:extLst>
            </p:cNvPr>
            <p:cNvGrpSpPr/>
            <p:nvPr/>
          </p:nvGrpSpPr>
          <p:grpSpPr>
            <a:xfrm>
              <a:off x="7455940" y="4911904"/>
              <a:ext cx="933671" cy="980507"/>
              <a:chOff x="1538307" y="3718364"/>
              <a:chExt cx="933671" cy="980507"/>
            </a:xfrm>
          </p:grpSpPr>
          <p:sp>
            <p:nvSpPr>
              <p:cNvPr id="20" name="Oval 19">
                <a:extLst>
                  <a:ext uri="{FF2B5EF4-FFF2-40B4-BE49-F238E27FC236}">
                    <a16:creationId xmlns:a16="http://schemas.microsoft.com/office/drawing/2014/main" id="{B34D0CF1-EB60-4EFD-BDF9-666779D052CC}"/>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1" name="Picture 20">
                <a:extLst>
                  <a:ext uri="{FF2B5EF4-FFF2-40B4-BE49-F238E27FC236}">
                    <a16:creationId xmlns:a16="http://schemas.microsoft.com/office/drawing/2014/main" id="{E946D27A-60F8-419D-AEBF-8FB90515D0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Tree>
    <p:extLst>
      <p:ext uri="{BB962C8B-B14F-4D97-AF65-F5344CB8AC3E}">
        <p14:creationId xmlns:p14="http://schemas.microsoft.com/office/powerpoint/2010/main" val="3257003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843A-72A5-45C6-A6DE-0818543E3F32}"/>
              </a:ext>
            </a:extLst>
          </p:cNvPr>
          <p:cNvSpPr>
            <a:spLocks noGrp="1"/>
          </p:cNvSpPr>
          <p:nvPr>
            <p:ph type="title"/>
          </p:nvPr>
        </p:nvSpPr>
        <p:spPr>
          <a:xfrm>
            <a:off x="191322" y="2346549"/>
            <a:ext cx="2773773" cy="1941246"/>
          </a:xfrm>
        </p:spPr>
        <p:txBody>
          <a:bodyPr>
            <a:normAutofit/>
          </a:bodyPr>
          <a:lstStyle/>
          <a:p>
            <a:r>
              <a:rPr lang="en-US" dirty="0">
                <a:latin typeface="Arial" panose="020B0604020202020204" pitchFamily="34" charset="0"/>
                <a:cs typeface="Arial" panose="020B0604020202020204" pitchFamily="34" charset="0"/>
              </a:rPr>
              <a:t>Range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of red maple</a:t>
            </a:r>
          </a:p>
        </p:txBody>
      </p:sp>
      <p:sp>
        <p:nvSpPr>
          <p:cNvPr id="4" name="Slide Number Placeholder 3">
            <a:extLst>
              <a:ext uri="{FF2B5EF4-FFF2-40B4-BE49-F238E27FC236}">
                <a16:creationId xmlns:a16="http://schemas.microsoft.com/office/drawing/2014/main" id="{9C6D297F-B611-44C9-BA1B-DC83E77BB5E3}"/>
              </a:ext>
            </a:extLst>
          </p:cNvPr>
          <p:cNvSpPr>
            <a:spLocks noGrp="1"/>
          </p:cNvSpPr>
          <p:nvPr>
            <p:ph type="sldNum" sz="quarter" idx="12"/>
          </p:nvPr>
        </p:nvSpPr>
        <p:spPr/>
        <p:txBody>
          <a:bodyPr/>
          <a:lstStyle/>
          <a:p>
            <a:fld id="{AE9EF46E-74F3-4AED-8639-5EA18AE35E07}" type="slidenum">
              <a:rPr lang="en-US" smtClean="0"/>
              <a:t>40</a:t>
            </a:fld>
            <a:endParaRPr lang="en-US"/>
          </a:p>
        </p:txBody>
      </p:sp>
      <p:pic>
        <p:nvPicPr>
          <p:cNvPr id="4102" name="Picture 6" descr="https://www.fs.fed.us/nrs/atlas/tree/curr_ivlittle_316.gif">
            <a:extLst>
              <a:ext uri="{FF2B5EF4-FFF2-40B4-BE49-F238E27FC236}">
                <a16:creationId xmlns:a16="http://schemas.microsoft.com/office/drawing/2014/main" id="{6C9B773E-3D2E-45A4-9251-896159C2E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160" y="0"/>
            <a:ext cx="6983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183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5B099CA-14F3-4447-AA86-AE03E0ADBC2D}"/>
              </a:ext>
            </a:extLst>
          </p:cNvPr>
          <p:cNvGrpSpPr/>
          <p:nvPr/>
        </p:nvGrpSpPr>
        <p:grpSpPr>
          <a:xfrm>
            <a:off x="181547" y="173736"/>
            <a:ext cx="1094131" cy="6510528"/>
            <a:chOff x="7375475" y="171084"/>
            <a:chExt cx="1094131" cy="6510528"/>
          </a:xfrm>
        </p:grpSpPr>
        <p:pic>
          <p:nvPicPr>
            <p:cNvPr id="16" name="Picture 15">
              <a:extLst>
                <a:ext uri="{FF2B5EF4-FFF2-40B4-BE49-F238E27FC236}">
                  <a16:creationId xmlns:a16="http://schemas.microsoft.com/office/drawing/2014/main" id="{78CA39EF-ABFE-4279-A265-233267A1AF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7" name="Group 16">
              <a:extLst>
                <a:ext uri="{FF2B5EF4-FFF2-40B4-BE49-F238E27FC236}">
                  <a16:creationId xmlns:a16="http://schemas.microsoft.com/office/drawing/2014/main" id="{E1214368-71E1-4258-9E95-E4BAFC8219E9}"/>
                </a:ext>
              </a:extLst>
            </p:cNvPr>
            <p:cNvGrpSpPr/>
            <p:nvPr/>
          </p:nvGrpSpPr>
          <p:grpSpPr>
            <a:xfrm>
              <a:off x="7453428" y="701907"/>
              <a:ext cx="938695" cy="933671"/>
              <a:chOff x="1736436" y="309776"/>
              <a:chExt cx="938695" cy="933671"/>
            </a:xfrm>
          </p:grpSpPr>
          <p:sp>
            <p:nvSpPr>
              <p:cNvPr id="32" name="Oval 31">
                <a:extLst>
                  <a:ext uri="{FF2B5EF4-FFF2-40B4-BE49-F238E27FC236}">
                    <a16:creationId xmlns:a16="http://schemas.microsoft.com/office/drawing/2014/main" id="{9E0963CB-D2C4-42FE-94DD-6CCFC37B83C8}"/>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33" name="Picture 32">
                <a:extLst>
                  <a:ext uri="{FF2B5EF4-FFF2-40B4-BE49-F238E27FC236}">
                    <a16:creationId xmlns:a16="http://schemas.microsoft.com/office/drawing/2014/main" id="{235490DC-8F72-4F3A-A887-32DE4FA5BC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22" name="Group 21">
              <a:extLst>
                <a:ext uri="{FF2B5EF4-FFF2-40B4-BE49-F238E27FC236}">
                  <a16:creationId xmlns:a16="http://schemas.microsoft.com/office/drawing/2014/main" id="{48923B4C-8263-428E-9FF0-E18703EAB8B7}"/>
                </a:ext>
              </a:extLst>
            </p:cNvPr>
            <p:cNvGrpSpPr/>
            <p:nvPr/>
          </p:nvGrpSpPr>
          <p:grpSpPr>
            <a:xfrm>
              <a:off x="7455940" y="2067973"/>
              <a:ext cx="933671" cy="963038"/>
              <a:chOff x="1429723" y="1367920"/>
              <a:chExt cx="933671" cy="963038"/>
            </a:xfrm>
          </p:grpSpPr>
          <p:sp>
            <p:nvSpPr>
              <p:cNvPr id="30" name="Oval 29">
                <a:extLst>
                  <a:ext uri="{FF2B5EF4-FFF2-40B4-BE49-F238E27FC236}">
                    <a16:creationId xmlns:a16="http://schemas.microsoft.com/office/drawing/2014/main" id="{C06C073D-E842-4B7D-8FD8-10B8ECB44177}"/>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31" name="Picture 30">
                <a:extLst>
                  <a:ext uri="{FF2B5EF4-FFF2-40B4-BE49-F238E27FC236}">
                    <a16:creationId xmlns:a16="http://schemas.microsoft.com/office/drawing/2014/main" id="{02FB0FBF-AE8C-452A-ABFB-766A7088BC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23" name="Group 22">
              <a:extLst>
                <a:ext uri="{FF2B5EF4-FFF2-40B4-BE49-F238E27FC236}">
                  <a16:creationId xmlns:a16="http://schemas.microsoft.com/office/drawing/2014/main" id="{6678DCB5-E9C2-41F0-9247-8569ECCC1C85}"/>
                </a:ext>
              </a:extLst>
            </p:cNvPr>
            <p:cNvGrpSpPr/>
            <p:nvPr/>
          </p:nvGrpSpPr>
          <p:grpSpPr>
            <a:xfrm>
              <a:off x="7455940" y="3463406"/>
              <a:ext cx="933671" cy="1016104"/>
              <a:chOff x="1516808" y="2434081"/>
              <a:chExt cx="933671" cy="1016104"/>
            </a:xfrm>
          </p:grpSpPr>
          <p:sp>
            <p:nvSpPr>
              <p:cNvPr id="28" name="Oval 27">
                <a:extLst>
                  <a:ext uri="{FF2B5EF4-FFF2-40B4-BE49-F238E27FC236}">
                    <a16:creationId xmlns:a16="http://schemas.microsoft.com/office/drawing/2014/main" id="{0A39D6EF-726C-45C6-BE3B-10AF2B4235F2}"/>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29" name="Picture 28">
                <a:extLst>
                  <a:ext uri="{FF2B5EF4-FFF2-40B4-BE49-F238E27FC236}">
                    <a16:creationId xmlns:a16="http://schemas.microsoft.com/office/drawing/2014/main" id="{2297853C-7349-411C-8323-A8BC931F82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24" name="Group 23">
              <a:extLst>
                <a:ext uri="{FF2B5EF4-FFF2-40B4-BE49-F238E27FC236}">
                  <a16:creationId xmlns:a16="http://schemas.microsoft.com/office/drawing/2014/main" id="{0837EFE8-3E59-4B1F-BDA4-E496ACC55B12}"/>
                </a:ext>
              </a:extLst>
            </p:cNvPr>
            <p:cNvGrpSpPr/>
            <p:nvPr/>
          </p:nvGrpSpPr>
          <p:grpSpPr>
            <a:xfrm>
              <a:off x="7455940" y="4911904"/>
              <a:ext cx="933671" cy="980507"/>
              <a:chOff x="1538307" y="3718364"/>
              <a:chExt cx="933671" cy="980507"/>
            </a:xfrm>
          </p:grpSpPr>
          <p:sp>
            <p:nvSpPr>
              <p:cNvPr id="25" name="Oval 24">
                <a:extLst>
                  <a:ext uri="{FF2B5EF4-FFF2-40B4-BE49-F238E27FC236}">
                    <a16:creationId xmlns:a16="http://schemas.microsoft.com/office/drawing/2014/main" id="{E8FDFF2A-B147-43B1-806F-CF93048D0CC8}"/>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pic>
            <p:nvPicPr>
              <p:cNvPr id="27" name="Picture 26">
                <a:extLst>
                  <a:ext uri="{FF2B5EF4-FFF2-40B4-BE49-F238E27FC236}">
                    <a16:creationId xmlns:a16="http://schemas.microsoft.com/office/drawing/2014/main" id="{269CCCC6-10B3-4E51-A25D-2C967CDF6C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
        <p:nvSpPr>
          <p:cNvPr id="4" name="Slide Number Placeholder 3">
            <a:extLst>
              <a:ext uri="{FF2B5EF4-FFF2-40B4-BE49-F238E27FC236}">
                <a16:creationId xmlns:a16="http://schemas.microsoft.com/office/drawing/2014/main" id="{DE60410F-BC71-4DD8-BD02-D5F5C5BD788B}"/>
              </a:ext>
            </a:extLst>
          </p:cNvPr>
          <p:cNvSpPr>
            <a:spLocks noGrp="1"/>
          </p:cNvSpPr>
          <p:nvPr>
            <p:ph type="sldNum" sz="quarter" idx="12"/>
          </p:nvPr>
        </p:nvSpPr>
        <p:spPr/>
        <p:txBody>
          <a:bodyPr/>
          <a:lstStyle/>
          <a:p>
            <a:fld id="{AE9EF46E-74F3-4AED-8639-5EA18AE35E07}" type="slidenum">
              <a:rPr lang="en-US" smtClean="0"/>
              <a:t>41</a:t>
            </a:fld>
            <a:endParaRPr lang="en-US" dirty="0"/>
          </a:p>
        </p:txBody>
      </p:sp>
      <p:pic>
        <p:nvPicPr>
          <p:cNvPr id="18" name="Content Placeholder 17">
            <a:extLst>
              <a:ext uri="{FF2B5EF4-FFF2-40B4-BE49-F238E27FC236}">
                <a16:creationId xmlns:a16="http://schemas.microsoft.com/office/drawing/2014/main" id="{A42C19A4-C050-48F1-ADA6-3FE4EB6AE445}"/>
              </a:ext>
            </a:extLst>
          </p:cNvPr>
          <p:cNvPicPr>
            <a:picLocks noGrp="1" noChangeAspect="1"/>
          </p:cNvPicPr>
          <p:nvPr>
            <p:ph idx="1"/>
          </p:nvPr>
        </p:nvPicPr>
        <p:blipFill rotWithShape="1">
          <a:blip r:embed="rId8">
            <a:extLst>
              <a:ext uri="{28A0092B-C50C-407E-A947-70E740481C1C}">
                <a14:useLocalDpi xmlns:a14="http://schemas.microsoft.com/office/drawing/2010/main" val="0"/>
              </a:ext>
            </a:extLst>
          </a:blip>
          <a:srcRect r="2197" b="1104"/>
          <a:stretch/>
        </p:blipFill>
        <p:spPr>
          <a:xfrm>
            <a:off x="2274633" y="1253511"/>
            <a:ext cx="6401558" cy="4593836"/>
          </a:xfrm>
        </p:spPr>
      </p:pic>
      <p:sp>
        <p:nvSpPr>
          <p:cNvPr id="19" name="Rectangle 18">
            <a:extLst>
              <a:ext uri="{FF2B5EF4-FFF2-40B4-BE49-F238E27FC236}">
                <a16:creationId xmlns:a16="http://schemas.microsoft.com/office/drawing/2014/main" id="{D7C05DE4-F0AF-4DE1-ACEA-F72DF7090471}"/>
              </a:ext>
            </a:extLst>
          </p:cNvPr>
          <p:cNvSpPr/>
          <p:nvPr/>
        </p:nvSpPr>
        <p:spPr>
          <a:xfrm>
            <a:off x="1275679" y="2788757"/>
            <a:ext cx="1427431" cy="923330"/>
          </a:xfrm>
          <a:prstGeom prst="rect">
            <a:avLst/>
          </a:prstGeom>
          <a:solidFill>
            <a:schemeClr val="bg1"/>
          </a:solidFill>
        </p:spPr>
        <p:txBody>
          <a:bodyPr wrap="square">
            <a:spAutoFit/>
          </a:bodyPr>
          <a:lstStyle/>
          <a:p>
            <a:pPr algn="ctr"/>
            <a:r>
              <a:rPr lang="en-US" dirty="0">
                <a:latin typeface="Arial" panose="020B0604020202020204" pitchFamily="34" charset="0"/>
                <a:cs typeface="Arial" panose="020B0604020202020204" pitchFamily="34" charset="0"/>
              </a:rPr>
              <a:t>high (A2) emissions scenario</a:t>
            </a:r>
          </a:p>
        </p:txBody>
      </p:sp>
      <p:sp>
        <p:nvSpPr>
          <p:cNvPr id="20" name="Rectangle 19">
            <a:extLst>
              <a:ext uri="{FF2B5EF4-FFF2-40B4-BE49-F238E27FC236}">
                <a16:creationId xmlns:a16="http://schemas.microsoft.com/office/drawing/2014/main" id="{B815AEBD-136C-4A93-A2CA-55273501947D}"/>
              </a:ext>
            </a:extLst>
          </p:cNvPr>
          <p:cNvSpPr/>
          <p:nvPr/>
        </p:nvSpPr>
        <p:spPr>
          <a:xfrm>
            <a:off x="1515979" y="267137"/>
            <a:ext cx="7315200"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Projections: simulated difference in seasonal mean precipitation for 2041-2070 with respect to the reference period of 1971-2000 </a:t>
            </a:r>
          </a:p>
        </p:txBody>
      </p:sp>
      <p:sp>
        <p:nvSpPr>
          <p:cNvPr id="21" name="Title 11">
            <a:extLst>
              <a:ext uri="{FF2B5EF4-FFF2-40B4-BE49-F238E27FC236}">
                <a16:creationId xmlns:a16="http://schemas.microsoft.com/office/drawing/2014/main" id="{B7C6F5FE-FC60-44C8-9898-8751E67785FE}"/>
              </a:ext>
            </a:extLst>
          </p:cNvPr>
          <p:cNvSpPr txBox="1">
            <a:spLocks/>
          </p:cNvSpPr>
          <p:nvPr/>
        </p:nvSpPr>
        <p:spPr>
          <a:xfrm>
            <a:off x="4254169" y="6063969"/>
            <a:ext cx="2442485" cy="765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r>
              <a:rPr lang="en-US" sz="1800" dirty="0">
                <a:latin typeface="Arial" panose="020B0604020202020204" pitchFamily="34" charset="0"/>
                <a:cs typeface="Arial" panose="020B0604020202020204" pitchFamily="34" charset="0"/>
              </a:rPr>
              <a:t>Kunkel et al. (2013)</a:t>
            </a:r>
          </a:p>
        </p:txBody>
      </p:sp>
      <p:sp>
        <p:nvSpPr>
          <p:cNvPr id="26" name="Rectangle 25">
            <a:extLst>
              <a:ext uri="{FF2B5EF4-FFF2-40B4-BE49-F238E27FC236}">
                <a16:creationId xmlns:a16="http://schemas.microsoft.com/office/drawing/2014/main" id="{7C2A11ED-D4C1-4479-87FE-22F797A36085}"/>
              </a:ext>
            </a:extLst>
          </p:cNvPr>
          <p:cNvSpPr/>
          <p:nvPr/>
        </p:nvSpPr>
        <p:spPr>
          <a:xfrm>
            <a:off x="1515979" y="1484495"/>
            <a:ext cx="1900985" cy="369332"/>
          </a:xfrm>
          <a:prstGeom prst="rect">
            <a:avLst/>
          </a:prstGeom>
          <a:solidFill>
            <a:schemeClr val="bg1"/>
          </a:solidFill>
        </p:spPr>
        <p:txBody>
          <a:bodyPr wrap="square">
            <a:spAutoFit/>
          </a:bodyPr>
          <a:lstStyle/>
          <a:p>
            <a:pPr algn="ctr"/>
            <a:r>
              <a:rPr lang="en-US" dirty="0">
                <a:solidFill>
                  <a:schemeClr val="accent1">
                    <a:lumMod val="75000"/>
                  </a:schemeClr>
                </a:solidFill>
                <a:latin typeface="Arial" panose="020B0604020202020204" pitchFamily="34" charset="0"/>
                <a:cs typeface="Arial" panose="020B0604020202020204" pitchFamily="34" charset="0"/>
              </a:rPr>
              <a:t>Snow or rain?</a:t>
            </a:r>
          </a:p>
        </p:txBody>
      </p:sp>
      <p:cxnSp>
        <p:nvCxnSpPr>
          <p:cNvPr id="3" name="Straight Arrow Connector 2">
            <a:extLst>
              <a:ext uri="{FF2B5EF4-FFF2-40B4-BE49-F238E27FC236}">
                <a16:creationId xmlns:a16="http://schemas.microsoft.com/office/drawing/2014/main" id="{F8E57D40-EC12-4020-A554-14EBB5C4E32C}"/>
              </a:ext>
            </a:extLst>
          </p:cNvPr>
          <p:cNvCxnSpPr/>
          <p:nvPr/>
        </p:nvCxnSpPr>
        <p:spPr>
          <a:xfrm>
            <a:off x="2478505" y="1900989"/>
            <a:ext cx="589548" cy="2298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96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408" y="489272"/>
            <a:ext cx="4858937" cy="1028700"/>
          </a:xfrm>
        </p:spPr>
        <p:txBody>
          <a:bodyPr>
            <a:normAutofit fontScale="90000"/>
          </a:bodyPr>
          <a:lstStyle/>
          <a:p>
            <a:pPr algn="ctr"/>
            <a:r>
              <a:rPr lang="en-US" b="1" dirty="0">
                <a:solidFill>
                  <a:srgbClr val="336600"/>
                </a:solidFill>
                <a:latin typeface="Arial" panose="020B0604020202020204" pitchFamily="34" charset="0"/>
                <a:cs typeface="Arial" panose="020B0604020202020204" pitchFamily="34" charset="0"/>
              </a:rPr>
              <a:t>Research Questions</a:t>
            </a:r>
          </a:p>
        </p:txBody>
      </p:sp>
      <p:sp>
        <p:nvSpPr>
          <p:cNvPr id="3" name="Content Placeholder 2"/>
          <p:cNvSpPr>
            <a:spLocks noGrp="1"/>
          </p:cNvSpPr>
          <p:nvPr>
            <p:ph idx="1"/>
          </p:nvPr>
        </p:nvSpPr>
        <p:spPr>
          <a:xfrm>
            <a:off x="1556951" y="2052958"/>
            <a:ext cx="6796217" cy="3515633"/>
          </a:xfrm>
        </p:spPr>
        <p:txBody>
          <a:bodyPr>
            <a:noAutofit/>
          </a:bodyPr>
          <a:lstStyle/>
          <a:p>
            <a:pPr marL="0" indent="0">
              <a:buNone/>
            </a:pPr>
            <a:r>
              <a:rPr lang="en-US" sz="2000" b="1" dirty="0">
                <a:latin typeface="Arial" panose="020B0604020202020204" pitchFamily="34" charset="0"/>
                <a:cs typeface="Arial" panose="020B0604020202020204" pitchFamily="34" charset="0"/>
              </a:rPr>
              <a:t>Sugar maple, American beech, yellow birch, and red maple: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What growth patterns are evident in these species during the last 70 years?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Which climate variables are best associated with these species? </a:t>
            </a:r>
          </a:p>
          <a:p>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E9EF46E-74F3-4AED-8639-5EA18AE35E07}" type="slidenum">
              <a:rPr lang="en-US" smtClean="0"/>
              <a:t>5</a:t>
            </a:fld>
            <a:endParaRPr lang="en-US"/>
          </a:p>
        </p:txBody>
      </p:sp>
      <p:grpSp>
        <p:nvGrpSpPr>
          <p:cNvPr id="8" name="Group 7">
            <a:extLst>
              <a:ext uri="{FF2B5EF4-FFF2-40B4-BE49-F238E27FC236}">
                <a16:creationId xmlns:a16="http://schemas.microsoft.com/office/drawing/2014/main" id="{A7345243-8279-4C72-B442-4693F461BD21}"/>
              </a:ext>
            </a:extLst>
          </p:cNvPr>
          <p:cNvGrpSpPr/>
          <p:nvPr/>
        </p:nvGrpSpPr>
        <p:grpSpPr>
          <a:xfrm>
            <a:off x="181547" y="173736"/>
            <a:ext cx="1094131" cy="6510528"/>
            <a:chOff x="7375475" y="171084"/>
            <a:chExt cx="1094131" cy="6510528"/>
          </a:xfrm>
        </p:grpSpPr>
        <p:pic>
          <p:nvPicPr>
            <p:cNvPr id="9" name="Picture 8">
              <a:extLst>
                <a:ext uri="{FF2B5EF4-FFF2-40B4-BE49-F238E27FC236}">
                  <a16:creationId xmlns:a16="http://schemas.microsoft.com/office/drawing/2014/main" id="{2F65B13E-C7E6-4F86-B423-8C14B6DACD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0" name="Group 9">
              <a:extLst>
                <a:ext uri="{FF2B5EF4-FFF2-40B4-BE49-F238E27FC236}">
                  <a16:creationId xmlns:a16="http://schemas.microsoft.com/office/drawing/2014/main" id="{A3C45C2F-5AF7-42C9-918D-C189AEC3602A}"/>
                </a:ext>
              </a:extLst>
            </p:cNvPr>
            <p:cNvGrpSpPr/>
            <p:nvPr/>
          </p:nvGrpSpPr>
          <p:grpSpPr>
            <a:xfrm>
              <a:off x="7453428" y="701907"/>
              <a:ext cx="938695" cy="933671"/>
              <a:chOff x="1736436" y="309776"/>
              <a:chExt cx="938695" cy="933671"/>
            </a:xfrm>
          </p:grpSpPr>
          <p:sp>
            <p:nvSpPr>
              <p:cNvPr id="23" name="Oval 22">
                <a:extLst>
                  <a:ext uri="{FF2B5EF4-FFF2-40B4-BE49-F238E27FC236}">
                    <a16:creationId xmlns:a16="http://schemas.microsoft.com/office/drawing/2014/main" id="{EAAF4C15-4BC1-4A55-AFF9-0A75D34740CF}"/>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4" name="Picture 23">
                <a:extLst>
                  <a:ext uri="{FF2B5EF4-FFF2-40B4-BE49-F238E27FC236}">
                    <a16:creationId xmlns:a16="http://schemas.microsoft.com/office/drawing/2014/main" id="{7F95F0FE-0947-4D21-B8D5-B77F04C8C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1" name="Group 10">
              <a:extLst>
                <a:ext uri="{FF2B5EF4-FFF2-40B4-BE49-F238E27FC236}">
                  <a16:creationId xmlns:a16="http://schemas.microsoft.com/office/drawing/2014/main" id="{B969F52A-DFAB-4456-BB29-83CB6FA76560}"/>
                </a:ext>
              </a:extLst>
            </p:cNvPr>
            <p:cNvGrpSpPr/>
            <p:nvPr/>
          </p:nvGrpSpPr>
          <p:grpSpPr>
            <a:xfrm>
              <a:off x="7455940" y="2067973"/>
              <a:ext cx="933671" cy="963038"/>
              <a:chOff x="1429723" y="1367920"/>
              <a:chExt cx="933671" cy="963038"/>
            </a:xfrm>
          </p:grpSpPr>
          <p:sp>
            <p:nvSpPr>
              <p:cNvPr id="21" name="Oval 20">
                <a:extLst>
                  <a:ext uri="{FF2B5EF4-FFF2-40B4-BE49-F238E27FC236}">
                    <a16:creationId xmlns:a16="http://schemas.microsoft.com/office/drawing/2014/main" id="{93797CD5-FF8A-4AD4-BF33-99A2E4D3F0D2}"/>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2" name="Picture 21">
                <a:extLst>
                  <a:ext uri="{FF2B5EF4-FFF2-40B4-BE49-F238E27FC236}">
                    <a16:creationId xmlns:a16="http://schemas.microsoft.com/office/drawing/2014/main" id="{0FD55099-D75E-4471-8AA8-409F796CA4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2" name="Group 11">
              <a:extLst>
                <a:ext uri="{FF2B5EF4-FFF2-40B4-BE49-F238E27FC236}">
                  <a16:creationId xmlns:a16="http://schemas.microsoft.com/office/drawing/2014/main" id="{680ADF3B-3D87-49E1-8FD7-C425E73748A3}"/>
                </a:ext>
              </a:extLst>
            </p:cNvPr>
            <p:cNvGrpSpPr/>
            <p:nvPr/>
          </p:nvGrpSpPr>
          <p:grpSpPr>
            <a:xfrm>
              <a:off x="7455940" y="3463406"/>
              <a:ext cx="933671" cy="1016104"/>
              <a:chOff x="1516808" y="2434081"/>
              <a:chExt cx="933671" cy="1016104"/>
            </a:xfrm>
          </p:grpSpPr>
          <p:sp>
            <p:nvSpPr>
              <p:cNvPr id="19" name="Oval 18">
                <a:extLst>
                  <a:ext uri="{FF2B5EF4-FFF2-40B4-BE49-F238E27FC236}">
                    <a16:creationId xmlns:a16="http://schemas.microsoft.com/office/drawing/2014/main" id="{BDA89E18-3A40-4EAE-AFE1-E687F74D7B33}"/>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0" name="Picture 19">
                <a:extLst>
                  <a:ext uri="{FF2B5EF4-FFF2-40B4-BE49-F238E27FC236}">
                    <a16:creationId xmlns:a16="http://schemas.microsoft.com/office/drawing/2014/main" id="{74380781-9677-4CDF-8085-A2D3606A37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6" name="Group 15">
              <a:extLst>
                <a:ext uri="{FF2B5EF4-FFF2-40B4-BE49-F238E27FC236}">
                  <a16:creationId xmlns:a16="http://schemas.microsoft.com/office/drawing/2014/main" id="{0F5B6036-4CE3-4CC6-802C-B32895B640A6}"/>
                </a:ext>
              </a:extLst>
            </p:cNvPr>
            <p:cNvGrpSpPr/>
            <p:nvPr/>
          </p:nvGrpSpPr>
          <p:grpSpPr>
            <a:xfrm>
              <a:off x="7455940" y="4911904"/>
              <a:ext cx="933671" cy="980507"/>
              <a:chOff x="1538307" y="3718364"/>
              <a:chExt cx="933671" cy="980507"/>
            </a:xfrm>
          </p:grpSpPr>
          <p:sp>
            <p:nvSpPr>
              <p:cNvPr id="17" name="Oval 16">
                <a:extLst>
                  <a:ext uri="{FF2B5EF4-FFF2-40B4-BE49-F238E27FC236}">
                    <a16:creationId xmlns:a16="http://schemas.microsoft.com/office/drawing/2014/main" id="{15ADA1A9-A2AE-4D1A-A95C-118BF6A75E5B}"/>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8" name="Picture 17">
                <a:extLst>
                  <a:ext uri="{FF2B5EF4-FFF2-40B4-BE49-F238E27FC236}">
                    <a16:creationId xmlns:a16="http://schemas.microsoft.com/office/drawing/2014/main" id="{E9AAE573-06C2-4A8E-9A2C-9789DABB10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Tree>
    <p:extLst>
      <p:ext uri="{BB962C8B-B14F-4D97-AF65-F5344CB8AC3E}">
        <p14:creationId xmlns:p14="http://schemas.microsoft.com/office/powerpoint/2010/main" val="293570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0526F5-F7D5-406D-AA3E-9425E9493500}"/>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F8DCDCA2-6E9F-4591-9063-8BC8A5B87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684" y="0"/>
            <a:ext cx="5970632" cy="6858000"/>
          </a:xfrm>
          <a:prstGeom prst="rect">
            <a:avLst/>
          </a:prstGeom>
        </p:spPr>
      </p:pic>
    </p:spTree>
    <p:extLst>
      <p:ext uri="{BB962C8B-B14F-4D97-AF65-F5344CB8AC3E}">
        <p14:creationId xmlns:p14="http://schemas.microsoft.com/office/powerpoint/2010/main" val="3789563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883"/>
          <a:stretch/>
        </p:blipFill>
        <p:spPr>
          <a:xfrm>
            <a:off x="5880254" y="1897148"/>
            <a:ext cx="3078299" cy="2712429"/>
          </a:xfrm>
          <a:prstGeom prst="rect">
            <a:avLst/>
          </a:prstGeom>
          <a:ln>
            <a:solidFill>
              <a:schemeClr val="tx1"/>
            </a:solidFill>
          </a:ln>
        </p:spPr>
      </p:pic>
      <p:sp>
        <p:nvSpPr>
          <p:cNvPr id="2" name="Title 1"/>
          <p:cNvSpPr>
            <a:spLocks noGrp="1"/>
          </p:cNvSpPr>
          <p:nvPr>
            <p:ph type="title"/>
          </p:nvPr>
        </p:nvSpPr>
        <p:spPr>
          <a:xfrm>
            <a:off x="3020758" y="571204"/>
            <a:ext cx="3932939" cy="1115948"/>
          </a:xfrm>
        </p:spPr>
        <p:txBody>
          <a:bodyPr>
            <a:normAutofit/>
          </a:bodyPr>
          <a:lstStyle/>
          <a:p>
            <a:pPr algn="ctr"/>
            <a:r>
              <a:rPr lang="en-US" b="1" dirty="0">
                <a:solidFill>
                  <a:schemeClr val="accent5">
                    <a:lumMod val="75000"/>
                  </a:schemeClr>
                </a:solidFill>
                <a:latin typeface="Arial" panose="020B0604020202020204" pitchFamily="34" charset="0"/>
                <a:cs typeface="Arial" panose="020B0604020202020204" pitchFamily="34" charset="0"/>
              </a:rPr>
              <a:t>Methods</a:t>
            </a:r>
            <a:endParaRPr lang="en-US" sz="2475" b="1" dirty="0">
              <a:solidFill>
                <a:schemeClr val="accent5">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AE9EF46E-74F3-4AED-8639-5EA18AE35E07}" type="slidenum">
              <a:rPr lang="en-US" smtClean="0"/>
              <a:t>7</a:t>
            </a:fld>
            <a:endParaRPr lang="en-US"/>
          </a:p>
        </p:txBody>
      </p:sp>
      <p:sp>
        <p:nvSpPr>
          <p:cNvPr id="4" name="Rectangle 3"/>
          <p:cNvSpPr/>
          <p:nvPr/>
        </p:nvSpPr>
        <p:spPr>
          <a:xfrm>
            <a:off x="1436039" y="1965971"/>
            <a:ext cx="4276057" cy="3785652"/>
          </a:xfrm>
          <a:prstGeom prst="rect">
            <a:avLst/>
          </a:prstGeom>
        </p:spPr>
        <p:txBody>
          <a:bodyPr wrap="square">
            <a:spAutoFit/>
          </a:bodyPr>
          <a:lstStyle/>
          <a:p>
            <a:r>
              <a:rPr lang="en-US" sz="2000" dirty="0">
                <a:solidFill>
                  <a:srgbClr val="006600"/>
                </a:solidFill>
                <a:latin typeface="Arial" panose="020B0604020202020204" pitchFamily="34" charset="0"/>
                <a:cs typeface="Arial" panose="020B0604020202020204" pitchFamily="34" charset="0"/>
              </a:rPr>
              <a:t>-Standard dendrochronological    techniques (Stokes and Smiley 1968)</a:t>
            </a:r>
          </a:p>
          <a:p>
            <a:endParaRPr lang="en-US" sz="2000" dirty="0">
              <a:solidFill>
                <a:srgbClr val="006600"/>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-Program COFECHA for </a:t>
            </a:r>
            <a:r>
              <a:rPr lang="en-US" sz="2000" dirty="0" err="1">
                <a:latin typeface="Arial" panose="020B0604020202020204" pitchFamily="34" charset="0"/>
                <a:cs typeface="Arial" panose="020B0604020202020204" pitchFamily="34" charset="0"/>
              </a:rPr>
              <a:t>crossdating</a:t>
            </a:r>
            <a:r>
              <a:rPr lang="en-US" sz="2000" dirty="0">
                <a:latin typeface="Arial" panose="020B0604020202020204" pitchFamily="34" charset="0"/>
                <a:cs typeface="Arial" panose="020B0604020202020204" pitchFamily="34" charset="0"/>
              </a:rPr>
              <a:t> (Holmes 1983, </a:t>
            </a:r>
            <a:r>
              <a:rPr lang="en-US" sz="2000" dirty="0" err="1">
                <a:latin typeface="Arial" panose="020B0604020202020204" pitchFamily="34" charset="0"/>
                <a:cs typeface="Arial" panose="020B0604020202020204" pitchFamily="34" charset="0"/>
              </a:rPr>
              <a:t>Grissino</a:t>
            </a:r>
            <a:r>
              <a:rPr lang="en-US" sz="2000" dirty="0">
                <a:latin typeface="Arial" panose="020B0604020202020204" pitchFamily="34" charset="0"/>
                <a:cs typeface="Arial" panose="020B0604020202020204" pitchFamily="34" charset="0"/>
              </a:rPr>
              <a:t>-Mayer 2001)</a:t>
            </a:r>
          </a:p>
          <a:p>
            <a:endParaRPr lang="en-US" sz="2000" dirty="0">
              <a:latin typeface="Arial" panose="020B0604020202020204" pitchFamily="34" charset="0"/>
              <a:cs typeface="Arial" panose="020B0604020202020204" pitchFamily="34" charset="0"/>
            </a:endParaRPr>
          </a:p>
          <a:p>
            <a:r>
              <a:rPr lang="en-US" sz="2000" dirty="0">
                <a:solidFill>
                  <a:srgbClr val="006600"/>
                </a:solidFill>
                <a:latin typeface="Arial" panose="020B0604020202020204" pitchFamily="34" charset="0"/>
                <a:cs typeface="Arial" panose="020B0604020202020204" pitchFamily="34" charset="0"/>
              </a:rPr>
              <a:t>-Standardized to created mean growth chronology across all sites, per species</a:t>
            </a:r>
          </a:p>
          <a:p>
            <a:endParaRPr lang="en-US" sz="2000" dirty="0">
              <a:solidFill>
                <a:srgbClr val="0066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9E03E7BD-C0EC-40D2-990C-74EA0D464673}"/>
              </a:ext>
            </a:extLst>
          </p:cNvPr>
          <p:cNvGrpSpPr/>
          <p:nvPr/>
        </p:nvGrpSpPr>
        <p:grpSpPr>
          <a:xfrm>
            <a:off x="181547" y="173736"/>
            <a:ext cx="1094131" cy="6510528"/>
            <a:chOff x="7375475" y="171084"/>
            <a:chExt cx="1094131" cy="6510528"/>
          </a:xfrm>
        </p:grpSpPr>
        <p:pic>
          <p:nvPicPr>
            <p:cNvPr id="10" name="Picture 9">
              <a:extLst>
                <a:ext uri="{FF2B5EF4-FFF2-40B4-BE49-F238E27FC236}">
                  <a16:creationId xmlns:a16="http://schemas.microsoft.com/office/drawing/2014/main" id="{7F155C1E-1B75-49E1-B00E-D3790F6602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088" t="13704" r="36799" b="1280"/>
            <a:stretch/>
          </p:blipFill>
          <p:spPr>
            <a:xfrm rot="10800000">
              <a:off x="7375475" y="171084"/>
              <a:ext cx="1094131" cy="6510528"/>
            </a:xfrm>
            <a:prstGeom prst="rect">
              <a:avLst/>
            </a:prstGeom>
            <a:ln w="28575">
              <a:solidFill>
                <a:schemeClr val="tx1">
                  <a:lumMod val="50000"/>
                  <a:lumOff val="50000"/>
                </a:schemeClr>
              </a:solidFill>
            </a:ln>
          </p:spPr>
        </p:pic>
        <p:grpSp>
          <p:nvGrpSpPr>
            <p:cNvPr id="11" name="Group 10">
              <a:extLst>
                <a:ext uri="{FF2B5EF4-FFF2-40B4-BE49-F238E27FC236}">
                  <a16:creationId xmlns:a16="http://schemas.microsoft.com/office/drawing/2014/main" id="{3F9788F1-F241-41A3-A750-061E665F5267}"/>
                </a:ext>
              </a:extLst>
            </p:cNvPr>
            <p:cNvGrpSpPr/>
            <p:nvPr/>
          </p:nvGrpSpPr>
          <p:grpSpPr>
            <a:xfrm>
              <a:off x="7453428" y="701907"/>
              <a:ext cx="938695" cy="933671"/>
              <a:chOff x="1736436" y="309776"/>
              <a:chExt cx="938695" cy="933671"/>
            </a:xfrm>
          </p:grpSpPr>
          <p:sp>
            <p:nvSpPr>
              <p:cNvPr id="24" name="Oval 23">
                <a:extLst>
                  <a:ext uri="{FF2B5EF4-FFF2-40B4-BE49-F238E27FC236}">
                    <a16:creationId xmlns:a16="http://schemas.microsoft.com/office/drawing/2014/main" id="{1CCE7B18-C3C2-42AC-BFFD-862B70706E0E}"/>
                  </a:ext>
                </a:extLst>
              </p:cNvPr>
              <p:cNvSpPr/>
              <p:nvPr/>
            </p:nvSpPr>
            <p:spPr>
              <a:xfrm>
                <a:off x="1741460" y="309776"/>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5" name="Picture 24">
                <a:extLst>
                  <a:ext uri="{FF2B5EF4-FFF2-40B4-BE49-F238E27FC236}">
                    <a16:creationId xmlns:a16="http://schemas.microsoft.com/office/drawing/2014/main" id="{F39D5737-F595-417D-B85D-FF3F9CBB03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473" r="10888" b="28229"/>
              <a:stretch/>
            </p:blipFill>
            <p:spPr>
              <a:xfrm>
                <a:off x="1736436" y="341644"/>
                <a:ext cx="926377" cy="834759"/>
              </a:xfrm>
              <a:prstGeom prst="rect">
                <a:avLst/>
              </a:prstGeom>
            </p:spPr>
          </p:pic>
        </p:grpSp>
        <p:grpSp>
          <p:nvGrpSpPr>
            <p:cNvPr id="15" name="Group 14">
              <a:extLst>
                <a:ext uri="{FF2B5EF4-FFF2-40B4-BE49-F238E27FC236}">
                  <a16:creationId xmlns:a16="http://schemas.microsoft.com/office/drawing/2014/main" id="{43A4F384-ABA0-4614-A429-0990747791D7}"/>
                </a:ext>
              </a:extLst>
            </p:cNvPr>
            <p:cNvGrpSpPr/>
            <p:nvPr/>
          </p:nvGrpSpPr>
          <p:grpSpPr>
            <a:xfrm>
              <a:off x="7455940" y="2067973"/>
              <a:ext cx="933671" cy="963038"/>
              <a:chOff x="1429723" y="1367920"/>
              <a:chExt cx="933671" cy="963038"/>
            </a:xfrm>
          </p:grpSpPr>
          <p:sp>
            <p:nvSpPr>
              <p:cNvPr id="22" name="Oval 21">
                <a:extLst>
                  <a:ext uri="{FF2B5EF4-FFF2-40B4-BE49-F238E27FC236}">
                    <a16:creationId xmlns:a16="http://schemas.microsoft.com/office/drawing/2014/main" id="{BDB245B8-7184-4E0E-A75A-01DB15F56CF4}"/>
                  </a:ext>
                </a:extLst>
              </p:cNvPr>
              <p:cNvSpPr/>
              <p:nvPr/>
            </p:nvSpPr>
            <p:spPr>
              <a:xfrm>
                <a:off x="1429723" y="136792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3" name="Picture 22">
                <a:extLst>
                  <a:ext uri="{FF2B5EF4-FFF2-40B4-BE49-F238E27FC236}">
                    <a16:creationId xmlns:a16="http://schemas.microsoft.com/office/drawing/2014/main" id="{F231B234-1AAD-4882-99A6-ED0F2BCEF2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73" t="5657" r="21225"/>
              <a:stretch/>
            </p:blipFill>
            <p:spPr>
              <a:xfrm rot="19626495">
                <a:off x="1682639" y="1375699"/>
                <a:ext cx="478623" cy="955259"/>
              </a:xfrm>
              <a:prstGeom prst="rect">
                <a:avLst/>
              </a:prstGeom>
            </p:spPr>
          </p:pic>
        </p:grpSp>
        <p:grpSp>
          <p:nvGrpSpPr>
            <p:cNvPr id="16" name="Group 15">
              <a:extLst>
                <a:ext uri="{FF2B5EF4-FFF2-40B4-BE49-F238E27FC236}">
                  <a16:creationId xmlns:a16="http://schemas.microsoft.com/office/drawing/2014/main" id="{94B93748-D539-49B9-930F-6764CB7B119D}"/>
                </a:ext>
              </a:extLst>
            </p:cNvPr>
            <p:cNvGrpSpPr/>
            <p:nvPr/>
          </p:nvGrpSpPr>
          <p:grpSpPr>
            <a:xfrm>
              <a:off x="7455940" y="3463406"/>
              <a:ext cx="933671" cy="1016104"/>
              <a:chOff x="1516808" y="2434081"/>
              <a:chExt cx="933671" cy="1016104"/>
            </a:xfrm>
          </p:grpSpPr>
          <p:sp>
            <p:nvSpPr>
              <p:cNvPr id="20" name="Oval 19">
                <a:extLst>
                  <a:ext uri="{FF2B5EF4-FFF2-40B4-BE49-F238E27FC236}">
                    <a16:creationId xmlns:a16="http://schemas.microsoft.com/office/drawing/2014/main" id="{121FDD05-429B-46DD-8F02-3643E007D7C1}"/>
                  </a:ext>
                </a:extLst>
              </p:cNvPr>
              <p:cNvSpPr/>
              <p:nvPr/>
            </p:nvSpPr>
            <p:spPr>
              <a:xfrm>
                <a:off x="1516808" y="2516514"/>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1" name="Picture 20">
                <a:extLst>
                  <a:ext uri="{FF2B5EF4-FFF2-40B4-BE49-F238E27FC236}">
                    <a16:creationId xmlns:a16="http://schemas.microsoft.com/office/drawing/2014/main" id="{45FF40C4-640A-44FE-B068-A4799D5FC0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300"/>
              <a:stretch/>
            </p:blipFill>
            <p:spPr>
              <a:xfrm rot="2151121">
                <a:off x="1724975" y="2434081"/>
                <a:ext cx="563497" cy="1014346"/>
              </a:xfrm>
              <a:prstGeom prst="rect">
                <a:avLst/>
              </a:prstGeom>
            </p:spPr>
          </p:pic>
        </p:grpSp>
        <p:grpSp>
          <p:nvGrpSpPr>
            <p:cNvPr id="17" name="Group 16">
              <a:extLst>
                <a:ext uri="{FF2B5EF4-FFF2-40B4-BE49-F238E27FC236}">
                  <a16:creationId xmlns:a16="http://schemas.microsoft.com/office/drawing/2014/main" id="{0527C979-6A7E-459C-9274-FA53AAD08402}"/>
                </a:ext>
              </a:extLst>
            </p:cNvPr>
            <p:cNvGrpSpPr/>
            <p:nvPr/>
          </p:nvGrpSpPr>
          <p:grpSpPr>
            <a:xfrm>
              <a:off x="7455940" y="4911904"/>
              <a:ext cx="933671" cy="980507"/>
              <a:chOff x="1538307" y="3718364"/>
              <a:chExt cx="933671" cy="980507"/>
            </a:xfrm>
          </p:grpSpPr>
          <p:sp>
            <p:nvSpPr>
              <p:cNvPr id="18" name="Oval 17">
                <a:extLst>
                  <a:ext uri="{FF2B5EF4-FFF2-40B4-BE49-F238E27FC236}">
                    <a16:creationId xmlns:a16="http://schemas.microsoft.com/office/drawing/2014/main" id="{1DF5F4F6-E99B-446D-B600-848A7B897F5E}"/>
                  </a:ext>
                </a:extLst>
              </p:cNvPr>
              <p:cNvSpPr/>
              <p:nvPr/>
            </p:nvSpPr>
            <p:spPr>
              <a:xfrm>
                <a:off x="1538307" y="3765200"/>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9" name="Picture 18">
                <a:extLst>
                  <a:ext uri="{FF2B5EF4-FFF2-40B4-BE49-F238E27FC236}">
                    <a16:creationId xmlns:a16="http://schemas.microsoft.com/office/drawing/2014/main" id="{20872944-DDC9-4B45-81A3-E65F7ED545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1307"/>
              <a:stretch/>
            </p:blipFill>
            <p:spPr>
              <a:xfrm>
                <a:off x="1604495" y="3718364"/>
                <a:ext cx="830911" cy="961179"/>
              </a:xfrm>
              <a:prstGeom prst="rect">
                <a:avLst/>
              </a:prstGeom>
            </p:spPr>
          </p:pic>
        </p:grpSp>
      </p:grpSp>
    </p:spTree>
    <p:extLst>
      <p:ext uri="{BB962C8B-B14F-4D97-AF65-F5344CB8AC3E}">
        <p14:creationId xmlns:p14="http://schemas.microsoft.com/office/powerpoint/2010/main" val="2276394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672" y="2241821"/>
            <a:ext cx="5272541" cy="1940282"/>
          </a:xfrm>
        </p:spPr>
        <p:txBody>
          <a:bodyPr>
            <a:normAutofit/>
          </a:bodyPr>
          <a:lstStyle/>
          <a:p>
            <a:pPr algn="ctr"/>
            <a:r>
              <a:rPr lang="en-US" sz="4800" b="1" dirty="0">
                <a:solidFill>
                  <a:schemeClr val="accent5">
                    <a:lumMod val="75000"/>
                  </a:schemeClr>
                </a:solidFill>
                <a:latin typeface="Arial" panose="020B0604020202020204" pitchFamily="34" charset="0"/>
                <a:cs typeface="Arial" panose="020B0604020202020204" pitchFamily="34" charset="0"/>
              </a:rPr>
              <a:t>Growth </a:t>
            </a:r>
            <a:br>
              <a:rPr lang="en-US" sz="4800" b="1" dirty="0">
                <a:solidFill>
                  <a:schemeClr val="accent5">
                    <a:lumMod val="75000"/>
                  </a:schemeClr>
                </a:solidFill>
                <a:latin typeface="Arial" panose="020B0604020202020204" pitchFamily="34" charset="0"/>
                <a:cs typeface="Arial" panose="020B0604020202020204" pitchFamily="34" charset="0"/>
              </a:rPr>
            </a:br>
            <a:r>
              <a:rPr lang="en-US" sz="4800" b="1" dirty="0">
                <a:solidFill>
                  <a:schemeClr val="accent5">
                    <a:lumMod val="75000"/>
                  </a:schemeClr>
                </a:solidFill>
                <a:latin typeface="Arial" panose="020B0604020202020204" pitchFamily="34" charset="0"/>
                <a:cs typeface="Arial" panose="020B0604020202020204" pitchFamily="34" charset="0"/>
              </a:rPr>
              <a:t>Trends</a:t>
            </a:r>
            <a:endParaRPr lang="en-US" sz="3200" b="1" dirty="0">
              <a:solidFill>
                <a:schemeClr val="accent5">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AE9EF46E-74F3-4AED-8639-5EA18AE35E07}" type="slidenum">
              <a:rPr lang="en-US" smtClean="0"/>
              <a:t>8</a:t>
            </a:fld>
            <a:endParaRPr lang="en-US"/>
          </a:p>
        </p:txBody>
      </p:sp>
      <p:sp>
        <p:nvSpPr>
          <p:cNvPr id="8" name="Rectangle 7">
            <a:extLst>
              <a:ext uri="{FF2B5EF4-FFF2-40B4-BE49-F238E27FC236}">
                <a16:creationId xmlns:a16="http://schemas.microsoft.com/office/drawing/2014/main" id="{6FDA5241-0C4A-417C-8E5F-4000F28028ED}"/>
              </a:ext>
            </a:extLst>
          </p:cNvPr>
          <p:cNvSpPr/>
          <p:nvPr/>
        </p:nvSpPr>
        <p:spPr>
          <a:xfrm>
            <a:off x="7598281" y="6452875"/>
            <a:ext cx="873957" cy="261610"/>
          </a:xfrm>
          <a:prstGeom prst="rect">
            <a:avLst/>
          </a:prstGeom>
        </p:spPr>
        <p:txBody>
          <a:bodyPr wrap="none">
            <a:spAutoFit/>
          </a:bodyPr>
          <a:lstStyle/>
          <a:p>
            <a:r>
              <a:rPr lang="en-US" sz="1100" dirty="0">
                <a:latin typeface="Arial" panose="020B0604020202020204" pitchFamily="34" charset="0"/>
                <a:cs typeface="Arial" panose="020B0604020202020204" pitchFamily="34" charset="0"/>
              </a:rPr>
              <a:t>iastate.edu</a:t>
            </a:r>
          </a:p>
        </p:txBody>
      </p:sp>
      <p:pic>
        <p:nvPicPr>
          <p:cNvPr id="1026" name="Picture 2" descr="603f5e04-7487-4c89-a01d-278c55019ce0@ad">
            <a:extLst>
              <a:ext uri="{FF2B5EF4-FFF2-40B4-BE49-F238E27FC236}">
                <a16:creationId xmlns:a16="http://schemas.microsoft.com/office/drawing/2014/main" id="{75718492-F0BE-43F8-8111-438DB7119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243320" y="941049"/>
            <a:ext cx="6542398" cy="494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001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7446CA-889E-4515-AB32-ACF245566F12}"/>
              </a:ext>
            </a:extLst>
          </p:cNvPr>
          <p:cNvPicPr>
            <a:picLocks noChangeAspect="1"/>
          </p:cNvPicPr>
          <p:nvPr/>
        </p:nvPicPr>
        <p:blipFill rotWithShape="1">
          <a:blip r:embed="rId3">
            <a:extLst>
              <a:ext uri="{28A0092B-C50C-407E-A947-70E740481C1C}">
                <a14:useLocalDpi xmlns:a14="http://schemas.microsoft.com/office/drawing/2010/main" val="0"/>
              </a:ext>
            </a:extLst>
          </a:blip>
          <a:srcRect t="3480"/>
          <a:stretch/>
        </p:blipFill>
        <p:spPr>
          <a:xfrm>
            <a:off x="0" y="811017"/>
            <a:ext cx="9144000" cy="5883876"/>
          </a:xfrm>
          <a:prstGeom prst="rect">
            <a:avLst/>
          </a:prstGeom>
        </p:spPr>
      </p:pic>
      <p:sp>
        <p:nvSpPr>
          <p:cNvPr id="2" name="Title 1">
            <a:extLst>
              <a:ext uri="{FF2B5EF4-FFF2-40B4-BE49-F238E27FC236}">
                <a16:creationId xmlns:a16="http://schemas.microsoft.com/office/drawing/2014/main" id="{8614F4E1-77C7-4605-93DA-3969DF9C6EDF}"/>
              </a:ext>
            </a:extLst>
          </p:cNvPr>
          <p:cNvSpPr>
            <a:spLocks noGrp="1"/>
          </p:cNvSpPr>
          <p:nvPr>
            <p:ph type="title"/>
          </p:nvPr>
        </p:nvSpPr>
        <p:spPr>
          <a:xfrm>
            <a:off x="518984" y="-183704"/>
            <a:ext cx="8401678" cy="1371600"/>
          </a:xfrm>
        </p:spPr>
        <p:txBody>
          <a:bodyPr>
            <a:normAutofit/>
          </a:bodyPr>
          <a:lstStyle/>
          <a:p>
            <a:pPr algn="ctr"/>
            <a:r>
              <a:rPr lang="en-US" sz="2800" dirty="0">
                <a:latin typeface="Arial" panose="020B0604020202020204" pitchFamily="34" charset="0"/>
                <a:cs typeface="Arial" panose="020B0604020202020204" pitchFamily="34" charset="0"/>
              </a:rPr>
              <a:t>Sugar maple growth: basal area increment (BAI)</a:t>
            </a:r>
          </a:p>
        </p:txBody>
      </p:sp>
      <p:sp>
        <p:nvSpPr>
          <p:cNvPr id="3" name="Slide Number Placeholder 2">
            <a:extLst>
              <a:ext uri="{FF2B5EF4-FFF2-40B4-BE49-F238E27FC236}">
                <a16:creationId xmlns:a16="http://schemas.microsoft.com/office/drawing/2014/main" id="{234FF09F-904F-4F58-8AB2-8CAABAEB7D98}"/>
              </a:ext>
            </a:extLst>
          </p:cNvPr>
          <p:cNvSpPr>
            <a:spLocks noGrp="1"/>
          </p:cNvSpPr>
          <p:nvPr>
            <p:ph type="sldNum" sz="quarter" idx="12"/>
          </p:nvPr>
        </p:nvSpPr>
        <p:spPr/>
        <p:txBody>
          <a:bodyPr/>
          <a:lstStyle/>
          <a:p>
            <a:fld id="{AE9EF46E-74F3-4AED-8639-5EA18AE35E07}" type="slidenum">
              <a:rPr lang="en-US" smtClean="0"/>
              <a:pPr/>
              <a:t>9</a:t>
            </a:fld>
            <a:endParaRPr lang="en-US" dirty="0"/>
          </a:p>
        </p:txBody>
      </p:sp>
      <p:sp>
        <p:nvSpPr>
          <p:cNvPr id="21" name="TextBox 20">
            <a:extLst>
              <a:ext uri="{FF2B5EF4-FFF2-40B4-BE49-F238E27FC236}">
                <a16:creationId xmlns:a16="http://schemas.microsoft.com/office/drawing/2014/main" id="{3D5097F9-0978-4433-ABC0-A2288E2F570F}"/>
              </a:ext>
            </a:extLst>
          </p:cNvPr>
          <p:cNvSpPr txBox="1"/>
          <p:nvPr/>
        </p:nvSpPr>
        <p:spPr>
          <a:xfrm>
            <a:off x="5860983" y="5627334"/>
            <a:ext cx="308439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12 sites, 398 cores </a:t>
            </a:r>
          </a:p>
        </p:txBody>
      </p:sp>
      <p:cxnSp>
        <p:nvCxnSpPr>
          <p:cNvPr id="7" name="Straight Connector 6">
            <a:extLst>
              <a:ext uri="{FF2B5EF4-FFF2-40B4-BE49-F238E27FC236}">
                <a16:creationId xmlns:a16="http://schemas.microsoft.com/office/drawing/2014/main" id="{4A04EC7C-E83E-46E6-B28F-4969B1CA7848}"/>
              </a:ext>
            </a:extLst>
          </p:cNvPr>
          <p:cNvCxnSpPr/>
          <p:nvPr/>
        </p:nvCxnSpPr>
        <p:spPr>
          <a:xfrm flipV="1">
            <a:off x="4856206" y="988540"/>
            <a:ext cx="0" cy="5296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FE35C76-D08F-4B0C-9888-6871F3CBC2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791751" y="988540"/>
            <a:ext cx="926377" cy="834759"/>
          </a:xfrm>
          <a:prstGeom prst="rect">
            <a:avLst/>
          </a:prstGeom>
        </p:spPr>
      </p:pic>
      <p:sp>
        <p:nvSpPr>
          <p:cNvPr id="22" name="TextBox 21">
            <a:extLst>
              <a:ext uri="{FF2B5EF4-FFF2-40B4-BE49-F238E27FC236}">
                <a16:creationId xmlns:a16="http://schemas.microsoft.com/office/drawing/2014/main" id="{4A2CDE55-0A37-46B4-893B-DC6109CC635A}"/>
              </a:ext>
            </a:extLst>
          </p:cNvPr>
          <p:cNvSpPr txBox="1"/>
          <p:nvPr/>
        </p:nvSpPr>
        <p:spPr>
          <a:xfrm>
            <a:off x="5169411" y="4396103"/>
            <a:ext cx="363960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Slower rate of growth post-1980,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&lt;0.01</a:t>
            </a:r>
          </a:p>
        </p:txBody>
      </p:sp>
    </p:spTree>
    <p:extLst>
      <p:ext uri="{BB962C8B-B14F-4D97-AF65-F5344CB8AC3E}">
        <p14:creationId xmlns:p14="http://schemas.microsoft.com/office/powerpoint/2010/main" val="52856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20673</TotalTime>
  <Words>2263</Words>
  <Application>Microsoft Office PowerPoint</Application>
  <PresentationFormat>On-screen Show (4:3)</PresentationFormat>
  <Paragraphs>314</Paragraphs>
  <Slides>41</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Century Gothic</vt:lpstr>
      <vt:lpstr>Garamond</vt:lpstr>
      <vt:lpstr>Savon</vt:lpstr>
      <vt:lpstr>PowerPoint Presentation</vt:lpstr>
      <vt:lpstr>PowerPoint Presentation</vt:lpstr>
      <vt:lpstr>PowerPoint Presentation</vt:lpstr>
      <vt:lpstr>PowerPoint Presentation</vt:lpstr>
      <vt:lpstr>Research Questions</vt:lpstr>
      <vt:lpstr>PowerPoint Presentation</vt:lpstr>
      <vt:lpstr>Methods</vt:lpstr>
      <vt:lpstr>Growth  Trends</vt:lpstr>
      <vt:lpstr>Sugar maple growth: basal area increment (BAI)</vt:lpstr>
      <vt:lpstr>American beech growth: BAI</vt:lpstr>
      <vt:lpstr>Yellow birch growth: BAI</vt:lpstr>
      <vt:lpstr>Red maple growth: BAI</vt:lpstr>
      <vt:lpstr>Summary of Growth</vt:lpstr>
      <vt:lpstr>Climate- Growth  Correlations</vt:lpstr>
      <vt:lpstr>PowerPoint Presentation</vt:lpstr>
      <vt:lpstr>Sugar maple: moisture-growth correlations</vt:lpstr>
      <vt:lpstr>PowerPoint Presentation</vt:lpstr>
      <vt:lpstr>Sugar maple: moisture-growth correlations</vt:lpstr>
      <vt:lpstr>Sugar maple physiology</vt:lpstr>
      <vt:lpstr>Sugar maple: temperature-growth correlations</vt:lpstr>
      <vt:lpstr>American beech: moisture-growth correlations</vt:lpstr>
      <vt:lpstr>American beech: temperature-growth correlations</vt:lpstr>
      <vt:lpstr>PowerPoint Presentation</vt:lpstr>
      <vt:lpstr>Yellow birch: moisture-growth correlations</vt:lpstr>
      <vt:lpstr>Yellow birch: temperature-growth correlations</vt:lpstr>
      <vt:lpstr>Freeze-thaw cycles</vt:lpstr>
      <vt:lpstr>Red maple: moisture-growth correlations</vt:lpstr>
      <vt:lpstr>Red maple: temperature-growth correlations</vt:lpstr>
      <vt:lpstr>Red maple</vt:lpstr>
      <vt:lpstr>Red maple swamp</vt:lpstr>
      <vt:lpstr>Summary of climate-growth correlations</vt:lpstr>
      <vt:lpstr>Summary of climate-growth correlations</vt:lpstr>
      <vt:lpstr>PowerPoint Presentation</vt:lpstr>
      <vt:lpstr>Summary of climate-growth correlations</vt:lpstr>
      <vt:lpstr>PowerPoint Presentation</vt:lpstr>
      <vt:lpstr>Deposition-growth correlations (1980-2014)</vt:lpstr>
      <vt:lpstr>Range of sugar  maple</vt:lpstr>
      <vt:lpstr>Range of American beech</vt:lpstr>
      <vt:lpstr>Range  of yellow birch</vt:lpstr>
      <vt:lpstr>Range  of red maple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trends and environmental drivers of red oak growth in the north of its range</dc:title>
  <dc:creator>Rebecca Stern</dc:creator>
  <cp:lastModifiedBy>Rebecca Stern</cp:lastModifiedBy>
  <cp:revision>519</cp:revision>
  <dcterms:created xsi:type="dcterms:W3CDTF">2017-04-25T20:28:20Z</dcterms:created>
  <dcterms:modified xsi:type="dcterms:W3CDTF">2018-12-14T02:36:01Z</dcterms:modified>
</cp:coreProperties>
</file>