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7"/>
  </p:notesMasterIdLst>
  <p:handoutMasterIdLst>
    <p:handoutMasterId r:id="rId18"/>
  </p:handoutMasterIdLst>
  <p:sldIdLst>
    <p:sldId id="320" r:id="rId2"/>
    <p:sldId id="258" r:id="rId3"/>
    <p:sldId id="295" r:id="rId4"/>
    <p:sldId id="321" r:id="rId5"/>
    <p:sldId id="327" r:id="rId6"/>
    <p:sldId id="329" r:id="rId7"/>
    <p:sldId id="328" r:id="rId8"/>
    <p:sldId id="330" r:id="rId9"/>
    <p:sldId id="331" r:id="rId10"/>
    <p:sldId id="332" r:id="rId11"/>
    <p:sldId id="324" r:id="rId12"/>
    <p:sldId id="323" r:id="rId13"/>
    <p:sldId id="325" r:id="rId14"/>
    <p:sldId id="333" r:id="rId15"/>
    <p:sldId id="308" r:id="rId1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73F"/>
    <a:srgbClr val="1F4311"/>
    <a:srgbClr val="417A2A"/>
    <a:srgbClr val="868300"/>
    <a:srgbClr val="86C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1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50308-5255-4E77-8FF1-36DC203FE67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A2162-3086-4F32-B111-8AD15AC0F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4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0DF517B-F2F6-4810-B89B-6626892EF9CB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5B195D7-299E-4990-A8FE-839F418506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7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25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697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5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46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12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01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12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9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3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0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04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9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87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95D7-299E-4990-A8FE-839F4185068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5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2D33-9490-492D-8D96-02EF4F8F56E3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9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3A76-9C7F-4991-873A-65E827C658A2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2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100E8-E1C5-4133-930B-32E5620B72FF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3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1 Line Hea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71006"/>
            <a:ext cx="8988552" cy="80435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0" algn="l">
              <a:lnSpc>
                <a:spcPct val="85000"/>
              </a:lnSpc>
              <a:defRPr sz="2400" b="0" cap="none" baseline="0">
                <a:solidFill>
                  <a:srgbClr val="016A3A"/>
                </a:solidFill>
                <a:latin typeface="Franklin Gothic Demi" panose="020B07030201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731520"/>
            <a:ext cx="9144000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09" y="94491"/>
            <a:ext cx="528464" cy="45720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2128" y="1017592"/>
            <a:ext cx="8881872" cy="5108575"/>
          </a:xfrm>
          <a:prstGeom prst="rect">
            <a:avLst/>
          </a:prstGeom>
        </p:spPr>
        <p:txBody>
          <a:bodyPr/>
          <a:lstStyle>
            <a:lvl1pPr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2pPr>
            <a:lvl3pPr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135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135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058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2 Line Heading) w/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6246"/>
            <a:ext cx="8988552" cy="80435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0" algn="l">
              <a:lnSpc>
                <a:spcPct val="85000"/>
              </a:lnSpc>
              <a:defRPr sz="1950" b="0" cap="none" baseline="0">
                <a:solidFill>
                  <a:srgbClr val="016A3A"/>
                </a:solidFill>
                <a:latin typeface="Franklin Gothic Demi" panose="020B07030201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2-LINE TITLE</a:t>
            </a:r>
            <a:br>
              <a:rPr lang="en-US" dirty="0"/>
            </a:br>
            <a:r>
              <a:rPr lang="en-US" dirty="0"/>
              <a:t>SECOND LINE OF 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993648"/>
            <a:ext cx="9144000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09" y="332235"/>
            <a:ext cx="528464" cy="457201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2128" y="1279716"/>
            <a:ext cx="8881872" cy="5108575"/>
          </a:xfrm>
          <a:prstGeom prst="rect">
            <a:avLst/>
          </a:prstGeom>
        </p:spPr>
        <p:txBody>
          <a:bodyPr/>
          <a:lstStyle>
            <a:lvl1pPr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2pPr>
            <a:lvl3pPr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135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1350"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96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5833-6E4B-404D-9EAC-E2ED735204A7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4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7CAC-2DA8-4470-BDCD-E48AA512062C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5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471A-CA68-4055-AB7E-686EADC484D9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8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DA8B-472D-4F96-B929-2E65191CF292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2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BCD-66DD-4B18-8CA6-D8E5E359BE0C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3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F2F7-8C44-4097-96C9-29FC8B770EE6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4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4EB6-5ADD-4587-9DEB-1F9038C2843C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B9E4-7E96-4EBC-AC35-10F20D917176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2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073C1-9C79-4E4E-9029-C4AD433A8EE9}" type="datetime1">
              <a:rPr lang="en-US" smtClean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776B-1395-42E0-8F8E-42E1ABC432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6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 light through tre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020"/>
            <a:ext cx="9144000" cy="68580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1657" y="4141822"/>
            <a:ext cx="7684503" cy="1317973"/>
          </a:xfrm>
          <a:prstGeom prst="rect">
            <a:avLst/>
          </a:prstGeom>
        </p:spPr>
        <p:txBody>
          <a:bodyPr/>
          <a:lstStyle>
            <a:lvl1pPr>
              <a:defRPr lang="en-US" sz="4000" b="0" i="0" kern="1200" cap="all" baseline="0" dirty="0">
                <a:solidFill>
                  <a:srgbClr val="007E3A"/>
                </a:solidFill>
                <a:latin typeface="Franklin Gothic Demi" pitchFamily="34" charset="0"/>
                <a:ea typeface="+mn-ea"/>
                <a:cs typeface="+mn-cs"/>
              </a:defRPr>
            </a:lvl1pPr>
          </a:lstStyle>
          <a:p>
            <a:pPr marL="9167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cap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Bird Conservation on Commercial Forests in the Northern Forest</a:t>
            </a:r>
          </a:p>
          <a:p>
            <a:pPr marL="9167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cap="none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1657" y="5461288"/>
            <a:ext cx="4432256" cy="1034761"/>
          </a:xfrm>
          <a:prstGeom prst="rect">
            <a:avLst/>
          </a:prstGeom>
        </p:spPr>
        <p:txBody>
          <a:bodyPr/>
          <a:lstStyle>
            <a:lvl1pPr>
              <a:defRPr lang="en-US" sz="4000" b="0" i="0" kern="1200" cap="all" baseline="0" dirty="0">
                <a:solidFill>
                  <a:srgbClr val="007E3A"/>
                </a:solidFill>
                <a:latin typeface="Franklin Gothic Demi" pitchFamily="34" charset="0"/>
                <a:ea typeface="+mn-ea"/>
                <a:cs typeface="+mn-cs"/>
              </a:defRPr>
            </a:lvl1pPr>
          </a:lstStyle>
          <a:p>
            <a:pPr marL="869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cap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Henning Stabins, Weyerhaeuser</a:t>
            </a:r>
          </a:p>
          <a:p>
            <a:pPr marL="869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cap="none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869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cap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Forest Ecosystem Monitoring Cooperative Meeting Burlington, VT  December 14, 2018</a:t>
            </a:r>
            <a:endParaRPr sz="1400" cap="none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Freeform 222"/>
          <p:cNvSpPr>
            <a:spLocks/>
          </p:cNvSpPr>
          <p:nvPr/>
        </p:nvSpPr>
        <p:spPr bwMode="auto">
          <a:xfrm>
            <a:off x="8364858" y="6214301"/>
            <a:ext cx="427268" cy="369555"/>
          </a:xfrm>
          <a:custGeom>
            <a:avLst/>
            <a:gdLst>
              <a:gd name="T0" fmla="*/ 2147483647 w 608"/>
              <a:gd name="T1" fmla="*/ 0 h 526"/>
              <a:gd name="T2" fmla="*/ 0 w 608"/>
              <a:gd name="T3" fmla="*/ 2147483647 h 526"/>
              <a:gd name="T4" fmla="*/ 2147483647 w 608"/>
              <a:gd name="T5" fmla="*/ 2147483647 h 526"/>
              <a:gd name="T6" fmla="*/ 2147483647 w 608"/>
              <a:gd name="T7" fmla="*/ 2147483647 h 526"/>
              <a:gd name="T8" fmla="*/ 2147483647 w 608"/>
              <a:gd name="T9" fmla="*/ 2147483647 h 526"/>
              <a:gd name="T10" fmla="*/ 2147483647 w 608"/>
              <a:gd name="T11" fmla="*/ 2147483647 h 526"/>
              <a:gd name="T12" fmla="*/ 2147483647 w 608"/>
              <a:gd name="T13" fmla="*/ 2147483647 h 526"/>
              <a:gd name="T14" fmla="*/ 2147483647 w 608"/>
              <a:gd name="T15" fmla="*/ 2147483647 h 526"/>
              <a:gd name="T16" fmla="*/ 2147483647 w 608"/>
              <a:gd name="T17" fmla="*/ 2147483647 h 526"/>
              <a:gd name="T18" fmla="*/ 2147483647 w 608"/>
              <a:gd name="T19" fmla="*/ 2147483647 h 526"/>
              <a:gd name="T20" fmla="*/ 2147483647 w 608"/>
              <a:gd name="T21" fmla="*/ 2147483647 h 526"/>
              <a:gd name="T22" fmla="*/ 2147483647 w 608"/>
              <a:gd name="T23" fmla="*/ 2147483647 h 526"/>
              <a:gd name="T24" fmla="*/ 2147483647 w 608"/>
              <a:gd name="T25" fmla="*/ 2147483647 h 526"/>
              <a:gd name="T26" fmla="*/ 2147483647 w 608"/>
              <a:gd name="T27" fmla="*/ 2147483647 h 526"/>
              <a:gd name="T28" fmla="*/ 2147483647 w 608"/>
              <a:gd name="T29" fmla="*/ 2147483647 h 526"/>
              <a:gd name="T30" fmla="*/ 2147483647 w 608"/>
              <a:gd name="T31" fmla="*/ 2147483647 h 526"/>
              <a:gd name="T32" fmla="*/ 2147483647 w 608"/>
              <a:gd name="T33" fmla="*/ 2147483647 h 526"/>
              <a:gd name="T34" fmla="*/ 2147483647 w 608"/>
              <a:gd name="T35" fmla="*/ 2147483647 h 526"/>
              <a:gd name="T36" fmla="*/ 2147483647 w 608"/>
              <a:gd name="T37" fmla="*/ 2147483647 h 526"/>
              <a:gd name="T38" fmla="*/ 2147483647 w 608"/>
              <a:gd name="T39" fmla="*/ 2147483647 h 526"/>
              <a:gd name="T40" fmla="*/ 2147483647 w 608"/>
              <a:gd name="T41" fmla="*/ 2147483647 h 526"/>
              <a:gd name="T42" fmla="*/ 2147483647 w 608"/>
              <a:gd name="T43" fmla="*/ 2147483647 h 526"/>
              <a:gd name="T44" fmla="*/ 2147483647 w 608"/>
              <a:gd name="T45" fmla="*/ 2147483647 h 526"/>
              <a:gd name="T46" fmla="*/ 2147483647 w 608"/>
              <a:gd name="T47" fmla="*/ 2147483647 h 526"/>
              <a:gd name="T48" fmla="*/ 2147483647 w 608"/>
              <a:gd name="T49" fmla="*/ 2147483647 h 526"/>
              <a:gd name="T50" fmla="*/ 2147483647 w 608"/>
              <a:gd name="T51" fmla="*/ 2147483647 h 526"/>
              <a:gd name="T52" fmla="*/ 2147483647 w 608"/>
              <a:gd name="T53" fmla="*/ 2147483647 h 526"/>
              <a:gd name="T54" fmla="*/ 2147483647 w 608"/>
              <a:gd name="T55" fmla="*/ 2147483647 h 526"/>
              <a:gd name="T56" fmla="*/ 2147483647 w 608"/>
              <a:gd name="T57" fmla="*/ 2147483647 h 526"/>
              <a:gd name="T58" fmla="*/ 2147483647 w 608"/>
              <a:gd name="T59" fmla="*/ 2147483647 h 526"/>
              <a:gd name="T60" fmla="*/ 2147483647 w 608"/>
              <a:gd name="T61" fmla="*/ 2147483647 h 526"/>
              <a:gd name="T62" fmla="*/ 2147483647 w 608"/>
              <a:gd name="T63" fmla="*/ 2147483647 h 526"/>
              <a:gd name="T64" fmla="*/ 2147483647 w 608"/>
              <a:gd name="T65" fmla="*/ 2147483647 h 526"/>
              <a:gd name="T66" fmla="*/ 2147483647 w 608"/>
              <a:gd name="T67" fmla="*/ 2147483647 h 526"/>
              <a:gd name="T68" fmla="*/ 2147483647 w 608"/>
              <a:gd name="T69" fmla="*/ 2147483647 h 526"/>
              <a:gd name="T70" fmla="*/ 2147483647 w 608"/>
              <a:gd name="T71" fmla="*/ 2147483647 h 526"/>
              <a:gd name="T72" fmla="*/ 2147483647 w 608"/>
              <a:gd name="T73" fmla="*/ 2147483647 h 526"/>
              <a:gd name="T74" fmla="*/ 2147483647 w 608"/>
              <a:gd name="T75" fmla="*/ 2147483647 h 526"/>
              <a:gd name="T76" fmla="*/ 2147483647 w 608"/>
              <a:gd name="T77" fmla="*/ 2147483647 h 526"/>
              <a:gd name="T78" fmla="*/ 2147483647 w 608"/>
              <a:gd name="T79" fmla="*/ 2147483647 h 526"/>
              <a:gd name="T80" fmla="*/ 2147483647 w 608"/>
              <a:gd name="T81" fmla="*/ 2147483647 h 526"/>
              <a:gd name="T82" fmla="*/ 2147483647 w 608"/>
              <a:gd name="T83" fmla="*/ 2147483647 h 526"/>
              <a:gd name="T84" fmla="*/ 2147483647 w 608"/>
              <a:gd name="T85" fmla="*/ 2147483647 h 526"/>
              <a:gd name="T86" fmla="*/ 2147483647 w 608"/>
              <a:gd name="T87" fmla="*/ 2147483647 h 526"/>
              <a:gd name="T88" fmla="*/ 2147483647 w 608"/>
              <a:gd name="T89" fmla="*/ 2147483647 h 526"/>
              <a:gd name="T90" fmla="*/ 2147483647 w 608"/>
              <a:gd name="T91" fmla="*/ 2147483647 h 526"/>
              <a:gd name="T92" fmla="*/ 2147483647 w 608"/>
              <a:gd name="T93" fmla="*/ 2147483647 h 526"/>
              <a:gd name="T94" fmla="*/ 2147483647 w 608"/>
              <a:gd name="T95" fmla="*/ 2147483647 h 526"/>
              <a:gd name="T96" fmla="*/ 2147483647 w 608"/>
              <a:gd name="T97" fmla="*/ 2147483647 h 526"/>
              <a:gd name="T98" fmla="*/ 2147483647 w 608"/>
              <a:gd name="T99" fmla="*/ 2147483647 h 526"/>
              <a:gd name="T100" fmla="*/ 2147483647 w 608"/>
              <a:gd name="T101" fmla="*/ 2147483647 h 526"/>
              <a:gd name="T102" fmla="*/ 2147483647 w 608"/>
              <a:gd name="T103" fmla="*/ 2147483647 h 526"/>
              <a:gd name="T104" fmla="*/ 2147483647 w 608"/>
              <a:gd name="T105" fmla="*/ 2147483647 h 526"/>
              <a:gd name="T106" fmla="*/ 2147483647 w 608"/>
              <a:gd name="T107" fmla="*/ 0 h 526"/>
              <a:gd name="T108" fmla="*/ 2147483647 w 608"/>
              <a:gd name="T109" fmla="*/ 0 h 5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08"/>
              <a:gd name="T166" fmla="*/ 0 h 526"/>
              <a:gd name="T167" fmla="*/ 608 w 608"/>
              <a:gd name="T168" fmla="*/ 526 h 52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08" h="526">
                <a:moveTo>
                  <a:pt x="304" y="0"/>
                </a:moveTo>
                <a:lnTo>
                  <a:pt x="0" y="526"/>
                </a:lnTo>
                <a:lnTo>
                  <a:pt x="208" y="526"/>
                </a:lnTo>
                <a:lnTo>
                  <a:pt x="216" y="526"/>
                </a:lnTo>
                <a:lnTo>
                  <a:pt x="222" y="526"/>
                </a:lnTo>
                <a:lnTo>
                  <a:pt x="232" y="522"/>
                </a:lnTo>
                <a:lnTo>
                  <a:pt x="240" y="518"/>
                </a:lnTo>
                <a:lnTo>
                  <a:pt x="250" y="512"/>
                </a:lnTo>
                <a:lnTo>
                  <a:pt x="256" y="502"/>
                </a:lnTo>
                <a:lnTo>
                  <a:pt x="262" y="488"/>
                </a:lnTo>
                <a:lnTo>
                  <a:pt x="276" y="414"/>
                </a:lnTo>
                <a:lnTo>
                  <a:pt x="284" y="366"/>
                </a:lnTo>
                <a:lnTo>
                  <a:pt x="274" y="366"/>
                </a:lnTo>
                <a:lnTo>
                  <a:pt x="266" y="388"/>
                </a:lnTo>
                <a:lnTo>
                  <a:pt x="262" y="394"/>
                </a:lnTo>
                <a:lnTo>
                  <a:pt x="258" y="400"/>
                </a:lnTo>
                <a:lnTo>
                  <a:pt x="254" y="404"/>
                </a:lnTo>
                <a:lnTo>
                  <a:pt x="246" y="408"/>
                </a:lnTo>
                <a:lnTo>
                  <a:pt x="236" y="412"/>
                </a:lnTo>
                <a:lnTo>
                  <a:pt x="222" y="414"/>
                </a:lnTo>
                <a:lnTo>
                  <a:pt x="208" y="414"/>
                </a:lnTo>
                <a:lnTo>
                  <a:pt x="182" y="414"/>
                </a:lnTo>
                <a:lnTo>
                  <a:pt x="304" y="204"/>
                </a:lnTo>
                <a:lnTo>
                  <a:pt x="426" y="414"/>
                </a:lnTo>
                <a:lnTo>
                  <a:pt x="394" y="414"/>
                </a:lnTo>
                <a:lnTo>
                  <a:pt x="378" y="414"/>
                </a:lnTo>
                <a:lnTo>
                  <a:pt x="370" y="412"/>
                </a:lnTo>
                <a:lnTo>
                  <a:pt x="362" y="408"/>
                </a:lnTo>
                <a:lnTo>
                  <a:pt x="356" y="404"/>
                </a:lnTo>
                <a:lnTo>
                  <a:pt x="348" y="398"/>
                </a:lnTo>
                <a:lnTo>
                  <a:pt x="344" y="392"/>
                </a:lnTo>
                <a:lnTo>
                  <a:pt x="338" y="382"/>
                </a:lnTo>
                <a:lnTo>
                  <a:pt x="334" y="366"/>
                </a:lnTo>
                <a:lnTo>
                  <a:pt x="324" y="366"/>
                </a:lnTo>
                <a:lnTo>
                  <a:pt x="344" y="484"/>
                </a:lnTo>
                <a:lnTo>
                  <a:pt x="346" y="490"/>
                </a:lnTo>
                <a:lnTo>
                  <a:pt x="348" y="498"/>
                </a:lnTo>
                <a:lnTo>
                  <a:pt x="354" y="506"/>
                </a:lnTo>
                <a:lnTo>
                  <a:pt x="360" y="512"/>
                </a:lnTo>
                <a:lnTo>
                  <a:pt x="368" y="520"/>
                </a:lnTo>
                <a:lnTo>
                  <a:pt x="380" y="524"/>
                </a:lnTo>
                <a:lnTo>
                  <a:pt x="396" y="526"/>
                </a:lnTo>
                <a:lnTo>
                  <a:pt x="608" y="526"/>
                </a:lnTo>
                <a:lnTo>
                  <a:pt x="304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23E1B-F962-4E69-9168-965E4359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776B-1395-42E0-8F8E-42E1ABC432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24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Species-specific 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942" y="1114775"/>
            <a:ext cx="84546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Positive intersections between birds and forest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E.g., Woodcock, spruce grouse, rusty blackbird, spruce/fir-associated birds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68E91-C166-4BB9-9B8F-F370B22BE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5" y="2229377"/>
            <a:ext cx="3943390" cy="29575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442A1C-D668-448F-911F-45FBF61C38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73" y="4863384"/>
            <a:ext cx="2527613" cy="1895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4" descr="F:\users\hstabins\Maine\BioD Monitoring\Birds\RUBL\SUNY prj\camera2.jpg">
            <a:extLst>
              <a:ext uri="{FF2B5EF4-FFF2-40B4-BE49-F238E27FC236}">
                <a16:creationId xmlns:a16="http://schemas.microsoft.com/office/drawing/2014/main" id="{E5577C45-DE2C-4A07-8266-A587796D8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" t="19165" r="1083" b="10594"/>
          <a:stretch>
            <a:fillRect/>
          </a:stretch>
        </p:blipFill>
        <p:spPr bwMode="auto">
          <a:xfrm>
            <a:off x="5430404" y="2398140"/>
            <a:ext cx="2802948" cy="26200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50E5B5FA-0668-4FEE-82AC-10806879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9708" r="28828" b="14047"/>
          <a:stretch>
            <a:fillRect/>
          </a:stretch>
        </p:blipFill>
        <p:spPr bwMode="auto">
          <a:xfrm>
            <a:off x="5934940" y="4833200"/>
            <a:ext cx="1793875" cy="19258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5CB50-1940-4962-9168-FF2760B74557}"/>
              </a:ext>
            </a:extLst>
          </p:cNvPr>
          <p:cNvSpPr txBox="1"/>
          <p:nvPr/>
        </p:nvSpPr>
        <p:spPr>
          <a:xfrm>
            <a:off x="7728815" y="6512872"/>
            <a:ext cx="599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C. Foss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12903-F111-479D-8F97-287EF9287065}"/>
              </a:ext>
            </a:extLst>
          </p:cNvPr>
          <p:cNvSpPr txBox="1"/>
          <p:nvPr/>
        </p:nvSpPr>
        <p:spPr>
          <a:xfrm>
            <a:off x="733620" y="6510644"/>
            <a:ext cx="749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J. Sweitzer</a:t>
            </a:r>
          </a:p>
        </p:txBody>
      </p:sp>
    </p:spTree>
    <p:extLst>
      <p:ext uri="{BB962C8B-B14F-4D97-AF65-F5344CB8AC3E}">
        <p14:creationId xmlns:p14="http://schemas.microsoft.com/office/powerpoint/2010/main" val="645534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Collaborative Research &amp; Engagements - Examples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666" y="1225689"/>
            <a:ext cx="84546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Universities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Univ. of Maine – Cooperative Forestry Research Unit</a:t>
            </a:r>
          </a:p>
          <a:p>
            <a:pPr lvl="2"/>
            <a:r>
              <a:rPr lang="en-US" sz="2400" dirty="0"/>
              <a:t>SUNY-ESF, Univ. of New Brunswick,…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Cooperatives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National Council for Air and Stream Improvement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Partners in Flight – Industry Working Group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Boreal Avian Modeling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NGO’s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Wildlife Management Institute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Vermont Center for </a:t>
            </a:r>
            <a:r>
              <a:rPr lang="en-US" sz="2400" dirty="0" err="1"/>
              <a:t>Ecostudies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American Bird Conservancy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State &amp; Federal agencies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SWAPs, NAFO At-Risk Species Initiative with industry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00800-841E-4AD8-9A44-0AD6F8F338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r="20068"/>
          <a:stretch/>
        </p:blipFill>
        <p:spPr>
          <a:xfrm>
            <a:off x="6074986" y="3871619"/>
            <a:ext cx="2724347" cy="2212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40BEF-DC0F-466C-9C93-CBF2BDAACDE6}"/>
              </a:ext>
            </a:extLst>
          </p:cNvPr>
          <p:cNvSpPr txBox="1"/>
          <p:nvPr/>
        </p:nvSpPr>
        <p:spPr>
          <a:xfrm>
            <a:off x="7888109" y="6084247"/>
            <a:ext cx="10086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J. Trick, USFWS</a:t>
            </a:r>
          </a:p>
        </p:txBody>
      </p:sp>
    </p:spTree>
    <p:extLst>
      <p:ext uri="{BB962C8B-B14F-4D97-AF65-F5344CB8AC3E}">
        <p14:creationId xmlns:p14="http://schemas.microsoft.com/office/powerpoint/2010/main" val="1456542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Conservation Drivers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896" y="1337956"/>
            <a:ext cx="87802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Changing societal expectations for environmental stewardship.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Forest management is a long-term business.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Recognition of the benefits of working forests.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Part of solutions.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Sustainable forestry certification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3 Systems – all </a:t>
            </a:r>
            <a:r>
              <a:rPr lang="en-US" sz="2400"/>
              <a:t>with biodiversity </a:t>
            </a:r>
            <a:r>
              <a:rPr lang="en-US" sz="2400" dirty="0"/>
              <a:t>standards.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Majority of commercial forests are </a:t>
            </a:r>
          </a:p>
          <a:p>
            <a:pPr lvl="2"/>
            <a:r>
              <a:rPr lang="en-US" sz="2400" dirty="0"/>
              <a:t>certified with third-party audits.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Mechanism for engagement &amp; action.</a:t>
            </a:r>
          </a:p>
        </p:txBody>
      </p:sp>
      <p:pic>
        <p:nvPicPr>
          <p:cNvPr id="7" name="Picture 2" descr="D:\Digital camera\2013\2013-04-19 SFI label 004.JPG">
            <a:extLst>
              <a:ext uri="{FF2B5EF4-FFF2-40B4-BE49-F238E27FC236}">
                <a16:creationId xmlns:a16="http://schemas.microsoft.com/office/drawing/2014/main" id="{DE9C53F8-F2FC-4197-A927-F7BD07D2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31" y="2640575"/>
            <a:ext cx="2556387" cy="19172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Digital camera\2013\2013-04-19 SFI label 008.JPG">
            <a:extLst>
              <a:ext uri="{FF2B5EF4-FFF2-40B4-BE49-F238E27FC236}">
                <a16:creationId xmlns:a16="http://schemas.microsoft.com/office/drawing/2014/main" id="{68B32A97-CF04-4C28-B3A9-15CDD1ECD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4" r="22454" b="18827"/>
          <a:stretch/>
        </p:blipFill>
        <p:spPr bwMode="auto">
          <a:xfrm>
            <a:off x="6538228" y="4731543"/>
            <a:ext cx="1724777" cy="1965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p Arrow 1">
            <a:extLst>
              <a:ext uri="{FF2B5EF4-FFF2-40B4-BE49-F238E27FC236}">
                <a16:creationId xmlns:a16="http://schemas.microsoft.com/office/drawing/2014/main" id="{BC7BD4D9-A68D-4421-8A83-9A7DF34F70F2}"/>
              </a:ext>
            </a:extLst>
          </p:cNvPr>
          <p:cNvSpPr/>
          <p:nvPr/>
        </p:nvSpPr>
        <p:spPr>
          <a:xfrm rot="5400000">
            <a:off x="6311250" y="5801121"/>
            <a:ext cx="453955" cy="984728"/>
          </a:xfrm>
          <a:prstGeom prst="upArrow">
            <a:avLst>
              <a:gd name="adj1" fmla="val 17816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1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Sustainable Forestry Standards</a:t>
            </a:r>
          </a:p>
        </p:txBody>
      </p:sp>
      <p:sp>
        <p:nvSpPr>
          <p:cNvPr id="9" name="Rectangle 8"/>
          <p:cNvSpPr/>
          <p:nvPr/>
        </p:nvSpPr>
        <p:spPr>
          <a:xfrm>
            <a:off x="375435" y="1174380"/>
            <a:ext cx="84546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Examples of sustainable forestry biodiversity standards: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Biodiversity program for species, wildlife habitats, and ecological community types at stand and landscape levels.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Retention of stand-level habitat elements – snags, mast trees, down wood, den &amp; nest trees…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Incorporation of regional conservation planning &amp; priority-setting efforts.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Threatened, endangered, &amp; species of </a:t>
            </a:r>
          </a:p>
          <a:p>
            <a:pPr lvl="2"/>
            <a:r>
              <a:rPr lang="en-US" sz="2400" dirty="0"/>
              <a:t>concern.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Invasive species issues.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9CA20-320D-4E4A-8DD9-19DD42294D8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4762500"/>
            <a:ext cx="2835402" cy="19759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940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Exciting Opportunities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75435" y="1174380"/>
            <a:ext cx="84546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Technology Advances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Remote-sensing opportunities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LIDAR – stand structure,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Acoustic bird detection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What’s next!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Future Considerations</a:t>
            </a:r>
            <a:endParaRPr lang="en-US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Continued species-level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Landscape modeling</a:t>
            </a:r>
          </a:p>
          <a:p>
            <a:endParaRPr lang="en-US" sz="2400" dirty="0"/>
          </a:p>
        </p:txBody>
      </p:sp>
      <p:pic>
        <p:nvPicPr>
          <p:cNvPr id="4" name="Picture 1027" descr="T12R17_lasedit_overview_with_orthos_and_3D">
            <a:extLst>
              <a:ext uri="{FF2B5EF4-FFF2-40B4-BE49-F238E27FC236}">
                <a16:creationId xmlns:a16="http://schemas.microsoft.com/office/drawing/2014/main" id="{F93256E3-568B-4841-9F80-B5057BB6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739" t="32802" r="51257" b="14847"/>
          <a:stretch>
            <a:fillRect/>
          </a:stretch>
        </p:blipFill>
        <p:spPr bwMode="auto">
          <a:xfrm>
            <a:off x="5262955" y="3128201"/>
            <a:ext cx="3808020" cy="353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26" descr="T12R17_lasedit_overview_with_orthos_and_3D">
            <a:extLst>
              <a:ext uri="{FF2B5EF4-FFF2-40B4-BE49-F238E27FC236}">
                <a16:creationId xmlns:a16="http://schemas.microsoft.com/office/drawing/2014/main" id="{B2220DEB-0D00-4555-B9FD-5B569C10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0008" t="46129" r="7501" b="31206"/>
          <a:stretch>
            <a:fillRect/>
          </a:stretch>
        </p:blipFill>
        <p:spPr bwMode="auto">
          <a:xfrm>
            <a:off x="3591232" y="5210715"/>
            <a:ext cx="2701413" cy="15661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6" name="Picture 11" descr="celebration Tree with elevation">
            <a:extLst>
              <a:ext uri="{FF2B5EF4-FFF2-40B4-BE49-F238E27FC236}">
                <a16:creationId xmlns:a16="http://schemas.microsoft.com/office/drawing/2014/main" id="{6E6A0E8D-2C50-4926-8FF3-444F5EC2C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"/>
          <a:stretch/>
        </p:blipFill>
        <p:spPr bwMode="auto">
          <a:xfrm>
            <a:off x="6514009" y="1159304"/>
            <a:ext cx="2556966" cy="211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 descr="Copy of IMG_0001">
            <a:extLst>
              <a:ext uri="{FF2B5EF4-FFF2-40B4-BE49-F238E27FC236}">
                <a16:creationId xmlns:a16="http://schemas.microsoft.com/office/drawing/2014/main" id="{C9F1BEFE-A54A-4B59-87A9-64D4FD60E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3"/>
          <a:stretch/>
        </p:blipFill>
        <p:spPr bwMode="auto">
          <a:xfrm>
            <a:off x="5521420" y="1174381"/>
            <a:ext cx="1976437" cy="209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92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6942" y="5323682"/>
            <a:ext cx="845466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3" name="Rectangle 12"/>
          <p:cNvSpPr/>
          <p:nvPr/>
        </p:nvSpPr>
        <p:spPr>
          <a:xfrm>
            <a:off x="3468851" y="276561"/>
            <a:ext cx="2050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" y="1233876"/>
            <a:ext cx="7358063" cy="55215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757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857250"/>
            <a:ext cx="8988552" cy="603266"/>
          </a:xfrm>
        </p:spPr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34381" y="1733893"/>
            <a:ext cx="8461831" cy="24666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Landscape – big picture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Stand-scale &amp; species-specific management</a:t>
            </a:r>
          </a:p>
          <a:p>
            <a:pPr marL="257175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Collaborative research &amp; engagements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Conservation drivers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Opportunities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 marL="257175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82" y="4441171"/>
            <a:ext cx="8053636" cy="22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Landscape 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134747"/>
            <a:ext cx="884715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Keeping forests, forests.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State taxation programs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Healthy wood product markets in a dynamic world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r>
              <a:rPr lang="en-US" sz="2400" dirty="0"/>
              <a:t>Multiple landowners, large &amp; small private, state &amp; federal, etc.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Management diversity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r>
              <a:rPr lang="en-US" sz="2400" dirty="0"/>
              <a:t>Other landscape tools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Conservation easements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Conservation sales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r>
              <a:rPr lang="en-US" sz="2400" dirty="0"/>
              <a:t>Shifting habitat mosaic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Stand structures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Space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2"/>
            <a:endParaRPr lang="en-US" sz="2100" dirty="0"/>
          </a:p>
        </p:txBody>
      </p:sp>
      <p:pic>
        <p:nvPicPr>
          <p:cNvPr id="5" name="Picture 2" descr="C:\Users\hstabins\AppData\Local\Microsoft\Windows\Temporary Internet Files\Content.Outlook\420VRDJP\Maine Working Forest Landscape.JPG">
            <a:extLst>
              <a:ext uri="{FF2B5EF4-FFF2-40B4-BE49-F238E27FC236}">
                <a16:creationId xmlns:a16="http://schemas.microsoft.com/office/drawing/2014/main" id="{5252A09D-F650-4FFB-94EF-7C1983A2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98" y="3429000"/>
            <a:ext cx="4419600" cy="331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29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Shifting Habitat Mosaic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448" y="1329507"/>
            <a:ext cx="84546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Growing recognition of the need for active forest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Landscape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Early-succession stages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Forest </a:t>
            </a:r>
            <a:r>
              <a:rPr lang="en-US" sz="2400" dirty="0" err="1"/>
              <a:t>thinnings</a:t>
            </a:r>
            <a:r>
              <a:rPr lang="en-US" sz="2400" dirty="0"/>
              <a:t> – mid-story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Emerging science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Post-fledgling period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Migration fueling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Multi-species approach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Canada lynx, bats, marten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Herpetofauna, pollinators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Coarse &amp; fine-scales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17" y="2106305"/>
            <a:ext cx="2546331" cy="1485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923345" y="3591665"/>
            <a:ext cx="599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G. </a:t>
            </a:r>
            <a:r>
              <a:rPr lang="en-US" sz="1000" dirty="0" err="1"/>
              <a:t>Vyn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D9231-9811-4F3B-B0FB-321B55922A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20831"/>
          <a:stretch/>
        </p:blipFill>
        <p:spPr>
          <a:xfrm>
            <a:off x="4611522" y="4747515"/>
            <a:ext cx="4377030" cy="19480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808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Stand-scale 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665" y="1105566"/>
            <a:ext cx="8454667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Variable forest patch sizes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Influencers: previous management, water features, state regulations, topography, soil types, harvest &amp; regeneration goals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Protection of special sites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Streams, wetlands, ponds, bogs, seeps, vernal pools, rare plants &amp; natural communities, deer wintering areas,…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2"/>
            <a:endParaRPr lang="en-US" sz="2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3A3180-BF09-4580-90C0-AC6B37E9F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34" y="4381151"/>
            <a:ext cx="2816291" cy="2112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2" descr="D:\Digital camera\2009\09May 034.jpg">
            <a:extLst>
              <a:ext uri="{FF2B5EF4-FFF2-40B4-BE49-F238E27FC236}">
                <a16:creationId xmlns:a16="http://schemas.microsoft.com/office/drawing/2014/main" id="{44856FFE-1209-430B-8B16-A225837B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45" y="4387178"/>
            <a:ext cx="2822508" cy="21168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Digital camera\2009\09Jul 006.jpg">
            <a:extLst>
              <a:ext uri="{FF2B5EF4-FFF2-40B4-BE49-F238E27FC236}">
                <a16:creationId xmlns:a16="http://schemas.microsoft.com/office/drawing/2014/main" id="{DF336E4E-1878-44C5-AC25-9C52DCC076C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4" y="4397868"/>
            <a:ext cx="2794930" cy="21061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382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Stand-scale 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666" y="1114775"/>
            <a:ext cx="8454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Habitat feature retention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Snags, larger diameter “legacy” trees, down wood, patch retention,…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AA1AB-3697-44D7-A581-568448EC6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3" y="2690623"/>
            <a:ext cx="2778919" cy="37052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05AEB-1484-42F4-B9AE-4A03AB678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60" y="2224213"/>
            <a:ext cx="2660692" cy="19955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1B3E2-8A1D-4213-A512-34AB4359A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96" y="2785873"/>
            <a:ext cx="2707481" cy="3609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69C291-9F8F-454D-8AB5-26C850CF1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60" y="4543235"/>
            <a:ext cx="2660692" cy="1995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428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Stand-scale 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942" y="1114775"/>
            <a:ext cx="845466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does it happen on the ground?</a:t>
            </a:r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Forester &amp; logger training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Audubon’s “Forestry for the Birds”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Company operating procedures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Cooperative research &amp; field tours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2"/>
            <a:endParaRPr lang="en-US" sz="21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2EBD42-AE96-48B2-8AEF-03FFE476F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02" y="3984632"/>
            <a:ext cx="3582830" cy="2687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D93518-D8F7-4B1F-8C41-E28FDA438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4" y="3984632"/>
            <a:ext cx="3582829" cy="2687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A07E99-74B5-432A-AA60-3C770EA15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140" y="1549147"/>
            <a:ext cx="2490984" cy="32523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53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Species-specific 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942" y="1171073"/>
            <a:ext cx="8454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Site-dependent species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E.g., Bald eagles, great blue herons, osprey</a:t>
            </a:r>
          </a:p>
          <a:p>
            <a:pPr lvl="1"/>
            <a:endParaRPr lang="en-US" sz="2400" dirty="0"/>
          </a:p>
        </p:txBody>
      </p:sp>
      <p:pic>
        <p:nvPicPr>
          <p:cNvPr id="7" name="Picture 3" descr="F:\users\hstabins\Maine\BioD Monitoring\Bald Eagles\Photos\Flagstaff eaglet Hanson.jpg">
            <a:extLst>
              <a:ext uri="{FF2B5EF4-FFF2-40B4-BE49-F238E27FC236}">
                <a16:creationId xmlns:a16="http://schemas.microsoft.com/office/drawing/2014/main" id="{506D035F-1A99-434A-8460-FEAEDB83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1" y="2145852"/>
            <a:ext cx="3863859" cy="256629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15CE96-04BA-4A0E-B7EB-FD4C7F67D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36" y="2145852"/>
            <a:ext cx="3225263" cy="4300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26214F2-4527-4CE5-BFA7-0EEA47D16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873727"/>
            <a:ext cx="1786599" cy="179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0ED9D8-BFAE-4D63-B3B0-C5A42B589124}"/>
              </a:ext>
            </a:extLst>
          </p:cNvPr>
          <p:cNvSpPr txBox="1"/>
          <p:nvPr/>
        </p:nvSpPr>
        <p:spPr>
          <a:xfrm>
            <a:off x="665816" y="4712147"/>
            <a:ext cx="794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B. Hanson</a:t>
            </a:r>
          </a:p>
        </p:txBody>
      </p:sp>
    </p:spTree>
    <p:extLst>
      <p:ext uri="{BB962C8B-B14F-4D97-AF65-F5344CB8AC3E}">
        <p14:creationId xmlns:p14="http://schemas.microsoft.com/office/powerpoint/2010/main" val="308172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Species-specific 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942" y="1114775"/>
            <a:ext cx="8454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Special habitat needs – experiments underway…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E.g., Bicknell’s thrush, Kirtland’s warbler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86726-2293-4CA7-8B2D-E192D58D6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23" y="2585337"/>
            <a:ext cx="4210517" cy="3157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7FB57-3BA1-45C7-A9CD-807B13B9D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421" y="2191629"/>
            <a:ext cx="3153842" cy="411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33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4058</TotalTime>
  <Words>546</Words>
  <Application>Microsoft Office PowerPoint</Application>
  <PresentationFormat>On-screen Show (4:3)</PresentationFormat>
  <Paragraphs>152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Franklin Gothic Book</vt:lpstr>
      <vt:lpstr>Franklin Gothic Demi</vt:lpstr>
      <vt:lpstr>Times</vt:lpstr>
      <vt:lpstr>Office Theme</vt:lpstr>
      <vt:lpstr>PowerPoint Presentation</vt:lpstr>
      <vt:lpstr>Presentation Overview</vt:lpstr>
      <vt:lpstr>The Landscape View</vt:lpstr>
      <vt:lpstr>Shifting Habitat Mosaic</vt:lpstr>
      <vt:lpstr>Stand-scale Management</vt:lpstr>
      <vt:lpstr>Stand-scale Management</vt:lpstr>
      <vt:lpstr>Stand-scale Management</vt:lpstr>
      <vt:lpstr>Species-specific Management</vt:lpstr>
      <vt:lpstr>Species-specific Management</vt:lpstr>
      <vt:lpstr>Species-specific Management</vt:lpstr>
      <vt:lpstr>Collaborative Research &amp; Engagements - Examples</vt:lpstr>
      <vt:lpstr>Conservation Drivers</vt:lpstr>
      <vt:lpstr>Sustainable Forestry Standards</vt:lpstr>
      <vt:lpstr>Exciting Opportunities</vt:lpstr>
      <vt:lpstr>PowerPoint Presentation</vt:lpstr>
    </vt:vector>
  </TitlesOfParts>
  <Company>Plum Creek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Henker</dc:creator>
  <cp:lastModifiedBy>Stabins, Henning</cp:lastModifiedBy>
  <cp:revision>279</cp:revision>
  <cp:lastPrinted>2018-12-13T12:56:57Z</cp:lastPrinted>
  <dcterms:created xsi:type="dcterms:W3CDTF">2016-02-23T14:11:19Z</dcterms:created>
  <dcterms:modified xsi:type="dcterms:W3CDTF">2018-12-13T14:01:20Z</dcterms:modified>
</cp:coreProperties>
</file>