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87" r:id="rId3"/>
    <p:sldId id="288" r:id="rId4"/>
    <p:sldId id="257" r:id="rId5"/>
    <p:sldId id="266" r:id="rId6"/>
    <p:sldId id="259" r:id="rId7"/>
    <p:sldId id="286" r:id="rId8"/>
    <p:sldId id="271" r:id="rId9"/>
    <p:sldId id="291" r:id="rId10"/>
    <p:sldId id="282" r:id="rId11"/>
    <p:sldId id="281" r:id="rId12"/>
    <p:sldId id="285" r:id="rId13"/>
    <p:sldId id="292" r:id="rId14"/>
    <p:sldId id="295" r:id="rId15"/>
    <p:sldId id="298" r:id="rId16"/>
    <p:sldId id="296" r:id="rId17"/>
    <p:sldId id="297" r:id="rId18"/>
    <p:sldId id="299" r:id="rId19"/>
    <p:sldId id="301" r:id="rId20"/>
    <p:sldId id="267" r:id="rId21"/>
    <p:sldId id="293" r:id="rId22"/>
    <p:sldId id="294" r:id="rId23"/>
    <p:sldId id="268" r:id="rId24"/>
    <p:sldId id="269" r:id="rId25"/>
    <p:sldId id="270" r:id="rId26"/>
    <p:sldId id="280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2884" autoAdjust="0"/>
  </p:normalViewPr>
  <p:slideViewPr>
    <p:cSldViewPr snapToGrid="0">
      <p:cViewPr varScale="1">
        <p:scale>
          <a:sx n="53" d="100"/>
          <a:sy n="53" d="100"/>
        </p:scale>
        <p:origin x="11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29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7759C-283C-4BF5-928C-88BD99ED667E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80033-F297-4F40-A445-79369ABC1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51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80033-F297-4F40-A445-79369ABC12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3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 Phosphorus loading in Lake Champlain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Mapping Exercise to Identify Phosphorus Sinks and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Add to the inventory of phosphorus-related restoration or</a:t>
            </a:r>
          </a:p>
          <a:p>
            <a:r>
              <a:rPr lang="en-US" dirty="0"/>
              <a:t>   conservation projects (District and DEC Tactical Basin Plan)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Prioritize and implement one of the projects identified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201168" lvl="1" indent="0">
              <a:buNone/>
            </a:pPr>
            <a:r>
              <a:rPr lang="en-US" sz="1400" dirty="0"/>
              <a:t>(notes: SWMP, Ag work, road assessments, water quality monitoring- trying to create a comprehensive list of projects in the Flower Brook watershed.)  (forests can be a source or sink)</a:t>
            </a:r>
          </a:p>
          <a:p>
            <a:pPr marL="201168" lvl="1" indent="0">
              <a:buNone/>
            </a:pPr>
            <a:r>
              <a:rPr lang="en-US" sz="1400" dirty="0"/>
              <a:t>HMF activities photos, stream GA photos, 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80033-F297-4F40-A445-79369ABC1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9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</a:t>
            </a:r>
            <a:r>
              <a:rPr lang="en-US" baseline="0" dirty="0"/>
              <a:t> THIS ONE????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80033-F297-4F40-A445-79369ABC12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0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80033-F297-4F40-A445-79369ABC12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0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33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9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9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6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9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7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7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7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A4C5EBB-A2C4-4F80-84E2-25746028F042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7C10FC8-D615-45E8-B991-02F7A61AC6C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2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DE34-951C-447D-B75C-4B40ABFD4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792631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Flower Brook Landscape 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9DC31-09D6-462A-A22F-CA6BA30C7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3371534"/>
            <a:ext cx="7543800" cy="1143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Lake Champlain Basin Program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Pollution Prevention Grant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83E77-4C42-4703-B137-55216ABD7962}"/>
              </a:ext>
            </a:extLst>
          </p:cNvPr>
          <p:cNvSpPr txBox="1"/>
          <p:nvPr/>
        </p:nvSpPr>
        <p:spPr>
          <a:xfrm>
            <a:off x="2565941" y="4694583"/>
            <a:ext cx="58008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Poultney-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Mettowee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Natural Resources Conservation District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Doyle Ecological Services</a:t>
            </a:r>
          </a:p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December 14, 2018</a:t>
            </a:r>
          </a:p>
        </p:txBody>
      </p:sp>
      <p:pic>
        <p:nvPicPr>
          <p:cNvPr id="1026" name="Picture 2" descr="doyle1">
            <a:extLst>
              <a:ext uri="{FF2B5EF4-FFF2-40B4-BE49-F238E27FC236}">
                <a16:creationId xmlns:a16="http://schemas.microsoft.com/office/drawing/2014/main" id="{AC46EDA1-61E9-483E-AA0C-CFD395BA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8" y="4751415"/>
            <a:ext cx="105886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1D05E4C3-862A-4609-A995-419BA6B51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50" y="5221355"/>
            <a:ext cx="639722" cy="6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9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74EFEADA-468B-474C-BE53-141DA7E74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3" b="4868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0EFBD-4224-4B4D-8855-44172A54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Flower Brook Post-Irene: a lot of woody material and gravel recruitment into the stream system…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79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FB11A8BA-E4F2-46F3-8A3C-F77CFCE5F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1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68E58-B70A-4BF6-9DFB-20528081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Pervasive Gullies in the Flower Brook Watershed: formed in small ephemeral streams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1879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12364225-AF75-4DE0-BC8B-C43233C0A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2" b="7089"/>
          <a:stretch/>
        </p:blipFill>
        <p:spPr>
          <a:xfrm>
            <a:off x="-24" y="10"/>
            <a:ext cx="9144023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8593E4-9F18-4133-8E6D-49F2BD5E1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39410-950C-4DC5-A494-040E81F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Pervasive Gullies: </a:t>
            </a:r>
            <a:r>
              <a:rPr lang="en-US" sz="3100" dirty="0" err="1">
                <a:solidFill>
                  <a:srgbClr val="FFFFFF"/>
                </a:solidFill>
              </a:rPr>
              <a:t>headcut</a:t>
            </a:r>
            <a:r>
              <a:rPr lang="en-US" sz="3100" dirty="0">
                <a:solidFill>
                  <a:srgbClr val="FFFFFF"/>
                </a:solidFill>
              </a:rPr>
              <a:t> in an abandoned hay field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2D7CB0-CBA7-460E-824A-FAAA7D33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616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A6D2C-0D5C-4DAC-9F3B-B40F1AFA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Gravel Fills the Stream Channel in the Village and increases chances of flooding in Pawlet.</a:t>
            </a:r>
          </a:p>
        </p:txBody>
      </p:sp>
      <p:pic>
        <p:nvPicPr>
          <p:cNvPr id="9" name="Picture 8" descr="A fenced in area&#10;&#10;Description automatically generated">
            <a:extLst>
              <a:ext uri="{FF2B5EF4-FFF2-40B4-BE49-F238E27FC236}">
                <a16:creationId xmlns:a16="http://schemas.microsoft.com/office/drawing/2014/main" id="{732121D0-A251-42D1-A549-8E122FBB2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417"/>
          <a:stretch/>
        </p:blipFill>
        <p:spPr>
          <a:xfrm>
            <a:off x="20" y="10"/>
            <a:ext cx="5983116" cy="4744794"/>
          </a:xfrm>
          <a:prstGeom prst="rect">
            <a:avLst/>
          </a:prstGeom>
        </p:spPr>
      </p:pic>
      <p:pic>
        <p:nvPicPr>
          <p:cNvPr id="7" name="Content Placeholder 6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AEF5AA81-82A4-42B1-A73F-AE5786583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 r="35713"/>
          <a:stretch/>
        </p:blipFill>
        <p:spPr>
          <a:xfrm>
            <a:off x="6103786" y="1965"/>
            <a:ext cx="3040214" cy="47477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370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C88378-8FE6-4F22-94F2-4D994AA2DA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6814" y="1865689"/>
          <a:ext cx="7469944" cy="43588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34972">
                  <a:extLst>
                    <a:ext uri="{9D8B030D-6E8A-4147-A177-3AD203B41FA5}">
                      <a16:colId xmlns:a16="http://schemas.microsoft.com/office/drawing/2014/main" val="2483023227"/>
                    </a:ext>
                  </a:extLst>
                </a:gridCol>
                <a:gridCol w="3734972">
                  <a:extLst>
                    <a:ext uri="{9D8B030D-6E8A-4147-A177-3AD203B41FA5}">
                      <a16:colId xmlns:a16="http://schemas.microsoft.com/office/drawing/2014/main" val="4084551102"/>
                    </a:ext>
                  </a:extLst>
                </a:gridCol>
              </a:tblGrid>
              <a:tr h="217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992949"/>
                  </a:ext>
                </a:extLst>
              </a:tr>
              <a:tr h="2179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80476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F4DE916-0C05-425B-81D9-A7961E9C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278427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B183F-CE11-4405-86E5-38B4A91FCC3C}"/>
              </a:ext>
            </a:extLst>
          </p:cNvPr>
          <p:cNvSpPr txBox="1"/>
          <p:nvPr/>
        </p:nvSpPr>
        <p:spPr>
          <a:xfrm>
            <a:off x="4782712" y="4091925"/>
            <a:ext cx="1544134" cy="137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4) Vulnerable Areas: </a:t>
            </a:r>
          </a:p>
          <a:p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Most likely to Contribute Phosphorus</a:t>
            </a:r>
          </a:p>
        </p:txBody>
      </p:sp>
      <p:pic>
        <p:nvPicPr>
          <p:cNvPr id="11" name="Content Placeholder 8" descr="A close up of a map&#10;&#10;Description generated with high confidence">
            <a:extLst>
              <a:ext uri="{FF2B5EF4-FFF2-40B4-BE49-F238E27FC236}">
                <a16:creationId xmlns:a16="http://schemas.microsoft.com/office/drawing/2014/main" id="{C5ECEC84-C4D5-471C-A543-32AFC1B2A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56393" r="27129" b="8199"/>
          <a:stretch/>
        </p:blipFill>
        <p:spPr>
          <a:xfrm>
            <a:off x="2055006" y="1901479"/>
            <a:ext cx="2524102" cy="20943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3C398C-20AF-4971-93F5-211EEA021730}"/>
              </a:ext>
            </a:extLst>
          </p:cNvPr>
          <p:cNvSpPr txBox="1"/>
          <p:nvPr/>
        </p:nvSpPr>
        <p:spPr>
          <a:xfrm>
            <a:off x="4609318" y="1885392"/>
            <a:ext cx="16436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2) Phosphorus Attenuation: 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High Priority Forest Areas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20A3B-9F1C-42FA-91FB-87610780E2ED}"/>
              </a:ext>
            </a:extLst>
          </p:cNvPr>
          <p:cNvSpPr txBox="1"/>
          <p:nvPr/>
        </p:nvSpPr>
        <p:spPr>
          <a:xfrm>
            <a:off x="946236" y="2745418"/>
            <a:ext cx="13633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1) River Corridors: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F797E7-F484-440D-A6AC-77F675767BA7}"/>
              </a:ext>
            </a:extLst>
          </p:cNvPr>
          <p:cNvSpPr txBox="1"/>
          <p:nvPr/>
        </p:nvSpPr>
        <p:spPr>
          <a:xfrm>
            <a:off x="922398" y="4373523"/>
            <a:ext cx="158244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3) Forest Restoration and Conservation Priorities: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84" y="1901479"/>
            <a:ext cx="2305374" cy="2044268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608" y="4237027"/>
            <a:ext cx="2122148" cy="1740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95" y="4172942"/>
            <a:ext cx="1952551" cy="1918627"/>
          </a:xfrm>
        </p:spPr>
      </p:pic>
    </p:spTree>
    <p:extLst>
      <p:ext uri="{BB962C8B-B14F-4D97-AF65-F5344CB8AC3E}">
        <p14:creationId xmlns:p14="http://schemas.microsoft.com/office/powerpoint/2010/main" val="28052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443" y="496957"/>
            <a:ext cx="8517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Vulnerability to Contributing Phosphorus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3330" y="4043484"/>
            <a:ext cx="2225511" cy="215457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04192"/>
            <a:ext cx="2228988" cy="2142593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29A510-5700-4388-BC0A-9EF247F550C1}"/>
              </a:ext>
            </a:extLst>
          </p:cNvPr>
          <p:cNvSpPr txBox="1">
            <a:spLocks/>
          </p:cNvSpPr>
          <p:nvPr/>
        </p:nvSpPr>
        <p:spPr>
          <a:xfrm>
            <a:off x="3785006" y="2208394"/>
            <a:ext cx="480379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VULNERABLE AREAS: PHOSPHORUS SOURCES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Tree Canopy Cover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Wetlands (including vernal pools and Hydric Soils)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High Elevation (greater than 2500’)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Steep Slopes 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Hydrologic Soil Groups (likely to erode when wet)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River Corridor </a:t>
            </a:r>
          </a:p>
          <a:p>
            <a:pPr lvl="1">
              <a:buFont typeface="Calibri" pitchFamily="34" charset="0"/>
              <a:buChar char="•"/>
            </a:pPr>
            <a:r>
              <a:rPr lang="en-US" sz="2000" dirty="0"/>
              <a:t> Development Density</a:t>
            </a:r>
          </a:p>
          <a:p>
            <a:pPr marL="201168" lvl="1" indent="0">
              <a:buNone/>
            </a:pP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7443" y="1898374"/>
            <a:ext cx="1252331" cy="1050049"/>
          </a:xfrm>
        </p:spPr>
        <p:txBody>
          <a:bodyPr>
            <a:normAutofit/>
          </a:bodyPr>
          <a:lstStyle/>
          <a:p>
            <a:r>
              <a:rPr lang="en-US" sz="2000" b="1" dirty="0"/>
              <a:t>Tree Canopy Cover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443" y="4174435"/>
            <a:ext cx="125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Wetlands</a:t>
            </a:r>
          </a:p>
        </p:txBody>
      </p:sp>
    </p:spTree>
    <p:extLst>
      <p:ext uri="{BB962C8B-B14F-4D97-AF65-F5344CB8AC3E}">
        <p14:creationId xmlns:p14="http://schemas.microsoft.com/office/powerpoint/2010/main" val="4201256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DA1F-DA57-43B0-830E-0E3E7062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82" y="298174"/>
            <a:ext cx="7721742" cy="9541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Vulnerability to Contributing Phosphorus </a:t>
            </a:r>
          </a:p>
        </p:txBody>
      </p:sp>
      <p:pic>
        <p:nvPicPr>
          <p:cNvPr id="8" name="Picture 7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65D06C24-28B6-4EC1-965E-27F5AB2B5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r="24789"/>
          <a:stretch/>
        </p:blipFill>
        <p:spPr>
          <a:xfrm>
            <a:off x="713735" y="2300320"/>
            <a:ext cx="3699841" cy="3178360"/>
          </a:xfrm>
          <a:prstGeom prst="rect">
            <a:avLst/>
          </a:prstGeom>
        </p:spPr>
      </p:pic>
      <p:pic>
        <p:nvPicPr>
          <p:cNvPr id="6" name="Content Placeholder 5" descr="A close up of a map&#10;&#10;Description generated with high confidence">
            <a:extLst>
              <a:ext uri="{FF2B5EF4-FFF2-40B4-BE49-F238E27FC236}">
                <a16:creationId xmlns:a16="http://schemas.microsoft.com/office/drawing/2014/main" id="{12E1CEDE-2394-416C-AE14-862B92904B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18170" r="10973" b="23865"/>
          <a:stretch/>
        </p:blipFill>
        <p:spPr>
          <a:xfrm>
            <a:off x="4938004" y="2122205"/>
            <a:ext cx="3636620" cy="3476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A4656-776D-4BEF-A26A-7B2E4195ACEA}"/>
              </a:ext>
            </a:extLst>
          </p:cNvPr>
          <p:cNvSpPr txBox="1"/>
          <p:nvPr/>
        </p:nvSpPr>
        <p:spPr>
          <a:xfrm>
            <a:off x="852882" y="2337886"/>
            <a:ext cx="124427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0-15%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15-35%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&gt;35%</a:t>
            </a:r>
          </a:p>
        </p:txBody>
      </p:sp>
    </p:spTree>
    <p:extLst>
      <p:ext uri="{BB962C8B-B14F-4D97-AF65-F5344CB8AC3E}">
        <p14:creationId xmlns:p14="http://schemas.microsoft.com/office/powerpoint/2010/main" val="599538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E637-F546-4C22-9E93-92F40338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8" y="636104"/>
            <a:ext cx="8478079" cy="745435"/>
          </a:xfrm>
        </p:spPr>
        <p:txBody>
          <a:bodyPr>
            <a:normAutofit/>
          </a:bodyPr>
          <a:lstStyle/>
          <a:p>
            <a:r>
              <a:rPr lang="en-US" sz="4000" dirty="0"/>
              <a:t>Vulnerability to Contributing Phosphorus </a:t>
            </a:r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ED39CB0B-A277-48FE-AF51-F3E3C05C52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r="24126"/>
          <a:stretch/>
        </p:blipFill>
        <p:spPr>
          <a:xfrm>
            <a:off x="4267835" y="2288475"/>
            <a:ext cx="4098925" cy="3474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2CCF20-135C-4D7D-B8D2-2A1F8D14721C}"/>
              </a:ext>
            </a:extLst>
          </p:cNvPr>
          <p:cNvSpPr txBox="1"/>
          <p:nvPr/>
        </p:nvSpPr>
        <p:spPr>
          <a:xfrm>
            <a:off x="5113020" y="1919143"/>
            <a:ext cx="220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3497A-E057-4C9F-868E-60E38732D2E2}"/>
              </a:ext>
            </a:extLst>
          </p:cNvPr>
          <p:cNvSpPr txBox="1"/>
          <p:nvPr/>
        </p:nvSpPr>
        <p:spPr>
          <a:xfrm>
            <a:off x="975360" y="1919142"/>
            <a:ext cx="17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River Corridors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7" y="2243998"/>
            <a:ext cx="3862921" cy="3519218"/>
          </a:xfrm>
        </p:spPr>
      </p:pic>
    </p:spTree>
    <p:extLst>
      <p:ext uri="{BB962C8B-B14F-4D97-AF65-F5344CB8AC3E}">
        <p14:creationId xmlns:p14="http://schemas.microsoft.com/office/powerpoint/2010/main" val="1902510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8D4F-891A-47C6-8981-49864F72C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5690" y="2064774"/>
            <a:ext cx="3230907" cy="1999922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solidFill>
                  <a:schemeClr val="accent6">
                    <a:lumMod val="50000"/>
                  </a:schemeClr>
                </a:solidFill>
              </a:rPr>
              <a:t>Vulnerable Areas -- 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Most likely to contribute Phosphorus to stream waters through erosion and runoff.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B96BE-5508-456A-B906-A0A796F8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98" y="574840"/>
            <a:ext cx="7450885" cy="68679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Vulnerability to Contributing Phosphorus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87098" y="2064774"/>
            <a:ext cx="4959246" cy="40367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929" y="4194395"/>
            <a:ext cx="3229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Percentage of Watershed --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Low Vulnerability - 24.5%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Moderate -  68%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– 6.5%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Very High Vulnerability – 1%</a:t>
            </a:r>
          </a:p>
        </p:txBody>
      </p:sp>
    </p:spTree>
    <p:extLst>
      <p:ext uri="{BB962C8B-B14F-4D97-AF65-F5344CB8AC3E}">
        <p14:creationId xmlns:p14="http://schemas.microsoft.com/office/powerpoint/2010/main" val="354764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6565-79DE-438A-AAF6-47CB7816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40" y="367748"/>
            <a:ext cx="8521247" cy="106655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Forest Restoration and Conservation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EBD7-7CEC-474B-81D5-AB6911F80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5626" y="1732955"/>
            <a:ext cx="3713644" cy="3989419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C22AA-A54B-47DF-8E7B-6A444C25620F}"/>
              </a:ext>
            </a:extLst>
          </p:cNvPr>
          <p:cNvSpPr txBox="1"/>
          <p:nvPr/>
        </p:nvSpPr>
        <p:spPr>
          <a:xfrm>
            <a:off x="314640" y="1811126"/>
            <a:ext cx="50066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RESTORATION and CONSERVATION PRIORITIES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Red-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/>
              <a:t>Highest Restoration Priority – 11%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(low forest cover and high productivity)</a:t>
            </a:r>
          </a:p>
          <a:p>
            <a:r>
              <a:rPr lang="en-US" b="1" dirty="0">
                <a:solidFill>
                  <a:srgbClr val="FFC000"/>
                </a:solidFill>
              </a:rPr>
              <a:t>Orange-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/>
              <a:t>Restoration Priority  -- 16%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(low forest cover and moderate productivity or 	medium forest and high productivity)</a:t>
            </a: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Darker Blues-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Highest Conservation Priority  -- 24%  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(high or medium forest cover and high productivity)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99" y="2012923"/>
            <a:ext cx="3589497" cy="2706644"/>
          </a:xfrm>
        </p:spPr>
      </p:pic>
      <p:pic>
        <p:nvPicPr>
          <p:cNvPr id="10" name="Content Placeholder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773" y="4679180"/>
            <a:ext cx="1679192" cy="16187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4" y="4856178"/>
            <a:ext cx="2093673" cy="1426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6787" y="5232661"/>
            <a:ext cx="563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114" y="4226204"/>
            <a:ext cx="461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Tree Canopy Cover X Forest Productivity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6965" y="5298186"/>
            <a:ext cx="3412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Forest Productivity Class – 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Based on geology, elevation, landform, plant hardiness, slope, and precipitation.  VLT 2009.  </a:t>
            </a:r>
          </a:p>
        </p:txBody>
      </p:sp>
    </p:spTree>
    <p:extLst>
      <p:ext uri="{BB962C8B-B14F-4D97-AF65-F5344CB8AC3E}">
        <p14:creationId xmlns:p14="http://schemas.microsoft.com/office/powerpoint/2010/main" val="162039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" y="1847273"/>
            <a:ext cx="4128656" cy="4424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380" y="314037"/>
            <a:ext cx="7915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Contributions of Phosphorus to Lake Champlain by Types of Land Use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9383" y="5264727"/>
            <a:ext cx="3103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Forest Land – Approximately 75% of the land area in the Vermont; </a:t>
            </a:r>
          </a:p>
          <a:p>
            <a:endParaRPr lang="en-US" sz="1200" dirty="0"/>
          </a:p>
          <a:p>
            <a:r>
              <a:rPr lang="en-US" sz="1200" dirty="0"/>
              <a:t>Agricultural Land – approximately 14% of the land area in Lake Champlain Basin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9383" y="2078182"/>
            <a:ext cx="29371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Contribution of Phosphorus by Land Use: Agriculture – 38%</a:t>
            </a:r>
          </a:p>
          <a:p>
            <a:r>
              <a:rPr lang="en-US" dirty="0"/>
              <a:t>Urban – 16%</a:t>
            </a:r>
          </a:p>
          <a:p>
            <a:r>
              <a:rPr lang="en-US" dirty="0"/>
              <a:t>Forest – 21%</a:t>
            </a:r>
          </a:p>
          <a:p>
            <a:r>
              <a:rPr lang="en-US" dirty="0"/>
              <a:t>Wetlands – 1%</a:t>
            </a:r>
          </a:p>
          <a:p>
            <a:r>
              <a:rPr lang="en-US" dirty="0"/>
              <a:t>Streambanks – 18% </a:t>
            </a:r>
          </a:p>
          <a:p>
            <a:r>
              <a:rPr lang="en-US" dirty="0" err="1"/>
              <a:t>WasteWater</a:t>
            </a:r>
            <a:r>
              <a:rPr lang="en-US" dirty="0"/>
              <a:t> Treatment Plants – 6%</a:t>
            </a:r>
          </a:p>
        </p:txBody>
      </p:sp>
    </p:spTree>
    <p:extLst>
      <p:ext uri="{BB962C8B-B14F-4D97-AF65-F5344CB8AC3E}">
        <p14:creationId xmlns:p14="http://schemas.microsoft.com/office/powerpoint/2010/main" val="353863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6565-79DE-438A-AAF6-47CB7816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225673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79E82-6649-4249-A5A1-FA509C78DF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pic>
        <p:nvPicPr>
          <p:cNvPr id="6" name="Picture 5" descr="A picture containing map, text&#10;&#10;Description generated with very high confidence">
            <a:extLst>
              <a:ext uri="{FF2B5EF4-FFF2-40B4-BE49-F238E27FC236}">
                <a16:creationId xmlns:a16="http://schemas.microsoft.com/office/drawing/2014/main" id="{A9E160C7-BD21-45C7-B0CE-EE994E1D7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57" y="1845734"/>
            <a:ext cx="6620608" cy="451189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7147E9-6421-441F-92C6-F61F8F1036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PARCELS OF INTEREST</a:t>
            </a:r>
          </a:p>
          <a:p>
            <a:r>
              <a:rPr lang="en-US" dirty="0"/>
              <a:t>High Quality forests or high-value ecological characteristics</a:t>
            </a:r>
          </a:p>
        </p:txBody>
      </p:sp>
      <p:pic>
        <p:nvPicPr>
          <p:cNvPr id="9" name="Content Placeholder 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89B4F6F1-C23F-45E5-A9AF-950D13DC1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69" y="3982485"/>
            <a:ext cx="1598159" cy="21308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BCF16E-FFD3-421B-92E1-6D3B9B1F7F05}"/>
              </a:ext>
            </a:extLst>
          </p:cNvPr>
          <p:cNvCxnSpPr>
            <a:cxnSpLocks/>
          </p:cNvCxnSpPr>
          <p:nvPr/>
        </p:nvCxnSpPr>
        <p:spPr>
          <a:xfrm flipH="1" flipV="1">
            <a:off x="5495193" y="3138854"/>
            <a:ext cx="1512277" cy="8377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66BA63-35A0-455B-AB20-694E7D80D4E2}"/>
              </a:ext>
            </a:extLst>
          </p:cNvPr>
          <p:cNvCxnSpPr>
            <a:cxnSpLocks/>
          </p:cNvCxnSpPr>
          <p:nvPr/>
        </p:nvCxnSpPr>
        <p:spPr>
          <a:xfrm flipH="1" flipV="1">
            <a:off x="5495193" y="4574313"/>
            <a:ext cx="1512276" cy="143477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Picture 1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1982C3B2-0A0D-4D43-9526-FA85AC714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3436" r="14757" b="2611"/>
          <a:stretch/>
        </p:blipFill>
        <p:spPr>
          <a:xfrm>
            <a:off x="820771" y="3771901"/>
            <a:ext cx="1673012" cy="15474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585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6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20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EEDBA-72C1-4FB8-9BCD-A58BFA77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Gully #5: The Mason Farm – pasture and hayfield with a spring that drains to this area</a:t>
            </a:r>
          </a:p>
        </p:txBody>
      </p:sp>
      <p:pic>
        <p:nvPicPr>
          <p:cNvPr id="12" name="Content Placeholder 11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42145662-2AA0-4E7D-A365-3253B72BF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r="3189"/>
          <a:stretch/>
        </p:blipFill>
        <p:spPr>
          <a:xfrm>
            <a:off x="20" y="10"/>
            <a:ext cx="5983116" cy="4744794"/>
          </a:xfrm>
          <a:prstGeom prst="rect">
            <a:avLst/>
          </a:prstGeom>
        </p:spPr>
      </p:pic>
      <p:pic>
        <p:nvPicPr>
          <p:cNvPr id="6" name="Content Placeholder 5" descr="A tree in a forest&#10;&#10;Description automatically generated">
            <a:extLst>
              <a:ext uri="{FF2B5EF4-FFF2-40B4-BE49-F238E27FC236}">
                <a16:creationId xmlns:a16="http://schemas.microsoft.com/office/drawing/2014/main" id="{1E8BFD23-3EB4-4E77-A507-EF82A74CFB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6065"/>
          <a:stretch/>
        </p:blipFill>
        <p:spPr>
          <a:xfrm>
            <a:off x="6103786" y="1965"/>
            <a:ext cx="3040214" cy="4747788"/>
          </a:xfrm>
          <a:prstGeom prst="rect">
            <a:avLst/>
          </a:prstGeom>
        </p:spPr>
      </p:pic>
      <p:sp>
        <p:nvSpPr>
          <p:cNvPr id="38" name="Rectangle 26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1089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53A92B-1F33-4235-BB36-0EA195E9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A49F11-60E5-4C96-8909-026C86B4F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58670E-10F5-482E-9198-9852444E9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EB0C817-6AD3-4367-9F4A-35114B536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0BC716-CAFE-41D8-8B8A-69A8826C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D4FC5-CA2E-4076-886D-ABD9C5DA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97" y="5120640"/>
            <a:ext cx="75438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Project Implementation</a:t>
            </a:r>
          </a:p>
        </p:txBody>
      </p:sp>
      <p:pic>
        <p:nvPicPr>
          <p:cNvPr id="8" name="Content Placeholder 7" descr="A close up of some grass&#10;&#10;Description automatically generated">
            <a:extLst>
              <a:ext uri="{FF2B5EF4-FFF2-40B4-BE49-F238E27FC236}">
                <a16:creationId xmlns:a16="http://schemas.microsoft.com/office/drawing/2014/main" id="{1BAB7CD3-314F-411C-9DC1-37988FFB0D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5" r="22352"/>
          <a:stretch/>
        </p:blipFill>
        <p:spPr>
          <a:xfrm>
            <a:off x="20" y="10"/>
            <a:ext cx="2966005" cy="4744794"/>
          </a:xfrm>
          <a:prstGeom prst="rect">
            <a:avLst/>
          </a:prstGeom>
        </p:spPr>
      </p:pic>
      <p:pic>
        <p:nvPicPr>
          <p:cNvPr id="6" name="Content Placeholder 5" descr="A picture containing tree&#10;&#10;Description automatically generated">
            <a:extLst>
              <a:ext uri="{FF2B5EF4-FFF2-40B4-BE49-F238E27FC236}">
                <a16:creationId xmlns:a16="http://schemas.microsoft.com/office/drawing/2014/main" id="{6D1D0B0D-7559-44D5-A80D-B16BCDA4C1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 r="4" b="7380"/>
          <a:stretch/>
        </p:blipFill>
        <p:spPr>
          <a:xfrm rot="5400000">
            <a:off x="2192152" y="894015"/>
            <a:ext cx="4756229" cy="2967181"/>
          </a:xfrm>
          <a:prstGeom prst="rect">
            <a:avLst/>
          </a:prstGeom>
        </p:spPr>
      </p:pic>
      <p:pic>
        <p:nvPicPr>
          <p:cNvPr id="14" name="Picture 13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62834C8A-A5AA-4DF7-B465-8239D93E36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1" r="26149"/>
          <a:stretch/>
        </p:blipFill>
        <p:spPr>
          <a:xfrm>
            <a:off x="6175663" y="1965"/>
            <a:ext cx="2968337" cy="47477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DAC3D69-8B6B-41DA-B493-3AB50D0D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3771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6565-79DE-438A-AAF6-47CB7816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225673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EBD7-7CEC-474B-81D5-AB6911F80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054448" cy="69524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Implementation Project</a:t>
            </a:r>
          </a:p>
        </p:txBody>
      </p:sp>
      <p:pic>
        <p:nvPicPr>
          <p:cNvPr id="8" name="Picture 7" descr="A close up of a lush green forest&#10;&#10;Description generated with very high confidence">
            <a:extLst>
              <a:ext uri="{FF2B5EF4-FFF2-40B4-BE49-F238E27FC236}">
                <a16:creationId xmlns:a16="http://schemas.microsoft.com/office/drawing/2014/main" id="{6284AA52-8013-4AC3-9105-EAD5A6D92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66" y="1845734"/>
            <a:ext cx="4649006" cy="3486755"/>
          </a:xfrm>
          <a:prstGeom prst="rect">
            <a:avLst/>
          </a:prstGeom>
        </p:spPr>
      </p:pic>
      <p:pic>
        <p:nvPicPr>
          <p:cNvPr id="5" name="Picture 4" descr="A group of bushes and trees&#10;&#10;Description automatically generated">
            <a:extLst>
              <a:ext uri="{FF2B5EF4-FFF2-40B4-BE49-F238E27FC236}">
                <a16:creationId xmlns:a16="http://schemas.microsoft.com/office/drawing/2014/main" id="{FA6121F5-A138-481C-9D66-78223A657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14" y="3719259"/>
            <a:ext cx="3217944" cy="2413459"/>
          </a:xfrm>
          <a:prstGeom prst="rect">
            <a:avLst/>
          </a:prstGeom>
        </p:spPr>
      </p:pic>
      <p:pic>
        <p:nvPicPr>
          <p:cNvPr id="6" name="Content Placeholder 5" descr="A tree in the middle of a field&#10;&#10;Description generated with very high confidence">
            <a:extLst>
              <a:ext uri="{FF2B5EF4-FFF2-40B4-BE49-F238E27FC236}">
                <a16:creationId xmlns:a16="http://schemas.microsoft.com/office/drawing/2014/main" id="{C87959DC-4674-4C45-963E-8F5EA8F825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8" y="2268121"/>
            <a:ext cx="2825848" cy="2119386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AFEFE3-DD53-46FC-BAAB-CB744B3B08DB}"/>
              </a:ext>
            </a:extLst>
          </p:cNvPr>
          <p:cNvSpPr txBox="1">
            <a:spLocks/>
          </p:cNvSpPr>
          <p:nvPr/>
        </p:nvSpPr>
        <p:spPr>
          <a:xfrm>
            <a:off x="5544033" y="5419898"/>
            <a:ext cx="1929429" cy="3830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June 2017</a:t>
            </a:r>
          </a:p>
        </p:txBody>
      </p:sp>
    </p:spTree>
    <p:extLst>
      <p:ext uri="{BB962C8B-B14F-4D97-AF65-F5344CB8AC3E}">
        <p14:creationId xmlns:p14="http://schemas.microsoft.com/office/powerpoint/2010/main" val="3056436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6565-79DE-438A-AAF6-47CB7816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225673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EBD7-7CEC-474B-81D5-AB6911F80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2318" y="1845734"/>
            <a:ext cx="2984109" cy="33345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One Year Later…	</a:t>
            </a:r>
          </a:p>
        </p:txBody>
      </p:sp>
      <p:pic>
        <p:nvPicPr>
          <p:cNvPr id="6" name="Picture 5" descr="A view of a river&#10;&#10;Description generated with high confidence">
            <a:extLst>
              <a:ext uri="{FF2B5EF4-FFF2-40B4-BE49-F238E27FC236}">
                <a16:creationId xmlns:a16="http://schemas.microsoft.com/office/drawing/2014/main" id="{DDBE4EC1-D4D6-4B69-82E7-BBAB1DCAF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62" y="2666265"/>
            <a:ext cx="2760785" cy="2070589"/>
          </a:xfrm>
          <a:prstGeom prst="rect">
            <a:avLst/>
          </a:prstGeom>
        </p:spPr>
      </p:pic>
      <p:pic>
        <p:nvPicPr>
          <p:cNvPr id="8" name="Picture 7" descr="A tree in a grassy field&#10;&#10;Description generated with very high confidence">
            <a:extLst>
              <a:ext uri="{FF2B5EF4-FFF2-40B4-BE49-F238E27FC236}">
                <a16:creationId xmlns:a16="http://schemas.microsoft.com/office/drawing/2014/main" id="{E7A84F24-97BF-4594-A8E3-C3FE44041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8" y="2179190"/>
            <a:ext cx="5364481" cy="40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0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2">
            <a:extLst>
              <a:ext uri="{FF2B5EF4-FFF2-40B4-BE49-F238E27FC236}">
                <a16:creationId xmlns:a16="http://schemas.microsoft.com/office/drawing/2014/main" id="{26D75EE5-57FF-4D1E-B105-A6036B0F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C913828F-06C6-4172-B0DE-BAB012020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0CB2A3A6-962C-4D7A-8272-EDEDD881F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18">
            <a:extLst>
              <a:ext uri="{FF2B5EF4-FFF2-40B4-BE49-F238E27FC236}">
                <a16:creationId xmlns:a16="http://schemas.microsoft.com/office/drawing/2014/main" id="{21348D5E-A2F9-4457-85D6-EF33B01C1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66565-79DE-438A-AAF6-47CB7816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99" y="4550229"/>
            <a:ext cx="8181805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EBD7-7CEC-474B-81D5-AB6911F80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499" y="5727515"/>
            <a:ext cx="8193826" cy="5154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 cap="all" spc="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</a:p>
        </p:txBody>
      </p:sp>
      <p:pic>
        <p:nvPicPr>
          <p:cNvPr id="8" name="Picture 7" descr="A close up of a green field&#10;&#10;Description generated with very high confidence">
            <a:extLst>
              <a:ext uri="{FF2B5EF4-FFF2-40B4-BE49-F238E27FC236}">
                <a16:creationId xmlns:a16="http://schemas.microsoft.com/office/drawing/2014/main" id="{C0ED9E0A-DA29-4515-95B4-2EE15098E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2" y="998170"/>
            <a:ext cx="3848740" cy="2886555"/>
          </a:xfrm>
          <a:prstGeom prst="rect">
            <a:avLst/>
          </a:prstGeom>
        </p:spPr>
      </p:pic>
      <p:sp>
        <p:nvSpPr>
          <p:cNvPr id="40" name="Rectangle 20">
            <a:extLst>
              <a:ext uri="{FF2B5EF4-FFF2-40B4-BE49-F238E27FC236}">
                <a16:creationId xmlns:a16="http://schemas.microsoft.com/office/drawing/2014/main" id="{62E5679E-AF9A-4675-8EB9-82F877C47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7997" y="886968"/>
            <a:ext cx="48006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plant&#10;&#10;Description generated with high confidence">
            <a:extLst>
              <a:ext uri="{FF2B5EF4-FFF2-40B4-BE49-F238E27FC236}">
                <a16:creationId xmlns:a16="http://schemas.microsoft.com/office/drawing/2014/main" id="{BEEF3D0E-1E55-49E9-AF4C-1A9DC02B6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668" y="1001959"/>
            <a:ext cx="3838636" cy="2878977"/>
          </a:xfrm>
          <a:prstGeom prst="rect">
            <a:avLst/>
          </a:prstGeom>
        </p:spPr>
      </p:pic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A4193D27-0DF9-4485-90D7-D8E69A3F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814" y="5618770"/>
            <a:ext cx="78867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EF5A4DD-17B0-415A-8F3A-0DEE3FF8F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A73B4A-2570-4D18-9566-12E68828C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5787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C5AF-006F-4D56-A6A9-71405045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Landscape Analysis of </a:t>
            </a:r>
            <a:br>
              <a:rPr lang="en-US" sz="3600" dirty="0"/>
            </a:br>
            <a:r>
              <a:rPr lang="en-US" sz="3600" dirty="0"/>
              <a:t>Middlebury River Watershed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0B05B-2A9F-4234-9BC8-89F15DDD5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4860" y="2481382"/>
            <a:ext cx="4004262" cy="317412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dirty="0"/>
              <a:t>Middlebury College Natural Science and the Environment students (Fall 2018) conducted a landscape analysis of the Middlebury River Watershed</a:t>
            </a:r>
          </a:p>
          <a:p>
            <a:r>
              <a:rPr lang="en-US" dirty="0"/>
              <a:t> Students generated maps depicting: </a:t>
            </a:r>
          </a:p>
          <a:p>
            <a:pPr lvl="1">
              <a:buClrTx/>
            </a:pPr>
            <a:r>
              <a:rPr lang="en-US" dirty="0"/>
              <a:t>Areas vulnerable to contributing Phosphorus  </a:t>
            </a:r>
          </a:p>
          <a:p>
            <a:pPr lvl="1">
              <a:buClrTx/>
            </a:pPr>
            <a:r>
              <a:rPr lang="en-US" dirty="0"/>
              <a:t>Forest conservation and restoration priorities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325" y="2156056"/>
            <a:ext cx="3703638" cy="3403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99" y="475722"/>
            <a:ext cx="1212346" cy="11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92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333D-5502-4EFE-93B1-EE6B55F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295452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A111F-EDE2-483E-AA8C-7F621FE34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" y="2469357"/>
            <a:ext cx="3703320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 to: </a:t>
            </a:r>
          </a:p>
          <a:p>
            <a:r>
              <a:rPr lang="en-US" dirty="0"/>
              <a:t>Towns of Pawlet, Danby, and </a:t>
            </a:r>
            <a:r>
              <a:rPr lang="en-US" dirty="0" err="1"/>
              <a:t>Tinmouth</a:t>
            </a:r>
            <a:r>
              <a:rPr lang="en-US" dirty="0"/>
              <a:t>, VT</a:t>
            </a:r>
          </a:p>
          <a:p>
            <a:r>
              <a:rPr lang="en-US" dirty="0"/>
              <a:t>Lake Champlain Basin Program</a:t>
            </a:r>
          </a:p>
          <a:p>
            <a:r>
              <a:rPr lang="en-US" dirty="0"/>
              <a:t>The High Meadow Fund</a:t>
            </a:r>
          </a:p>
          <a:p>
            <a:r>
              <a:rPr lang="en-US" dirty="0"/>
              <a:t>Vermont DEC</a:t>
            </a:r>
          </a:p>
          <a:p>
            <a:r>
              <a:rPr lang="en-US" dirty="0"/>
              <a:t>Vermont Center for Geographic Information</a:t>
            </a:r>
          </a:p>
          <a:p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Generosity of colleagues and partners with time, knowledge, and advice</a:t>
            </a:r>
          </a:p>
        </p:txBody>
      </p:sp>
      <p:pic>
        <p:nvPicPr>
          <p:cNvPr id="7" name="Content Placeholder 6" descr="A large tree in a forest&#10;&#10;Description automatically generated">
            <a:extLst>
              <a:ext uri="{FF2B5EF4-FFF2-40B4-BE49-F238E27FC236}">
                <a16:creationId xmlns:a16="http://schemas.microsoft.com/office/drawing/2014/main" id="{DF6C129B-7E12-4020-A431-3DBB2FB67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469357"/>
            <a:ext cx="3702050" cy="2776537"/>
          </a:xfr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12FFA8F-94B7-4A4C-B7D7-E036A74B3B2D}"/>
              </a:ext>
            </a:extLst>
          </p:cNvPr>
          <p:cNvSpPr/>
          <p:nvPr/>
        </p:nvSpPr>
        <p:spPr>
          <a:xfrm>
            <a:off x="626858" y="3001921"/>
            <a:ext cx="232229" cy="2007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37B20B9-5222-4CC5-B688-1A272B191147}"/>
              </a:ext>
            </a:extLst>
          </p:cNvPr>
          <p:cNvSpPr/>
          <p:nvPr/>
        </p:nvSpPr>
        <p:spPr>
          <a:xfrm>
            <a:off x="617264" y="3579944"/>
            <a:ext cx="232229" cy="2007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F13BA14-6581-4C2C-B90C-16141FAF02FB}"/>
              </a:ext>
            </a:extLst>
          </p:cNvPr>
          <p:cNvSpPr/>
          <p:nvPr/>
        </p:nvSpPr>
        <p:spPr>
          <a:xfrm>
            <a:off x="626858" y="4006810"/>
            <a:ext cx="232229" cy="2007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B68BE57-0B66-4F60-9616-CE360AD81137}"/>
              </a:ext>
            </a:extLst>
          </p:cNvPr>
          <p:cNvSpPr/>
          <p:nvPr/>
        </p:nvSpPr>
        <p:spPr>
          <a:xfrm>
            <a:off x="626858" y="4446846"/>
            <a:ext cx="232229" cy="2007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C02456A-44E9-4C49-9A9D-BE13B7FAF8E7}"/>
              </a:ext>
            </a:extLst>
          </p:cNvPr>
          <p:cNvSpPr/>
          <p:nvPr/>
        </p:nvSpPr>
        <p:spPr>
          <a:xfrm>
            <a:off x="631779" y="4894110"/>
            <a:ext cx="232229" cy="20077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A6B72-B7AE-4912-8E20-DBD48F0C4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48" y="22216"/>
            <a:ext cx="4776487" cy="62048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487D8-BE5E-4D07-BF97-DB57B339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4" y="3605956"/>
            <a:ext cx="3548868" cy="3549650"/>
          </a:xfrm>
        </p:spPr>
        <p:txBody>
          <a:bodyPr/>
          <a:lstStyle/>
          <a:p>
            <a:endParaRPr lang="en-US" dirty="0"/>
          </a:p>
          <a:p>
            <a:r>
              <a:rPr lang="en-US" sz="1600" b="1" dirty="0">
                <a:solidFill>
                  <a:srgbClr val="FFC000"/>
                </a:solidFill>
              </a:rPr>
              <a:t>South Lake Reductions to meet TMDL</a:t>
            </a:r>
          </a:p>
          <a:p>
            <a:r>
              <a:rPr lang="en-US" sz="1600" dirty="0"/>
              <a:t>40% Forest Lands</a:t>
            </a:r>
          </a:p>
          <a:p>
            <a:r>
              <a:rPr lang="en-US" sz="1600" dirty="0"/>
              <a:t>46.7% Streambanks</a:t>
            </a:r>
          </a:p>
          <a:p>
            <a:r>
              <a:rPr lang="en-US" sz="1600" dirty="0"/>
              <a:t>62.9% Agriculture NPS</a:t>
            </a:r>
          </a:p>
          <a:p>
            <a:r>
              <a:rPr lang="en-US" sz="1600" dirty="0"/>
              <a:t>80% Agriculture Production Areas</a:t>
            </a:r>
          </a:p>
          <a:p>
            <a:r>
              <a:rPr lang="en-US" sz="1600" dirty="0"/>
              <a:t>21% Developed Land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11E1BB-A248-4C70-82F3-3616DDC87DE0}"/>
              </a:ext>
            </a:extLst>
          </p:cNvPr>
          <p:cNvGrpSpPr/>
          <p:nvPr/>
        </p:nvGrpSpPr>
        <p:grpSpPr>
          <a:xfrm>
            <a:off x="5943512" y="1127034"/>
            <a:ext cx="2308860" cy="2743200"/>
            <a:chOff x="0" y="0"/>
            <a:chExt cx="2308860" cy="2743200"/>
          </a:xfrm>
        </p:grpSpPr>
        <p:sp>
          <p:nvSpPr>
            <p:cNvPr id="5" name="Text Box 15">
              <a:extLst>
                <a:ext uri="{FF2B5EF4-FFF2-40B4-BE49-F238E27FC236}">
                  <a16:creationId xmlns:a16="http://schemas.microsoft.com/office/drawing/2014/main" id="{A22C47D6-A562-4657-A751-318F8E0764E8}"/>
                </a:ext>
              </a:extLst>
            </p:cNvPr>
            <p:cNvSpPr txBox="1"/>
            <p:nvPr/>
          </p:nvSpPr>
          <p:spPr>
            <a:xfrm>
              <a:off x="0" y="2278380"/>
              <a:ext cx="2308860" cy="46482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1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Figure 2.   Lake Champlain phosphorus </a:t>
              </a:r>
              <a:endParaRPr lang="en-US" sz="900" i="1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1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concentration by lake segment, 1990-2014.  </a:t>
              </a:r>
              <a:endParaRPr lang="en-US" sz="900" i="1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1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Source LCBP (2015).</a:t>
              </a:r>
              <a:endParaRPr lang="en-US" sz="900" i="1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i="1">
                  <a:solidFill>
                    <a:srgbClr val="44546A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US" sz="900" i="1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CB565C2-7A2E-49F8-AB2A-6925A423425F}"/>
                </a:ext>
              </a:extLst>
            </p:cNvPr>
            <p:cNvGrpSpPr/>
            <p:nvPr/>
          </p:nvGrpSpPr>
          <p:grpSpPr>
            <a:xfrm>
              <a:off x="182880" y="0"/>
              <a:ext cx="1965960" cy="2294255"/>
              <a:chOff x="0" y="0"/>
              <a:chExt cx="1965960" cy="229425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136B53C-E727-4A12-A6E4-78FAA593B4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4456" r="56385"/>
              <a:stretch/>
            </p:blipFill>
            <p:spPr bwMode="auto">
              <a:xfrm>
                <a:off x="7620" y="0"/>
                <a:ext cx="1958340" cy="229425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14E9932-EE9D-439B-83AE-41CEF3CE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" r="75052" b="88806"/>
              <a:stretch/>
            </p:blipFill>
            <p:spPr bwMode="auto">
              <a:xfrm>
                <a:off x="0" y="0"/>
                <a:ext cx="1234440" cy="6858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6A9EC-CCA8-4B28-87AA-0F74EF04D148}"/>
              </a:ext>
            </a:extLst>
          </p:cNvPr>
          <p:cNvSpPr/>
          <p:nvPr/>
        </p:nvSpPr>
        <p:spPr>
          <a:xfrm>
            <a:off x="5074832" y="2960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Contributions of Phosphorus to Lake Champlain by Types of Land Use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B3A022-8142-4C65-A92D-A0F6EFD3FB5A}"/>
              </a:ext>
            </a:extLst>
          </p:cNvPr>
          <p:cNvSpPr/>
          <p:nvPr/>
        </p:nvSpPr>
        <p:spPr>
          <a:xfrm>
            <a:off x="549589" y="4187825"/>
            <a:ext cx="986972" cy="1016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DF64A6-C046-4C4D-8BEB-608545F8141B}"/>
              </a:ext>
            </a:extLst>
          </p:cNvPr>
          <p:cNvCxnSpPr>
            <a:cxnSpLocks/>
          </p:cNvCxnSpPr>
          <p:nvPr/>
        </p:nvCxnSpPr>
        <p:spPr>
          <a:xfrm flipH="1">
            <a:off x="1669144" y="4586514"/>
            <a:ext cx="3556000" cy="1093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843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1F1B4A4E-2E04-45CE-85B7-C199F159DB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21514" r="16825" b="20601"/>
          <a:stretch/>
        </p:blipFill>
        <p:spPr>
          <a:xfrm>
            <a:off x="545737" y="1538514"/>
            <a:ext cx="8052525" cy="4529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E311D-E72A-4D3E-A3BC-EF8BF304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499206"/>
            <a:ext cx="7543800" cy="87958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9D7CB-FB78-48A6-AF3F-B7E99605B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827" y="3298370"/>
            <a:ext cx="6826068" cy="2608943"/>
          </a:xfr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PROJECT GOALS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Identify Phosphorus Sinks and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Identify Phosphorus / Flood Restoration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Implement a Project / Communicate w Landowners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Reduce Phosphorus loading in Lake Champlain and improve flood resiliency in Pawlet Village</a:t>
            </a:r>
          </a:p>
        </p:txBody>
      </p:sp>
    </p:spTree>
    <p:extLst>
      <p:ext uri="{BB962C8B-B14F-4D97-AF65-F5344CB8AC3E}">
        <p14:creationId xmlns:p14="http://schemas.microsoft.com/office/powerpoint/2010/main" val="219473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0CA6-D80C-43EC-8915-595DABA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287219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ED7A3-B0EB-4A82-9FE3-FC6DBA95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915552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INFLUENTIAL SOURCES OF INFORMATION</a:t>
            </a:r>
          </a:p>
          <a:p>
            <a:r>
              <a:rPr lang="en-US" sz="2200" dirty="0"/>
              <a:t>Booth DB, Hartley D, and Jackson R. 2002. Forest Cover, Impervious Surface Area, and Mitigation of Stormwater Impacts</a:t>
            </a:r>
          </a:p>
          <a:p>
            <a:pPr lvl="1"/>
            <a:r>
              <a:rPr lang="en-US" sz="2200" dirty="0"/>
              <a:t>Maintaining forest cover is more important than limiting impervious percentages (in rural areas) </a:t>
            </a:r>
            <a:r>
              <a:rPr lang="en-US" sz="2200" dirty="0" err="1"/>
              <a:t>ie</a:t>
            </a:r>
            <a:r>
              <a:rPr lang="en-US" sz="2200" dirty="0"/>
              <a:t>: cluster development</a:t>
            </a:r>
          </a:p>
          <a:p>
            <a:pPr lvl="1"/>
            <a:r>
              <a:rPr lang="en-US" sz="2200" dirty="0"/>
              <a:t>At 65% forest retention (5 houses per 100 acres, clustered), the 2-year developed discharge will just stay below the 10-year forested discharge (goal).</a:t>
            </a:r>
          </a:p>
          <a:p>
            <a:r>
              <a:rPr lang="en-US" sz="2200" dirty="0"/>
              <a:t>Brynn D and Underwood K. 2015. Enhancing Flood Resiliency of State Lands</a:t>
            </a:r>
          </a:p>
          <a:p>
            <a:pPr lvl="1"/>
            <a:r>
              <a:rPr lang="en-US" sz="2200" dirty="0"/>
              <a:t>Natural vulnerabilities and legacy impacts have combined to create upland forests sensitive to changing climate; less resilient than pre-settlement old growth forests.</a:t>
            </a:r>
          </a:p>
          <a:p>
            <a:pPr lvl="1"/>
            <a:r>
              <a:rPr lang="en-US" sz="2200" dirty="0"/>
              <a:t>Forests are more connected to streams, due to deforestation and upland development.</a:t>
            </a:r>
          </a:p>
          <a:p>
            <a:pPr lvl="1"/>
            <a:r>
              <a:rPr lang="en-US" sz="2200" dirty="0"/>
              <a:t>Forest resources should be identified as part of the stormwater management infrastructure and forest plans should more explicitly identify flood resiliency as a management objective.</a:t>
            </a:r>
          </a:p>
          <a:p>
            <a:r>
              <a:rPr lang="en-US" sz="2200" dirty="0"/>
              <a:t>Sorenson E, </a:t>
            </a:r>
            <a:r>
              <a:rPr lang="en-US" sz="2200" dirty="0" err="1"/>
              <a:t>Zaino</a:t>
            </a:r>
            <a:r>
              <a:rPr lang="en-US" sz="2200" dirty="0"/>
              <a:t> R, </a:t>
            </a:r>
            <a:r>
              <a:rPr lang="en-US" sz="2200" dirty="0" err="1"/>
              <a:t>Hilke</a:t>
            </a:r>
            <a:r>
              <a:rPr lang="en-US" sz="2200" dirty="0"/>
              <a:t> J, Thompson E. Vermont Conservation Design: Maintaining and Enhancing an Ecologically Functioning Landscape, Vermont Land Trust</a:t>
            </a:r>
          </a:p>
          <a:p>
            <a:pPr lvl="1"/>
            <a:r>
              <a:rPr lang="en-US" sz="2000" dirty="0"/>
              <a:t>Riparian Connectivity, Responsibility Conservation Areas, Interior Forest Blocks, and Connectivity Forest Blocks</a:t>
            </a:r>
          </a:p>
          <a:p>
            <a:r>
              <a:rPr lang="en-US" sz="2200" dirty="0"/>
              <a:t>The Nature Conservancy, Water Quality Blueprint- Areas of greatest focus for conservation and water quality benefit.</a:t>
            </a:r>
          </a:p>
          <a:p>
            <a:r>
              <a:rPr lang="en-US" sz="2200" dirty="0"/>
              <a:t>UVA program enrollment maps for Rutland County</a:t>
            </a:r>
          </a:p>
          <a:p>
            <a:r>
              <a:rPr lang="en-US" sz="2200" dirty="0"/>
              <a:t>Conserved lands (VLT, other) for Rutland County</a:t>
            </a:r>
          </a:p>
          <a:p>
            <a:r>
              <a:rPr lang="en-US" sz="2200" dirty="0"/>
              <a:t>Vernal Pools Study by Center for Ecosystem Studies / UVM GIS lab</a:t>
            </a:r>
          </a:p>
          <a:p>
            <a:r>
              <a:rPr lang="en-US" sz="2200" dirty="0"/>
              <a:t>Act 171 Planning Document</a:t>
            </a:r>
          </a:p>
        </p:txBody>
      </p:sp>
    </p:spTree>
    <p:extLst>
      <p:ext uri="{BB962C8B-B14F-4D97-AF65-F5344CB8AC3E}">
        <p14:creationId xmlns:p14="http://schemas.microsoft.com/office/powerpoint/2010/main" val="369255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5B40-2A3B-40E8-9F14-B918D104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339973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2C812-813B-4787-B517-7AAAC8256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134797"/>
            <a:ext cx="7543801" cy="4023360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/>
              <a:t>LAKE CHAMPLAIN TMDL IMPLEMENTATION PLAN</a:t>
            </a:r>
          </a:p>
          <a:p>
            <a:r>
              <a:rPr lang="en-US" b="1" i="1" dirty="0"/>
              <a:t>Estimating Phosphorus Reductions and Other Benefits of HEALTHY FOREST LANDS</a:t>
            </a:r>
            <a:endParaRPr lang="en-US" dirty="0"/>
          </a:p>
          <a:p>
            <a:r>
              <a:rPr lang="en-US" dirty="0"/>
              <a:t>• Improve watershed health through water interception, filtration and evapotranspiration, and nutrient attenuation. </a:t>
            </a:r>
          </a:p>
          <a:p>
            <a:r>
              <a:rPr lang="en-US" dirty="0"/>
              <a:t>• Trees and forests reduce stormwater runoff by capturing and storing rainfall in the canopy</a:t>
            </a:r>
          </a:p>
          <a:p>
            <a:r>
              <a:rPr lang="en-US" dirty="0"/>
              <a:t>• The growth of tree roots, as well as the decomposition of roots and leaf litter, increase soil infiltration rates and overall infiltration capacity. </a:t>
            </a:r>
          </a:p>
          <a:p>
            <a:r>
              <a:rPr lang="en-US" dirty="0"/>
              <a:t>• Through evapotranspiration trees draw moisture from the soil surface, providing an increased soil water capacity. </a:t>
            </a:r>
          </a:p>
          <a:p>
            <a:r>
              <a:rPr lang="en-US" dirty="0"/>
              <a:t>• Trees and forests directly reduce soil and water phosphorus through root uptake; 1 acre of riparian forest buffer will remove 2 </a:t>
            </a:r>
            <a:r>
              <a:rPr lang="en-US" dirty="0" err="1"/>
              <a:t>lbs</a:t>
            </a:r>
            <a:r>
              <a:rPr lang="en-US" dirty="0"/>
              <a:t> of phosphorus and 2,500 </a:t>
            </a:r>
            <a:r>
              <a:rPr lang="en-US" dirty="0" err="1"/>
              <a:t>lbs</a:t>
            </a:r>
            <a:r>
              <a:rPr lang="en-US" dirty="0"/>
              <a:t> of sediment annually. </a:t>
            </a:r>
          </a:p>
          <a:p>
            <a:r>
              <a:rPr lang="en-US" dirty="0"/>
              <a:t>• Forest cover reduces soil erosion by buffering the impact of raindrops on barren surfaces. </a:t>
            </a:r>
          </a:p>
          <a:p>
            <a:r>
              <a:rPr lang="en-US" dirty="0"/>
              <a:t>• Trees and forests provide a host of ecological, social and economic benefits including wildlife habitat, </a:t>
            </a:r>
            <a:r>
              <a:rPr lang="en-US" dirty="0" err="1"/>
              <a:t>fores</a:t>
            </a:r>
            <a:r>
              <a:rPr lang="en-US" dirty="0"/>
              <a:t>- based industry, improved health and well-being, and recreation and aesthetic values. </a:t>
            </a:r>
          </a:p>
          <a:p>
            <a:r>
              <a:rPr lang="en-US" dirty="0"/>
              <a:t>Lake Champlain TMDL Implementation Plan, May 2014, pp  98-100.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2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ign on the side of a mountain road&#10;&#10;Description automatically generated">
            <a:extLst>
              <a:ext uri="{FF2B5EF4-FFF2-40B4-BE49-F238E27FC236}">
                <a16:creationId xmlns:a16="http://schemas.microsoft.com/office/drawing/2014/main" id="{4C628A97-ACE6-49EC-9689-82E8BA8870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0C54E5-947D-4157-965C-0D747B577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9"/>
            <a:ext cx="7543800" cy="1135062"/>
          </a:xfrm>
        </p:spPr>
        <p:txBody>
          <a:bodyPr>
            <a:normAutofit/>
          </a:bodyPr>
          <a:lstStyle/>
          <a:p>
            <a:r>
              <a:rPr lang="en-US" sz="4000" dirty="0"/>
              <a:t>Flower Brook Landscape Assessment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D577E8-9B58-4FC2-8A48-97A31370A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12033" r="13718" b="17083"/>
          <a:stretch/>
        </p:blipFill>
        <p:spPr>
          <a:xfrm>
            <a:off x="4327798" y="3429000"/>
            <a:ext cx="4697298" cy="329610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140351-E5FC-4C0B-9CEC-118439A26DEF}"/>
              </a:ext>
            </a:extLst>
          </p:cNvPr>
          <p:cNvSpPr txBox="1"/>
          <p:nvPr/>
        </p:nvSpPr>
        <p:spPr>
          <a:xfrm>
            <a:off x="2883888" y="1693085"/>
            <a:ext cx="6141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Forest Land projects are the focus of 21 steps in the Phosphorus Cleanup TMDL Implementation Timeframe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B005C-B27C-4F40-8402-C561AA4E7940}"/>
              </a:ext>
            </a:extLst>
          </p:cNvPr>
          <p:cNvSpPr txBox="1"/>
          <p:nvPr/>
        </p:nvSpPr>
        <p:spPr>
          <a:xfrm>
            <a:off x="118904" y="6324282"/>
            <a:ext cx="6141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Greene Hill, Flower Bk headwaters</a:t>
            </a:r>
          </a:p>
        </p:txBody>
      </p:sp>
    </p:spTree>
    <p:extLst>
      <p:ext uri="{BB962C8B-B14F-4D97-AF65-F5344CB8AC3E}">
        <p14:creationId xmlns:p14="http://schemas.microsoft.com/office/powerpoint/2010/main" val="372319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60C55A-B3DE-4D8D-B9B1-3B8B25320B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09" y="3842237"/>
            <a:ext cx="2270970" cy="1547651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DA6295-A53D-4FBC-94F8-283A3CA3AAFA}"/>
              </a:ext>
            </a:extLst>
          </p:cNvPr>
          <p:cNvGrpSpPr/>
          <p:nvPr/>
        </p:nvGrpSpPr>
        <p:grpSpPr>
          <a:xfrm>
            <a:off x="2975429" y="739577"/>
            <a:ext cx="6127855" cy="5378846"/>
            <a:chOff x="2975429" y="739577"/>
            <a:chExt cx="6127855" cy="53788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19925A-99B5-455F-B0E5-E6905D59E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6" t="19564" r="3687" b="17483"/>
            <a:stretch/>
          </p:blipFill>
          <p:spPr>
            <a:xfrm>
              <a:off x="3087664" y="739577"/>
              <a:ext cx="6015620" cy="537884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33BF8E-4AAE-4CD0-BEBA-BB63ADDE2513}"/>
                </a:ext>
              </a:extLst>
            </p:cNvPr>
            <p:cNvSpPr/>
            <p:nvPr/>
          </p:nvSpPr>
          <p:spPr>
            <a:xfrm>
              <a:off x="2975429" y="739577"/>
              <a:ext cx="2772228" cy="508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4DE916-0C05-425B-81D9-A7961E9C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41" y="285584"/>
            <a:ext cx="3985559" cy="12784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Flower Brook Landscape Assessment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C398C-20AF-4971-93F5-211EEA021730}"/>
              </a:ext>
            </a:extLst>
          </p:cNvPr>
          <p:cNvSpPr txBox="1"/>
          <p:nvPr/>
        </p:nvSpPr>
        <p:spPr>
          <a:xfrm>
            <a:off x="308549" y="2033109"/>
            <a:ext cx="4373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Flower Brook Previously-identified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Water Quality / Flood Resilience Threats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7C8E1-7512-4B10-B2EC-2FCA8B4D3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4608" r="34470" b="73779"/>
          <a:stretch/>
        </p:blipFill>
        <p:spPr>
          <a:xfrm>
            <a:off x="586441" y="2906685"/>
            <a:ext cx="3162282" cy="146617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EB32CF-8A8B-4B1D-9045-2B9BF148DC83}"/>
              </a:ext>
            </a:extLst>
          </p:cNvPr>
          <p:cNvCxnSpPr/>
          <p:nvPr/>
        </p:nvCxnSpPr>
        <p:spPr>
          <a:xfrm>
            <a:off x="586441" y="1741715"/>
            <a:ext cx="463870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75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B708-0CAB-4CA4-801B-29CF6F13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Flower Brook Landscape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5E59B-14BC-4489-BA75-683C667B8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Flower Brook Bacteria TMDL</a:t>
            </a:r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6DF991-6F9D-44C8-A6A3-E41C9171C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 t="30449" r="14286" b="9698"/>
          <a:stretch/>
        </p:blipFill>
        <p:spPr>
          <a:xfrm>
            <a:off x="1103086" y="2423885"/>
            <a:ext cx="6734628" cy="30770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3F1E4B-CEC5-4B5C-A571-BD011924B0E6}"/>
              </a:ext>
            </a:extLst>
          </p:cNvPr>
          <p:cNvCxnSpPr/>
          <p:nvPr/>
        </p:nvCxnSpPr>
        <p:spPr>
          <a:xfrm>
            <a:off x="333829" y="4093029"/>
            <a:ext cx="1175657" cy="2467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5844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1168</Words>
  <Application>Microsoft Office PowerPoint</Application>
  <PresentationFormat>On-screen Show (4:3)</PresentationFormat>
  <Paragraphs>163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Retrospect</vt:lpstr>
      <vt:lpstr>Flower Brook Landscape Assessment</vt:lpstr>
      <vt:lpstr>PowerPoint Presentation</vt:lpstr>
      <vt:lpstr>PowerPoint Presentation</vt:lpstr>
      <vt:lpstr>Flower Brook Landscape Assessment</vt:lpstr>
      <vt:lpstr>Flower Brook Landscape Assessment</vt:lpstr>
      <vt:lpstr>Flower Brook Landscape Assessment</vt:lpstr>
      <vt:lpstr>Flower Brook Landscape Assessment</vt:lpstr>
      <vt:lpstr>Flower Brook Landscape Assessment</vt:lpstr>
      <vt:lpstr>Flower Brook Landscape Assessment</vt:lpstr>
      <vt:lpstr>Flower Brook Post-Irene: a lot of woody material and gravel recruitment into the stream system…</vt:lpstr>
      <vt:lpstr>Pervasive Gullies in the Flower Brook Watershed: formed in small ephemeral streams</vt:lpstr>
      <vt:lpstr>Pervasive Gullies: headcut in an abandoned hay field</vt:lpstr>
      <vt:lpstr>Gravel Fills the Stream Channel in the Village and increases chances of flooding in Pawlet.</vt:lpstr>
      <vt:lpstr>Flower Brook Landscape Assessment</vt:lpstr>
      <vt:lpstr>Tree Canopy Cover</vt:lpstr>
      <vt:lpstr>Vulnerability to Contributing Phosphorus </vt:lpstr>
      <vt:lpstr>Vulnerability to Contributing Phosphorus </vt:lpstr>
      <vt:lpstr>Vulnerability to Contributing Phosphorus </vt:lpstr>
      <vt:lpstr>Forest Restoration and Conservation Priorities</vt:lpstr>
      <vt:lpstr>Flower Brook Landscape Assessment</vt:lpstr>
      <vt:lpstr>Gully #5: The Mason Farm – pasture and hayfield with a spring that drains to this area</vt:lpstr>
      <vt:lpstr>Project Implementation</vt:lpstr>
      <vt:lpstr>Flower Brook Landscape Assessment</vt:lpstr>
      <vt:lpstr>Flower Brook Landscape Assessment</vt:lpstr>
      <vt:lpstr>Flower Brook Landscape Assessment</vt:lpstr>
      <vt:lpstr>Landscape Analysis of  Middlebury River Watershed</vt:lpstr>
      <vt:lpstr>Flower Brook Landscape Assessment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 Brook Landscape Assessment</dc:title>
  <dc:creator>Hilary</dc:creator>
  <cp:lastModifiedBy>Hilary</cp:lastModifiedBy>
  <cp:revision>19</cp:revision>
  <dcterms:created xsi:type="dcterms:W3CDTF">2018-12-12T04:11:03Z</dcterms:created>
  <dcterms:modified xsi:type="dcterms:W3CDTF">2018-12-13T17:05:29Z</dcterms:modified>
</cp:coreProperties>
</file>