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anishkasingh\Desktop\FeedInDatawithLandCover_Final_Update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32931126473858"/>
          <c:y val="3.1190390976201614E-2"/>
          <c:w val="0.82867073746671405"/>
          <c:h val="0.88650896465850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FeedInDatawithLandCover_Final_U!$E$1</c:f>
              <c:strCache>
                <c:ptCount val="1"/>
                <c:pt idx="0">
                  <c:v>yrs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FeedInDatawithLandCover_Final_U!$E$2:$E$140</c:f>
            </c:numRef>
          </c:val>
          <c:extLst>
            <c:ext xmlns:c16="http://schemas.microsoft.com/office/drawing/2014/chart" uri="{C3380CC4-5D6E-409C-BE32-E72D297353CC}">
              <c16:uniqueId val="{00000000-75C8-4612-B249-EC67E874A5B3}"/>
            </c:ext>
          </c:extLst>
        </c:ser>
        <c:ser>
          <c:idx val="1"/>
          <c:order val="1"/>
          <c:tx>
            <c:strRef>
              <c:f>FeedInDatawithLandCover_Final_U!$F$1</c:f>
              <c:strCache>
                <c:ptCount val="1"/>
                <c:pt idx="0">
                  <c:v>Site_ID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FeedInDatawithLandCover_Final_U!$F$2:$F$140</c:f>
            </c:numRef>
          </c:val>
          <c:extLst>
            <c:ext xmlns:c16="http://schemas.microsoft.com/office/drawing/2014/chart" uri="{C3380CC4-5D6E-409C-BE32-E72D297353CC}">
              <c16:uniqueId val="{00000001-75C8-4612-B249-EC67E874A5B3}"/>
            </c:ext>
          </c:extLst>
        </c:ser>
        <c:ser>
          <c:idx val="2"/>
          <c:order val="2"/>
          <c:tx>
            <c:strRef>
              <c:f>FeedInDatawithLandCover_Final_U!$G$1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FeedInDatawithLandCover_Final_U!$G$2:$G$140</c:f>
            </c:numRef>
          </c:val>
          <c:extLst>
            <c:ext xmlns:c16="http://schemas.microsoft.com/office/drawing/2014/chart" uri="{C3380CC4-5D6E-409C-BE32-E72D297353CC}">
              <c16:uniqueId val="{00000002-75C8-4612-B249-EC67E874A5B3}"/>
            </c:ext>
          </c:extLst>
        </c:ser>
        <c:ser>
          <c:idx val="3"/>
          <c:order val="3"/>
          <c:tx>
            <c:strRef>
              <c:f>FeedInDatawithLandCover_Final_U!$H$1</c:f>
              <c:strCache>
                <c:ptCount val="1"/>
                <c:pt idx="0">
                  <c:v>Area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FeedInDatawithLandCover_Final_U!$H$2:$H$140</c:f>
            </c:numRef>
          </c:val>
          <c:extLst>
            <c:ext xmlns:c16="http://schemas.microsoft.com/office/drawing/2014/chart" uri="{C3380CC4-5D6E-409C-BE32-E72D297353CC}">
              <c16:uniqueId val="{00000003-75C8-4612-B249-EC67E874A5B3}"/>
            </c:ext>
          </c:extLst>
        </c:ser>
        <c:ser>
          <c:idx val="4"/>
          <c:order val="4"/>
          <c:tx>
            <c:strRef>
              <c:f>FeedInDatawithLandCover_Final_U!$I$1</c:f>
              <c:strCache>
                <c:ptCount val="1"/>
                <c:pt idx="0">
                  <c:v>lat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FeedInDatawithLandCover_Final_U!$I$2:$I$140</c:f>
            </c:numRef>
          </c:val>
          <c:extLst>
            <c:ext xmlns:c16="http://schemas.microsoft.com/office/drawing/2014/chart" uri="{C3380CC4-5D6E-409C-BE32-E72D297353CC}">
              <c16:uniqueId val="{00000004-75C8-4612-B249-EC67E874A5B3}"/>
            </c:ext>
          </c:extLst>
        </c:ser>
        <c:ser>
          <c:idx val="5"/>
          <c:order val="5"/>
          <c:tx>
            <c:strRef>
              <c:f>FeedInDatawithLandCover_Final_U!$J$1</c:f>
              <c:strCache>
                <c:ptCount val="1"/>
                <c:pt idx="0">
                  <c:v>long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FeedInDatawithLandCover_Final_U!$J$2:$J$140</c:f>
            </c:numRef>
          </c:val>
          <c:extLst>
            <c:ext xmlns:c16="http://schemas.microsoft.com/office/drawing/2014/chart" uri="{C3380CC4-5D6E-409C-BE32-E72D297353CC}">
              <c16:uniqueId val="{00000005-75C8-4612-B249-EC67E874A5B3}"/>
            </c:ext>
          </c:extLst>
        </c:ser>
        <c:ser>
          <c:idx val="6"/>
          <c:order val="6"/>
          <c:tx>
            <c:strRef>
              <c:f>FeedInDatawithLandCover_Final_U!$K$1</c:f>
              <c:strCache>
                <c:ptCount val="1"/>
                <c:pt idx="0">
                  <c:v>minksat</c:v>
                </c:pt>
              </c:strCache>
            </c:strRef>
          </c:tx>
          <c:spPr>
            <a:solidFill>
              <a:schemeClr val="dk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FeedInDatawithLandCover_Final_U!$K$2:$K$140</c:f>
            </c:numRef>
          </c:val>
          <c:extLst>
            <c:ext xmlns:c16="http://schemas.microsoft.com/office/drawing/2014/chart" uri="{C3380CC4-5D6E-409C-BE32-E72D297353CC}">
              <c16:uniqueId val="{00000006-75C8-4612-B249-EC67E874A5B3}"/>
            </c:ext>
          </c:extLst>
        </c:ser>
        <c:ser>
          <c:idx val="7"/>
          <c:order val="7"/>
          <c:tx>
            <c:strRef>
              <c:f>FeedInDatawithLandCover_Final_U!$L$1</c:f>
              <c:strCache>
                <c:ptCount val="1"/>
                <c:pt idx="0">
                  <c:v>AWC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FeedInDatawithLandCover_Final_U!$L$2:$L$140</c:f>
            </c:numRef>
          </c:val>
          <c:extLst>
            <c:ext xmlns:c16="http://schemas.microsoft.com/office/drawing/2014/chart" uri="{C3380CC4-5D6E-409C-BE32-E72D297353CC}">
              <c16:uniqueId val="{00000007-75C8-4612-B249-EC67E874A5B3}"/>
            </c:ext>
          </c:extLst>
        </c:ser>
        <c:ser>
          <c:idx val="8"/>
          <c:order val="8"/>
          <c:tx>
            <c:strRef>
              <c:f>FeedInDatawithLandCover_Final_U!$M$1</c:f>
              <c:strCache>
                <c:ptCount val="1"/>
                <c:pt idx="0">
                  <c:v>AWC_mm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FeedInDatawithLandCover_Final_U!$M$2:$M$140</c:f>
            </c:numRef>
          </c:val>
          <c:extLst>
            <c:ext xmlns:c16="http://schemas.microsoft.com/office/drawing/2014/chart" uri="{C3380CC4-5D6E-409C-BE32-E72D297353CC}">
              <c16:uniqueId val="{00000008-75C8-4612-B249-EC67E874A5B3}"/>
            </c:ext>
          </c:extLst>
        </c:ser>
        <c:ser>
          <c:idx val="9"/>
          <c:order val="9"/>
          <c:tx>
            <c:strRef>
              <c:f>FeedInDatawithLandCover_Final_U!$N$1</c:f>
              <c:strCache>
                <c:ptCount val="1"/>
                <c:pt idx="0">
                  <c:v>depth_to_restr_layer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FeedInDatawithLandCover_Final_U!$N$2:$N$140</c:f>
            </c:numRef>
          </c:val>
          <c:extLst>
            <c:ext xmlns:c16="http://schemas.microsoft.com/office/drawing/2014/chart" uri="{C3380CC4-5D6E-409C-BE32-E72D297353CC}">
              <c16:uniqueId val="{00000009-75C8-4612-B249-EC67E874A5B3}"/>
            </c:ext>
          </c:extLst>
        </c:ser>
        <c:ser>
          <c:idx val="10"/>
          <c:order val="10"/>
          <c:tx>
            <c:strRef>
              <c:f>FeedInDatawithLandCover_Final_U!$O$1</c:f>
              <c:strCache>
                <c:ptCount val="1"/>
                <c:pt idx="0">
                  <c:v>depth_to_restr_layer_mm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FeedInDatawithLandCover_Final_U!$O$2:$O$140</c:f>
            </c:numRef>
          </c:val>
          <c:extLst>
            <c:ext xmlns:c16="http://schemas.microsoft.com/office/drawing/2014/chart" uri="{C3380CC4-5D6E-409C-BE32-E72D297353CC}">
              <c16:uniqueId val="{0000000A-75C8-4612-B249-EC67E874A5B3}"/>
            </c:ext>
          </c:extLst>
        </c:ser>
        <c:ser>
          <c:idx val="11"/>
          <c:order val="11"/>
          <c:tx>
            <c:strRef>
              <c:f>FeedInDatawithLandCover_Final_U!$P$1</c:f>
              <c:strCache>
                <c:ptCount val="1"/>
                <c:pt idx="0">
                  <c:v>lbdepth_to_table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FeedInDatawithLandCover_Final_U!$P$2:$P$140</c:f>
            </c:numRef>
          </c:val>
          <c:extLst>
            <c:ext xmlns:c16="http://schemas.microsoft.com/office/drawing/2014/chart" uri="{C3380CC4-5D6E-409C-BE32-E72D297353CC}">
              <c16:uniqueId val="{0000000B-75C8-4612-B249-EC67E874A5B3}"/>
            </c:ext>
          </c:extLst>
        </c:ser>
        <c:ser>
          <c:idx val="12"/>
          <c:order val="12"/>
          <c:tx>
            <c:strRef>
              <c:f>FeedInDatawithLandCover_Final_U!$Q$1</c:f>
              <c:strCache>
                <c:ptCount val="1"/>
                <c:pt idx="0">
                  <c:v>avgMAP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FeedInDatawithLandCover_Final_U!$Q$2:$Q$140</c:f>
            </c:numRef>
          </c:val>
          <c:extLst>
            <c:ext xmlns:c16="http://schemas.microsoft.com/office/drawing/2014/chart" uri="{C3380CC4-5D6E-409C-BE32-E72D297353CC}">
              <c16:uniqueId val="{0000000C-75C8-4612-B249-EC67E874A5B3}"/>
            </c:ext>
          </c:extLst>
        </c:ser>
        <c:ser>
          <c:idx val="13"/>
          <c:order val="13"/>
          <c:tx>
            <c:strRef>
              <c:f>FeedInDatawithLandCover_Final_U!$R$1</c:f>
              <c:strCache>
                <c:ptCount val="1"/>
                <c:pt idx="0">
                  <c:v>avgMAT</c:v>
                </c:pt>
              </c:strCache>
            </c:strRef>
          </c:tx>
          <c:spPr>
            <a:solidFill>
              <a:schemeClr val="dk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FeedInDatawithLandCover_Final_U!$R$2:$R$140</c:f>
            </c:numRef>
          </c:val>
          <c:extLst>
            <c:ext xmlns:c16="http://schemas.microsoft.com/office/drawing/2014/chart" uri="{C3380CC4-5D6E-409C-BE32-E72D297353CC}">
              <c16:uniqueId val="{0000000D-75C8-4612-B249-EC67E874A5B3}"/>
            </c:ext>
          </c:extLst>
        </c:ser>
        <c:ser>
          <c:idx val="14"/>
          <c:order val="14"/>
          <c:tx>
            <c:strRef>
              <c:f>FeedInDatawithLandCover_Final_U!$S$1</c:f>
              <c:strCache>
                <c:ptCount val="1"/>
                <c:pt idx="0">
                  <c:v>Soil_group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FeedInDatawithLandCover_Final_U!$S$2:$S$140</c:f>
            </c:numRef>
          </c:val>
          <c:extLst>
            <c:ext xmlns:c16="http://schemas.microsoft.com/office/drawing/2014/chart" uri="{C3380CC4-5D6E-409C-BE32-E72D297353CC}">
              <c16:uniqueId val="{0000000E-75C8-4612-B249-EC67E874A5B3}"/>
            </c:ext>
          </c:extLst>
        </c:ser>
        <c:ser>
          <c:idx val="15"/>
          <c:order val="15"/>
          <c:tx>
            <c:strRef>
              <c:f>FeedInDatawithLandCover_Final_U!$T$1</c:f>
              <c:strCache>
                <c:ptCount val="1"/>
                <c:pt idx="0">
                  <c:v>bfindex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FeedInDatawithLandCover_Final_U!$T$2:$T$140</c:f>
            </c:numRef>
          </c:val>
          <c:extLst>
            <c:ext xmlns:c16="http://schemas.microsoft.com/office/drawing/2014/chart" uri="{C3380CC4-5D6E-409C-BE32-E72D297353CC}">
              <c16:uniqueId val="{0000000F-75C8-4612-B249-EC67E874A5B3}"/>
            </c:ext>
          </c:extLst>
        </c:ser>
        <c:ser>
          <c:idx val="16"/>
          <c:order val="16"/>
          <c:tx>
            <c:strRef>
              <c:f>FeedInDatawithLandCover_Final_U!$U$1</c:f>
              <c:strCache>
                <c:ptCount val="1"/>
                <c:pt idx="0">
                  <c:v>precip_avgs_for_flashy_baseflow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FeedInDatawithLandCover_Final_U!$U$2:$U$140</c:f>
            </c:numRef>
          </c:val>
          <c:extLst>
            <c:ext xmlns:c16="http://schemas.microsoft.com/office/drawing/2014/chart" uri="{C3380CC4-5D6E-409C-BE32-E72D297353CC}">
              <c16:uniqueId val="{00000010-75C8-4612-B249-EC67E874A5B3}"/>
            </c:ext>
          </c:extLst>
        </c:ser>
        <c:ser>
          <c:idx val="17"/>
          <c:order val="17"/>
          <c:tx>
            <c:strRef>
              <c:f>FeedInDatawithLandCover_Final_U!$V$1</c:f>
              <c:strCache>
                <c:ptCount val="1"/>
                <c:pt idx="0">
                  <c:v>rbindex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FeedInDatawithLandCover_Final_U!$V$2:$V$140</c:f>
            </c:numRef>
          </c:val>
          <c:extLst>
            <c:ext xmlns:c16="http://schemas.microsoft.com/office/drawing/2014/chart" uri="{C3380CC4-5D6E-409C-BE32-E72D297353CC}">
              <c16:uniqueId val="{00000011-75C8-4612-B249-EC67E874A5B3}"/>
            </c:ext>
          </c:extLst>
        </c:ser>
        <c:ser>
          <c:idx val="18"/>
          <c:order val="18"/>
          <c:tx>
            <c:strRef>
              <c:f>FeedInDatawithLandCover_Final_U!$W$1</c:f>
              <c:strCache>
                <c:ptCount val="1"/>
                <c:pt idx="0">
                  <c:v>set_begin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FeedInDatawithLandCover_Final_U!$W$2:$W$140</c:f>
            </c:numRef>
          </c:val>
          <c:extLst>
            <c:ext xmlns:c16="http://schemas.microsoft.com/office/drawing/2014/chart" uri="{C3380CC4-5D6E-409C-BE32-E72D297353CC}">
              <c16:uniqueId val="{00000012-75C8-4612-B249-EC67E874A5B3}"/>
            </c:ext>
          </c:extLst>
        </c:ser>
        <c:ser>
          <c:idx val="19"/>
          <c:order val="19"/>
          <c:tx>
            <c:strRef>
              <c:f>FeedInDatawithLandCover_Final_U!$X$1</c:f>
              <c:strCache>
                <c:ptCount val="1"/>
                <c:pt idx="0">
                  <c:v>set_end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FeedInDatawithLandCover_Final_U!$X$2:$X$140</c:f>
            </c:numRef>
          </c:val>
          <c:extLst>
            <c:ext xmlns:c16="http://schemas.microsoft.com/office/drawing/2014/chart" uri="{C3380CC4-5D6E-409C-BE32-E72D297353CC}">
              <c16:uniqueId val="{00000013-75C8-4612-B249-EC67E874A5B3}"/>
            </c:ext>
          </c:extLst>
        </c:ser>
        <c:ser>
          <c:idx val="20"/>
          <c:order val="20"/>
          <c:tx>
            <c:strRef>
              <c:f>FeedInDatawithLandCover_Final_U!$Y$1</c:f>
              <c:strCache>
                <c:ptCount val="1"/>
                <c:pt idx="0">
                  <c:v>total_q</c:v>
                </c:pt>
              </c:strCache>
            </c:strRef>
          </c:tx>
          <c:spPr>
            <a:solidFill>
              <a:schemeClr val="dk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FeedInDatawithLandCover_Final_U!$Y$2:$Y$140</c:f>
            </c:numRef>
          </c:val>
          <c:extLst>
            <c:ext xmlns:c16="http://schemas.microsoft.com/office/drawing/2014/chart" uri="{C3380CC4-5D6E-409C-BE32-E72D297353CC}">
              <c16:uniqueId val="{00000014-75C8-4612-B249-EC67E874A5B3}"/>
            </c:ext>
          </c:extLst>
        </c:ser>
        <c:ser>
          <c:idx val="21"/>
          <c:order val="21"/>
          <c:tx>
            <c:strRef>
              <c:f>FeedInDatawithLandCover_Final_U!$Z$1</c:f>
              <c:strCache>
                <c:ptCount val="1"/>
                <c:pt idx="0">
                  <c:v>ET_P_ratio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FeedInDatawithLandCover_Final_U!$Z$2:$Z$140</c:f>
            </c:numRef>
          </c:val>
          <c:extLst>
            <c:ext xmlns:c16="http://schemas.microsoft.com/office/drawing/2014/chart" uri="{C3380CC4-5D6E-409C-BE32-E72D297353CC}">
              <c16:uniqueId val="{00000015-75C8-4612-B249-EC67E874A5B3}"/>
            </c:ext>
          </c:extLst>
        </c:ser>
        <c:ser>
          <c:idx val="22"/>
          <c:order val="22"/>
          <c:tx>
            <c:strRef>
              <c:f>FeedInDatawithLandCover_Final_U!$AA$1</c:f>
              <c:strCache>
                <c:ptCount val="1"/>
                <c:pt idx="0">
                  <c:v>AREAACRES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FeedInDatawithLandCover_Final_U!$AA$2:$AA$140</c:f>
            </c:numRef>
          </c:val>
          <c:extLst>
            <c:ext xmlns:c16="http://schemas.microsoft.com/office/drawing/2014/chart" uri="{C3380CC4-5D6E-409C-BE32-E72D297353CC}">
              <c16:uniqueId val="{00000016-75C8-4612-B249-EC67E874A5B3}"/>
            </c:ext>
          </c:extLst>
        </c:ser>
        <c:ser>
          <c:idx val="23"/>
          <c:order val="23"/>
          <c:tx>
            <c:strRef>
              <c:f>FeedInDatawithLandCover_Final_U!$AB$1</c:f>
              <c:strCache>
                <c:ptCount val="1"/>
                <c:pt idx="0">
                  <c:v>AREASQKM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FeedInDatawithLandCover_Final_U!$B$2:$D$140</c:f>
              <c:strCache>
                <c:ptCount val="138"/>
                <c:pt idx="0">
                  <c:v>TRBTGA</c:v>
                </c:pt>
                <c:pt idx="1">
                  <c:v>PRWNH</c:v>
                </c:pt>
                <c:pt idx="2">
                  <c:v>SRAULMI</c:v>
                </c:pt>
                <c:pt idx="3">
                  <c:v>CCPVA</c:v>
                </c:pt>
                <c:pt idx="4">
                  <c:v>PRDWI</c:v>
                </c:pt>
                <c:pt idx="5">
                  <c:v>CCCOH</c:v>
                </c:pt>
                <c:pt idx="6">
                  <c:v>KRDIL</c:v>
                </c:pt>
                <c:pt idx="7">
                  <c:v>IRBPIA</c:v>
                </c:pt>
                <c:pt idx="8">
                  <c:v>CRPNH</c:v>
                </c:pt>
                <c:pt idx="9">
                  <c:v>CRVMI</c:v>
                </c:pt>
                <c:pt idx="10">
                  <c:v>SBLSAVT</c:v>
                </c:pt>
                <c:pt idx="11">
                  <c:v>JRACVA</c:v>
                </c:pt>
                <c:pt idx="12">
                  <c:v>RRCWI</c:v>
                </c:pt>
                <c:pt idx="13">
                  <c:v>SBSME</c:v>
                </c:pt>
                <c:pt idx="14">
                  <c:v>KCARNY</c:v>
                </c:pt>
                <c:pt idx="15">
                  <c:v>ACNRMO</c:v>
                </c:pt>
                <c:pt idx="16">
                  <c:v>PRAPWI</c:v>
                </c:pt>
                <c:pt idx="17">
                  <c:v>SCSJ</c:v>
                </c:pt>
                <c:pt idx="18">
                  <c:v>BCBFL</c:v>
                </c:pt>
                <c:pt idx="19">
                  <c:v>HREOH</c:v>
                </c:pt>
                <c:pt idx="20">
                  <c:v>CFWWV</c:v>
                </c:pt>
                <c:pt idx="21">
                  <c:v>SRMAL</c:v>
                </c:pt>
                <c:pt idx="22">
                  <c:v>JRABCVA</c:v>
                </c:pt>
                <c:pt idx="23">
                  <c:v>WRPVOK</c:v>
                </c:pt>
                <c:pt idx="24">
                  <c:v>SRNBWV</c:v>
                </c:pt>
                <c:pt idx="25">
                  <c:v>PRBMS</c:v>
                </c:pt>
                <c:pt idx="26">
                  <c:v>NRCGGA</c:v>
                </c:pt>
                <c:pt idx="27">
                  <c:v>ARIGA</c:v>
                </c:pt>
                <c:pt idx="28">
                  <c:v>NRC</c:v>
                </c:pt>
                <c:pt idx="29">
                  <c:v>WRCIN </c:v>
                </c:pt>
                <c:pt idx="30">
                  <c:v>WKSNY</c:v>
                </c:pt>
                <c:pt idx="31">
                  <c:v>TBSHNY</c:v>
                </c:pt>
                <c:pt idx="32">
                  <c:v>MRBNY</c:v>
                </c:pt>
                <c:pt idx="33">
                  <c:v>HTBLNY</c:v>
                </c:pt>
                <c:pt idx="34">
                  <c:v>TRPAL</c:v>
                </c:pt>
                <c:pt idx="35">
                  <c:v>LRPIN</c:v>
                </c:pt>
                <c:pt idx="36">
                  <c:v>KROWI</c:v>
                </c:pt>
                <c:pt idx="37">
                  <c:v>CRMFL</c:v>
                </c:pt>
                <c:pt idx="38">
                  <c:v>SROIL</c:v>
                </c:pt>
                <c:pt idx="39">
                  <c:v>NRLFL</c:v>
                </c:pt>
                <c:pt idx="40">
                  <c:v>BRNBAR</c:v>
                </c:pt>
                <c:pt idx="41">
                  <c:v>SREH</c:v>
                </c:pt>
                <c:pt idx="42">
                  <c:v>ORBSTMO</c:v>
                </c:pt>
                <c:pt idx="43">
                  <c:v>SRHNY</c:v>
                </c:pt>
                <c:pt idx="44">
                  <c:v>FBHSNC</c:v>
                </c:pt>
                <c:pt idx="45">
                  <c:v>MRNMI</c:v>
                </c:pt>
                <c:pt idx="46">
                  <c:v>BBFNY</c:v>
                </c:pt>
                <c:pt idx="47">
                  <c:v>PRAAWI</c:v>
                </c:pt>
                <c:pt idx="48">
                  <c:v>RRPNY</c:v>
                </c:pt>
                <c:pt idx="49">
                  <c:v>ARWH</c:v>
                </c:pt>
                <c:pt idx="50">
                  <c:v>DBANY</c:v>
                </c:pt>
                <c:pt idx="51">
                  <c:v>FCJGA</c:v>
                </c:pt>
                <c:pt idx="52">
                  <c:v>SRASPA</c:v>
                </c:pt>
                <c:pt idx="53">
                  <c:v>SHREKS</c:v>
                </c:pt>
                <c:pt idx="54">
                  <c:v>ARHNH</c:v>
                </c:pt>
                <c:pt idx="55">
                  <c:v>MRDOH</c:v>
                </c:pt>
                <c:pt idx="56">
                  <c:v>BRFVA</c:v>
                </c:pt>
                <c:pt idx="57">
                  <c:v>RRSMI</c:v>
                </c:pt>
                <c:pt idx="58">
                  <c:v>PRPNJ</c:v>
                </c:pt>
                <c:pt idx="59">
                  <c:v>ORPMI</c:v>
                </c:pt>
                <c:pt idx="60">
                  <c:v>HRAMA</c:v>
                </c:pt>
                <c:pt idx="61">
                  <c:v>PRNRRMI</c:v>
                </c:pt>
                <c:pt idx="62">
                  <c:v>ERQSWV</c:v>
                </c:pt>
                <c:pt idx="63">
                  <c:v>BLCTN</c:v>
                </c:pt>
                <c:pt idx="64">
                  <c:v>TRFMI</c:v>
                </c:pt>
                <c:pt idx="65">
                  <c:v>MCNGLGA</c:v>
                </c:pt>
                <c:pt idx="66">
                  <c:v>CRNCIA</c:v>
                </c:pt>
                <c:pt idx="67">
                  <c:v>SCHIN</c:v>
                </c:pt>
                <c:pt idx="68">
                  <c:v>IRC</c:v>
                </c:pt>
                <c:pt idx="69">
                  <c:v>SRBNH</c:v>
                </c:pt>
                <c:pt idx="70">
                  <c:v>PCNGGA</c:v>
                </c:pt>
                <c:pt idx="71">
                  <c:v>OREGA</c:v>
                </c:pt>
                <c:pt idx="72">
                  <c:v>MRMGA</c:v>
                </c:pt>
                <c:pt idx="73">
                  <c:v>SCNAPA</c:v>
                </c:pt>
                <c:pt idx="74">
                  <c:v>SCNHOPA</c:v>
                </c:pt>
                <c:pt idx="75">
                  <c:v>DRWNH</c:v>
                </c:pt>
                <c:pt idx="76">
                  <c:v>ARAMVA</c:v>
                </c:pt>
                <c:pt idx="77">
                  <c:v>LRBLKY</c:v>
                </c:pt>
                <c:pt idx="78">
                  <c:v>BRCVT</c:v>
                </c:pt>
                <c:pt idx="79">
                  <c:v>VRLIL</c:v>
                </c:pt>
                <c:pt idx="80">
                  <c:v>SRMSC</c:v>
                </c:pt>
                <c:pt idx="81">
                  <c:v>LRJVT</c:v>
                </c:pt>
                <c:pt idx="82">
                  <c:v>WRRWI</c:v>
                </c:pt>
                <c:pt idx="83">
                  <c:v>HCNAVA</c:v>
                </c:pt>
                <c:pt idx="84">
                  <c:v>GRWMA</c:v>
                </c:pt>
                <c:pt idx="85">
                  <c:v>LBNMN</c:v>
                </c:pt>
                <c:pt idx="86">
                  <c:v>KSBME</c:v>
                </c:pt>
                <c:pt idx="87">
                  <c:v>MCCOK</c:v>
                </c:pt>
                <c:pt idx="88">
                  <c:v>TRJGA</c:v>
                </c:pt>
                <c:pt idx="89">
                  <c:v>YROPA</c:v>
                </c:pt>
                <c:pt idx="90">
                  <c:v>CRROK</c:v>
                </c:pt>
                <c:pt idx="91">
                  <c:v>CRPFVA</c:v>
                </c:pt>
                <c:pt idx="92">
                  <c:v>MRWMI</c:v>
                </c:pt>
                <c:pt idx="93">
                  <c:v>SRRBCCT</c:v>
                </c:pt>
                <c:pt idx="94">
                  <c:v>NCROK</c:v>
                </c:pt>
                <c:pt idx="95">
                  <c:v>BRAWNY</c:v>
                </c:pt>
                <c:pt idx="96">
                  <c:v>WRNWI</c:v>
                </c:pt>
                <c:pt idx="97">
                  <c:v>MRCMO</c:v>
                </c:pt>
                <c:pt idx="98">
                  <c:v>ARRME</c:v>
                </c:pt>
                <c:pt idx="99">
                  <c:v>HRNNY</c:v>
                </c:pt>
                <c:pt idx="100">
                  <c:v>BCBI</c:v>
                </c:pt>
                <c:pt idx="101">
                  <c:v>IRHIL</c:v>
                </c:pt>
                <c:pt idx="102">
                  <c:v>GRDWV</c:v>
                </c:pt>
                <c:pt idx="103">
                  <c:v>RCLCNY</c:v>
                </c:pt>
                <c:pt idx="104">
                  <c:v>HCBNRVA</c:v>
                </c:pt>
                <c:pt idx="105">
                  <c:v>WRWMI</c:v>
                </c:pt>
                <c:pt idx="106">
                  <c:v>SCAHTPA</c:v>
                </c:pt>
                <c:pt idx="107">
                  <c:v>GLSME</c:v>
                </c:pt>
                <c:pt idx="108">
                  <c:v>CCSOK</c:v>
                </c:pt>
                <c:pt idx="109">
                  <c:v>NRNIKS</c:v>
                </c:pt>
                <c:pt idx="110">
                  <c:v>PRFWI</c:v>
                </c:pt>
                <c:pt idx="111">
                  <c:v>CRCFVA</c:v>
                </c:pt>
                <c:pt idx="112">
                  <c:v>BRBMI</c:v>
                </c:pt>
                <c:pt idx="113">
                  <c:v>ARCMI</c:v>
                </c:pt>
                <c:pt idx="114">
                  <c:v>ERPMI</c:v>
                </c:pt>
                <c:pt idx="115">
                  <c:v>PRMME</c:v>
                </c:pt>
                <c:pt idx="116">
                  <c:v>SRWME</c:v>
                </c:pt>
                <c:pt idx="117">
                  <c:v>CRCF</c:v>
                </c:pt>
                <c:pt idx="118">
                  <c:v>MRBVT</c:v>
                </c:pt>
                <c:pt idx="119">
                  <c:v>CCCTNY</c:v>
                </c:pt>
                <c:pt idx="120">
                  <c:v>OSWME</c:v>
                </c:pt>
                <c:pt idx="121">
                  <c:v>FRAGA</c:v>
                </c:pt>
                <c:pt idx="122">
                  <c:v>ECCBGA</c:v>
                </c:pt>
                <c:pt idx="123">
                  <c:v>CRFSGA</c:v>
                </c:pt>
                <c:pt idx="124">
                  <c:v>DMRKIA</c:v>
                </c:pt>
                <c:pt idx="125">
                  <c:v>ECMMNY</c:v>
                </c:pt>
                <c:pt idx="126">
                  <c:v>WRVT</c:v>
                </c:pt>
                <c:pt idx="127">
                  <c:v>WBFRRCT</c:v>
                </c:pt>
                <c:pt idx="128">
                  <c:v>PRHVT</c:v>
                </c:pt>
                <c:pt idx="129">
                  <c:v>ERWNE</c:v>
                </c:pt>
                <c:pt idx="130">
                  <c:v>WRSBBGA</c:v>
                </c:pt>
                <c:pt idx="131">
                  <c:v>EHC</c:v>
                </c:pt>
                <c:pt idx="132">
                  <c:v>BRAWV</c:v>
                </c:pt>
                <c:pt idx="133">
                  <c:v>ECSGA</c:v>
                </c:pt>
                <c:pt idx="134">
                  <c:v>CRDMO</c:v>
                </c:pt>
                <c:pt idx="135">
                  <c:v>LSROGA</c:v>
                </c:pt>
                <c:pt idx="136">
                  <c:v>BKA</c:v>
                </c:pt>
                <c:pt idx="137">
                  <c:v>ORAGA</c:v>
                </c:pt>
              </c:strCache>
            </c:strRef>
          </c:cat>
          <c:val>
            <c:numRef>
              <c:f>FeedInDatawithLandCover_Final_U!$AB$2:$AB$140</c:f>
              <c:numCache>
                <c:formatCode>General</c:formatCode>
                <c:ptCount val="139"/>
                <c:pt idx="0">
                  <c:v>38.28</c:v>
                </c:pt>
                <c:pt idx="1">
                  <c:v>40.14</c:v>
                </c:pt>
                <c:pt idx="2">
                  <c:v>45.64</c:v>
                </c:pt>
                <c:pt idx="3">
                  <c:v>47.85</c:v>
                </c:pt>
                <c:pt idx="4">
                  <c:v>49.91</c:v>
                </c:pt>
                <c:pt idx="5">
                  <c:v>50.14</c:v>
                </c:pt>
                <c:pt idx="6">
                  <c:v>53.92</c:v>
                </c:pt>
                <c:pt idx="7">
                  <c:v>55.54</c:v>
                </c:pt>
                <c:pt idx="8">
                  <c:v>56.18</c:v>
                </c:pt>
                <c:pt idx="9">
                  <c:v>56.72</c:v>
                </c:pt>
                <c:pt idx="10">
                  <c:v>59.96</c:v>
                </c:pt>
                <c:pt idx="11">
                  <c:v>60.66</c:v>
                </c:pt>
                <c:pt idx="12">
                  <c:v>62.61</c:v>
                </c:pt>
                <c:pt idx="13">
                  <c:v>63.24</c:v>
                </c:pt>
                <c:pt idx="14">
                  <c:v>64.010000000000005</c:v>
                </c:pt>
                <c:pt idx="15">
                  <c:v>64.22</c:v>
                </c:pt>
                <c:pt idx="16">
                  <c:v>65.290000000000006</c:v>
                </c:pt>
                <c:pt idx="17">
                  <c:v>65.61</c:v>
                </c:pt>
                <c:pt idx="18">
                  <c:v>69.06</c:v>
                </c:pt>
                <c:pt idx="19">
                  <c:v>69.790000000000006</c:v>
                </c:pt>
                <c:pt idx="20">
                  <c:v>70.2</c:v>
                </c:pt>
                <c:pt idx="21">
                  <c:v>70.650000000000006</c:v>
                </c:pt>
                <c:pt idx="22">
                  <c:v>72.63</c:v>
                </c:pt>
                <c:pt idx="23">
                  <c:v>75.33</c:v>
                </c:pt>
                <c:pt idx="24">
                  <c:v>76.489999999999995</c:v>
                </c:pt>
                <c:pt idx="25">
                  <c:v>76.709999999999994</c:v>
                </c:pt>
                <c:pt idx="26">
                  <c:v>76.760000000000005</c:v>
                </c:pt>
                <c:pt idx="27">
                  <c:v>76.959999999999994</c:v>
                </c:pt>
                <c:pt idx="28">
                  <c:v>78.900000000000006</c:v>
                </c:pt>
                <c:pt idx="29">
                  <c:v>80.47</c:v>
                </c:pt>
                <c:pt idx="30">
                  <c:v>81.14</c:v>
                </c:pt>
                <c:pt idx="31">
                  <c:v>83.31</c:v>
                </c:pt>
                <c:pt idx="32">
                  <c:v>83.83</c:v>
                </c:pt>
                <c:pt idx="33">
                  <c:v>84.08</c:v>
                </c:pt>
                <c:pt idx="34">
                  <c:v>84.09</c:v>
                </c:pt>
                <c:pt idx="35">
                  <c:v>84.47</c:v>
                </c:pt>
                <c:pt idx="36">
                  <c:v>84.78</c:v>
                </c:pt>
                <c:pt idx="37">
                  <c:v>85.01</c:v>
                </c:pt>
                <c:pt idx="38">
                  <c:v>86.22</c:v>
                </c:pt>
                <c:pt idx="39">
                  <c:v>86.59</c:v>
                </c:pt>
                <c:pt idx="40">
                  <c:v>86.91</c:v>
                </c:pt>
                <c:pt idx="41">
                  <c:v>87.42</c:v>
                </c:pt>
                <c:pt idx="42">
                  <c:v>88.75</c:v>
                </c:pt>
                <c:pt idx="43">
                  <c:v>88.76</c:v>
                </c:pt>
                <c:pt idx="44">
                  <c:v>88.99</c:v>
                </c:pt>
                <c:pt idx="45">
                  <c:v>89.12</c:v>
                </c:pt>
                <c:pt idx="46">
                  <c:v>89.22</c:v>
                </c:pt>
                <c:pt idx="47">
                  <c:v>90.26</c:v>
                </c:pt>
                <c:pt idx="48">
                  <c:v>90.85</c:v>
                </c:pt>
                <c:pt idx="49">
                  <c:v>90.98</c:v>
                </c:pt>
                <c:pt idx="50">
                  <c:v>91.01</c:v>
                </c:pt>
                <c:pt idx="51">
                  <c:v>91.4</c:v>
                </c:pt>
                <c:pt idx="52">
                  <c:v>91.67</c:v>
                </c:pt>
                <c:pt idx="53">
                  <c:v>93.7</c:v>
                </c:pt>
                <c:pt idx="54">
                  <c:v>95.6</c:v>
                </c:pt>
                <c:pt idx="55">
                  <c:v>96.55</c:v>
                </c:pt>
                <c:pt idx="56">
                  <c:v>96.71</c:v>
                </c:pt>
                <c:pt idx="57">
                  <c:v>96.93</c:v>
                </c:pt>
                <c:pt idx="58">
                  <c:v>97.9</c:v>
                </c:pt>
                <c:pt idx="59">
                  <c:v>99.2</c:v>
                </c:pt>
                <c:pt idx="60">
                  <c:v>99.49</c:v>
                </c:pt>
                <c:pt idx="61">
                  <c:v>99.77</c:v>
                </c:pt>
                <c:pt idx="62">
                  <c:v>100.17</c:v>
                </c:pt>
                <c:pt idx="63">
                  <c:v>101.24</c:v>
                </c:pt>
                <c:pt idx="64">
                  <c:v>101.33</c:v>
                </c:pt>
                <c:pt idx="65">
                  <c:v>101.43</c:v>
                </c:pt>
                <c:pt idx="66">
                  <c:v>101.51</c:v>
                </c:pt>
                <c:pt idx="67">
                  <c:v>102.18</c:v>
                </c:pt>
                <c:pt idx="68">
                  <c:v>102.37</c:v>
                </c:pt>
                <c:pt idx="69">
                  <c:v>102.71</c:v>
                </c:pt>
                <c:pt idx="70">
                  <c:v>102.8</c:v>
                </c:pt>
                <c:pt idx="71">
                  <c:v>103.54</c:v>
                </c:pt>
                <c:pt idx="72">
                  <c:v>103.7</c:v>
                </c:pt>
                <c:pt idx="73">
                  <c:v>103.72</c:v>
                </c:pt>
                <c:pt idx="74">
                  <c:v>103.72</c:v>
                </c:pt>
                <c:pt idx="75">
                  <c:v>103.99</c:v>
                </c:pt>
                <c:pt idx="76">
                  <c:v>104.04</c:v>
                </c:pt>
                <c:pt idx="77">
                  <c:v>106.22</c:v>
                </c:pt>
                <c:pt idx="78">
                  <c:v>106.58</c:v>
                </c:pt>
                <c:pt idx="79">
                  <c:v>107.39</c:v>
                </c:pt>
                <c:pt idx="80">
                  <c:v>107.83</c:v>
                </c:pt>
                <c:pt idx="81">
                  <c:v>108.98</c:v>
                </c:pt>
                <c:pt idx="82">
                  <c:v>109.79</c:v>
                </c:pt>
                <c:pt idx="83">
                  <c:v>111.23</c:v>
                </c:pt>
                <c:pt idx="84">
                  <c:v>111.47</c:v>
                </c:pt>
                <c:pt idx="85">
                  <c:v>112.1</c:v>
                </c:pt>
                <c:pt idx="86">
                  <c:v>112.22</c:v>
                </c:pt>
                <c:pt idx="87">
                  <c:v>112.63</c:v>
                </c:pt>
                <c:pt idx="88">
                  <c:v>113.97</c:v>
                </c:pt>
                <c:pt idx="89">
                  <c:v>116.43</c:v>
                </c:pt>
                <c:pt idx="90">
                  <c:v>116.86</c:v>
                </c:pt>
                <c:pt idx="91">
                  <c:v>116.88</c:v>
                </c:pt>
                <c:pt idx="92">
                  <c:v>118</c:v>
                </c:pt>
                <c:pt idx="93">
                  <c:v>118.44</c:v>
                </c:pt>
                <c:pt idx="94">
                  <c:v>118.89</c:v>
                </c:pt>
                <c:pt idx="95">
                  <c:v>119.95</c:v>
                </c:pt>
                <c:pt idx="96">
                  <c:v>120.22</c:v>
                </c:pt>
                <c:pt idx="97">
                  <c:v>120.3</c:v>
                </c:pt>
                <c:pt idx="98">
                  <c:v>120.34</c:v>
                </c:pt>
                <c:pt idx="99">
                  <c:v>122.35</c:v>
                </c:pt>
                <c:pt idx="100">
                  <c:v>123.19</c:v>
                </c:pt>
                <c:pt idx="101">
                  <c:v>123.3</c:v>
                </c:pt>
                <c:pt idx="102">
                  <c:v>123.82</c:v>
                </c:pt>
                <c:pt idx="103">
                  <c:v>123.95</c:v>
                </c:pt>
                <c:pt idx="104">
                  <c:v>124.86</c:v>
                </c:pt>
                <c:pt idx="105">
                  <c:v>125.21</c:v>
                </c:pt>
                <c:pt idx="106">
                  <c:v>126.11</c:v>
                </c:pt>
                <c:pt idx="107">
                  <c:v>126.4</c:v>
                </c:pt>
                <c:pt idx="108">
                  <c:v>126.56</c:v>
                </c:pt>
                <c:pt idx="109">
                  <c:v>127.2</c:v>
                </c:pt>
                <c:pt idx="110">
                  <c:v>127.81</c:v>
                </c:pt>
                <c:pt idx="111">
                  <c:v>127.9</c:v>
                </c:pt>
                <c:pt idx="112">
                  <c:v>127.91</c:v>
                </c:pt>
                <c:pt idx="113">
                  <c:v>130.62</c:v>
                </c:pt>
                <c:pt idx="114">
                  <c:v>132.97</c:v>
                </c:pt>
                <c:pt idx="115">
                  <c:v>134.29</c:v>
                </c:pt>
                <c:pt idx="116">
                  <c:v>137.4</c:v>
                </c:pt>
                <c:pt idx="117">
                  <c:v>139.84</c:v>
                </c:pt>
                <c:pt idx="118">
                  <c:v>140.09</c:v>
                </c:pt>
                <c:pt idx="119">
                  <c:v>140.28</c:v>
                </c:pt>
                <c:pt idx="120">
                  <c:v>141.62</c:v>
                </c:pt>
                <c:pt idx="121">
                  <c:v>142.82</c:v>
                </c:pt>
                <c:pt idx="122">
                  <c:v>143.52000000000001</c:v>
                </c:pt>
                <c:pt idx="123">
                  <c:v>146.49</c:v>
                </c:pt>
                <c:pt idx="124">
                  <c:v>148.4</c:v>
                </c:pt>
                <c:pt idx="125">
                  <c:v>148.97</c:v>
                </c:pt>
                <c:pt idx="126">
                  <c:v>149.78</c:v>
                </c:pt>
                <c:pt idx="127">
                  <c:v>152.24</c:v>
                </c:pt>
                <c:pt idx="128">
                  <c:v>154</c:v>
                </c:pt>
                <c:pt idx="129">
                  <c:v>154.84</c:v>
                </c:pt>
                <c:pt idx="130">
                  <c:v>156.21</c:v>
                </c:pt>
                <c:pt idx="131">
                  <c:v>157.24</c:v>
                </c:pt>
                <c:pt idx="132">
                  <c:v>159.01</c:v>
                </c:pt>
                <c:pt idx="133">
                  <c:v>160.24</c:v>
                </c:pt>
                <c:pt idx="134">
                  <c:v>161.57</c:v>
                </c:pt>
                <c:pt idx="135">
                  <c:v>182.74</c:v>
                </c:pt>
                <c:pt idx="136">
                  <c:v>205.8</c:v>
                </c:pt>
                <c:pt idx="137">
                  <c:v>244.46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5C8-4612-B249-EC67E874A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23483680"/>
        <c:axId val="-1323480784"/>
      </c:barChart>
      <c:catAx>
        <c:axId val="-1323483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23480784"/>
        <c:crosses val="autoZero"/>
        <c:auto val="1"/>
        <c:lblAlgn val="ctr"/>
        <c:lblOffset val="100"/>
        <c:noMultiLvlLbl val="0"/>
      </c:catAx>
      <c:valAx>
        <c:axId val="-13234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Times New Roman" charset="0"/>
                    <a:ea typeface="Times New Roman" charset="0"/>
                    <a:cs typeface="Times New Roman" charset="0"/>
                  </a:rPr>
                  <a:t>Area</a:t>
                </a:r>
                <a:r>
                  <a:rPr lang="en-US" sz="1200" baseline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:r>
                  <a:rPr lang="en-US" sz="1200" b="0" i="0" u="none" strike="noStrike" baseline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km</a:t>
                </a:r>
                <a:r>
                  <a:rPr lang="en-US" sz="1200" b="0" i="0" u="none" strike="noStrike" baseline="3000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1200" b="0" i="0" u="none" strike="noStrike" baseline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34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FE71-18E7-4AF2-A8E4-37CCBFF8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8A297-9876-4CBA-B780-1DEC4B611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8E17-513F-4F7B-8DA9-9345A48B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25E7-5684-4934-8970-07DC9E30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5E2D-2410-4D32-B734-73CEAB15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5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AA60-84F0-43FC-8007-ED702DBE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E193D-F385-49D4-A972-D51347BD8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98DA-1DDE-4065-B8BE-AEE254DA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5E6E0-C013-47F2-885A-DAF41BED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8AB5-DAE5-4C4C-BF90-1BC4E57D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74293-3514-48EB-8E00-9C623C27A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4D63F-4BEA-440C-8F7C-02C1F6350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3F43-24FE-4BEF-ABEF-68D768B2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A1A8B-B817-46F9-8B60-6B82781A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DC86-B292-42A9-8D46-563577B0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5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83BA-6E7A-4777-8AEC-FD8E3A7F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143E-8533-4E9E-9584-87C752E14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7111-B90E-433D-8270-1CB15D4E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401BE-6647-4475-A5F6-E6570C0D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0BC8-173A-4D54-8853-30787747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879E-3268-45F0-9F83-86D56AE3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83EFD-0346-465B-9753-8FC38B64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371E0-E599-4CA2-A8B5-DA5933C1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1B65-183A-4EFE-B0C8-6C213EE2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3550-505C-4580-8264-F45DD061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55A8-8FAE-47D3-B782-130E9C3A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2B50-DA0D-4639-B9A7-C20F6D6F4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D82E5-A2A3-4CAC-BE77-52CE1A80D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6D8D0-F8CE-438A-8AD7-011333E3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AE07-28E0-44F1-BB50-3EADB054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CA28E-8D7D-4B94-A159-A339A2D9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AE39-9921-4794-8724-677297C0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4246C-8687-4289-870A-8C0307F3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5B719-94A0-432E-9FA1-B7FFBFD60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258D9-568F-4575-8107-8D8436A48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68772-5F64-4323-A8F1-F8CD7096A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21E65-1AED-4606-BA6A-20D9A74A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46A9B-6DE1-4F18-A9D4-B91B37DE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69313-6FA2-4F80-87F2-D227D3BE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707B-6FC9-41AA-92E7-0E0341B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6790C-2961-446C-B22E-4883F91D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224C0-CD4E-46D0-B3A0-5B6E2B70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1F2B1-26F4-42D2-A5F4-1FD15F43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6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F2D40-A565-4504-9330-30D377A5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789CA-4AEC-47FD-9B23-2E73960B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E843E-6A39-4884-9688-C7002017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55D7-AEF6-402B-8C67-25C3CBF8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F9CB-AAAE-45B4-8C57-9A4EABB1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42FE7-D56E-4E47-8432-B94D7AECD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57E12-4E04-4E7C-A1B4-1F3EBB01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D57EA-DFC8-4485-9C8E-3DD7DD16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F76BB-55F1-4BE2-A88B-5F362170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FED5-794E-4324-824D-B50783DD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6B434-6F83-465A-B45D-821738026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A270E-3ADE-47F3-BF1E-1472151E9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22530-3242-4058-A886-8A7CF2FA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4D58-D3B8-472C-A365-610C9C6B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BB25D-64B7-42CE-B0FC-A60D90C6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CC328-359F-4BE1-BD9C-8D015853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EA535-4623-4BC2-923C-6218B4EFC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971D0-2F25-4AE3-A360-531FF6A02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F2E4-ACE7-451D-8594-5E01E34C19E2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C14D-107C-4D93-A4D3-9E8D0D8B4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C153-E150-40F3-9DCC-F0A9B0E1F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3369-BD1D-44C4-A749-3106E2FB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D587-3F7E-4D31-935B-8772F10DA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8947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CC99"/>
                </a:solidFill>
                <a:latin typeface="+mn-lt"/>
              </a:rPr>
              <a:t>A simulation modeling approach to investigate hydrologic regime transformations following Eastern hemlock mortality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FD5AE-1EA5-4150-9BF5-03F4B26C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5093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Kanishka Singh, MS/PhD Student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James Knighton, PhD Candidate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Cornell University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ks983@cornell.edu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FA5BE-8DB9-4B23-9BF8-CE98F353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Regression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ET/P ratio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Type, MAT and %mixed significant (at 99.9% level)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Lat,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ksat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%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decid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significant (at 99% level)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Adjusted R-squared ~0.69	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Landcover lumped ET/P ratio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MAT, %forest significant (at 99.9% level)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Type, latitude significant (at 99% level)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Adjusted R-squared ~0.68</a:t>
            </a: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29B19-32F1-4568-9B89-3849D35C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Simulation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Lumped VSA model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calibrated with a Dynamically Dimensioned Search (DDS) algorithm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</a:rPr>
              <a:t>13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Forcing data: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precip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(mm), daily min and max temp (C), daily date</a:t>
            </a:r>
          </a:p>
          <a:p>
            <a:pPr lvl="1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Precip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record supplemented with snowpack melt data with Snowmelt Calculator in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EcoHydRology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package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Assuming constant albedo of 0.23 and soil porosity volumetric fraction of 0.50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DDS to uniquely parameterize: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Forest cover shade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Hydrograph time-to-peak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Initial abstraction for surface water pooling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Max daily PET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% of watershed comprised by impervious surface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Baseflow recession coefficient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Minimum daily curve number</a:t>
            </a:r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Coefficient relating curve number to soil water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10,000 iterations, and NSE calculated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Source: Archibald et al., 2014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CC36E-58B3-43F3-9AD8-7D080EB5B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3" y="3210346"/>
            <a:ext cx="590550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Modeling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DA690D-3C6A-4AC8-8EB7-20FDC7EF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2" y="1392669"/>
            <a:ext cx="5563471" cy="419006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1B6746-4769-40DB-885F-0C06D5440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51" y="1389943"/>
            <a:ext cx="5567091" cy="41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ED7D4D-AB95-475B-A352-E550FBAE6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165"/>
            <a:ext cx="6096000" cy="45911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CB0EA-C842-4627-8F6C-1C3CBF04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884165"/>
            <a:ext cx="6072204" cy="45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41F7C2-C939-43E6-8BFB-B9D758D2B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835"/>
            <a:ext cx="5930009" cy="446611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0C321-34FF-4399-B539-200C47CA8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8835"/>
            <a:ext cx="5930009" cy="44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AAE2-C0AE-4D14-BA20-7C7A8B71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05BDC-DD09-4A9C-9BAF-01CB32064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462"/>
            <a:ext cx="5985164" cy="45076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03802-F61A-4061-B65E-EEC5A2665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5" y="1282461"/>
            <a:ext cx="5985163" cy="45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F866-BDA6-4FCC-BF45-DF51359F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CA8EC-B9B1-4DAC-9E9A-080C787320C9}"/>
              </a:ext>
            </a:extLst>
          </p:cNvPr>
          <p:cNvSpPr txBox="1"/>
          <p:nvPr/>
        </p:nvSpPr>
        <p:spPr>
          <a:xfrm>
            <a:off x="1038225" y="1400175"/>
            <a:ext cx="95535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Vegetation hydraulics as flooding risk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Hydrologic LSMs predicting flooding extremes generalize plant dynamics taxonomically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Stable water isotope analysis indicates EH GW uptake &gt; American Beech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in dry and wet seasons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EH a control on catchment storage and surface runoff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9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Tentative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F866-BDA6-4FCC-BF45-DF51359F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CA8EC-B9B1-4DAC-9E9A-080C787320C9}"/>
              </a:ext>
            </a:extLst>
          </p:cNvPr>
          <p:cNvSpPr txBox="1"/>
          <p:nvPr/>
        </p:nvSpPr>
        <p:spPr>
          <a:xfrm>
            <a:off x="1038225" y="1400175"/>
            <a:ext cx="9553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Key hydrologic data for EH and candidate successional species: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Sap flux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Soil moisture at varying depths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Isotopic fractionation 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δ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 and </a:t>
            </a:r>
            <a:r>
              <a:rPr lang="el-GR" sz="2400" baseline="30000" dirty="0">
                <a:solidFill>
                  <a:schemeClr val="accent2">
                    <a:lumMod val="50000"/>
                  </a:schemeClr>
                </a:solidFill>
              </a:rPr>
              <a:t>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2H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Apply plot-scale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ecohydrologic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model to understand species-specific water uptake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Parameterize a regional hydrologic land-surface model (ech2o) to simulate flooding scenarios under different vegetation compositions </a:t>
            </a:r>
          </a:p>
        </p:txBody>
      </p:sp>
    </p:spTree>
    <p:extLst>
      <p:ext uri="{BB962C8B-B14F-4D97-AF65-F5344CB8AC3E}">
        <p14:creationId xmlns:p14="http://schemas.microsoft.com/office/powerpoint/2010/main" val="345179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F866-BDA6-4FCC-BF45-DF51359F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84656" y="2984654"/>
            <a:ext cx="6874185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0059F4-89D1-4AEF-92FF-C16586FA0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68" y="896714"/>
            <a:ext cx="8276979" cy="43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F866-BDA6-4FCC-BF45-DF51359F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CA8EC-B9B1-4DAC-9E9A-080C787320C9}"/>
              </a:ext>
            </a:extLst>
          </p:cNvPr>
          <p:cNvSpPr txBox="1"/>
          <p:nvPr/>
        </p:nvSpPr>
        <p:spPr>
          <a:xfrm>
            <a:off x="1038225" y="1400175"/>
            <a:ext cx="95535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Brantley, S., Ford, C. R., &amp;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Vose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J. M. (2013). Future species composition will affect forest water use after loss of eastern hemlock from southern Appalachian forests. Ecological Applications, 23(4), 777-790.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Brantley, S. T.,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Miniat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C. F., Elliott, K. J.,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Laseter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S. H., &amp;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Vose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J. M. (2015). Changes to southern Appalachian water yield and stormflow after loss of a foundation species. Ecohydrology, 8(3), 518-528.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Daley, M. J., Phillips, N. G.,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Pettijohn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C., &amp; Hadley, J. L. (2007). Water use by eastern hemlock (Tsuga canadensis) and black birch (Betula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lenta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): implications of effects of the hemlock woolly adelgid. Canadian Journal of Forest Research, 37(10), 2031-2040.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Ford,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Chelcy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R., and James M.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Vose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. “Tsuga Canadensis(L.)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Carr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. Mortality Will Impact Hydrologic Processes In Southern Appalachian Forest Ecosystems.” Ecological Applications, vol. 17, no. 4, 2007, pp. 1156–1167., doi:10.1890/06-0027.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Guswa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Andrew J., and Caitlin M. Spence. “Effect of Throughfall Variability on Recharge: Application to Hemlock and Deciduous Forests in Western Massachusetts.” Ecohydrology, vol. 5, no. 5, Aug. 2011, pp. 563–574., doi:10.1002/eco.281.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Kim, J., Hwang, T., Schaaf, C. L., Orwig, D. A.,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Boose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E., &amp; Munger, J. W. (2017). Increased water yield due to the hemlock woolly adelgid infestation in New England. Geophysical Research Letters, 44(5), 2327-2335.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A foundation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Maintains water budget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1,2,3,4,5,6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Year-round transpiration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Spatial throughfall patterns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Soil moisture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GW recharge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Baseflow volume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Discharge patterns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3649-F7DC-46C9-B4BA-089D007E0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930"/>
            <a:ext cx="10515600" cy="469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7. Jenkins, J. C., Aber, J. D., &amp;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Canham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C. D. (1999). Hemlock woolly adelgid impacts on community structure and N cycling rates in eastern hemlock forests. Canadian Journal of Forest Research, 29(5), 630-645. doi:10.1139/x99-034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8. Boettcher, S. E., &amp; Kalisz, P. J. (1990). Single-Tree Influence on Soil Properties in the Mountains of Eastern Kentucky. Ecology, 71(4), 1365-1372. doi:10.2307/1938273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Domec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J. C., Rivera, L. N., King, J. S.,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Peszlen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I., Hain, F., Smith, B., &amp; Frampton, J. (2013). Hemlock woolly adelgid (A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delges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tsugae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) infestation affects water and carbon relations of eastern hemlock (T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suga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canadensis) and C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arolina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hemlock (T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suga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caroliniana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). New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Phytologist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199(2), 452-463.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10. Adams, Henry D., et al. “Ecohydrological Consequences of Drought- and Infestation- Triggered Tree Die-off: Insights and Hypotheses.” Ecohydrology, vol. 5, no. 2, July 2011, pp. 145–159., doi:10.1002/eco.233.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11. Baker, David B., et al. “A New Flashiness Index: Characteristics And Applications To Midwestern Rivers And Streams.” Journal of the American Water Resources Association, vol. 40, no. 2, 2004, pp. 503–522., doi:10.1111/j.1752-1688.2004.tb01046.x.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F866-BDA6-4FCC-BF45-DF51359F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5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930"/>
            <a:ext cx="10515600" cy="469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12. Archibald,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J.a.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et al. “A Simple, Regionally Parameterized Model for Predicting Nonpoint Source Areas in the Northeastern US.” Journal of Hydrology: Regional Studies, vol. 1, 2014, pp. 74–91., doi:10.1016/j.ejrh.2014.06.003.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13.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Tolson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Bryan A., and Christine A. Shoemaker. “Dynamically Dimensioned Search Algorithm for Computationally Efficient Watershed Model Calibration.” Water Resources Research, vol. 43, no. 1, 2007, doi:10.1029/2005wr004723.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14. Knighton J.,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Coneelly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J.., Walter, M.T. In Review. Alignment of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Ecohydrologic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and Climate Seasonality Control the Influence of Forest Cover on Catchment Flooding: An Evaluation of Eastern Hemlock Loss in the Northeastern US. Water Resources Research.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7F866-BDA6-4FCC-BF45-DF51359F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391D7-E499-4088-887F-B31657A6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106" y="-365125"/>
            <a:ext cx="5038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98631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986491-364A-4836-894D-F4EA73124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221060"/>
              </p:ext>
            </p:extLst>
          </p:nvPr>
        </p:nvGraphicFramePr>
        <p:xfrm>
          <a:off x="1655617" y="2151295"/>
          <a:ext cx="7862455" cy="406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15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A foundation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Coupled nutrient cycling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7,8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 mineralization, nitrification, turnover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 and C pools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C:N ratio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Lower levels of pH, Ca, Mg, K, mineralizable 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396DA-3EAB-4080-9DF7-C954C06A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With an invasive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Hemlock woolly adelgid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Starch reserves in parenchyma cells of EH xylem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Range</a:t>
            </a:r>
          </a:p>
          <a:p>
            <a:pPr lvl="2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Southern Appalachia in 1950s</a:t>
            </a:r>
          </a:p>
          <a:p>
            <a:pPr lvl="2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Georgia to Maine, west to Tennessee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Mortality recorded 4-15 years post onset</a:t>
            </a: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D74EC-D754-4AF6-98E0-F36ECA4F3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Hydrologic budget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Declines in AET (Appalachian studies)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Water use reduction ~40%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Diminishment annual stand-level T ~10%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Winter/Spring stand-level T ~30%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EH 50-60% of total basal area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1,4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Diminishment annual stand-level T ~22%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Winter stand-level T ~74%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Increase and spatial pattern distortion of throughfall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29B19-32F1-4568-9B89-3849D35C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9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Hydrologic budget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72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the immediate term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Soil moisture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Discharge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Annual catchment yield</a:t>
            </a: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Daily amplitude of flow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VSA dilation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29B19-32F1-4568-9B89-3849D35C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D4125716-81A2-4FF8-BD99-67F307D2B910}"/>
              </a:ext>
            </a:extLst>
          </p:cNvPr>
          <p:cNvSpPr/>
          <p:nvPr/>
        </p:nvSpPr>
        <p:spPr>
          <a:xfrm>
            <a:off x="1606858" y="2254929"/>
            <a:ext cx="292963" cy="33735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6DBC7013-EC35-437E-BDDF-3804CDFE2B80}"/>
              </a:ext>
            </a:extLst>
          </p:cNvPr>
          <p:cNvSpPr/>
          <p:nvPr/>
        </p:nvSpPr>
        <p:spPr>
          <a:xfrm>
            <a:off x="1608335" y="2673661"/>
            <a:ext cx="292963" cy="33735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EB2150E6-7551-4F99-A07E-8299B8B225DB}"/>
              </a:ext>
            </a:extLst>
          </p:cNvPr>
          <p:cNvSpPr/>
          <p:nvPr/>
        </p:nvSpPr>
        <p:spPr>
          <a:xfrm>
            <a:off x="1609813" y="3110145"/>
            <a:ext cx="292963" cy="33735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EC905D5-FE89-4FD1-96E7-3B0A770EE5B7}"/>
              </a:ext>
            </a:extLst>
          </p:cNvPr>
          <p:cNvSpPr/>
          <p:nvPr/>
        </p:nvSpPr>
        <p:spPr>
          <a:xfrm rot="10800000">
            <a:off x="1606857" y="3794715"/>
            <a:ext cx="292963" cy="33735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Expanding the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D8E-523D-48F5-824D-ACCCC89C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Multivariate regression analysis of hydrology at 138 USGS gauged sites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Simulation modeling analysis of 75 sites with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JoFlow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Regionally parameterized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ecohydrologic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Lumped daily water budget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Spatially distributed runoff processes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29B19-32F1-4568-9B89-3849D35C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F17D-4A6B-428C-8560-242D88C7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Regression site selection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7417-B62C-4144-ADB9-C35A3E26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gistrain\Desktop\mapfinal.PNG">
            <a:extLst>
              <a:ext uri="{FF2B5EF4-FFF2-40B4-BE49-F238E27FC236}">
                <a16:creationId xmlns:a16="http://schemas.microsoft.com/office/drawing/2014/main" id="{55373051-4F78-4AD1-8837-5E4B20E988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03675"/>
            <a:ext cx="7600950" cy="4961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26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B3D1-524A-4FC7-8A80-5E932C9E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CC99"/>
                </a:solidFill>
                <a:latin typeface="+mn-lt"/>
              </a:rPr>
              <a:t>Regression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D5D8E-523D-48F5-824D-ACCCC89C0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164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i</m:t>
                          </m:r>
                        </m:sub>
                      </m:sSub>
                      <m:r>
                        <a:rPr lang="en-US" sz="18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i</m:t>
                          </m:r>
                          <m: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+…+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p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ip</m:t>
                          </m:r>
                        </m:sub>
                      </m:sSub>
                      <m:r>
                        <a:rPr lang="en-US" sz="18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+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accent2">
                        <a:lumMod val="50000"/>
                      </a:schemeClr>
                    </a:solidFill>
                  </a:rPr>
                  <a:t>Response variables</a:t>
                </a:r>
              </a:p>
              <a:p>
                <a:pPr lvl="1"/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Richards-Baker Flashiness Index</a:t>
                </a:r>
                <a:r>
                  <a:rPr lang="en-US" sz="1600" baseline="30000" dirty="0">
                    <a:solidFill>
                      <a:schemeClr val="accent2">
                        <a:lumMod val="50000"/>
                      </a:schemeClr>
                    </a:solidFill>
                  </a:rPr>
                  <a:t>11</a:t>
                </a:r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𝑛</m:t>
                            </m:r>
                          </m:sup>
                          <m:e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|</m:t>
                            </m:r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𝑞</m:t>
                            </m:r>
                          </m:e>
                        </m:nary>
                        <m: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−1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  <m:t>|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1600" i="1"/>
                      <m:t> </m:t>
                    </m:r>
                  </m:oMath>
                </a14:m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Total baseflow/total Q </a:t>
                </a:r>
              </a:p>
              <a:p>
                <a:pPr lvl="1"/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ET/P ratio </a:t>
                </a:r>
              </a:p>
              <a:p>
                <a:pPr marL="457200" lvl="1" indent="0">
                  <a:buNone/>
                </a:pPr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accent2">
                        <a:lumMod val="50000"/>
                      </a:schemeClr>
                    </a:solidFill>
                  </a:rPr>
                  <a:t>Regressors </a:t>
                </a:r>
              </a:p>
              <a:p>
                <a:pPr lvl="1"/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type, area, latitude, saturated hydraulic conductivity (</a:t>
                </a:r>
                <a:r>
                  <a:rPr lang="en-US" sz="1600" dirty="0" err="1">
                    <a:solidFill>
                      <a:schemeClr val="accent2">
                        <a:lumMod val="50000"/>
                      </a:schemeClr>
                    </a:solidFill>
                  </a:rPr>
                  <a:t>ksat</a:t>
                </a:r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), available water capacity (AWC), mean annual air temperature (MAT), mean annual precipitation (MAP), percent evergreen, percent mixed, percent deciduous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D5D8E-523D-48F5-824D-ACCCC89C0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1641"/>
                <a:ext cx="10515600" cy="4351338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129B19-32F1-4568-9B89-3849D35C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122"/>
            <a:ext cx="12192000" cy="16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968</Words>
  <Application>Microsoft Office PowerPoint</Application>
  <PresentationFormat>Widescreen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A simulation modeling approach to investigate hydrologic regime transformations following Eastern hemlock mortality</vt:lpstr>
      <vt:lpstr>A foundation species</vt:lpstr>
      <vt:lpstr>A foundation species</vt:lpstr>
      <vt:lpstr>With an invasive problem</vt:lpstr>
      <vt:lpstr>Hydrologic budget transformations</vt:lpstr>
      <vt:lpstr>Hydrologic budget transformations</vt:lpstr>
      <vt:lpstr>Expanding the picture</vt:lpstr>
      <vt:lpstr>Regression site selection </vt:lpstr>
      <vt:lpstr>Regression approach</vt:lpstr>
      <vt:lpstr>Regression results</vt:lpstr>
      <vt:lpstr>Simulation approach </vt:lpstr>
      <vt:lpstr>Modeling results</vt:lpstr>
      <vt:lpstr>PowerPoint Presentation</vt:lpstr>
      <vt:lpstr>PowerPoint Presentation</vt:lpstr>
      <vt:lpstr>PowerPoint Presentation</vt:lpstr>
      <vt:lpstr>What’s next</vt:lpstr>
      <vt:lpstr>Tentative design </vt:lpstr>
      <vt:lpstr>PowerPoint Presentation</vt:lpstr>
      <vt:lpstr>References</vt:lpstr>
      <vt:lpstr>References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simulation modeling approach to investigate hydrologic regime transformations following Eastern hemlock mortality</dc:title>
  <dc:creator>kanishka_singh@outlook.com</dc:creator>
  <cp:lastModifiedBy>kanishka_singh@outlook.com</cp:lastModifiedBy>
  <cp:revision>22</cp:revision>
  <dcterms:created xsi:type="dcterms:W3CDTF">2018-12-12T18:18:00Z</dcterms:created>
  <dcterms:modified xsi:type="dcterms:W3CDTF">2018-12-13T15:52:03Z</dcterms:modified>
</cp:coreProperties>
</file>