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2" r:id="rId3"/>
    <p:sldMasterId id="2147483753" r:id="rId4"/>
    <p:sldMasterId id="2147483765" r:id="rId5"/>
  </p:sldMasterIdLst>
  <p:notesMasterIdLst>
    <p:notesMasterId r:id="rId45"/>
  </p:notesMasterIdLst>
  <p:handoutMasterIdLst>
    <p:handoutMasterId r:id="rId46"/>
  </p:handoutMasterIdLst>
  <p:sldIdLst>
    <p:sldId id="390" r:id="rId6"/>
    <p:sldId id="290" r:id="rId7"/>
    <p:sldId id="391" r:id="rId8"/>
    <p:sldId id="427" r:id="rId9"/>
    <p:sldId id="428" r:id="rId10"/>
    <p:sldId id="377" r:id="rId11"/>
    <p:sldId id="351" r:id="rId12"/>
    <p:sldId id="268" r:id="rId13"/>
    <p:sldId id="389" r:id="rId14"/>
    <p:sldId id="292" r:id="rId15"/>
    <p:sldId id="419" r:id="rId16"/>
    <p:sldId id="420" r:id="rId17"/>
    <p:sldId id="411" r:id="rId18"/>
    <p:sldId id="443" r:id="rId19"/>
    <p:sldId id="445" r:id="rId20"/>
    <p:sldId id="446" r:id="rId21"/>
    <p:sldId id="447" r:id="rId22"/>
    <p:sldId id="448" r:id="rId23"/>
    <p:sldId id="409" r:id="rId24"/>
    <p:sldId id="449" r:id="rId25"/>
    <p:sldId id="410" r:id="rId26"/>
    <p:sldId id="423" r:id="rId27"/>
    <p:sldId id="440" r:id="rId28"/>
    <p:sldId id="408" r:id="rId29"/>
    <p:sldId id="424" r:id="rId30"/>
    <p:sldId id="429" r:id="rId31"/>
    <p:sldId id="383" r:id="rId32"/>
    <p:sldId id="450" r:id="rId33"/>
    <p:sldId id="381" r:id="rId34"/>
    <p:sldId id="434" r:id="rId35"/>
    <p:sldId id="438" r:id="rId36"/>
    <p:sldId id="430" r:id="rId37"/>
    <p:sldId id="431" r:id="rId38"/>
    <p:sldId id="432" r:id="rId39"/>
    <p:sldId id="433" r:id="rId40"/>
    <p:sldId id="422" r:id="rId41"/>
    <p:sldId id="437" r:id="rId42"/>
    <p:sldId id="399" r:id="rId43"/>
    <p:sldId id="441" r:id="rId44"/>
  </p:sldIdLst>
  <p:sldSz cx="9144000" cy="6858000" type="screen4x3"/>
  <p:notesSz cx="7169150" cy="94551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 varScale="1">
        <p:scale>
          <a:sx n="71" d="100"/>
          <a:sy n="71" d="100"/>
        </p:scale>
        <p:origin x="12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6632" cy="474400"/>
          </a:xfrm>
          <a:prstGeom prst="rect">
            <a:avLst/>
          </a:prstGeom>
        </p:spPr>
        <p:txBody>
          <a:bodyPr vert="horz" lIns="94988" tIns="47494" rIns="94988" bIns="474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60859" y="0"/>
            <a:ext cx="3106632" cy="474400"/>
          </a:xfrm>
          <a:prstGeom prst="rect">
            <a:avLst/>
          </a:prstGeom>
        </p:spPr>
        <p:txBody>
          <a:bodyPr vert="horz" lIns="94988" tIns="47494" rIns="94988" bIns="47494" rtlCol="0"/>
          <a:lstStyle>
            <a:lvl1pPr algn="r">
              <a:defRPr sz="1200"/>
            </a:lvl1pPr>
          </a:lstStyle>
          <a:p>
            <a:fld id="{A0A1B7B5-F7C1-414E-9942-24237636C72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80752"/>
            <a:ext cx="3106632" cy="474399"/>
          </a:xfrm>
          <a:prstGeom prst="rect">
            <a:avLst/>
          </a:prstGeom>
        </p:spPr>
        <p:txBody>
          <a:bodyPr vert="horz" lIns="94988" tIns="47494" rIns="94988" bIns="474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60859" y="8980752"/>
            <a:ext cx="3106632" cy="474399"/>
          </a:xfrm>
          <a:prstGeom prst="rect">
            <a:avLst/>
          </a:prstGeom>
        </p:spPr>
        <p:txBody>
          <a:bodyPr vert="horz" lIns="94988" tIns="47494" rIns="94988" bIns="47494" rtlCol="0" anchor="b"/>
          <a:lstStyle>
            <a:lvl1pPr algn="r">
              <a:defRPr sz="1200"/>
            </a:lvl1pPr>
          </a:lstStyle>
          <a:p>
            <a:fld id="{7ED443A4-FF41-471D-901B-7F3038543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58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6632" cy="472758"/>
          </a:xfrm>
          <a:prstGeom prst="rect">
            <a:avLst/>
          </a:prstGeom>
        </p:spPr>
        <p:txBody>
          <a:bodyPr vert="horz" lIns="94988" tIns="47494" rIns="94988" bIns="474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60859" y="0"/>
            <a:ext cx="3106632" cy="472758"/>
          </a:xfrm>
          <a:prstGeom prst="rect">
            <a:avLst/>
          </a:prstGeom>
        </p:spPr>
        <p:txBody>
          <a:bodyPr vert="horz" lIns="94988" tIns="47494" rIns="94988" bIns="47494" rtlCol="0"/>
          <a:lstStyle>
            <a:lvl1pPr algn="r">
              <a:defRPr sz="1200"/>
            </a:lvl1pPr>
          </a:lstStyle>
          <a:p>
            <a:fld id="{7389F37B-B7AB-4F20-BB82-293EA6702525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0788" y="709613"/>
            <a:ext cx="4727575" cy="354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88" tIns="47494" rIns="94988" bIns="474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915" y="4491196"/>
            <a:ext cx="5735320" cy="4254818"/>
          </a:xfrm>
          <a:prstGeom prst="rect">
            <a:avLst/>
          </a:prstGeom>
        </p:spPr>
        <p:txBody>
          <a:bodyPr vert="horz" lIns="94988" tIns="47494" rIns="94988" bIns="4749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80751"/>
            <a:ext cx="3106632" cy="472758"/>
          </a:xfrm>
          <a:prstGeom prst="rect">
            <a:avLst/>
          </a:prstGeom>
        </p:spPr>
        <p:txBody>
          <a:bodyPr vert="horz" lIns="94988" tIns="47494" rIns="94988" bIns="474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60859" y="8980751"/>
            <a:ext cx="3106632" cy="472758"/>
          </a:xfrm>
          <a:prstGeom prst="rect">
            <a:avLst/>
          </a:prstGeom>
        </p:spPr>
        <p:txBody>
          <a:bodyPr vert="horz" lIns="94988" tIns="47494" rIns="94988" bIns="47494" rtlCol="0" anchor="b"/>
          <a:lstStyle>
            <a:lvl1pPr algn="r">
              <a:defRPr sz="1200"/>
            </a:lvl1pPr>
          </a:lstStyle>
          <a:p>
            <a:fld id="{D573F31A-906D-405B-B343-7A9D8DE53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3F31A-906D-405B-B343-7A9D8DE530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3A834-8722-4C3C-B2FC-47BD1AC1E8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4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1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8185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050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4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82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0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3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4A553-1E4D-49A2-A5C6-C6AA932BE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1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00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55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3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6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9420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855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F274-0547-4406-8ADA-1F001B82993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F2D3-247F-4466-A3D0-9DCD643AF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03B9F-6940-48A4-8F3A-E4E733125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2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D5BE6-458E-4D65-881C-256A230C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8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42A3A-822C-4405-94C1-B7DE9B3CF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19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42A3A-822C-4405-94C1-B7DE9B3CF29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17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7266D-195C-45C7-9082-3193F17E8D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62815-EDDE-4039-806C-B3A1123FCE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7266D-195C-45C7-9082-3193F17E8D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7266D-195C-45C7-9082-3193F17E8D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7266D-195C-45C7-9082-3193F17E8D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8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28600"/>
            <a:ext cx="8902995" cy="2209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</a:rPr>
              <a:t>Trends in Exchangeable Cations (and Carbon) after </a:t>
            </a:r>
            <a:r>
              <a:rPr lang="en-US" sz="4000" b="1" dirty="0" smtClean="0">
                <a:solidFill>
                  <a:srgbClr val="FFFF00"/>
                </a:solidFill>
              </a:rPr>
              <a:t>15 </a:t>
            </a:r>
            <a:r>
              <a:rPr lang="en-US" sz="4000" b="1" dirty="0">
                <a:solidFill>
                  <a:srgbClr val="FFFF00"/>
                </a:solidFill>
              </a:rPr>
              <a:t>Years into a 150-Year Soil Monitoring Study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4999" y="3352800"/>
            <a:ext cx="7150395" cy="3733800"/>
          </a:xfrm>
        </p:spPr>
        <p:txBody>
          <a:bodyPr/>
          <a:lstStyle/>
          <a:p>
            <a:pPr algn="l" eaLnBrk="1" hangingPunct="1"/>
            <a:r>
              <a:rPr lang="en-US" sz="2400" dirty="0">
                <a:solidFill>
                  <a:schemeClr val="bg1"/>
                </a:solidFill>
              </a:rPr>
              <a:t>Don Ross, University of Vermont</a:t>
            </a: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Scott </a:t>
            </a:r>
            <a:r>
              <a:rPr lang="en-US" sz="2400" dirty="0" smtClean="0">
                <a:solidFill>
                  <a:schemeClr val="bg1"/>
                </a:solidFill>
              </a:rPr>
              <a:t>Bailey, USFS Northern Research Station</a:t>
            </a: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Angie Quintana, USFS </a:t>
            </a:r>
            <a:r>
              <a:rPr lang="en-US" sz="2400" dirty="0" smtClean="0">
                <a:solidFill>
                  <a:schemeClr val="bg1"/>
                </a:solidFill>
              </a:rPr>
              <a:t>GMNF</a:t>
            </a: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Thom </a:t>
            </a:r>
            <a:r>
              <a:rPr lang="en-US" sz="2400" dirty="0">
                <a:solidFill>
                  <a:schemeClr val="bg1"/>
                </a:solidFill>
              </a:rPr>
              <a:t>Villars, USDA </a:t>
            </a:r>
            <a:r>
              <a:rPr lang="en-US" sz="2400" dirty="0" smtClean="0">
                <a:solidFill>
                  <a:schemeClr val="bg1"/>
                </a:solidFill>
              </a:rPr>
              <a:t>NRCS (retired)</a:t>
            </a:r>
            <a:endParaRPr lang="en-US" sz="24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400" dirty="0" smtClean="0">
                <a:solidFill>
                  <a:schemeClr val="bg1"/>
                </a:solidFill>
              </a:rPr>
              <a:t>Sandy Wilmot, VT Forests, Parks and Rec (retired)</a:t>
            </a:r>
            <a:endParaRPr lang="en-US" sz="2400" dirty="0" smtClean="0">
              <a:solidFill>
                <a:schemeClr val="bg1"/>
              </a:solidFill>
            </a:endParaRPr>
          </a:p>
          <a:p>
            <a:pPr indent="-457200" algn="l" eaLnBrk="1" hangingPunct="1"/>
            <a:r>
              <a:rPr lang="en-US" sz="2400" dirty="0" smtClean="0">
                <a:solidFill>
                  <a:schemeClr val="bg1"/>
                </a:solidFill>
              </a:rPr>
              <a:t>Jim Duncan, </a:t>
            </a:r>
            <a:r>
              <a:rPr lang="en-US" sz="2400" dirty="0" smtClean="0">
                <a:solidFill>
                  <a:schemeClr val="bg1"/>
                </a:solidFill>
              </a:rPr>
              <a:t>Forest </a:t>
            </a:r>
            <a:r>
              <a:rPr lang="en-US" sz="2400" dirty="0" smtClean="0">
                <a:solidFill>
                  <a:schemeClr val="bg1"/>
                </a:solidFill>
              </a:rPr>
              <a:t>Ecosystem Monitoring </a:t>
            </a:r>
            <a:r>
              <a:rPr lang="en-US" sz="2400" dirty="0" smtClean="0">
                <a:solidFill>
                  <a:schemeClr val="bg1"/>
                </a:solidFill>
              </a:rPr>
              <a:t>Coop         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21"/>
          <p:cNvSpPr>
            <a:spLocks noChangeArrowheads="1"/>
          </p:cNvSpPr>
          <p:nvPr/>
        </p:nvSpPr>
        <p:spPr bwMode="auto">
          <a:xfrm>
            <a:off x="0" y="382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5" name="Rectangle 26"/>
          <p:cNvSpPr>
            <a:spLocks noChangeArrowheads="1"/>
          </p:cNvSpPr>
          <p:nvPr/>
        </p:nvSpPr>
        <p:spPr bwMode="auto">
          <a:xfrm>
            <a:off x="0" y="382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6" name="Rectangle 65"/>
          <p:cNvSpPr>
            <a:spLocks noChangeArrowheads="1"/>
          </p:cNvSpPr>
          <p:nvPr/>
        </p:nvSpPr>
        <p:spPr bwMode="auto">
          <a:xfrm>
            <a:off x="0" y="382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7" name="Rectangle 78"/>
          <p:cNvSpPr>
            <a:spLocks noChangeArrowheads="1"/>
          </p:cNvSpPr>
          <p:nvPr/>
        </p:nvSpPr>
        <p:spPr bwMode="auto">
          <a:xfrm>
            <a:off x="0" y="382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4945" name="Group 8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853109"/>
              </p:ext>
            </p:extLst>
          </p:nvPr>
        </p:nvGraphicFramePr>
        <p:xfrm>
          <a:off x="2847975" y="900113"/>
          <a:ext cx="444500" cy="396875"/>
        </p:xfrm>
        <a:graphic>
          <a:graphicData uri="http://schemas.openxmlformats.org/drawingml/2006/table">
            <a:tbl>
              <a:tblPr/>
              <a:tblGrid>
                <a:gridCol w="4445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93" marB="4579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517" name="Text Box 802"/>
          <p:cNvSpPr txBox="1">
            <a:spLocks noChangeArrowheads="1"/>
          </p:cNvSpPr>
          <p:nvPr/>
        </p:nvSpPr>
        <p:spPr bwMode="auto">
          <a:xfrm>
            <a:off x="6211186" y="1600200"/>
            <a:ext cx="28956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333399"/>
                </a:solidFill>
              </a:rPr>
              <a:t>T</a:t>
            </a:r>
            <a:r>
              <a:rPr lang="en-US" sz="3200" dirty="0" smtClean="0">
                <a:solidFill>
                  <a:srgbClr val="333399"/>
                </a:solidFill>
              </a:rPr>
              <a:t>ypical site plan with 100 5x5m plots. 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333399"/>
                </a:solidFill>
              </a:rPr>
              <a:t>Plots in yellow have been sampled in 2002-2017 (40 plots to date).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7"/>
            <a:ext cx="6211186" cy="582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VYCC crew getting digging instructions on 2017 Day One at Ranch Brook site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65368"/>
            <a:ext cx="8229600" cy="5310043"/>
          </a:xfrm>
        </p:spPr>
      </p:pic>
    </p:spTree>
    <p:extLst>
      <p:ext uri="{BB962C8B-B14F-4D97-AF65-F5344CB8AC3E}">
        <p14:creationId xmlns:p14="http://schemas.microsoft.com/office/powerpoint/2010/main" val="28436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Scott Bailey, USFS, and Emily </a:t>
            </a:r>
            <a:r>
              <a:rPr lang="en-US" sz="3200" dirty="0" err="1" smtClean="0"/>
              <a:t>Piersiak</a:t>
            </a:r>
            <a:r>
              <a:rPr lang="en-US" sz="3200" dirty="0" smtClean="0"/>
              <a:t>, UVM, sampling at Forehead site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" y="1127051"/>
            <a:ext cx="8390407" cy="5578728"/>
          </a:xfrm>
        </p:spPr>
      </p:pic>
    </p:spTree>
    <p:extLst>
      <p:ext uri="{BB962C8B-B14F-4D97-AF65-F5344CB8AC3E}">
        <p14:creationId xmlns:p14="http://schemas.microsoft.com/office/powerpoint/2010/main" val="14910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90" y="457200"/>
            <a:ext cx="8915399" cy="99060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Angie Quintana– attacking a soil pit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5181" y="1524000"/>
            <a:ext cx="8660219" cy="4919330"/>
          </a:xfrm>
        </p:spPr>
      </p:pic>
    </p:spTree>
    <p:extLst>
      <p:ext uri="{BB962C8B-B14F-4D97-AF65-F5344CB8AC3E}">
        <p14:creationId xmlns:p14="http://schemas.microsoft.com/office/powerpoint/2010/main" val="6000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oil Ranch layout and digger crew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15000" y="5105400"/>
            <a:ext cx="3124200" cy="1311275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</a:rPr>
              <a:t>Ranch Brook </a:t>
            </a:r>
            <a:r>
              <a:rPr lang="en-US" sz="4000" dirty="0" smtClean="0">
                <a:solidFill>
                  <a:srgbClr val="000000"/>
                </a:solidFill>
              </a:rPr>
              <a:t> 2002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My Pictures\200-yr\2012\Polka Dot\IMG_6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41349"/>
            <a:ext cx="8701478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Underhill State Park or ‘Polka-Dot’, 2400’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My Pictures\200-yr\2012\Forehead\IMG_6217_view_from_shortcut_parking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6007387"/>
            <a:ext cx="3505200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Forehead, 3600’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9144000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Forehead soil profiles – all years</a:t>
            </a:r>
            <a:br>
              <a:rPr lang="en-US" sz="2000" b="1" dirty="0" smtClean="0"/>
            </a:br>
            <a:r>
              <a:rPr lang="en-US" sz="2000" b="1" dirty="0" smtClean="0"/>
              <a:t>FH is only site that has bedrock within depth of study</a:t>
            </a:r>
            <a:endParaRPr lang="en-US" sz="2000" b="1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9"/>
          <a:stretch/>
        </p:blipFill>
        <p:spPr>
          <a:xfrm>
            <a:off x="221512" y="838200"/>
            <a:ext cx="8846288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98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680960" cy="1371600"/>
          </a:xfrm>
        </p:spPr>
        <p:txBody>
          <a:bodyPr/>
          <a:lstStyle/>
          <a:p>
            <a:pPr algn="l" eaLnBrk="1" hangingPunct="1"/>
            <a:r>
              <a:rPr lang="en-US" b="1" dirty="0" smtClean="0">
                <a:solidFill>
                  <a:schemeClr val="accent2"/>
                </a:solidFill>
              </a:rPr>
              <a:t>Initial Project Goals: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67700" cy="5181600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spcBef>
                <a:spcPts val="1800"/>
              </a:spcBef>
              <a:buFontTx/>
              <a:buAutoNum type="arabicPeriod"/>
            </a:pPr>
            <a:r>
              <a:rPr lang="en-US" sz="3100" dirty="0" smtClean="0"/>
              <a:t>Establish five 50 x 50 m relatively uniform plots in sites associated with the Vermont Monitoring Coop.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1800"/>
              </a:spcBef>
              <a:buFontTx/>
              <a:buAutoNum type="arabicPeriod"/>
            </a:pPr>
            <a:r>
              <a:rPr lang="en-US" sz="3100" dirty="0" smtClean="0"/>
              <a:t>Sample plots at designated intervals: 0, 5, 10, 25, 50, 100, 150, and 200 years (with 2 other times in reserve)</a:t>
            </a:r>
          </a:p>
          <a:p>
            <a:pPr marL="400050" lvl="1" indent="0"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smtClean="0">
                <a:solidFill>
                  <a:srgbClr val="002060"/>
                </a:solidFill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</a:rPr>
              <a:t>Year 0 = 2002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1800"/>
              </a:spcBef>
              <a:buFontTx/>
              <a:buAutoNum type="arabicPeriod"/>
            </a:pPr>
            <a:r>
              <a:rPr lang="en-US" sz="3100" dirty="0"/>
              <a:t>Analyze initial samples to determine baseline values.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1800"/>
              </a:spcBef>
              <a:buFontTx/>
              <a:buAutoNum type="arabicPeriod"/>
            </a:pPr>
            <a:r>
              <a:rPr lang="en-US" sz="3100" dirty="0" smtClean="0"/>
              <a:t>Archive samples for later comparisons.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1800"/>
              </a:spcBef>
              <a:buFontTx/>
              <a:buAutoNum type="arabicPeriod"/>
            </a:pPr>
            <a:r>
              <a:rPr lang="en-US" sz="3100" dirty="0" smtClean="0"/>
              <a:t>Protect the plots for future monitoring.</a:t>
            </a:r>
            <a:endParaRPr lang="en-US" sz="31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My Pictures\200-yr\2012\Forehead\IMG_6225_Pit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6007387"/>
            <a:ext cx="2057400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Forehead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Lye Brook Trail soil profiles – all years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7"/>
          <a:stretch/>
        </p:blipFill>
        <p:spPr>
          <a:xfrm>
            <a:off x="76200" y="803558"/>
            <a:ext cx="9067800" cy="60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Lye Brook Trail plot 1 with thick O horizon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822895"/>
            <a:ext cx="4648200" cy="5882706"/>
          </a:xfrm>
        </p:spPr>
      </p:pic>
    </p:spTree>
    <p:extLst>
      <p:ext uri="{BB962C8B-B14F-4D97-AF65-F5344CB8AC3E}">
        <p14:creationId xmlns:p14="http://schemas.microsoft.com/office/powerpoint/2010/main" val="37547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399"/>
            <a:ext cx="8839200" cy="587712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2800" dirty="0" smtClean="0"/>
              <a:t>Lye Brook Trail plot 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70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Ranch Brook soil profiles – all years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8"/>
          <a:stretch/>
        </p:blipFill>
        <p:spPr>
          <a:xfrm>
            <a:off x="152400" y="677772"/>
            <a:ext cx="8763000" cy="61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898" y="70847"/>
            <a:ext cx="9023498" cy="7159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Ranch Brook plot 15 with shallow O horizon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86809"/>
            <a:ext cx="5334000" cy="5918791"/>
          </a:xfrm>
        </p:spPr>
      </p:pic>
    </p:spTree>
    <p:extLst>
      <p:ext uri="{BB962C8B-B14F-4D97-AF65-F5344CB8AC3E}">
        <p14:creationId xmlns:p14="http://schemas.microsoft.com/office/powerpoint/2010/main" val="22786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848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/>
              <a:t>Exchangeable Al in the B horizon</a:t>
            </a:r>
            <a:endParaRPr lang="en-US" sz="3600" b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7946696" cy="55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848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smtClean="0"/>
              <a:t>Exchangeable Calcium in B </a:t>
            </a:r>
            <a:r>
              <a:rPr lang="en-US" sz="3200" b="1" kern="0" dirty="0" smtClean="0"/>
              <a:t>horizons</a:t>
            </a:r>
            <a:endParaRPr lang="en-US" sz="3200" b="1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005"/>
            <a:ext cx="8153400" cy="56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7830687" cy="569504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848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/>
              <a:t>Carbon in the B horizons</a:t>
            </a: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3156681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8683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Carbon in the </a:t>
            </a:r>
            <a:r>
              <a:rPr lang="en-US" sz="3600" b="1" dirty="0" err="1" smtClean="0"/>
              <a:t>Oa</a:t>
            </a:r>
            <a:r>
              <a:rPr lang="en-US" sz="3600" b="1" dirty="0" smtClean="0"/>
              <a:t>/A horizon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90600"/>
            <a:ext cx="7757816" cy="56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72200" cy="868362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chemeClr val="accent2"/>
                </a:solidFill>
              </a:rPr>
              <a:t>5 Monitoring Sites: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343400" cy="5486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Mt. Mansfield Ranch Brook</a:t>
            </a:r>
          </a:p>
          <a:p>
            <a:pPr lvl="1" eaLnBrk="1" hangingPunct="1"/>
            <a:r>
              <a:rPr lang="en-US" sz="2000" dirty="0" smtClean="0"/>
              <a:t>northern hardwood</a:t>
            </a:r>
          </a:p>
          <a:p>
            <a:pPr eaLnBrk="1" hangingPunct="1"/>
            <a:r>
              <a:rPr lang="en-US" sz="2400" dirty="0" smtClean="0"/>
              <a:t>Mt. Mansfield Forehead</a:t>
            </a:r>
          </a:p>
          <a:p>
            <a:pPr lvl="1" eaLnBrk="1" hangingPunct="1"/>
            <a:r>
              <a:rPr lang="en-US" sz="2000" dirty="0" smtClean="0"/>
              <a:t>high elevation spruce/fir</a:t>
            </a:r>
          </a:p>
          <a:p>
            <a:pPr eaLnBrk="1" hangingPunct="1"/>
            <a:r>
              <a:rPr lang="en-US" sz="2400" dirty="0" smtClean="0"/>
              <a:t>Mt. Mansfield Underhill State Park</a:t>
            </a:r>
          </a:p>
          <a:p>
            <a:pPr lvl="1" eaLnBrk="1" hangingPunct="1"/>
            <a:r>
              <a:rPr lang="en-US" sz="2000" dirty="0"/>
              <a:t>t</a:t>
            </a:r>
            <a:r>
              <a:rPr lang="en-US" sz="2000" dirty="0" smtClean="0"/>
              <a:t>ransitional forest</a:t>
            </a:r>
          </a:p>
          <a:p>
            <a:pPr lvl="1" eaLnBrk="1" hangingPunct="1"/>
            <a:r>
              <a:rPr lang="en-US" sz="2000" dirty="0" smtClean="0"/>
              <a:t>SCAN site</a:t>
            </a:r>
          </a:p>
          <a:p>
            <a:pPr eaLnBrk="1" hangingPunct="1"/>
            <a:r>
              <a:rPr lang="en-US" sz="2400" dirty="0" smtClean="0"/>
              <a:t>Lye Brook “Road”</a:t>
            </a:r>
          </a:p>
          <a:p>
            <a:pPr lvl="1" eaLnBrk="1" hangingPunct="1"/>
            <a:r>
              <a:rPr lang="en-US" sz="2000" dirty="0" smtClean="0"/>
              <a:t>northern hardwood</a:t>
            </a:r>
          </a:p>
          <a:p>
            <a:pPr lvl="1" eaLnBrk="1" hangingPunct="1"/>
            <a:r>
              <a:rPr lang="en-US" sz="2000" dirty="0" smtClean="0"/>
              <a:t>SCAN site</a:t>
            </a:r>
          </a:p>
          <a:p>
            <a:pPr eaLnBrk="1" hangingPunct="1"/>
            <a:r>
              <a:rPr lang="en-US" sz="2400" dirty="0" smtClean="0"/>
              <a:t>Lye Brook “Trail”</a:t>
            </a:r>
          </a:p>
          <a:p>
            <a:pPr lvl="1" eaLnBrk="1" hangingPunct="1"/>
            <a:r>
              <a:rPr lang="en-US" sz="2000" dirty="0"/>
              <a:t>t</a:t>
            </a:r>
            <a:r>
              <a:rPr lang="en-US" sz="2000" dirty="0" smtClean="0"/>
              <a:t>ransitional forest</a:t>
            </a:r>
          </a:p>
        </p:txBody>
      </p:sp>
      <p:pic>
        <p:nvPicPr>
          <p:cNvPr id="13316" name="Picture 4" descr="SCAN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435682"/>
            <a:ext cx="3886200" cy="61448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641664" cy="6400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Extending the 5-year intervals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in 2017,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of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remaining 5x5m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sampling plots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subdivided into four quadrants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(2.5x 2.5m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Plots are now located and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marked by surveyors. </a:t>
            </a: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provides a possible 280 remaining subplots or 28 sampling times or 140 more years at 5-year intervals (beginning 2017).</a:t>
            </a:r>
          </a:p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200-year study is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150-year study.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8418"/>
            <a:ext cx="8839200" cy="64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9067800" cy="10207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Challenges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63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Variability!</a:t>
            </a:r>
          </a:p>
          <a:p>
            <a:endParaRPr lang="en-US" sz="2800" dirty="0" smtClean="0"/>
          </a:p>
          <a:p>
            <a:r>
              <a:rPr lang="en-US" sz="2800" dirty="0" smtClean="0"/>
              <a:t>Archiving—still nothing permanent guaranteed</a:t>
            </a:r>
          </a:p>
          <a:p>
            <a:endParaRPr lang="en-US" sz="2800" dirty="0" smtClean="0"/>
          </a:p>
          <a:p>
            <a:r>
              <a:rPr lang="en-US" sz="2800" dirty="0" smtClean="0"/>
              <a:t>People keep retiring!</a:t>
            </a:r>
          </a:p>
          <a:p>
            <a:endParaRPr lang="en-US" sz="2800" dirty="0"/>
          </a:p>
          <a:p>
            <a:r>
              <a:rPr lang="en-US" sz="2800" dirty="0" smtClean="0"/>
              <a:t>Funding difficult</a:t>
            </a:r>
          </a:p>
          <a:p>
            <a:pPr lvl="1"/>
            <a:r>
              <a:rPr lang="en-US" sz="2000" dirty="0" smtClean="0"/>
              <a:t>Some funding through the Forest Service and the FEMC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050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1" y="152400"/>
            <a:ext cx="9137538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999" y="1752600"/>
            <a:ext cx="429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Data now available!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39763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rgbClr val="C00000"/>
                </a:solidFill>
              </a:rPr>
              <a:t>(Almost) everyone involved in 2017: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686800" cy="6096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Sandy Wilmot, Vermont Forests, Parks and </a:t>
            </a:r>
            <a:r>
              <a:rPr lang="en-US" sz="2000" dirty="0" smtClean="0"/>
              <a:t>Rec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Joshua Halman, Vermont Forests, Parks and Rec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Isaac </a:t>
            </a:r>
            <a:r>
              <a:rPr lang="en-US" sz="2000" dirty="0" err="1" smtClean="0"/>
              <a:t>Estey</a:t>
            </a:r>
            <a:r>
              <a:rPr lang="en-US" sz="2000" dirty="0" smtClean="0"/>
              <a:t>, Vermont Forests, Parks and Rec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Deane Wang, UVM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Don Ross, UVM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Emily </a:t>
            </a:r>
            <a:r>
              <a:rPr lang="en-US" sz="2000" dirty="0" err="1"/>
              <a:t>Piersiak</a:t>
            </a:r>
            <a:r>
              <a:rPr lang="en-US" sz="2000" dirty="0"/>
              <a:t>, </a:t>
            </a:r>
            <a:r>
              <a:rPr lang="en-US" sz="2000" dirty="0" smtClean="0"/>
              <a:t>UVM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Liza Lemieux, UVM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Jim Duncan, FEMC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John Truong, </a:t>
            </a:r>
            <a:r>
              <a:rPr lang="en-US" sz="2000" dirty="0" smtClean="0"/>
              <a:t>FEMC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Matt Gorton, FEMC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Scott Bailey, US Forest Service, Northern Research Station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Emily </a:t>
            </a:r>
            <a:r>
              <a:rPr lang="en-US" sz="2000" dirty="0" err="1" smtClean="0"/>
              <a:t>Piche</a:t>
            </a:r>
            <a:r>
              <a:rPr lang="en-US" sz="2000" dirty="0" smtClean="0"/>
              <a:t>, US Forest Service, Northern Research Station (now UVM)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Angie </a:t>
            </a:r>
            <a:r>
              <a:rPr lang="en-US" sz="2000" dirty="0"/>
              <a:t>Quintana, US Forest </a:t>
            </a:r>
            <a:r>
              <a:rPr lang="en-US" sz="2000" dirty="0" smtClean="0"/>
              <a:t>Service, GMNF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Josh </a:t>
            </a:r>
            <a:r>
              <a:rPr lang="en-US" sz="2000" dirty="0" smtClean="0"/>
              <a:t>Lobe, </a:t>
            </a:r>
            <a:r>
              <a:rPr lang="en-US" sz="2000" dirty="0"/>
              <a:t>US Forest </a:t>
            </a:r>
            <a:r>
              <a:rPr lang="en-US" sz="2000" dirty="0" smtClean="0"/>
              <a:t>Service, GMNF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Thom Villars, NRCS-VT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Alexis Clune, </a:t>
            </a:r>
            <a:r>
              <a:rPr lang="en-US" sz="2000" dirty="0" smtClean="0"/>
              <a:t>NRCS-VT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Vermont Youth Conservation Corps (8 crew members)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7200" y="22098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Funding </a:t>
            </a:r>
            <a:r>
              <a:rPr lang="en-US" b="1" dirty="0" smtClean="0">
                <a:solidFill>
                  <a:srgbClr val="C00000"/>
                </a:solidFill>
              </a:rPr>
              <a:t>generously </a:t>
            </a:r>
            <a:r>
              <a:rPr lang="en-US" b="1" dirty="0" smtClean="0">
                <a:solidFill>
                  <a:srgbClr val="C00000"/>
                </a:solidFill>
              </a:rPr>
              <a:t>provided by FEMC and Green Mountain and Finger Lakes National Forests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74638"/>
            <a:ext cx="6324600" cy="42051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51382"/>
            <a:ext cx="3314083" cy="4984382"/>
          </a:xfrm>
        </p:spPr>
      </p:pic>
      <p:sp>
        <p:nvSpPr>
          <p:cNvPr id="3" name="TextBox 2"/>
          <p:cNvSpPr txBox="1"/>
          <p:nvPr/>
        </p:nvSpPr>
        <p:spPr>
          <a:xfrm>
            <a:off x="457200" y="48006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Thanks Thom!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b="1" dirty="0" smtClean="0">
                <a:solidFill>
                  <a:srgbClr val="C00000"/>
                </a:solidFill>
              </a:rPr>
              <a:t>(retired last spring)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1" y="228600"/>
            <a:ext cx="9016089" cy="6385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2133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Forehead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5562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Ranch Brook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" y="304800"/>
            <a:ext cx="9081163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Route 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9144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Stratton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737" y="381000"/>
            <a:ext cx="8458200" cy="6477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</a:rPr>
              <a:t>Sampling years have been:</a:t>
            </a:r>
          </a:p>
          <a:p>
            <a:pPr marL="400050" lvl="1" indent="0">
              <a:buNone/>
            </a:pPr>
            <a:r>
              <a:rPr lang="en-US" sz="5000" b="1" dirty="0" smtClean="0">
                <a:solidFill>
                  <a:srgbClr val="002060"/>
                </a:solidFill>
              </a:rPr>
              <a:t>2002, 2007, 2012, 2017…</a:t>
            </a:r>
            <a:endParaRPr lang="en-US" sz="5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000" b="1" dirty="0" smtClean="0"/>
          </a:p>
          <a:p>
            <a:pPr marL="0" indent="0">
              <a:buNone/>
            </a:pPr>
            <a:r>
              <a:rPr lang="en-US" sz="6000" b="1" dirty="0" smtClean="0"/>
              <a:t>Sampling Protocols for 2007, 2012, 2017: </a:t>
            </a:r>
          </a:p>
          <a:p>
            <a:pPr marL="0" indent="0">
              <a:buNone/>
            </a:pPr>
            <a:endParaRPr lang="en-US" sz="6000" b="1" dirty="0" smtClean="0"/>
          </a:p>
          <a:p>
            <a:pPr marL="0" indent="0">
              <a:buNone/>
            </a:pPr>
            <a:r>
              <a:rPr lang="en-US" sz="5000" b="1" dirty="0" smtClean="0"/>
              <a:t>Four </a:t>
            </a:r>
            <a:r>
              <a:rPr lang="en-US" sz="5000" b="1" dirty="0"/>
              <a:t>large </a:t>
            </a:r>
            <a:r>
              <a:rPr lang="en-US" sz="5000" b="1" dirty="0" smtClean="0"/>
              <a:t>sample bags collected from </a:t>
            </a:r>
            <a:r>
              <a:rPr lang="en-US" sz="5000" b="1" dirty="0"/>
              <a:t>each </a:t>
            </a:r>
            <a:r>
              <a:rPr lang="en-US" sz="5000" b="1" dirty="0" smtClean="0"/>
              <a:t>soil pit:</a:t>
            </a:r>
          </a:p>
          <a:p>
            <a:pPr marL="0" indent="0">
              <a:buNone/>
            </a:pPr>
            <a:endParaRPr lang="en-US" sz="5000" b="1" dirty="0"/>
          </a:p>
          <a:p>
            <a:pPr marL="914400" indent="-914400">
              <a:buFont typeface="+mj-lt"/>
              <a:buAutoNum type="arabicPeriod"/>
            </a:pPr>
            <a:r>
              <a:rPr lang="en-US" sz="5200" b="1" dirty="0" smtClean="0"/>
              <a:t>Oi and Oe combined: Litter </a:t>
            </a:r>
            <a:r>
              <a:rPr lang="en-US" sz="5200" b="1" dirty="0"/>
              <a:t>layer 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200" b="1" dirty="0" smtClean="0"/>
              <a:t>Oa and/or A: near-surface </a:t>
            </a:r>
            <a:r>
              <a:rPr lang="en-US" sz="5200" b="1" dirty="0" err="1"/>
              <a:t>humified</a:t>
            </a:r>
            <a:r>
              <a:rPr lang="en-US" sz="5200" b="1" dirty="0"/>
              <a:t> </a:t>
            </a:r>
            <a:r>
              <a:rPr lang="en-US" sz="5200" b="1" dirty="0" smtClean="0"/>
              <a:t>horizons</a:t>
            </a:r>
            <a:endParaRPr lang="en-US" sz="5200" b="1" dirty="0"/>
          </a:p>
          <a:p>
            <a:pPr marL="914400" indent="-914400">
              <a:buFont typeface="+mj-lt"/>
              <a:buAutoNum type="arabicPeriod"/>
            </a:pPr>
            <a:r>
              <a:rPr lang="en-US" sz="5200" b="1" dirty="0" smtClean="0"/>
              <a:t>B horizon: Top </a:t>
            </a:r>
            <a:r>
              <a:rPr lang="en-US" sz="5200" b="1" dirty="0"/>
              <a:t>10 </a:t>
            </a:r>
            <a:r>
              <a:rPr lang="en-US" sz="5200" b="1" dirty="0" smtClean="0"/>
              <a:t>cm</a:t>
            </a:r>
            <a:endParaRPr lang="en-US" sz="5200" b="1" dirty="0"/>
          </a:p>
          <a:p>
            <a:pPr marL="914400" indent="-914400">
              <a:buFont typeface="+mj-lt"/>
              <a:buAutoNum type="arabicPeriod"/>
            </a:pPr>
            <a:r>
              <a:rPr lang="en-US" sz="5200" b="1" dirty="0" smtClean="0"/>
              <a:t>Between 60-70 </a:t>
            </a:r>
            <a:r>
              <a:rPr lang="en-US" sz="5200" b="1" dirty="0"/>
              <a:t>cm (usually </a:t>
            </a:r>
            <a:r>
              <a:rPr lang="en-US" sz="5200" b="1" dirty="0" smtClean="0"/>
              <a:t>is the C </a:t>
            </a:r>
            <a:r>
              <a:rPr lang="en-US" sz="5200" b="1" dirty="0"/>
              <a:t>horizon</a:t>
            </a:r>
            <a:r>
              <a:rPr lang="en-US" sz="5200" b="1" dirty="0" smtClean="0"/>
              <a:t>)</a:t>
            </a:r>
          </a:p>
          <a:p>
            <a:pPr indent="0">
              <a:buNone/>
            </a:pPr>
            <a:r>
              <a:rPr lang="en-US" sz="5200" b="1" dirty="0"/>
              <a:t>	</a:t>
            </a:r>
            <a:r>
              <a:rPr lang="en-US" sz="5200" b="1" dirty="0" smtClean="0"/>
              <a:t>	</a:t>
            </a:r>
          </a:p>
          <a:p>
            <a:pPr indent="0">
              <a:buNone/>
            </a:pPr>
            <a:r>
              <a:rPr lang="en-US" sz="5000" b="1" dirty="0" smtClean="0"/>
              <a:t>Also collected small samples of each genetic horizon.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indent="0">
              <a:buNone/>
            </a:pPr>
            <a:r>
              <a:rPr lang="en-US" dirty="0" smtClean="0"/>
              <a:t>	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11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ample bag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" y="1143000"/>
            <a:ext cx="9067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57200"/>
            <a:ext cx="785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Four bulk samples taken from each soil pit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Pictures\200-yr\2012\Lye Trail\IMG_6054_LT_Pit_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3301999"/>
            <a:ext cx="7620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My Pictures\200-yr\2012\Lye Road\IMG_6015_Pit_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222" r="6840" b="6666"/>
          <a:stretch/>
        </p:blipFill>
        <p:spPr bwMode="auto">
          <a:xfrm rot="10800000">
            <a:off x="3200400" y="177799"/>
            <a:ext cx="572917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62625"/>
            <a:ext cx="2590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Genetic horizons </a:t>
            </a:r>
            <a:r>
              <a:rPr lang="en-US" sz="2800" b="1" dirty="0"/>
              <a:t>at each soil pit</a:t>
            </a:r>
          </a:p>
          <a:p>
            <a:r>
              <a:rPr lang="en-US" sz="2800" b="1" dirty="0" smtClean="0"/>
              <a:t>sampled in smaller bags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2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6646"/>
            <a:ext cx="5732760" cy="6488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600" y="381000"/>
            <a:ext cx="304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 </a:t>
            </a:r>
            <a:r>
              <a:rPr lang="en-US" sz="2400" b="1" dirty="0" smtClean="0"/>
              <a:t>1800 soil samples </a:t>
            </a:r>
            <a:r>
              <a:rPr lang="en-US" sz="2400" dirty="0" smtClean="0"/>
              <a:t>have been collected since 2002 at the 5 study sites.</a:t>
            </a:r>
          </a:p>
          <a:p>
            <a:endParaRPr lang="en-US" sz="2400" dirty="0"/>
          </a:p>
          <a:p>
            <a:r>
              <a:rPr lang="en-US" sz="2400" dirty="0" smtClean="0"/>
              <a:t>The last three sampling rounds have each generated over 500 unique soil samples. These are used for lab analysis and are archived at UVM.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116186" y="6336268"/>
            <a:ext cx="85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=1855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8116186" y="6241312"/>
            <a:ext cx="893174" cy="464288"/>
          </a:xfrm>
          <a:custGeom>
            <a:avLst/>
            <a:gdLst>
              <a:gd name="connsiteX0" fmla="*/ 31898 w 701749"/>
              <a:gd name="connsiteY0" fmla="*/ 31897 h 467832"/>
              <a:gd name="connsiteX1" fmla="*/ 31898 w 701749"/>
              <a:gd name="connsiteY1" fmla="*/ 31897 h 467832"/>
              <a:gd name="connsiteX2" fmla="*/ 21265 w 701749"/>
              <a:gd name="connsiteY2" fmla="*/ 138223 h 467832"/>
              <a:gd name="connsiteX3" fmla="*/ 0 w 701749"/>
              <a:gd name="connsiteY3" fmla="*/ 202018 h 467832"/>
              <a:gd name="connsiteX4" fmla="*/ 10633 w 701749"/>
              <a:gd name="connsiteY4" fmla="*/ 318976 h 467832"/>
              <a:gd name="connsiteX5" fmla="*/ 42530 w 701749"/>
              <a:gd name="connsiteY5" fmla="*/ 393404 h 467832"/>
              <a:gd name="connsiteX6" fmla="*/ 74428 w 701749"/>
              <a:gd name="connsiteY6" fmla="*/ 414669 h 467832"/>
              <a:gd name="connsiteX7" fmla="*/ 159488 w 701749"/>
              <a:gd name="connsiteY7" fmla="*/ 457200 h 467832"/>
              <a:gd name="connsiteX8" fmla="*/ 191386 w 701749"/>
              <a:gd name="connsiteY8" fmla="*/ 467832 h 467832"/>
              <a:gd name="connsiteX9" fmla="*/ 350874 w 701749"/>
              <a:gd name="connsiteY9" fmla="*/ 457200 h 467832"/>
              <a:gd name="connsiteX10" fmla="*/ 499730 w 701749"/>
              <a:gd name="connsiteY10" fmla="*/ 414669 h 467832"/>
              <a:gd name="connsiteX11" fmla="*/ 563526 w 701749"/>
              <a:gd name="connsiteY11" fmla="*/ 382772 h 467832"/>
              <a:gd name="connsiteX12" fmla="*/ 584791 w 701749"/>
              <a:gd name="connsiteY12" fmla="*/ 350874 h 467832"/>
              <a:gd name="connsiteX13" fmla="*/ 648586 w 701749"/>
              <a:gd name="connsiteY13" fmla="*/ 318976 h 467832"/>
              <a:gd name="connsiteX14" fmla="*/ 701749 w 701749"/>
              <a:gd name="connsiteY14" fmla="*/ 223283 h 467832"/>
              <a:gd name="connsiteX15" fmla="*/ 691116 w 701749"/>
              <a:gd name="connsiteY15" fmla="*/ 116958 h 467832"/>
              <a:gd name="connsiteX16" fmla="*/ 616688 w 701749"/>
              <a:gd name="connsiteY16" fmla="*/ 63795 h 467832"/>
              <a:gd name="connsiteX17" fmla="*/ 552893 w 701749"/>
              <a:gd name="connsiteY17" fmla="*/ 42530 h 467832"/>
              <a:gd name="connsiteX18" fmla="*/ 435935 w 701749"/>
              <a:gd name="connsiteY18" fmla="*/ 10632 h 467832"/>
              <a:gd name="connsiteX19" fmla="*/ 233916 w 701749"/>
              <a:gd name="connsiteY19" fmla="*/ 0 h 467832"/>
              <a:gd name="connsiteX20" fmla="*/ 31898 w 701749"/>
              <a:gd name="connsiteY20" fmla="*/ 31897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49" h="467832">
                <a:moveTo>
                  <a:pt x="31898" y="31897"/>
                </a:moveTo>
                <a:lnTo>
                  <a:pt x="31898" y="31897"/>
                </a:lnTo>
                <a:cubicBezTo>
                  <a:pt x="28354" y="67339"/>
                  <a:pt x="27829" y="103214"/>
                  <a:pt x="21265" y="138223"/>
                </a:cubicBezTo>
                <a:cubicBezTo>
                  <a:pt x="17134" y="160254"/>
                  <a:pt x="0" y="202018"/>
                  <a:pt x="0" y="202018"/>
                </a:cubicBezTo>
                <a:cubicBezTo>
                  <a:pt x="3544" y="241004"/>
                  <a:pt x="5459" y="280173"/>
                  <a:pt x="10633" y="318976"/>
                </a:cubicBezTo>
                <a:cubicBezTo>
                  <a:pt x="14387" y="347134"/>
                  <a:pt x="21883" y="372757"/>
                  <a:pt x="42530" y="393404"/>
                </a:cubicBezTo>
                <a:cubicBezTo>
                  <a:pt x="51566" y="402440"/>
                  <a:pt x="64449" y="406686"/>
                  <a:pt x="74428" y="414669"/>
                </a:cubicBezTo>
                <a:cubicBezTo>
                  <a:pt x="127451" y="457088"/>
                  <a:pt x="50612" y="420909"/>
                  <a:pt x="159488" y="457200"/>
                </a:cubicBezTo>
                <a:lnTo>
                  <a:pt x="191386" y="467832"/>
                </a:lnTo>
                <a:cubicBezTo>
                  <a:pt x="244549" y="464288"/>
                  <a:pt x="298041" y="464091"/>
                  <a:pt x="350874" y="457200"/>
                </a:cubicBezTo>
                <a:cubicBezTo>
                  <a:pt x="359692" y="456050"/>
                  <a:pt x="483362" y="425581"/>
                  <a:pt x="499730" y="414669"/>
                </a:cubicBezTo>
                <a:cubicBezTo>
                  <a:pt x="540953" y="387187"/>
                  <a:pt x="519505" y="397445"/>
                  <a:pt x="563526" y="382772"/>
                </a:cubicBezTo>
                <a:cubicBezTo>
                  <a:pt x="570614" y="372139"/>
                  <a:pt x="575755" y="359910"/>
                  <a:pt x="584791" y="350874"/>
                </a:cubicBezTo>
                <a:cubicBezTo>
                  <a:pt x="605402" y="330263"/>
                  <a:pt x="622643" y="327624"/>
                  <a:pt x="648586" y="318976"/>
                </a:cubicBezTo>
                <a:cubicBezTo>
                  <a:pt x="697333" y="245856"/>
                  <a:pt x="683034" y="279427"/>
                  <a:pt x="701749" y="223283"/>
                </a:cubicBezTo>
                <a:cubicBezTo>
                  <a:pt x="698205" y="187841"/>
                  <a:pt x="703902" y="150202"/>
                  <a:pt x="691116" y="116958"/>
                </a:cubicBezTo>
                <a:cubicBezTo>
                  <a:pt x="690306" y="114851"/>
                  <a:pt x="625874" y="67878"/>
                  <a:pt x="616688" y="63795"/>
                </a:cubicBezTo>
                <a:cubicBezTo>
                  <a:pt x="596205" y="54691"/>
                  <a:pt x="574158" y="49618"/>
                  <a:pt x="552893" y="42530"/>
                </a:cubicBezTo>
                <a:cubicBezTo>
                  <a:pt x="519135" y="31277"/>
                  <a:pt x="464420" y="12131"/>
                  <a:pt x="435935" y="10632"/>
                </a:cubicBezTo>
                <a:lnTo>
                  <a:pt x="233916" y="0"/>
                </a:lnTo>
                <a:cubicBezTo>
                  <a:pt x="75061" y="11346"/>
                  <a:pt x="65568" y="26581"/>
                  <a:pt x="31898" y="3189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14291</TotalTime>
  <Words>683</Words>
  <Application>Microsoft Office PowerPoint</Application>
  <PresentationFormat>On-screen Show (4:3)</PresentationFormat>
  <Paragraphs>111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Century Gothic</vt:lpstr>
      <vt:lpstr>Garamond</vt:lpstr>
      <vt:lpstr>Tahoma</vt:lpstr>
      <vt:lpstr>1_Default Design</vt:lpstr>
      <vt:lpstr>3_Default Design</vt:lpstr>
      <vt:lpstr>2_Default Design</vt:lpstr>
      <vt:lpstr>1_Savon</vt:lpstr>
      <vt:lpstr>Savon</vt:lpstr>
      <vt:lpstr>Trends in Exchangeable Cations (and Carbon) after 15 Years into a 150-Year Soil Monitoring Study</vt:lpstr>
      <vt:lpstr>Initial Project Goals:</vt:lpstr>
      <vt:lpstr>5 Monitoring Sites: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VYCC crew getting digging instructions on 2017 Day One at Ranch Brook site</vt:lpstr>
      <vt:lpstr>Scott Bailey, USFS, and Emily Piersiak, UVM, sampling at Forehead site</vt:lpstr>
      <vt:lpstr>Angie Quintana– attacking a soil pit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Forehead soil profiles – all years FH is only site that has bedrock within depth of study</vt:lpstr>
      <vt:lpstr>PowerPoint Presentation</vt:lpstr>
      <vt:lpstr>Lye Brook Trail soil profiles – all years</vt:lpstr>
      <vt:lpstr>Lye Brook Trail plot 1 with thick O horizon</vt:lpstr>
      <vt:lpstr>PowerPoint Presentation</vt:lpstr>
      <vt:lpstr>Ranch Brook soil profiles – all years</vt:lpstr>
      <vt:lpstr>Ranch Brook plot 15 with shallow O horizon</vt:lpstr>
      <vt:lpstr>PowerPoint Presentation</vt:lpstr>
      <vt:lpstr>PowerPoint Presentation</vt:lpstr>
      <vt:lpstr>PowerPoint Presentation</vt:lpstr>
      <vt:lpstr>Carbon in the Oa/A horizon</vt:lpstr>
      <vt:lpstr>PowerPoint Presentation</vt:lpstr>
      <vt:lpstr>Extending the 5-year intervals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(Almost) everyone involved in 2017:</vt:lpstr>
      <vt:lpstr>PowerPoint Presentation</vt:lpstr>
    </vt:vector>
  </TitlesOfParts>
  <Company>University of Vermont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Ross</dc:creator>
  <cp:lastModifiedBy>Don Ross</cp:lastModifiedBy>
  <cp:revision>161</cp:revision>
  <cp:lastPrinted>2017-12-12T19:48:23Z</cp:lastPrinted>
  <dcterms:created xsi:type="dcterms:W3CDTF">2012-10-26T12:24:07Z</dcterms:created>
  <dcterms:modified xsi:type="dcterms:W3CDTF">2018-12-13T17:01:20Z</dcterms:modified>
</cp:coreProperties>
</file>