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3" r:id="rId2"/>
    <p:sldId id="261" r:id="rId3"/>
    <p:sldId id="265" r:id="rId4"/>
    <p:sldId id="266" r:id="rId5"/>
    <p:sldId id="259" r:id="rId6"/>
    <p:sldId id="267" r:id="rId7"/>
    <p:sldId id="268" r:id="rId8"/>
    <p:sldId id="271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947390-00F2-4289-B06A-298A1F619BBF}" v="3" dt="2018-12-11T16:43:26.2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22" autoAdjust="0"/>
    <p:restoredTop sz="94660"/>
  </p:normalViewPr>
  <p:slideViewPr>
    <p:cSldViewPr>
      <p:cViewPr varScale="1">
        <p:scale>
          <a:sx n="86" d="100"/>
          <a:sy n="86" d="100"/>
        </p:scale>
        <p:origin x="1550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opp, Bob" userId="bb304cbb-dae2-47b0-bba4-8b0969c116cb" providerId="ADAL" clId="{69947390-00F2-4289-B06A-298A1F619BBF}"/>
    <pc:docChg chg="undo modSld">
      <pc:chgData name="Popp, Bob" userId="bb304cbb-dae2-47b0-bba4-8b0969c116cb" providerId="ADAL" clId="{69947390-00F2-4289-B06A-298A1F619BBF}" dt="2018-12-11T16:45:02.075" v="100" actId="20577"/>
      <pc:docMkLst>
        <pc:docMk/>
      </pc:docMkLst>
      <pc:sldChg chg="modSp">
        <pc:chgData name="Popp, Bob" userId="bb304cbb-dae2-47b0-bba4-8b0969c116cb" providerId="ADAL" clId="{69947390-00F2-4289-B06A-298A1F619BBF}" dt="2018-12-11T16:11:08.484" v="0" actId="1076"/>
        <pc:sldMkLst>
          <pc:docMk/>
          <pc:sldMk cId="1495997700" sldId="263"/>
        </pc:sldMkLst>
        <pc:picChg chg="mod">
          <ac:chgData name="Popp, Bob" userId="bb304cbb-dae2-47b0-bba4-8b0969c116cb" providerId="ADAL" clId="{69947390-00F2-4289-B06A-298A1F619BBF}" dt="2018-12-11T16:11:08.484" v="0" actId="1076"/>
          <ac:picMkLst>
            <pc:docMk/>
            <pc:sldMk cId="1495997700" sldId="263"/>
            <ac:picMk id="13" creationId="{00000000-0000-0000-0000-000000000000}"/>
          </ac:picMkLst>
        </pc:picChg>
      </pc:sldChg>
      <pc:sldChg chg="modSp">
        <pc:chgData name="Popp, Bob" userId="bb304cbb-dae2-47b0-bba4-8b0969c116cb" providerId="ADAL" clId="{69947390-00F2-4289-B06A-298A1F619BBF}" dt="2018-12-11T16:33:11.502" v="30" actId="20577"/>
        <pc:sldMkLst>
          <pc:docMk/>
          <pc:sldMk cId="3151599840" sldId="268"/>
        </pc:sldMkLst>
        <pc:spChg chg="mod">
          <ac:chgData name="Popp, Bob" userId="bb304cbb-dae2-47b0-bba4-8b0969c116cb" providerId="ADAL" clId="{69947390-00F2-4289-B06A-298A1F619BBF}" dt="2018-12-11T16:33:11.502" v="30" actId="20577"/>
          <ac:spMkLst>
            <pc:docMk/>
            <pc:sldMk cId="3151599840" sldId="268"/>
            <ac:spMk id="2" creationId="{00000000-0000-0000-0000-000000000000}"/>
          </ac:spMkLst>
        </pc:spChg>
      </pc:sldChg>
      <pc:sldChg chg="modSp">
        <pc:chgData name="Popp, Bob" userId="bb304cbb-dae2-47b0-bba4-8b0969c116cb" providerId="ADAL" clId="{69947390-00F2-4289-B06A-298A1F619BBF}" dt="2018-12-11T16:45:02.075" v="100" actId="20577"/>
        <pc:sldMkLst>
          <pc:docMk/>
          <pc:sldMk cId="2344550424" sldId="269"/>
        </pc:sldMkLst>
        <pc:spChg chg="mod">
          <ac:chgData name="Popp, Bob" userId="bb304cbb-dae2-47b0-bba4-8b0969c116cb" providerId="ADAL" clId="{69947390-00F2-4289-B06A-298A1F619BBF}" dt="2018-12-11T16:45:02.075" v="100" actId="20577"/>
          <ac:spMkLst>
            <pc:docMk/>
            <pc:sldMk cId="2344550424" sldId="269"/>
            <ac:spMk id="3" creationId="{00000000-0000-0000-0000-000000000000}"/>
          </ac:spMkLst>
        </pc:spChg>
      </pc:sldChg>
      <pc:sldChg chg="modSp">
        <pc:chgData name="Popp, Bob" userId="bb304cbb-dae2-47b0-bba4-8b0969c116cb" providerId="ADAL" clId="{69947390-00F2-4289-B06A-298A1F619BBF}" dt="2018-12-11T16:44:24.640" v="96" actId="20577"/>
        <pc:sldMkLst>
          <pc:docMk/>
          <pc:sldMk cId="776705728" sldId="271"/>
        </pc:sldMkLst>
        <pc:graphicFrameChg chg="mod modGraphic">
          <ac:chgData name="Popp, Bob" userId="bb304cbb-dae2-47b0-bba4-8b0969c116cb" providerId="ADAL" clId="{69947390-00F2-4289-B06A-298A1F619BBF}" dt="2018-12-11T16:44:24.640" v="96" actId="20577"/>
          <ac:graphicFrameMkLst>
            <pc:docMk/>
            <pc:sldMk cId="776705728" sldId="271"/>
            <ac:graphicFrameMk id="2" creationId="{761A1A29-EE30-4AC4-85D4-F8A3F78DD984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F4F24-5158-4433-A16B-739F75723307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748F31-9880-4D8E-AD3B-43E1C64CF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880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48F31-9880-4D8E-AD3B-43E1C64CFF7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116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48F31-9880-4D8E-AD3B-43E1C64CFF7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39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1685E-843A-48AD-8882-362D4B2B4578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9F38-70B6-46B4-BB68-4BBF6A2A8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645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1685E-843A-48AD-8882-362D4B2B4578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9F38-70B6-46B4-BB68-4BBF6A2A8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058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1685E-843A-48AD-8882-362D4B2B4578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9F38-70B6-46B4-BB68-4BBF6A2A8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863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1685E-843A-48AD-8882-362D4B2B4578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9F38-70B6-46B4-BB68-4BBF6A2A8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260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1685E-843A-48AD-8882-362D4B2B4578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9F38-70B6-46B4-BB68-4BBF6A2A8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697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1685E-843A-48AD-8882-362D4B2B4578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9F38-70B6-46B4-BB68-4BBF6A2A8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175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1685E-843A-48AD-8882-362D4B2B4578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9F38-70B6-46B4-BB68-4BBF6A2A8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855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1685E-843A-48AD-8882-362D4B2B4578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9F38-70B6-46B4-BB68-4BBF6A2A8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31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1685E-843A-48AD-8882-362D4B2B4578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9F38-70B6-46B4-BB68-4BBF6A2A8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622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1685E-843A-48AD-8882-362D4B2B4578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9F38-70B6-46B4-BB68-4BBF6A2A8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916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1685E-843A-48AD-8882-362D4B2B4578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9F38-70B6-46B4-BB68-4BBF6A2A8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59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1685E-843A-48AD-8882-362D4B2B4578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39F38-70B6-46B4-BB68-4BBF6A2A8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0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jpg"/><Relationship Id="rId5" Type="http://schemas.openxmlformats.org/officeDocument/2006/relationships/image" Target="../media/image2.docx"/><Relationship Id="rId4" Type="http://schemas.openxmlformats.org/officeDocument/2006/relationships/hyperlink" Target="https://www.google.com/imgres?imgurl=http://4.bp.blogspot.com/-CWLaxEqdod8/ULTJ5VD5rJI/AAAAAAAABhI/xBMwXCI9tVM/s1600/marcroberts.jpg&amp;imgrefurl=http://gardeningpomona.blogspot.com/2012/11/climate-change-and-assisted-migration.html&amp;docid=RA1l7qWQCjKPQM&amp;tbnid=AyEDtmDVIIlByM&amp;w=400&amp;h=259&amp;ei=l8a_VMjPHYfnsASViYHADw&amp;ved=0CAQQxiAwAg&amp;iact=c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7037"/>
            <a:ext cx="8229600" cy="2544763"/>
          </a:xfrm>
        </p:spPr>
        <p:txBody>
          <a:bodyPr>
            <a:noAutofit/>
          </a:bodyPr>
          <a:lstStyle/>
          <a:p>
            <a:r>
              <a:rPr lang="en-US" sz="2800" b="1" dirty="0"/>
              <a:t>Assisted Migration as a Response to Climate Change: </a:t>
            </a:r>
            <a:r>
              <a:rPr lang="en-US" sz="2400" dirty="0"/>
              <a:t>Should we be doing this with plants, and if so how and under what constraints.  </a:t>
            </a:r>
            <a:br>
              <a:rPr lang="en-US" sz="2400" dirty="0"/>
            </a:br>
            <a:br>
              <a:rPr lang="en-US" sz="2400" dirty="0"/>
            </a:br>
            <a:r>
              <a:rPr lang="en-US" sz="1800" dirty="0"/>
              <a:t>Robert Popp, Robert Zaino, VT. Dept of Fish &amp; Wildlife</a:t>
            </a:r>
            <a:br>
              <a:rPr lang="en-US" sz="1800" dirty="0"/>
            </a:br>
            <a:r>
              <a:rPr lang="en-US" sz="1800" dirty="0"/>
              <a:t>Nancy Patch, Lisa Thornton, and Sandy Wilmot, VT. Dept of Forest, Parks &amp; Recreation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057398"/>
            <a:ext cx="4040188" cy="4068763"/>
          </a:xfrm>
        </p:spPr>
        <p:txBody>
          <a:bodyPr/>
          <a:lstStyle/>
          <a:p>
            <a:r>
              <a:rPr lang="en-US" dirty="0"/>
              <a:t>Pinterest.com</a:t>
            </a:r>
          </a:p>
        </p:txBody>
      </p:sp>
      <p:pic>
        <p:nvPicPr>
          <p:cNvPr id="7" name="Picture 2" descr="https://encrypted-tbn3.gstatic.com/images?q=tbn:ANd9GcRzlTLk-6Pb-7EqJtCoCEJ7INRiN2topcGPXlJFxvQrxlpNUSDq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583" y="3108641"/>
            <a:ext cx="4170809" cy="301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>
            <a:hlinkClick r:id="rId4"/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4311" y="2720179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704" y="2708830"/>
            <a:ext cx="3741955" cy="3017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99770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Projected climate migrations for several states/regions in the Northeast based on summer heat index. </a:t>
            </a:r>
            <a:br>
              <a:rPr lang="en-US" sz="2400" dirty="0"/>
            </a:br>
            <a:r>
              <a:rPr lang="en-US" sz="2400" dirty="0"/>
              <a:t>Climate Impacts Assessments Oct 2006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2133589"/>
            <a:ext cx="5087143" cy="4206240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2431228" y="2133589"/>
            <a:ext cx="6712772" cy="420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219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Justification for Assisted Migration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Species Rescue: </a:t>
            </a:r>
            <a:r>
              <a:rPr lang="en-US" sz="2400" dirty="0"/>
              <a:t>to prevent extinction by moving species beyond their historic range. </a:t>
            </a:r>
          </a:p>
          <a:p>
            <a:endParaRPr lang="en-US" sz="2400" dirty="0"/>
          </a:p>
          <a:p>
            <a:r>
              <a:rPr lang="en-US" dirty="0"/>
              <a:t>Maintain Genetic Diversity</a:t>
            </a:r>
            <a:r>
              <a:rPr lang="en-US" sz="2400" dirty="0"/>
              <a:t>: moving selected populations within the current or historic range </a:t>
            </a:r>
          </a:p>
          <a:p>
            <a:endParaRPr lang="en-US" sz="2400" dirty="0"/>
          </a:p>
          <a:p>
            <a:r>
              <a:rPr lang="en-US" dirty="0"/>
              <a:t>Maintaining Commercially Important Species: </a:t>
            </a:r>
            <a:r>
              <a:rPr lang="en-US" sz="2400" dirty="0"/>
              <a:t>Increase the abundance of “climate change winners” &amp;/or extending their range.</a:t>
            </a:r>
          </a:p>
          <a:p>
            <a:endParaRPr lang="en-US" sz="2400" dirty="0"/>
          </a:p>
          <a:p>
            <a:r>
              <a:rPr lang="en-US" dirty="0"/>
              <a:t>Preserve Ecosystem Function: </a:t>
            </a:r>
            <a:r>
              <a:rPr lang="en-US" sz="2400" dirty="0"/>
              <a:t>may involve moving a suite of species. </a:t>
            </a:r>
          </a:p>
        </p:txBody>
      </p:sp>
    </p:spTree>
    <p:extLst>
      <p:ext uri="{BB962C8B-B14F-4D97-AF65-F5344CB8AC3E}">
        <p14:creationId xmlns:p14="http://schemas.microsoft.com/office/powerpoint/2010/main" val="2183170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sz="3600" dirty="0"/>
              <a:t>isks of Assisted 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229600" cy="6633611"/>
          </a:xfrm>
        </p:spPr>
        <p:txBody>
          <a:bodyPr lIns="182880" rIns="182880" bIns="91440">
            <a:spAutoFit/>
          </a:bodyPr>
          <a:lstStyle/>
          <a:p>
            <a:r>
              <a:rPr lang="en-US" sz="2600" dirty="0"/>
              <a:t>Potential Invasiveness</a:t>
            </a:r>
            <a:r>
              <a:rPr lang="en-US" sz="2400" dirty="0"/>
              <a:t>: </a:t>
            </a:r>
            <a:r>
              <a:rPr lang="en-US" sz="2000" dirty="0"/>
              <a:t>species could become weedy or outcompete native species, i.e. red squirrel in NF</a:t>
            </a:r>
          </a:p>
          <a:p>
            <a:r>
              <a:rPr lang="en-US" sz="2600" dirty="0"/>
              <a:t>Genetic</a:t>
            </a:r>
            <a:r>
              <a:rPr lang="en-US" sz="2800" dirty="0"/>
              <a:t>:</a:t>
            </a:r>
            <a:r>
              <a:rPr lang="en-US" dirty="0"/>
              <a:t> </a:t>
            </a:r>
            <a:r>
              <a:rPr lang="en-US" sz="2000" dirty="0"/>
              <a:t>could result in hybridization between related but previously separated species</a:t>
            </a:r>
            <a:r>
              <a:rPr lang="en-US" sz="2400" dirty="0"/>
              <a:t>. </a:t>
            </a:r>
          </a:p>
          <a:p>
            <a:r>
              <a:rPr lang="en-US" sz="2600" dirty="0"/>
              <a:t>Introduction of Pathogens or Pests</a:t>
            </a:r>
            <a:r>
              <a:rPr lang="en-US" dirty="0"/>
              <a:t>:</a:t>
            </a:r>
          </a:p>
          <a:p>
            <a:pPr>
              <a:lnSpc>
                <a:spcPts val="3840"/>
              </a:lnSpc>
            </a:pPr>
            <a:r>
              <a:rPr lang="en-US" sz="2600" dirty="0"/>
              <a:t>Uncertainty of Future Conditions</a:t>
            </a:r>
            <a:r>
              <a:rPr lang="en-US" dirty="0"/>
              <a:t>: </a:t>
            </a:r>
            <a:r>
              <a:rPr lang="en-US" sz="2000" dirty="0"/>
              <a:t>Attempting to predetermine the composition of future plant communities </a:t>
            </a:r>
          </a:p>
          <a:p>
            <a:pPr>
              <a:lnSpc>
                <a:spcPts val="3360"/>
              </a:lnSpc>
            </a:pPr>
            <a:r>
              <a:rPr lang="en-US" sz="2600" dirty="0"/>
              <a:t>Diversion of Resources</a:t>
            </a:r>
            <a:r>
              <a:rPr lang="en-US" sz="2000" dirty="0"/>
              <a:t>: no guarantee of success since based largely on guesswork to predict future climate</a:t>
            </a:r>
          </a:p>
          <a:p>
            <a:pPr>
              <a:lnSpc>
                <a:spcPts val="3360"/>
              </a:lnSpc>
            </a:pPr>
            <a:r>
              <a:rPr lang="en-US" sz="2600" dirty="0"/>
              <a:t>Treating the Symptom</a:t>
            </a:r>
            <a:r>
              <a:rPr lang="en-US" sz="2800" dirty="0"/>
              <a:t>:</a:t>
            </a:r>
            <a:r>
              <a:rPr lang="en-US" sz="5900" dirty="0"/>
              <a:t> </a:t>
            </a:r>
            <a:r>
              <a:rPr lang="en-US" sz="2000" dirty="0"/>
              <a:t>not addressing causes of climate change and may provide false hope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4506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1607910"/>
          </a:xfrm>
        </p:spPr>
        <p:txBody>
          <a:bodyPr>
            <a:normAutofit/>
          </a:bodyPr>
          <a:lstStyle/>
          <a:p>
            <a:r>
              <a:rPr lang="en-US" sz="1600" b="1" i="1" dirty="0"/>
              <a:t>(b) The gray shading</a:t>
            </a:r>
            <a:br>
              <a:rPr lang="en-US" sz="1600" b="1" i="1" dirty="0"/>
            </a:br>
            <a:r>
              <a:rPr lang="en-US" sz="1600" b="1" i="1" dirty="0"/>
              <a:t>indicates a suitable deployment area for white pine seeds</a:t>
            </a:r>
            <a:br>
              <a:rPr lang="en-US" sz="1600" b="1" i="1" dirty="0"/>
            </a:br>
            <a:r>
              <a:rPr lang="en-US" sz="1600" b="1" i="1" dirty="0"/>
              <a:t>in the absence of climate change.</a:t>
            </a:r>
            <a:br>
              <a:rPr lang="en-US" sz="1600" b="1" i="1" dirty="0"/>
            </a:br>
            <a:r>
              <a:rPr lang="en-US" sz="1600" b="1" i="1" dirty="0"/>
              <a:t>(c) The gray shading indicates a projected deployment</a:t>
            </a:r>
            <a:br>
              <a:rPr lang="en-US" sz="1600" b="1" i="1" dirty="0"/>
            </a:br>
            <a:r>
              <a:rPr lang="en-US" sz="1600" b="1" i="1" dirty="0"/>
              <a:t>area for the 2041–2070 time period based on</a:t>
            </a:r>
            <a:br>
              <a:rPr lang="en-US" sz="1600" b="1" i="1" dirty="0"/>
            </a:br>
            <a:r>
              <a:rPr lang="en-US" sz="1600" b="1" i="1" dirty="0"/>
              <a:t>the Canadian General Circulation Model </a:t>
            </a:r>
            <a:endParaRPr lang="en-US" sz="1600" dirty="0"/>
          </a:p>
        </p:txBody>
      </p:sp>
      <p:pic>
        <p:nvPicPr>
          <p:cNvPr id="5" name="Content Placeholder 4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05000"/>
            <a:ext cx="4038600" cy="30410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Content Placeholder 5"/>
          <p:cNvPicPr>
            <a:picLocks noGr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981200"/>
            <a:ext cx="4038600" cy="290331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1905000" y="51054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Natural Migration Rate: Average for most trees = 50 km/century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Migration Rate needed to keep up with projected Climate Change = 300 km/50yrs</a:t>
            </a:r>
          </a:p>
        </p:txBody>
      </p:sp>
    </p:spTree>
    <p:extLst>
      <p:ext uri="{BB962C8B-B14F-4D97-AF65-F5344CB8AC3E}">
        <p14:creationId xmlns:p14="http://schemas.microsoft.com/office/powerpoint/2010/main" val="2684650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Existing Policies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/>
              <a:t>British Columbia</a:t>
            </a:r>
            <a:r>
              <a:rPr lang="en-US" sz="1800" dirty="0"/>
              <a:t>: </a:t>
            </a:r>
          </a:p>
          <a:p>
            <a:r>
              <a:rPr lang="en-US" sz="1800" dirty="0"/>
              <a:t>Allow movement of Doug fir &amp; other </a:t>
            </a:r>
            <a:r>
              <a:rPr lang="en-US" sz="1800" dirty="0" err="1"/>
              <a:t>spp</a:t>
            </a:r>
            <a:r>
              <a:rPr lang="en-US" sz="1800" dirty="0"/>
              <a:t> 200 m. up in elevation &amp; one seed zone farther north.</a:t>
            </a:r>
          </a:p>
          <a:p>
            <a:r>
              <a:rPr lang="en-US" sz="1800" dirty="0"/>
              <a:t>Allow planting of western larch beyond current range;  up to 10% of seeds.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Alberta</a:t>
            </a:r>
            <a:r>
              <a:rPr lang="en-US" sz="1800" dirty="0"/>
              <a:t>:</a:t>
            </a:r>
          </a:p>
          <a:p>
            <a:r>
              <a:rPr lang="en-US" sz="1800" dirty="0"/>
              <a:t>Allow movement up to 200 m. in elevation and 2⁰ of latitude north.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Quebec</a:t>
            </a:r>
            <a:r>
              <a:rPr lang="en-US" sz="1800" dirty="0"/>
              <a:t>: </a:t>
            </a:r>
          </a:p>
          <a:p>
            <a:r>
              <a:rPr lang="en-US" sz="1800" dirty="0"/>
              <a:t>Allow planting of more southern species as part of a mix with local species.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Oregon</a:t>
            </a:r>
            <a:r>
              <a:rPr lang="en-US" sz="1800" dirty="0"/>
              <a:t>: </a:t>
            </a:r>
          </a:p>
          <a:p>
            <a:r>
              <a:rPr lang="en-US" sz="1800" dirty="0"/>
              <a:t>Climate change should be a consideration in forest management plans to address the change in species composition, refugia, and T&amp;E species.</a:t>
            </a:r>
          </a:p>
        </p:txBody>
      </p:sp>
    </p:spTree>
    <p:extLst>
      <p:ext uri="{BB962C8B-B14F-4D97-AF65-F5344CB8AC3E}">
        <p14:creationId xmlns:p14="http://schemas.microsoft.com/office/powerpoint/2010/main" val="2638641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Vermont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/>
              <a:t>Tier 1</a:t>
            </a:r>
            <a:r>
              <a:rPr lang="en-US" sz="1800" dirty="0"/>
              <a:t>: No AM; self adaptation.</a:t>
            </a:r>
          </a:p>
          <a:p>
            <a:pPr marL="0" indent="0">
              <a:buNone/>
            </a:pPr>
            <a:r>
              <a:rPr lang="en-US" sz="1800" dirty="0"/>
              <a:t>	S1, S2 Natural Communities, Old Forest, Connected Blocks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Tier 2: </a:t>
            </a:r>
            <a:r>
              <a:rPr lang="en-US" sz="1800" dirty="0"/>
              <a:t>Moving plants or seed within current range, using local sources, and 	maintaining the current natural community.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Tier 3</a:t>
            </a:r>
            <a:r>
              <a:rPr lang="en-US" sz="1800" dirty="0"/>
              <a:t>:  Moving plants or seed within current range, using local sources, but changing 	the natural community, i.e. planting maple in black ash swamps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Tier 4: </a:t>
            </a:r>
            <a:r>
              <a:rPr lang="en-US" sz="1800" dirty="0"/>
              <a:t>Moving plants or seed into new areas, using local sources, that expand the 	edge of range.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Tier 5</a:t>
            </a:r>
            <a:r>
              <a:rPr lang="en-US" sz="1800" dirty="0"/>
              <a:t>: Moving plants or seed into new areas from long-distance species relocation.</a:t>
            </a:r>
          </a:p>
          <a:p>
            <a:pPr marL="0" indent="0">
              <a:buNone/>
            </a:pPr>
            <a:r>
              <a:rPr lang="en-US" sz="1800" dirty="0"/>
              <a:t>	Requires review by Heritage Program, Stewardship Team,  and the 	appropriate Scientific Advisory Group </a:t>
            </a:r>
            <a:r>
              <a:rPr lang="en-US" sz="1900" dirty="0"/>
              <a:t> 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51599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61A1A29-EE30-4AC4-85D4-F8A3F78DD9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793366"/>
              </p:ext>
            </p:extLst>
          </p:nvPr>
        </p:nvGraphicFramePr>
        <p:xfrm>
          <a:off x="152400" y="620778"/>
          <a:ext cx="8763000" cy="109945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283185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863510774"/>
                    </a:ext>
                  </a:extLst>
                </a:gridCol>
                <a:gridCol w="1459736">
                  <a:extLst>
                    <a:ext uri="{9D8B030D-6E8A-4147-A177-3AD203B41FA5}">
                      <a16:colId xmlns:a16="http://schemas.microsoft.com/office/drawing/2014/main" val="3964850278"/>
                    </a:ext>
                  </a:extLst>
                </a:gridCol>
                <a:gridCol w="1435864">
                  <a:extLst>
                    <a:ext uri="{9D8B030D-6E8A-4147-A177-3AD203B41FA5}">
                      <a16:colId xmlns:a16="http://schemas.microsoft.com/office/drawing/2014/main" val="399574019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57583658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4003812470"/>
                    </a:ext>
                  </a:extLst>
                </a:gridCol>
              </a:tblGrid>
              <a:tr h="720342"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effectLst/>
                        </a:rPr>
                        <a:t>Tiered Options for Assisted Migration</a:t>
                      </a:r>
                    </a:p>
                  </a:txBody>
                  <a:tcPr marL="44088" marR="4408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422989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88" marR="4408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Tier 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88" marR="4408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Tier 2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88" marR="4408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Tier 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88" marR="4408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Tier 4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88" marR="4408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</a:rPr>
                        <a:t>Tier 5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88" marR="44088" marT="0" marB="0"/>
                </a:tc>
                <a:extLst>
                  <a:ext uri="{0D108BD9-81ED-4DB2-BD59-A6C34878D82A}">
                    <a16:rowId xmlns:a16="http://schemas.microsoft.com/office/drawing/2014/main" val="1716705676"/>
                  </a:ext>
                </a:extLst>
              </a:tr>
              <a:tr h="28016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Description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88" marR="4408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No assisted migration, self-adaptation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88" marR="4408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Moving plants or seed within current range using local sources and within current natural community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88" marR="4408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Moving plants or seed within current range using local sources but altering natural community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88" marR="4408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Moving plants or seed into new areas using local sources that expand the edge of range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88" marR="4408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Long-distance species relocation by moving plants or seed into new areas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88" marR="44088" marT="0" marB="0"/>
                </a:tc>
                <a:extLst>
                  <a:ext uri="{0D108BD9-81ED-4DB2-BD59-A6C34878D82A}">
                    <a16:rowId xmlns:a16="http://schemas.microsoft.com/office/drawing/2014/main" val="3362786369"/>
                  </a:ext>
                </a:extLst>
              </a:tr>
              <a:tr h="50164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Selection Criteria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88" marR="44088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1800" dirty="0">
                          <a:effectLst/>
                        </a:rPr>
                        <a:t>For con-</a:t>
                      </a:r>
                      <a:r>
                        <a:rPr lang="en-US" sz="1800" dirty="0" err="1">
                          <a:effectLst/>
                        </a:rPr>
                        <a:t>nected</a:t>
                      </a:r>
                      <a:r>
                        <a:rPr lang="en-US" sz="1800" dirty="0">
                          <a:effectLst/>
                        </a:rPr>
                        <a:t> landscapes that allow species to move as a self-</a:t>
                      </a:r>
                      <a:r>
                        <a:rPr lang="en-US" sz="1800" dirty="0" err="1">
                          <a:effectLst/>
                        </a:rPr>
                        <a:t>adapta</a:t>
                      </a:r>
                      <a:r>
                        <a:rPr lang="en-US" sz="1800" dirty="0">
                          <a:effectLst/>
                        </a:rPr>
                        <a:t>-</a:t>
                      </a:r>
                      <a:r>
                        <a:rPr lang="en-US" sz="1800" dirty="0" err="1">
                          <a:effectLst/>
                        </a:rPr>
                        <a:t>tion</a:t>
                      </a:r>
                      <a:r>
                        <a:rPr lang="en-US" sz="1800" dirty="0">
                          <a:effectLst/>
                        </a:rPr>
                        <a:t> strategy</a:t>
                      </a: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endParaRPr lang="en-US" sz="1800" dirty="0">
                        <a:effectLst/>
                      </a:endParaRP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1800" dirty="0">
                          <a:effectLst/>
                        </a:rPr>
                        <a:t>To maintain S1 and S2 natural communities as self-adaptable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88" marR="44088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1800" dirty="0">
                          <a:effectLst/>
                        </a:rPr>
                        <a:t>To increase abundance of species expected to do well with climate change </a:t>
                      </a: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endParaRPr lang="en-US" sz="1800" dirty="0">
                        <a:effectLst/>
                      </a:endParaRP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endParaRPr lang="en-US" sz="1800" dirty="0">
                        <a:effectLst/>
                      </a:endParaRP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1800" dirty="0">
                          <a:effectLst/>
                        </a:rPr>
                        <a:t>To repopulate sites with climate adaptable species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88" marR="44088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1800" dirty="0">
                          <a:effectLst/>
                        </a:rPr>
                        <a:t>In anticipation of declines due to climate change or pests. </a:t>
                      </a: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88" marR="4408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Includes plantings of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species that are expected to be adapted to climate change and also plantings </a:t>
                      </a:r>
                      <a:r>
                        <a:rPr lang="en-US" sz="1800" dirty="0">
                          <a:effectLst/>
                        </a:rPr>
                        <a:t>in developed areas.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88" marR="44088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1800" dirty="0">
                          <a:effectLst/>
                        </a:rPr>
                        <a:t>Rescuing southern species by moving to VT </a:t>
                      </a: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endParaRPr lang="en-US" sz="1800" dirty="0">
                        <a:effectLst/>
                      </a:endParaRP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1800" dirty="0">
                          <a:effectLst/>
                        </a:rPr>
                        <a:t>GMO plants, if considered, would be included in this tier.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recom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-mended at this time. Would require rigorous scrutiny.</a:t>
                      </a:r>
                    </a:p>
                  </a:txBody>
                  <a:tcPr marL="44088" marR="44088" marT="0" marB="0"/>
                </a:tc>
                <a:extLst>
                  <a:ext uri="{0D108BD9-81ED-4DB2-BD59-A6C34878D82A}">
                    <a16:rowId xmlns:a16="http://schemas.microsoft.com/office/drawing/2014/main" val="2164085749"/>
                  </a:ext>
                </a:extLst>
              </a:tr>
              <a:tr h="18922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88" marR="44088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"/>
                      </a:pP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88" marR="44088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"/>
                      </a:pP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88" marR="44088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"/>
                      </a:pP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88" marR="44088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88" marR="44088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"/>
                      </a:pP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088" marR="44088" marT="0" marB="0"/>
                </a:tc>
                <a:extLst>
                  <a:ext uri="{0D108BD9-81ED-4DB2-BD59-A6C34878D82A}">
                    <a16:rowId xmlns:a16="http://schemas.microsoft.com/office/drawing/2014/main" val="34970730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6705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New England Plant Conservation Program (</a:t>
            </a:r>
            <a:r>
              <a:rPr lang="en-US" sz="2800" dirty="0" err="1"/>
              <a:t>NEPCoP</a:t>
            </a:r>
            <a:r>
              <a:rPr lang="en-US" sz="2800" dirty="0"/>
              <a:t>) Policy on Species Rescue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US" dirty="0"/>
              <a:t>Managed relocation is a tool that should be considered part of overall strategies to conserve plants in the region, and its use should be guided by the best science available.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2</a:t>
            </a:r>
            <a:r>
              <a:rPr lang="en-US"/>
              <a:t>. 	New </a:t>
            </a:r>
            <a:r>
              <a:rPr lang="en-US" dirty="0"/>
              <a:t>England endemic (or near-endemic) taxa in 	habitats that are considered vulnerable to climate 	change should be researched as potential targets for 	managed relocation.</a:t>
            </a:r>
          </a:p>
          <a:p>
            <a:pPr marL="0" indent="0">
              <a:buNone/>
            </a:pPr>
            <a:r>
              <a:rPr lang="en-US" dirty="0"/>
              <a:t>  </a:t>
            </a:r>
          </a:p>
          <a:p>
            <a:pPr marL="0" indent="0">
              <a:buNone/>
            </a:pPr>
            <a:r>
              <a:rPr lang="en-US" dirty="0"/>
              <a:t>3. 	</a:t>
            </a:r>
            <a:r>
              <a:rPr lang="en-US" dirty="0" err="1"/>
              <a:t>NEPCoP</a:t>
            </a:r>
            <a:r>
              <a:rPr lang="en-US" dirty="0"/>
              <a:t> should be aware of species in the 	southern or 	Mid-Atlantic region that are being considered for 	managed relocation to New England, i.e. we’re more 	likely to be recipients rather than donors.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550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</TotalTime>
  <Words>563</Words>
  <Application>Microsoft Office PowerPoint</Application>
  <PresentationFormat>On-screen Show (4:3)</PresentationFormat>
  <Paragraphs>85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Assisted Migration as a Response to Climate Change: Should we be doing this with plants, and if so how and under what constraints.    Robert Popp, Robert Zaino, VT. Dept of Fish &amp; Wildlife Nancy Patch, Lisa Thornton, and Sandy Wilmot, VT. Dept of Forest, Parks &amp; Recreation </vt:lpstr>
      <vt:lpstr>Projected climate migrations for several states/regions in the Northeast based on summer heat index.  Climate Impacts Assessments Oct 2006</vt:lpstr>
      <vt:lpstr>Justification for Assisted Migration</vt:lpstr>
      <vt:lpstr>Risks of Assisted Migration</vt:lpstr>
      <vt:lpstr>(b) The gray shading indicates a suitable deployment area for white pine seeds in the absence of climate change. (c) The gray shading indicates a projected deployment area for the 2041–2070 time period based on the Canadian General Circulation Model </vt:lpstr>
      <vt:lpstr>Existing Policies</vt:lpstr>
      <vt:lpstr>Vermont Guidelines</vt:lpstr>
      <vt:lpstr>PowerPoint Presentation</vt:lpstr>
      <vt:lpstr>New England Plant Conservation Program (NEPCoP) Policy on Species Rescue</vt:lpstr>
    </vt:vector>
  </TitlesOfParts>
  <Company>Agency of Natural Resources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Assisted Migration</dc:title>
  <dc:creator>Bob Popp</dc:creator>
  <cp:lastModifiedBy>Popp, Bob</cp:lastModifiedBy>
  <cp:revision>40</cp:revision>
  <dcterms:created xsi:type="dcterms:W3CDTF">2015-01-21T15:31:43Z</dcterms:created>
  <dcterms:modified xsi:type="dcterms:W3CDTF">2018-12-12T19:14:16Z</dcterms:modified>
</cp:coreProperties>
</file>