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91" r:id="rId4"/>
    <p:sldId id="278" r:id="rId5"/>
    <p:sldId id="257" r:id="rId6"/>
    <p:sldId id="290" r:id="rId7"/>
    <p:sldId id="294" r:id="rId8"/>
    <p:sldId id="259" r:id="rId9"/>
    <p:sldId id="260" r:id="rId10"/>
    <p:sldId id="267" r:id="rId11"/>
    <p:sldId id="293" r:id="rId12"/>
    <p:sldId id="271" r:id="rId13"/>
    <p:sldId id="292" r:id="rId14"/>
    <p:sldId id="284" r:id="rId15"/>
    <p:sldId id="265" r:id="rId16"/>
    <p:sldId id="285" r:id="rId17"/>
    <p:sldId id="261" r:id="rId18"/>
    <p:sldId id="287" r:id="rId19"/>
    <p:sldId id="263" r:id="rId20"/>
    <p:sldId id="289" r:id="rId21"/>
    <p:sldId id="283" r:id="rId22"/>
    <p:sldId id="273" r:id="rId23"/>
    <p:sldId id="277" r:id="rId24"/>
    <p:sldId id="281" r:id="rId25"/>
    <p:sldId id="282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000"/>
    <a:srgbClr val="3ABC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2F1D6-F05E-443C-8613-7916D0011C30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12450-913A-4644-9CB6-73BB3C5B6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9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Steelhead (like impounded areas, nutrients), mink frog (climate refuge), mallard (increase in benthic </a:t>
            </a:r>
            <a:r>
              <a:rPr lang="en-US" dirty="0" err="1"/>
              <a:t>macroinvert</a:t>
            </a:r>
            <a:r>
              <a:rPr lang="en-US" dirty="0"/>
              <a:t> assemblages make marginal environments more productive)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12450-913A-4644-9CB6-73BB3C5B64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1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12450-913A-4644-9CB6-73BB3C5B64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4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64EED-67C8-41DB-96F0-80DECD149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C3FA-90D0-485D-869A-85EA477A1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13B3D-7993-4076-8566-AF0FA68A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F955-C874-498D-A52D-3869EEB397F7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6D33A-C3C6-4A44-9513-C3AB5937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B262C-986B-4CB8-B30A-F62D78EB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74DDE-4693-4178-A2A1-DB3E12DA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7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E573-3D45-427C-BEEF-0C9987E4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525B4-A5A4-4931-87E2-9C14A115F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E8CB-F5F2-4D35-82EE-1F13AE6E3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F955-C874-498D-A52D-3869EEB397F7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071ED-F6F8-4E40-804D-C6F0B731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7AC3D-22E8-4545-A5F4-FAA6570CC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74DDE-4693-4178-A2A1-DB3E12DA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53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FCC674-3FBF-417A-B52E-2BEB1F895C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16C32-F6A2-4501-B391-BF8D7EE1C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EA94E-7BE3-44CB-BD12-C955A4118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F955-C874-498D-A52D-3869EEB397F7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53F16-8EAB-4D1F-B446-C9B42C01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E1B0F-84C2-4CBC-961E-AFA6D4E4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74DDE-4693-4178-A2A1-DB3E12DA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12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C7E9-1428-4577-9B61-B523B4CE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CBD07-80E7-4776-B0A6-30443497F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0D1D5-401F-42AA-8967-4844EEA15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F955-C874-498D-A52D-3869EEB397F7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17B1-FFB4-4419-BC65-6F983F42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22630-3778-416A-A24C-BA2105D0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74DDE-4693-4178-A2A1-DB3E12DA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0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45B9D-37B0-4FCC-AFCF-83AF9F91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FCF1A-79BF-4103-9919-66AFBA9E7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B89B7-DEB8-46B9-8EFE-6AE5959EA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F955-C874-498D-A52D-3869EEB397F7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40600-5B78-424E-AF69-C50EB898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BB017-EF06-4180-B38E-85083D2F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74DDE-4693-4178-A2A1-DB3E12DA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9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97F7-DD9C-4BFA-891B-F975D554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37AA0-999A-4F62-830D-3451B4CAA8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F4CCD-4E4B-4FC7-9E37-2B3C89602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51C93-DEF5-41BA-B63F-57347818A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F955-C874-498D-A52D-3869EEB397F7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D717F-7555-4356-B950-F03D426E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34FD3-04D5-45E1-8F54-2509819B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74DDE-4693-4178-A2A1-DB3E12DA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6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02833-803A-4C86-B5EA-77F6969F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0D58C-44B6-46AA-8932-C0A13435C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EE056-726F-443A-A6BC-31FF0B800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343A4-DAC1-4F45-A2DA-F05E78649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2EEDC1-971C-4F9B-8DFB-DB93C2214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90F3E-D84D-4616-876C-89C3D905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F955-C874-498D-A52D-3869EEB397F7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D54849-7FC0-424B-A19D-4C635A556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121F63-FBAA-4046-AC87-C21C6A639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74DDE-4693-4178-A2A1-DB3E12DA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3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A5C0-ADB4-4D2B-981A-A58BBA4A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00F7F2-A936-45FD-81BE-EF803B318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F955-C874-498D-A52D-3869EEB397F7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03B5D-2462-4258-9099-175421E26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D641A-BD7A-43E7-AE80-D1561E69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74DDE-4693-4178-A2A1-DB3E12DA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7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8771E3-CA6E-4182-BA93-D45E005F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F955-C874-498D-A52D-3869EEB397F7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26E39-B5FD-4989-8C39-D6F03A90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937EC-41EC-408B-8715-A53F888A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74DDE-4693-4178-A2A1-DB3E12DA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7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80250-C7C8-4180-B5F3-59A2F990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17CE1-8AAA-449D-9C58-2484B299C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75BE3-ECD7-4118-9B13-E5C86615F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E9C47-47C1-4813-A91D-5E1EB3DCA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F955-C874-498D-A52D-3869EEB397F7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DFCA5-76EC-4DDE-8F5A-F94E13453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38F37-0AEB-47C9-95A8-B5EF254E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74DDE-4693-4178-A2A1-DB3E12DA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7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4A126-A8B5-40F1-AD71-28FB1D41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AE7DF-4FB0-4275-8106-EE8EFFD37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69E04-D1A6-467B-A510-E9B89FD05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88139-E5B9-4F04-844A-7F2F45FE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F955-C874-498D-A52D-3869EEB397F7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4AFA5-C710-4858-8640-8F1E4182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064BE-494C-489E-9256-F65DEF1C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74DDE-4693-4178-A2A1-DB3E12DA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5CC93-530F-4429-845E-0B21E7D18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680EA-5669-45B6-A858-68651CAD2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4F238-10B8-43AB-AFBC-922002888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7F955-C874-498D-A52D-3869EEB397F7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C26AE-21FF-4ECE-8720-D286F0F90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E3597-8D11-42A2-89F7-DD91B5229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74DDE-4693-4178-A2A1-DB3E12DA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4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1563480@N00/2452702213/" TargetMode="External"/><Relationship Id="rId7" Type="http://schemas.openxmlformats.org/officeDocument/2006/relationships/hyperlink" Target="https://www.flickr.com/photos/treegrow/25338328581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alumroot/32751405" TargetMode="External"/><Relationship Id="rId5" Type="http://schemas.openxmlformats.org/officeDocument/2006/relationships/hyperlink" Target="https://www.flickr.com/photos/oregonstateuniversity/24354769644/" TargetMode="External"/><Relationship Id="rId4" Type="http://schemas.openxmlformats.org/officeDocument/2006/relationships/hyperlink" Target="http://icwdm.org/handbook/rodents/beavers.asp%20October%2030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962FE4-4FED-4C67-9ECB-E261ABFDF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789707"/>
            <a:ext cx="12191999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C3F99F-58C6-479E-A351-21CDDB6A49C1}"/>
              </a:ext>
            </a:extLst>
          </p:cNvPr>
          <p:cNvSpPr/>
          <p:nvPr/>
        </p:nvSpPr>
        <p:spPr>
          <a:xfrm>
            <a:off x="1" y="3823855"/>
            <a:ext cx="12191999" cy="30341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Baskerville Old Face" panose="02020602080505020303" pitchFamily="18" charset="0"/>
              </a:rPr>
              <a:t>Beaver Foraging Preferences and Impacts on Forest Structure</a:t>
            </a:r>
            <a:br>
              <a:rPr lang="en-US" sz="3600" dirty="0">
                <a:latin typeface="Baskerville Old Face" panose="02020602080505020303" pitchFamily="18" charset="0"/>
              </a:rPr>
            </a:br>
            <a:r>
              <a:rPr lang="en-US" sz="3600" dirty="0">
                <a:latin typeface="Baskerville Old Face" panose="02020602080505020303" pitchFamily="18" charset="0"/>
              </a:rPr>
              <a:t>Adirondack Mountains, New York</a:t>
            </a:r>
          </a:p>
          <a:p>
            <a:pPr algn="ctr"/>
            <a:endParaRPr lang="en-US" sz="1200" dirty="0">
              <a:latin typeface="Baskerville Old Face" panose="02020602080505020303" pitchFamily="18" charset="0"/>
            </a:endParaRPr>
          </a:p>
          <a:p>
            <a:pPr algn="ctr"/>
            <a:r>
              <a:rPr lang="en-US" sz="2400" dirty="0">
                <a:latin typeface="Baskerville Old Face" panose="02020602080505020303" pitchFamily="18" charset="0"/>
              </a:rPr>
              <a:t>Michael J. Mahoney and John C. Stella, SUNY College of Environmental Science and Forestry</a:t>
            </a:r>
            <a:br>
              <a:rPr lang="en-US" sz="1200" dirty="0">
                <a:latin typeface="Baskerville Old Face" panose="02020602080505020303" pitchFamily="18" charset="0"/>
              </a:rPr>
            </a:br>
            <a:br>
              <a:rPr lang="en-US" sz="100" dirty="0">
                <a:latin typeface="Baskerville Old Face" panose="02020602080505020303" pitchFamily="18" charset="0"/>
              </a:rPr>
            </a:br>
            <a:br>
              <a:rPr lang="en-US" sz="100" dirty="0">
                <a:latin typeface="Baskerville Old Face" panose="02020602080505020303" pitchFamily="18" charset="0"/>
              </a:rPr>
            </a:br>
            <a:br>
              <a:rPr lang="en-US" sz="100" dirty="0">
                <a:latin typeface="Baskerville Old Face" panose="02020602080505020303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35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C53B7-BB3A-43A7-89C7-E27AB1B40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12164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84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61FD9E-0A10-4BD1-A3E6-3D8742D04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12164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79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9578C7-8173-4076-A7F5-561C1D51F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12164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6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7AE97E-304D-41D0-8554-B2CFB9721DE2}"/>
              </a:ext>
            </a:extLst>
          </p:cNvPr>
          <p:cNvCxnSpPr>
            <a:cxnSpLocks/>
          </p:cNvCxnSpPr>
          <p:nvPr/>
        </p:nvCxnSpPr>
        <p:spPr>
          <a:xfrm>
            <a:off x="1266093" y="4273066"/>
            <a:ext cx="949570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EE43335-45A1-4B22-B282-CE5F38510577}"/>
              </a:ext>
            </a:extLst>
          </p:cNvPr>
          <p:cNvSpPr/>
          <p:nvPr/>
        </p:nvSpPr>
        <p:spPr>
          <a:xfrm>
            <a:off x="1448972" y="3872136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93DE6AB-8DD5-4D25-B28D-EDAABE5E348C}"/>
              </a:ext>
            </a:extLst>
          </p:cNvPr>
          <p:cNvSpPr/>
          <p:nvPr/>
        </p:nvSpPr>
        <p:spPr>
          <a:xfrm>
            <a:off x="-42204" y="1477110"/>
            <a:ext cx="1913206" cy="5403165"/>
          </a:xfrm>
          <a:custGeom>
            <a:avLst/>
            <a:gdLst>
              <a:gd name="connsiteX0" fmla="*/ 28135 w 1913206"/>
              <a:gd name="connsiteY0" fmla="*/ 0 h 5403165"/>
              <a:gd name="connsiteX1" fmla="*/ 267286 w 1913206"/>
              <a:gd name="connsiteY1" fmla="*/ 28135 h 5403165"/>
              <a:gd name="connsiteX2" fmla="*/ 309489 w 1913206"/>
              <a:gd name="connsiteY2" fmla="*/ 42203 h 5403165"/>
              <a:gd name="connsiteX3" fmla="*/ 365760 w 1913206"/>
              <a:gd name="connsiteY3" fmla="*/ 56270 h 5403165"/>
              <a:gd name="connsiteX4" fmla="*/ 407963 w 1913206"/>
              <a:gd name="connsiteY4" fmla="*/ 70338 h 5403165"/>
              <a:gd name="connsiteX5" fmla="*/ 562707 w 1913206"/>
              <a:gd name="connsiteY5" fmla="*/ 98474 h 5403165"/>
              <a:gd name="connsiteX6" fmla="*/ 703384 w 1913206"/>
              <a:gd name="connsiteY6" fmla="*/ 154744 h 5403165"/>
              <a:gd name="connsiteX7" fmla="*/ 801858 w 1913206"/>
              <a:gd name="connsiteY7" fmla="*/ 196947 h 5403165"/>
              <a:gd name="connsiteX8" fmla="*/ 844061 w 1913206"/>
              <a:gd name="connsiteY8" fmla="*/ 225083 h 5403165"/>
              <a:gd name="connsiteX9" fmla="*/ 956603 w 1913206"/>
              <a:gd name="connsiteY9" fmla="*/ 295421 h 5403165"/>
              <a:gd name="connsiteX10" fmla="*/ 984738 w 1913206"/>
              <a:gd name="connsiteY10" fmla="*/ 323557 h 5403165"/>
              <a:gd name="connsiteX11" fmla="*/ 1069144 w 1913206"/>
              <a:gd name="connsiteY11" fmla="*/ 379827 h 5403165"/>
              <a:gd name="connsiteX12" fmla="*/ 1097280 w 1913206"/>
              <a:gd name="connsiteY12" fmla="*/ 407963 h 5403165"/>
              <a:gd name="connsiteX13" fmla="*/ 1139483 w 1913206"/>
              <a:gd name="connsiteY13" fmla="*/ 436098 h 5403165"/>
              <a:gd name="connsiteX14" fmla="*/ 1209821 w 1913206"/>
              <a:gd name="connsiteY14" fmla="*/ 506437 h 5403165"/>
              <a:gd name="connsiteX15" fmla="*/ 1237957 w 1913206"/>
              <a:gd name="connsiteY15" fmla="*/ 534572 h 5403165"/>
              <a:gd name="connsiteX16" fmla="*/ 1266092 w 1913206"/>
              <a:gd name="connsiteY16" fmla="*/ 576775 h 5403165"/>
              <a:gd name="connsiteX17" fmla="*/ 1336430 w 1913206"/>
              <a:gd name="connsiteY17" fmla="*/ 647114 h 5403165"/>
              <a:gd name="connsiteX18" fmla="*/ 1406769 w 1913206"/>
              <a:gd name="connsiteY18" fmla="*/ 717452 h 5403165"/>
              <a:gd name="connsiteX19" fmla="*/ 1448972 w 1913206"/>
              <a:gd name="connsiteY19" fmla="*/ 759655 h 5403165"/>
              <a:gd name="connsiteX20" fmla="*/ 1505243 w 1913206"/>
              <a:gd name="connsiteY20" fmla="*/ 829994 h 5403165"/>
              <a:gd name="connsiteX21" fmla="*/ 1533378 w 1913206"/>
              <a:gd name="connsiteY21" fmla="*/ 872197 h 5403165"/>
              <a:gd name="connsiteX22" fmla="*/ 1575581 w 1913206"/>
              <a:gd name="connsiteY22" fmla="*/ 914400 h 5403165"/>
              <a:gd name="connsiteX23" fmla="*/ 1631852 w 1913206"/>
              <a:gd name="connsiteY23" fmla="*/ 1012874 h 5403165"/>
              <a:gd name="connsiteX24" fmla="*/ 1674055 w 1913206"/>
              <a:gd name="connsiteY24" fmla="*/ 1055077 h 5403165"/>
              <a:gd name="connsiteX25" fmla="*/ 1730326 w 1913206"/>
              <a:gd name="connsiteY25" fmla="*/ 1139483 h 5403165"/>
              <a:gd name="connsiteX26" fmla="*/ 1786597 w 1913206"/>
              <a:gd name="connsiteY26" fmla="*/ 1209821 h 5403165"/>
              <a:gd name="connsiteX27" fmla="*/ 1828800 w 1913206"/>
              <a:gd name="connsiteY27" fmla="*/ 1294227 h 5403165"/>
              <a:gd name="connsiteX28" fmla="*/ 1856935 w 1913206"/>
              <a:gd name="connsiteY28" fmla="*/ 1322363 h 5403165"/>
              <a:gd name="connsiteX29" fmla="*/ 1899138 w 1913206"/>
              <a:gd name="connsiteY29" fmla="*/ 1448972 h 5403165"/>
              <a:gd name="connsiteX30" fmla="*/ 1913206 w 1913206"/>
              <a:gd name="connsiteY30" fmla="*/ 1491175 h 5403165"/>
              <a:gd name="connsiteX31" fmla="*/ 1871003 w 1913206"/>
              <a:gd name="connsiteY31" fmla="*/ 1913206 h 5403165"/>
              <a:gd name="connsiteX32" fmla="*/ 1828800 w 1913206"/>
              <a:gd name="connsiteY32" fmla="*/ 1997612 h 5403165"/>
              <a:gd name="connsiteX33" fmla="*/ 1772529 w 1913206"/>
              <a:gd name="connsiteY33" fmla="*/ 2053883 h 5403165"/>
              <a:gd name="connsiteX34" fmla="*/ 1744393 w 1913206"/>
              <a:gd name="connsiteY34" fmla="*/ 2082018 h 5403165"/>
              <a:gd name="connsiteX35" fmla="*/ 1617784 w 1913206"/>
              <a:gd name="connsiteY35" fmla="*/ 2152357 h 5403165"/>
              <a:gd name="connsiteX36" fmla="*/ 1575581 w 1913206"/>
              <a:gd name="connsiteY36" fmla="*/ 2180492 h 5403165"/>
              <a:gd name="connsiteX37" fmla="*/ 1533378 w 1913206"/>
              <a:gd name="connsiteY37" fmla="*/ 2208627 h 5403165"/>
              <a:gd name="connsiteX38" fmla="*/ 1505243 w 1913206"/>
              <a:gd name="connsiteY38" fmla="*/ 2250830 h 5403165"/>
              <a:gd name="connsiteX39" fmla="*/ 1477107 w 1913206"/>
              <a:gd name="connsiteY39" fmla="*/ 2278966 h 5403165"/>
              <a:gd name="connsiteX40" fmla="*/ 1448972 w 1913206"/>
              <a:gd name="connsiteY40" fmla="*/ 2335237 h 5403165"/>
              <a:gd name="connsiteX41" fmla="*/ 1420837 w 1913206"/>
              <a:gd name="connsiteY41" fmla="*/ 2377440 h 5403165"/>
              <a:gd name="connsiteX42" fmla="*/ 1378633 w 1913206"/>
              <a:gd name="connsiteY42" fmla="*/ 2447778 h 5403165"/>
              <a:gd name="connsiteX43" fmla="*/ 1350498 w 1913206"/>
              <a:gd name="connsiteY43" fmla="*/ 2532184 h 5403165"/>
              <a:gd name="connsiteX44" fmla="*/ 1364566 w 1913206"/>
              <a:gd name="connsiteY44" fmla="*/ 2743200 h 5403165"/>
              <a:gd name="connsiteX45" fmla="*/ 1378633 w 1913206"/>
              <a:gd name="connsiteY45" fmla="*/ 2785403 h 5403165"/>
              <a:gd name="connsiteX46" fmla="*/ 1406769 w 1913206"/>
              <a:gd name="connsiteY46" fmla="*/ 2813538 h 5403165"/>
              <a:gd name="connsiteX47" fmla="*/ 1420837 w 1913206"/>
              <a:gd name="connsiteY47" fmla="*/ 2855741 h 5403165"/>
              <a:gd name="connsiteX48" fmla="*/ 1448972 w 1913206"/>
              <a:gd name="connsiteY48" fmla="*/ 2883877 h 5403165"/>
              <a:gd name="connsiteX49" fmla="*/ 1477107 w 1913206"/>
              <a:gd name="connsiteY49" fmla="*/ 2968283 h 5403165"/>
              <a:gd name="connsiteX50" fmla="*/ 1533378 w 1913206"/>
              <a:gd name="connsiteY50" fmla="*/ 3024554 h 5403165"/>
              <a:gd name="connsiteX51" fmla="*/ 1575581 w 1913206"/>
              <a:gd name="connsiteY51" fmla="*/ 3052689 h 5403165"/>
              <a:gd name="connsiteX52" fmla="*/ 1631852 w 1913206"/>
              <a:gd name="connsiteY52" fmla="*/ 3108960 h 5403165"/>
              <a:gd name="connsiteX53" fmla="*/ 1688123 w 1913206"/>
              <a:gd name="connsiteY53" fmla="*/ 3179298 h 5403165"/>
              <a:gd name="connsiteX54" fmla="*/ 1772529 w 1913206"/>
              <a:gd name="connsiteY54" fmla="*/ 3291840 h 5403165"/>
              <a:gd name="connsiteX55" fmla="*/ 1828800 w 1913206"/>
              <a:gd name="connsiteY55" fmla="*/ 3362178 h 5403165"/>
              <a:gd name="connsiteX56" fmla="*/ 1828800 w 1913206"/>
              <a:gd name="connsiteY56" fmla="*/ 3826412 h 5403165"/>
              <a:gd name="connsiteX57" fmla="*/ 1800664 w 1913206"/>
              <a:gd name="connsiteY57" fmla="*/ 3967089 h 5403165"/>
              <a:gd name="connsiteX58" fmla="*/ 1758461 w 1913206"/>
              <a:gd name="connsiteY58" fmla="*/ 4121834 h 5403165"/>
              <a:gd name="connsiteX59" fmla="*/ 1744393 w 1913206"/>
              <a:gd name="connsiteY59" fmla="*/ 4164037 h 5403165"/>
              <a:gd name="connsiteX60" fmla="*/ 1716258 w 1913206"/>
              <a:gd name="connsiteY60" fmla="*/ 4206240 h 5403165"/>
              <a:gd name="connsiteX61" fmla="*/ 1674055 w 1913206"/>
              <a:gd name="connsiteY61" fmla="*/ 4290646 h 5403165"/>
              <a:gd name="connsiteX62" fmla="*/ 1631852 w 1913206"/>
              <a:gd name="connsiteY62" fmla="*/ 4332849 h 5403165"/>
              <a:gd name="connsiteX63" fmla="*/ 1603717 w 1913206"/>
              <a:gd name="connsiteY63" fmla="*/ 4375052 h 5403165"/>
              <a:gd name="connsiteX64" fmla="*/ 1505243 w 1913206"/>
              <a:gd name="connsiteY64" fmla="*/ 4459458 h 5403165"/>
              <a:gd name="connsiteX65" fmla="*/ 1434904 w 1913206"/>
              <a:gd name="connsiteY65" fmla="*/ 4501661 h 5403165"/>
              <a:gd name="connsiteX66" fmla="*/ 1392701 w 1913206"/>
              <a:gd name="connsiteY66" fmla="*/ 4529797 h 5403165"/>
              <a:gd name="connsiteX67" fmla="*/ 1350498 w 1913206"/>
              <a:gd name="connsiteY67" fmla="*/ 4543864 h 5403165"/>
              <a:gd name="connsiteX68" fmla="*/ 1266092 w 1913206"/>
              <a:gd name="connsiteY68" fmla="*/ 4586067 h 5403165"/>
              <a:gd name="connsiteX69" fmla="*/ 1209821 w 1913206"/>
              <a:gd name="connsiteY69" fmla="*/ 4698609 h 5403165"/>
              <a:gd name="connsiteX70" fmla="*/ 1195753 w 1913206"/>
              <a:gd name="connsiteY70" fmla="*/ 4740812 h 5403165"/>
              <a:gd name="connsiteX71" fmla="*/ 1167618 w 1913206"/>
              <a:gd name="connsiteY71" fmla="*/ 4783015 h 5403165"/>
              <a:gd name="connsiteX72" fmla="*/ 1111347 w 1913206"/>
              <a:gd name="connsiteY72" fmla="*/ 4909624 h 5403165"/>
              <a:gd name="connsiteX73" fmla="*/ 1069144 w 1913206"/>
              <a:gd name="connsiteY73" fmla="*/ 5008098 h 5403165"/>
              <a:gd name="connsiteX74" fmla="*/ 1041009 w 1913206"/>
              <a:gd name="connsiteY74" fmla="*/ 5092504 h 5403165"/>
              <a:gd name="connsiteX75" fmla="*/ 1026941 w 1913206"/>
              <a:gd name="connsiteY75" fmla="*/ 5134707 h 5403165"/>
              <a:gd name="connsiteX76" fmla="*/ 1012873 w 1913206"/>
              <a:gd name="connsiteY76" fmla="*/ 5176910 h 5403165"/>
              <a:gd name="connsiteX77" fmla="*/ 984738 w 1913206"/>
              <a:gd name="connsiteY77" fmla="*/ 5205046 h 5403165"/>
              <a:gd name="connsiteX78" fmla="*/ 956603 w 1913206"/>
              <a:gd name="connsiteY78" fmla="*/ 5247249 h 5403165"/>
              <a:gd name="connsiteX79" fmla="*/ 801858 w 1913206"/>
              <a:gd name="connsiteY79" fmla="*/ 5275384 h 5403165"/>
              <a:gd name="connsiteX80" fmla="*/ 478301 w 1913206"/>
              <a:gd name="connsiteY80" fmla="*/ 5289452 h 5403165"/>
              <a:gd name="connsiteX81" fmla="*/ 379827 w 1913206"/>
              <a:gd name="connsiteY81" fmla="*/ 5317587 h 5403165"/>
              <a:gd name="connsiteX82" fmla="*/ 295421 w 1913206"/>
              <a:gd name="connsiteY82" fmla="*/ 5345723 h 5403165"/>
              <a:gd name="connsiteX83" fmla="*/ 253218 w 1913206"/>
              <a:gd name="connsiteY83" fmla="*/ 5359790 h 5403165"/>
              <a:gd name="connsiteX84" fmla="*/ 70338 w 1913206"/>
              <a:gd name="connsiteY84" fmla="*/ 5373858 h 5403165"/>
              <a:gd name="connsiteX85" fmla="*/ 0 w 1913206"/>
              <a:gd name="connsiteY85" fmla="*/ 5401994 h 5403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913206" h="5403165">
                <a:moveTo>
                  <a:pt x="28135" y="0"/>
                </a:moveTo>
                <a:cubicBezTo>
                  <a:pt x="107852" y="9378"/>
                  <a:pt x="187907" y="16228"/>
                  <a:pt x="267286" y="28135"/>
                </a:cubicBezTo>
                <a:cubicBezTo>
                  <a:pt x="281951" y="30335"/>
                  <a:pt x="295231" y="38129"/>
                  <a:pt x="309489" y="42203"/>
                </a:cubicBezTo>
                <a:cubicBezTo>
                  <a:pt x="328079" y="47514"/>
                  <a:pt x="347170" y="50959"/>
                  <a:pt x="365760" y="56270"/>
                </a:cubicBezTo>
                <a:cubicBezTo>
                  <a:pt x="380018" y="60344"/>
                  <a:pt x="393487" y="67121"/>
                  <a:pt x="407963" y="70338"/>
                </a:cubicBezTo>
                <a:cubicBezTo>
                  <a:pt x="429224" y="75063"/>
                  <a:pt x="537103" y="89939"/>
                  <a:pt x="562707" y="98474"/>
                </a:cubicBezTo>
                <a:cubicBezTo>
                  <a:pt x="610620" y="114445"/>
                  <a:pt x="661362" y="126729"/>
                  <a:pt x="703384" y="154744"/>
                </a:cubicBezTo>
                <a:cubicBezTo>
                  <a:pt x="761674" y="193605"/>
                  <a:pt x="729184" y="178780"/>
                  <a:pt x="801858" y="196947"/>
                </a:cubicBezTo>
                <a:cubicBezTo>
                  <a:pt x="815926" y="206326"/>
                  <a:pt x="829724" y="216122"/>
                  <a:pt x="844061" y="225083"/>
                </a:cubicBezTo>
                <a:cubicBezTo>
                  <a:pt x="860979" y="235657"/>
                  <a:pt x="933646" y="277055"/>
                  <a:pt x="956603" y="295421"/>
                </a:cubicBezTo>
                <a:cubicBezTo>
                  <a:pt x="966960" y="303707"/>
                  <a:pt x="974127" y="315599"/>
                  <a:pt x="984738" y="323557"/>
                </a:cubicBezTo>
                <a:cubicBezTo>
                  <a:pt x="1011789" y="343846"/>
                  <a:pt x="1045234" y="355917"/>
                  <a:pt x="1069144" y="379827"/>
                </a:cubicBezTo>
                <a:cubicBezTo>
                  <a:pt x="1078523" y="389206"/>
                  <a:pt x="1086923" y="399677"/>
                  <a:pt x="1097280" y="407963"/>
                </a:cubicBezTo>
                <a:cubicBezTo>
                  <a:pt x="1110482" y="418525"/>
                  <a:pt x="1126759" y="424965"/>
                  <a:pt x="1139483" y="436098"/>
                </a:cubicBezTo>
                <a:cubicBezTo>
                  <a:pt x="1164437" y="457933"/>
                  <a:pt x="1186375" y="482991"/>
                  <a:pt x="1209821" y="506437"/>
                </a:cubicBezTo>
                <a:cubicBezTo>
                  <a:pt x="1219200" y="515816"/>
                  <a:pt x="1230600" y="523536"/>
                  <a:pt x="1237957" y="534572"/>
                </a:cubicBezTo>
                <a:cubicBezTo>
                  <a:pt x="1247335" y="548640"/>
                  <a:pt x="1254959" y="564051"/>
                  <a:pt x="1266092" y="576775"/>
                </a:cubicBezTo>
                <a:cubicBezTo>
                  <a:pt x="1287926" y="601729"/>
                  <a:pt x="1312984" y="623668"/>
                  <a:pt x="1336430" y="647114"/>
                </a:cubicBezTo>
                <a:lnTo>
                  <a:pt x="1406769" y="717452"/>
                </a:lnTo>
                <a:cubicBezTo>
                  <a:pt x="1420837" y="731520"/>
                  <a:pt x="1437937" y="743102"/>
                  <a:pt x="1448972" y="759655"/>
                </a:cubicBezTo>
                <a:cubicBezTo>
                  <a:pt x="1535567" y="889550"/>
                  <a:pt x="1425062" y="729767"/>
                  <a:pt x="1505243" y="829994"/>
                </a:cubicBezTo>
                <a:cubicBezTo>
                  <a:pt x="1515805" y="843196"/>
                  <a:pt x="1522554" y="859209"/>
                  <a:pt x="1533378" y="872197"/>
                </a:cubicBezTo>
                <a:cubicBezTo>
                  <a:pt x="1546114" y="887481"/>
                  <a:pt x="1562845" y="899117"/>
                  <a:pt x="1575581" y="914400"/>
                </a:cubicBezTo>
                <a:cubicBezTo>
                  <a:pt x="1642040" y="994150"/>
                  <a:pt x="1563051" y="916552"/>
                  <a:pt x="1631852" y="1012874"/>
                </a:cubicBezTo>
                <a:cubicBezTo>
                  <a:pt x="1643415" y="1029063"/>
                  <a:pt x="1661841" y="1039373"/>
                  <a:pt x="1674055" y="1055077"/>
                </a:cubicBezTo>
                <a:cubicBezTo>
                  <a:pt x="1694815" y="1081769"/>
                  <a:pt x="1709202" y="1113078"/>
                  <a:pt x="1730326" y="1139483"/>
                </a:cubicBezTo>
                <a:cubicBezTo>
                  <a:pt x="1749083" y="1162929"/>
                  <a:pt x="1768582" y="1185801"/>
                  <a:pt x="1786597" y="1209821"/>
                </a:cubicBezTo>
                <a:cubicBezTo>
                  <a:pt x="1893309" y="1352103"/>
                  <a:pt x="1747683" y="1159030"/>
                  <a:pt x="1828800" y="1294227"/>
                </a:cubicBezTo>
                <a:cubicBezTo>
                  <a:pt x="1835624" y="1305600"/>
                  <a:pt x="1847557" y="1312984"/>
                  <a:pt x="1856935" y="1322363"/>
                </a:cubicBezTo>
                <a:lnTo>
                  <a:pt x="1899138" y="1448972"/>
                </a:lnTo>
                <a:lnTo>
                  <a:pt x="1913206" y="1491175"/>
                </a:lnTo>
                <a:cubicBezTo>
                  <a:pt x="1897904" y="1858422"/>
                  <a:pt x="1934757" y="1721943"/>
                  <a:pt x="1871003" y="1913206"/>
                </a:cubicBezTo>
                <a:cubicBezTo>
                  <a:pt x="1857388" y="1954052"/>
                  <a:pt x="1858548" y="1962906"/>
                  <a:pt x="1828800" y="1997612"/>
                </a:cubicBezTo>
                <a:cubicBezTo>
                  <a:pt x="1811537" y="2017752"/>
                  <a:pt x="1791286" y="2035126"/>
                  <a:pt x="1772529" y="2053883"/>
                </a:cubicBezTo>
                <a:cubicBezTo>
                  <a:pt x="1763150" y="2063261"/>
                  <a:pt x="1756976" y="2077824"/>
                  <a:pt x="1744393" y="2082018"/>
                </a:cubicBezTo>
                <a:cubicBezTo>
                  <a:pt x="1670110" y="2106779"/>
                  <a:pt x="1714529" y="2087860"/>
                  <a:pt x="1617784" y="2152357"/>
                </a:cubicBezTo>
                <a:lnTo>
                  <a:pt x="1575581" y="2180492"/>
                </a:lnTo>
                <a:lnTo>
                  <a:pt x="1533378" y="2208627"/>
                </a:lnTo>
                <a:cubicBezTo>
                  <a:pt x="1524000" y="2222695"/>
                  <a:pt x="1515805" y="2237628"/>
                  <a:pt x="1505243" y="2250830"/>
                </a:cubicBezTo>
                <a:cubicBezTo>
                  <a:pt x="1496957" y="2261187"/>
                  <a:pt x="1484464" y="2267930"/>
                  <a:pt x="1477107" y="2278966"/>
                </a:cubicBezTo>
                <a:cubicBezTo>
                  <a:pt x="1465474" y="2296415"/>
                  <a:pt x="1459376" y="2317029"/>
                  <a:pt x="1448972" y="2335237"/>
                </a:cubicBezTo>
                <a:cubicBezTo>
                  <a:pt x="1440584" y="2349917"/>
                  <a:pt x="1428398" y="2362318"/>
                  <a:pt x="1420837" y="2377440"/>
                </a:cubicBezTo>
                <a:cubicBezTo>
                  <a:pt x="1384314" y="2450485"/>
                  <a:pt x="1433587" y="2392826"/>
                  <a:pt x="1378633" y="2447778"/>
                </a:cubicBezTo>
                <a:cubicBezTo>
                  <a:pt x="1369255" y="2475913"/>
                  <a:pt x="1348525" y="2502592"/>
                  <a:pt x="1350498" y="2532184"/>
                </a:cubicBezTo>
                <a:cubicBezTo>
                  <a:pt x="1355187" y="2602523"/>
                  <a:pt x="1356781" y="2673136"/>
                  <a:pt x="1364566" y="2743200"/>
                </a:cubicBezTo>
                <a:cubicBezTo>
                  <a:pt x="1366204" y="2757938"/>
                  <a:pt x="1371004" y="2772688"/>
                  <a:pt x="1378633" y="2785403"/>
                </a:cubicBezTo>
                <a:cubicBezTo>
                  <a:pt x="1385457" y="2796776"/>
                  <a:pt x="1397390" y="2804160"/>
                  <a:pt x="1406769" y="2813538"/>
                </a:cubicBezTo>
                <a:cubicBezTo>
                  <a:pt x="1411458" y="2827606"/>
                  <a:pt x="1413208" y="2843025"/>
                  <a:pt x="1420837" y="2855741"/>
                </a:cubicBezTo>
                <a:cubicBezTo>
                  <a:pt x="1427661" y="2867114"/>
                  <a:pt x="1443041" y="2872014"/>
                  <a:pt x="1448972" y="2883877"/>
                </a:cubicBezTo>
                <a:cubicBezTo>
                  <a:pt x="1462235" y="2910403"/>
                  <a:pt x="1456136" y="2947312"/>
                  <a:pt x="1477107" y="2968283"/>
                </a:cubicBezTo>
                <a:cubicBezTo>
                  <a:pt x="1495864" y="2987040"/>
                  <a:pt x="1511307" y="3009840"/>
                  <a:pt x="1533378" y="3024554"/>
                </a:cubicBezTo>
                <a:cubicBezTo>
                  <a:pt x="1547446" y="3033932"/>
                  <a:pt x="1562744" y="3041686"/>
                  <a:pt x="1575581" y="3052689"/>
                </a:cubicBezTo>
                <a:cubicBezTo>
                  <a:pt x="1595721" y="3069952"/>
                  <a:pt x="1617138" y="3086889"/>
                  <a:pt x="1631852" y="3108960"/>
                </a:cubicBezTo>
                <a:cubicBezTo>
                  <a:pt x="1667344" y="3162199"/>
                  <a:pt x="1648032" y="3139208"/>
                  <a:pt x="1688123" y="3179298"/>
                </a:cubicBezTo>
                <a:cubicBezTo>
                  <a:pt x="1724723" y="3289103"/>
                  <a:pt x="1664764" y="3130191"/>
                  <a:pt x="1772529" y="3291840"/>
                </a:cubicBezTo>
                <a:cubicBezTo>
                  <a:pt x="1808021" y="3345079"/>
                  <a:pt x="1788709" y="3322088"/>
                  <a:pt x="1828800" y="3362178"/>
                </a:cubicBezTo>
                <a:cubicBezTo>
                  <a:pt x="1885810" y="3533217"/>
                  <a:pt x="1858220" y="3434141"/>
                  <a:pt x="1828800" y="3826412"/>
                </a:cubicBezTo>
                <a:cubicBezTo>
                  <a:pt x="1825223" y="3874099"/>
                  <a:pt x="1810042" y="3920197"/>
                  <a:pt x="1800664" y="3967089"/>
                </a:cubicBezTo>
                <a:cubicBezTo>
                  <a:pt x="1780779" y="4066514"/>
                  <a:pt x="1794161" y="4014737"/>
                  <a:pt x="1758461" y="4121834"/>
                </a:cubicBezTo>
                <a:cubicBezTo>
                  <a:pt x="1753772" y="4135902"/>
                  <a:pt x="1752618" y="4151699"/>
                  <a:pt x="1744393" y="4164037"/>
                </a:cubicBezTo>
                <a:cubicBezTo>
                  <a:pt x="1735015" y="4178105"/>
                  <a:pt x="1723819" y="4191118"/>
                  <a:pt x="1716258" y="4206240"/>
                </a:cubicBezTo>
                <a:cubicBezTo>
                  <a:pt x="1684536" y="4269684"/>
                  <a:pt x="1724448" y="4230174"/>
                  <a:pt x="1674055" y="4290646"/>
                </a:cubicBezTo>
                <a:cubicBezTo>
                  <a:pt x="1661319" y="4305930"/>
                  <a:pt x="1644588" y="4317565"/>
                  <a:pt x="1631852" y="4332849"/>
                </a:cubicBezTo>
                <a:cubicBezTo>
                  <a:pt x="1621028" y="4345837"/>
                  <a:pt x="1614720" y="4362215"/>
                  <a:pt x="1603717" y="4375052"/>
                </a:cubicBezTo>
                <a:cubicBezTo>
                  <a:pt x="1529832" y="4461251"/>
                  <a:pt x="1573124" y="4405153"/>
                  <a:pt x="1505243" y="4459458"/>
                </a:cubicBezTo>
                <a:cubicBezTo>
                  <a:pt x="1450070" y="4503596"/>
                  <a:pt x="1508195" y="4477232"/>
                  <a:pt x="1434904" y="4501661"/>
                </a:cubicBezTo>
                <a:cubicBezTo>
                  <a:pt x="1420836" y="4511040"/>
                  <a:pt x="1407823" y="4522236"/>
                  <a:pt x="1392701" y="4529797"/>
                </a:cubicBezTo>
                <a:cubicBezTo>
                  <a:pt x="1379438" y="4536429"/>
                  <a:pt x="1363213" y="4536235"/>
                  <a:pt x="1350498" y="4543864"/>
                </a:cubicBezTo>
                <a:cubicBezTo>
                  <a:pt x="1260912" y="4597616"/>
                  <a:pt x="1404881" y="4551372"/>
                  <a:pt x="1266092" y="4586067"/>
                </a:cubicBezTo>
                <a:cubicBezTo>
                  <a:pt x="1233763" y="4683057"/>
                  <a:pt x="1258928" y="4649503"/>
                  <a:pt x="1209821" y="4698609"/>
                </a:cubicBezTo>
                <a:cubicBezTo>
                  <a:pt x="1205132" y="4712677"/>
                  <a:pt x="1202385" y="4727549"/>
                  <a:pt x="1195753" y="4740812"/>
                </a:cubicBezTo>
                <a:cubicBezTo>
                  <a:pt x="1188192" y="4755934"/>
                  <a:pt x="1174485" y="4767565"/>
                  <a:pt x="1167618" y="4783015"/>
                </a:cubicBezTo>
                <a:cubicBezTo>
                  <a:pt x="1100657" y="4933678"/>
                  <a:pt x="1175020" y="4814116"/>
                  <a:pt x="1111347" y="4909624"/>
                </a:cubicBezTo>
                <a:cubicBezTo>
                  <a:pt x="1066071" y="5045459"/>
                  <a:pt x="1138671" y="4834282"/>
                  <a:pt x="1069144" y="5008098"/>
                </a:cubicBezTo>
                <a:cubicBezTo>
                  <a:pt x="1058130" y="5035634"/>
                  <a:pt x="1050387" y="5064369"/>
                  <a:pt x="1041009" y="5092504"/>
                </a:cubicBezTo>
                <a:lnTo>
                  <a:pt x="1026941" y="5134707"/>
                </a:lnTo>
                <a:cubicBezTo>
                  <a:pt x="1022252" y="5148775"/>
                  <a:pt x="1023358" y="5166424"/>
                  <a:pt x="1012873" y="5176910"/>
                </a:cubicBezTo>
                <a:cubicBezTo>
                  <a:pt x="1003495" y="5186289"/>
                  <a:pt x="993023" y="5194689"/>
                  <a:pt x="984738" y="5205046"/>
                </a:cubicBezTo>
                <a:cubicBezTo>
                  <a:pt x="974176" y="5218248"/>
                  <a:pt x="971283" y="5238861"/>
                  <a:pt x="956603" y="5247249"/>
                </a:cubicBezTo>
                <a:cubicBezTo>
                  <a:pt x="948566" y="5251841"/>
                  <a:pt x="802163" y="5275363"/>
                  <a:pt x="801858" y="5275384"/>
                </a:cubicBezTo>
                <a:cubicBezTo>
                  <a:pt x="694160" y="5282811"/>
                  <a:pt x="586153" y="5284763"/>
                  <a:pt x="478301" y="5289452"/>
                </a:cubicBezTo>
                <a:cubicBezTo>
                  <a:pt x="336469" y="5336730"/>
                  <a:pt x="556469" y="5264595"/>
                  <a:pt x="379827" y="5317587"/>
                </a:cubicBezTo>
                <a:cubicBezTo>
                  <a:pt x="351420" y="5326109"/>
                  <a:pt x="323556" y="5336345"/>
                  <a:pt x="295421" y="5345723"/>
                </a:cubicBezTo>
                <a:cubicBezTo>
                  <a:pt x="281353" y="5350412"/>
                  <a:pt x="268003" y="5358653"/>
                  <a:pt x="253218" y="5359790"/>
                </a:cubicBezTo>
                <a:lnTo>
                  <a:pt x="70338" y="5373858"/>
                </a:lnTo>
                <a:cubicBezTo>
                  <a:pt x="32256" y="5411942"/>
                  <a:pt x="55466" y="5401994"/>
                  <a:pt x="0" y="5401994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53D034-DAEA-41FE-8508-68C9B22A1DBF}"/>
              </a:ext>
            </a:extLst>
          </p:cNvPr>
          <p:cNvSpPr/>
          <p:nvPr/>
        </p:nvSpPr>
        <p:spPr>
          <a:xfrm>
            <a:off x="1617782" y="4035674"/>
            <a:ext cx="590844" cy="53105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D20D1A8-BE28-4DF7-86BB-38B366DBA203}"/>
              </a:ext>
            </a:extLst>
          </p:cNvPr>
          <p:cNvSpPr/>
          <p:nvPr/>
        </p:nvSpPr>
        <p:spPr>
          <a:xfrm>
            <a:off x="9847398" y="3868619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09A7F4-ACE2-481D-B9FC-E3A8EAB22D28}"/>
              </a:ext>
            </a:extLst>
          </p:cNvPr>
          <p:cNvSpPr/>
          <p:nvPr/>
        </p:nvSpPr>
        <p:spPr>
          <a:xfrm>
            <a:off x="10016208" y="4032157"/>
            <a:ext cx="590844" cy="53105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5101DC-C11C-4084-BDE4-AA5C21185C82}"/>
              </a:ext>
            </a:extLst>
          </p:cNvPr>
          <p:cNvSpPr/>
          <p:nvPr/>
        </p:nvSpPr>
        <p:spPr>
          <a:xfrm>
            <a:off x="4178109" y="3872136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CFDCE2-20E3-4140-BBD7-7E9B5172022B}"/>
              </a:ext>
            </a:extLst>
          </p:cNvPr>
          <p:cNvSpPr/>
          <p:nvPr/>
        </p:nvSpPr>
        <p:spPr>
          <a:xfrm>
            <a:off x="4346919" y="4035674"/>
            <a:ext cx="590844" cy="53105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A08113-A9E0-4097-8C00-D685746A9B3A}"/>
              </a:ext>
            </a:extLst>
          </p:cNvPr>
          <p:cNvSpPr/>
          <p:nvPr/>
        </p:nvSpPr>
        <p:spPr>
          <a:xfrm>
            <a:off x="6907246" y="3868619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3965C7-B225-46FF-9E5B-2C0440255F11}"/>
              </a:ext>
            </a:extLst>
          </p:cNvPr>
          <p:cNvSpPr/>
          <p:nvPr/>
        </p:nvSpPr>
        <p:spPr>
          <a:xfrm>
            <a:off x="7076056" y="4032157"/>
            <a:ext cx="590844" cy="53105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B75066-1983-4F52-9BAE-81F02DDF6F85}"/>
              </a:ext>
            </a:extLst>
          </p:cNvPr>
          <p:cNvSpPr txBox="1"/>
          <p:nvPr/>
        </p:nvSpPr>
        <p:spPr>
          <a:xfrm>
            <a:off x="2053886" y="183143"/>
            <a:ext cx="87360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ranklin Gothic Book" panose="020B0503020102020204" pitchFamily="34" charset="0"/>
              </a:rPr>
              <a:t>Plot centers: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Franklin Gothic Book" panose="020B0503020102020204" pitchFamily="34" charset="0"/>
              </a:rPr>
              <a:t>Canopy cover, slope</a:t>
            </a:r>
          </a:p>
          <a:p>
            <a:r>
              <a:rPr lang="en-US" sz="4000" dirty="0">
                <a:latin typeface="Franklin Gothic Book" panose="020B0503020102020204" pitchFamily="34" charset="0"/>
              </a:rPr>
              <a:t>12.57 m</a:t>
            </a:r>
            <a:r>
              <a:rPr lang="en-US" sz="4000" baseline="30000" dirty="0">
                <a:latin typeface="Franklin Gothic Book" panose="020B0503020102020204" pitchFamily="34" charset="0"/>
              </a:rPr>
              <a:t>2</a:t>
            </a:r>
            <a:r>
              <a:rPr lang="en-US" sz="4000" dirty="0">
                <a:latin typeface="Franklin Gothic Book" panose="020B0503020102020204" pitchFamily="34" charset="0"/>
              </a:rPr>
              <a:t> plots: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Franklin Gothic Book" panose="020B0503020102020204" pitchFamily="34" charset="0"/>
              </a:rPr>
              <a:t>Seedling density, all woody vegetation</a:t>
            </a:r>
          </a:p>
          <a:p>
            <a:r>
              <a:rPr lang="en-US" sz="4000" dirty="0">
                <a:latin typeface="Franklin Gothic Book" panose="020B0503020102020204" pitchFamily="34" charset="0"/>
              </a:rPr>
              <a:t>50.27 m</a:t>
            </a:r>
            <a:r>
              <a:rPr lang="en-US" sz="4000" baseline="30000" dirty="0">
                <a:latin typeface="Franklin Gothic Book" panose="020B0503020102020204" pitchFamily="34" charset="0"/>
              </a:rPr>
              <a:t>2</a:t>
            </a:r>
            <a:r>
              <a:rPr lang="en-US" sz="4000" dirty="0">
                <a:latin typeface="Franklin Gothic Book" panose="020B0503020102020204" pitchFamily="34" charset="0"/>
              </a:rPr>
              <a:t> plots: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Franklin Gothic Book" panose="020B0503020102020204" pitchFamily="34" charset="0"/>
              </a:rPr>
              <a:t>All woody vegetation over 5 cm</a:t>
            </a:r>
          </a:p>
          <a:p>
            <a:endParaRPr lang="en-US" sz="3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2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FF4AE-A12B-47C8-88A8-FC403F5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443"/>
            <a:ext cx="12161544" cy="1325563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Foraging was concentrated close to the impoundment…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916DFA-D0FC-43B5-A823-8D0E80E11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2" y="2061548"/>
            <a:ext cx="9144019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80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1DDD-C131-427B-97B1-FDC781C0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2966"/>
            <a:ext cx="11353800" cy="1325563"/>
          </a:xfrm>
        </p:spPr>
        <p:txBody>
          <a:bodyPr/>
          <a:lstStyle/>
          <a:p>
            <a:pPr algn="r"/>
            <a:r>
              <a:rPr lang="en-US" dirty="0">
                <a:latin typeface="Franklin Gothic Book" panose="020B0503020102020204" pitchFamily="34" charset="0"/>
              </a:rPr>
              <a:t>…with a clear preference for stems of 2-5 cm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A43AF-0EB0-4185-BFC8-3FB049AA2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0" y="1858529"/>
            <a:ext cx="9144019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51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EF877-C7D5-4E9C-94B3-EC36D8C6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22032"/>
            <a:ext cx="10930597" cy="1325563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Deciduous species were strongly preferred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57A198-7D17-4279-B20B-D4B91F0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0" y="1863959"/>
            <a:ext cx="9144019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6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298E6-9990-4BA1-B0AB-76E76CA67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8806"/>
            <a:ext cx="12161544" cy="1325563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Models show preference for close stems of intermediate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125B4D-86BF-4565-8F9D-D2523B63C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34369"/>
            <a:ext cx="12161545" cy="4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67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91C12-F3DF-4093-B1B7-1F63C379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5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Models show preferences for close stems of intermediate size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D17091-F156-4F7A-8E95-C4C378529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694"/>
            <a:ext cx="12161545" cy="4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31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244CD-BF5A-4642-B34A-BC2676121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961"/>
            <a:ext cx="12192000" cy="1325563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Impacts on canopy closure are linear with distance, but vary with site 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720442-18A0-4FB0-A7D0-03A026BA5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0" y="1934419"/>
            <a:ext cx="9144019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72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American Beaver.jpg">
            <a:extLst>
              <a:ext uri="{FF2B5EF4-FFF2-40B4-BE49-F238E27FC236}">
                <a16:creationId xmlns:a16="http://schemas.microsoft.com/office/drawing/2014/main" id="{AFD83AC5-F1DD-455F-8EA2-842B3C645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8598" r="12479" b="6412"/>
          <a:stretch/>
        </p:blipFill>
        <p:spPr bwMode="auto">
          <a:xfrm>
            <a:off x="3196936" y="248210"/>
            <a:ext cx="5798127" cy="636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79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7A9E-E548-49F7-866A-EB9AFE7F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9531"/>
            <a:ext cx="10515600" cy="1325563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Seedling density increased with distance…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98A81F-8CC9-48B5-A242-40872BBA1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" y="2011670"/>
            <a:ext cx="12161545" cy="4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29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231F-AFC9-4E3D-BA24-3C9246CF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88" y="491734"/>
            <a:ext cx="11201412" cy="1325563"/>
          </a:xfrm>
        </p:spPr>
        <p:txBody>
          <a:bodyPr/>
          <a:lstStyle/>
          <a:p>
            <a:pPr algn="r"/>
            <a:r>
              <a:rPr lang="en-US" dirty="0">
                <a:latin typeface="Franklin Gothic Book" panose="020B0503020102020204" pitchFamily="34" charset="0"/>
              </a:rPr>
              <a:t>…correlating with canopy closure.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7DD05-20F6-45EB-A03C-6AEA4E0A2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8" y="2155869"/>
            <a:ext cx="11887224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90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E5517-F143-49C2-B882-4ECEC356C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707"/>
            <a:ext cx="10515600" cy="1325563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EDA16-1094-41DE-8EFE-C1A97C086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271"/>
            <a:ext cx="10515600" cy="511189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Franklin Gothic Book" panose="020B0503020102020204" pitchFamily="34" charset="0"/>
              </a:rPr>
              <a:t>Beaver prefer stems that are smaller, closer, of preferred species</a:t>
            </a:r>
          </a:p>
          <a:p>
            <a:r>
              <a:rPr lang="en-US" sz="3600" dirty="0">
                <a:latin typeface="Franklin Gothic Book" panose="020B0503020102020204" pitchFamily="34" charset="0"/>
              </a:rPr>
              <a:t>Foraging and flooding have large effects on riparian community</a:t>
            </a:r>
          </a:p>
          <a:p>
            <a:r>
              <a:rPr lang="en-US" sz="3600" dirty="0">
                <a:latin typeface="Franklin Gothic Book" panose="020B0503020102020204" pitchFamily="34" charset="0"/>
              </a:rPr>
              <a:t>Similar patterns (though not identical) in Northeast as other regions</a:t>
            </a:r>
          </a:p>
        </p:txBody>
      </p:sp>
    </p:spTree>
    <p:extLst>
      <p:ext uri="{BB962C8B-B14F-4D97-AF65-F5344CB8AC3E}">
        <p14:creationId xmlns:p14="http://schemas.microsoft.com/office/powerpoint/2010/main" val="343647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23AD-3A65-4224-8C5E-4DE2214CE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" y="309707"/>
            <a:ext cx="10515600" cy="1325563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Importance &amp; future work: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9DF9A-CA0A-4CCF-A5C9-34A9292D9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Franklin Gothic Book" panose="020B0503020102020204" pitchFamily="34" charset="0"/>
              </a:rPr>
              <a:t>Beaver populations going to increase</a:t>
            </a:r>
          </a:p>
          <a:p>
            <a:r>
              <a:rPr lang="en-US" sz="3600" dirty="0">
                <a:latin typeface="Franklin Gothic Book" panose="020B0503020102020204" pitchFamily="34" charset="0"/>
              </a:rPr>
              <a:t>Conflicts between beavers and humans going to increase</a:t>
            </a:r>
          </a:p>
          <a:p>
            <a:r>
              <a:rPr lang="en-US" sz="3600" dirty="0">
                <a:latin typeface="Franklin Gothic Book" panose="020B0503020102020204" pitchFamily="34" charset="0"/>
              </a:rPr>
              <a:t>Management challenges – and opportunities – going to increase!</a:t>
            </a:r>
          </a:p>
        </p:txBody>
      </p:sp>
    </p:spTree>
    <p:extLst>
      <p:ext uri="{BB962C8B-B14F-4D97-AF65-F5344CB8AC3E}">
        <p14:creationId xmlns:p14="http://schemas.microsoft.com/office/powerpoint/2010/main" val="10218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Steelhead (24354769644).jpg">
            <a:extLst>
              <a:ext uri="{FF2B5EF4-FFF2-40B4-BE49-F238E27FC236}">
                <a16:creationId xmlns:a16="http://schemas.microsoft.com/office/drawing/2014/main" id="{775E25A8-1531-445E-8902-E4681B60C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6445D-8B83-4391-8E87-32ACDA9E3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91" y="1138930"/>
            <a:ext cx="6913418" cy="4580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9B3AA-47B5-498F-A6C5-8AF92F956B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61" b="28105"/>
          <a:stretch/>
        </p:blipFill>
        <p:spPr>
          <a:xfrm>
            <a:off x="6096000" y="2475271"/>
            <a:ext cx="6286090" cy="438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7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706940-9B53-403B-8BEB-D35E3079C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 r="7020" b="611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5CC72E-BFE9-46EE-9B27-E8237DB3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4777"/>
            <a:ext cx="10769184" cy="1325563"/>
          </a:xfrm>
        </p:spPr>
        <p:txBody>
          <a:bodyPr/>
          <a:lstStyle/>
          <a:p>
            <a:r>
              <a:rPr lang="en-US" b="1" u="sng" dirty="0">
                <a:solidFill>
                  <a:schemeClr val="bg1"/>
                </a:solidFill>
                <a:latin typeface="Franklin Gothic Book" panose="020B0503020102020204" pitchFamily="34" charset="0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802B-E8EF-4750-86B1-7EA9317A6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16" y="2370340"/>
            <a:ext cx="11607384" cy="44876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Thanks to:</a:t>
            </a:r>
          </a:p>
          <a:p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Rachel </a:t>
            </a:r>
            <a:r>
              <a:rPr lang="en-US" sz="32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Zevin</a:t>
            </a:r>
            <a:endParaRPr lang="en-US" sz="3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Anna Harrison</a:t>
            </a:r>
          </a:p>
          <a:p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New York State Department of</a:t>
            </a:r>
            <a:b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Environmental Conservation</a:t>
            </a: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Photo credits: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“Happy Beaver”. Steve Hersey, 2007. Retrieved from 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https://www.flickr.com/photos/31563480@N00/2452702213/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October 3, 2018. CC-BY-SA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“Range”. Scott E. </a:t>
            </a:r>
            <a:r>
              <a:rPr lang="en-US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Hygnstrom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2009. Retrieved from 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http://icwdm.org/handbook/rodents/beavers.asp October 30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2018. 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“Steelhead”. Oregon State University, 2016. Retrieved from 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https://www.flickr.com/photos/oregonstateuniversity/24354769644/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October 3, 2018. CC-BY-SA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“Rana </a:t>
            </a:r>
            <a:r>
              <a:rPr lang="en-US" sz="12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septrionalis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(mink frog)”. Alan Wolf, 1995. Retrieved from 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https://www.flickr.com/photos/alumroot/32751405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October 3, 2018. CC-NC-BY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“Mallard”. Katja Schulz, 2016. Retrieved from 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https://www.flickr.com/photos/treegrow/25338328581/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October 3, 2018. CC-BY</a:t>
            </a:r>
          </a:p>
          <a:p>
            <a:pPr marL="0" indent="0">
              <a:buNone/>
            </a:pPr>
            <a:endParaRPr lang="en-US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08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4339A3AC-318D-4574-AABB-FF9731743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16000"/>
            <a:ext cx="12192001" cy="5083260"/>
          </a:xfrm>
        </p:spPr>
        <p:txBody>
          <a:bodyPr numCol="3">
            <a:noAutofit/>
          </a:bodyPr>
          <a:lstStyle/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Title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About beavers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Historic Range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Photo: impoundment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Photo: burst dam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Foraging Behavior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Photo: ADK Forest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Research questions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Site map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Site image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Forage area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Transects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Measurements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Distance selectivity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Size selectivity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Deciduous and coniferous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Group models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Species models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Canopy closure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Seedlings and distance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Seedlings and canopy cover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Conclusions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Importance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Photos: importance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Acknowledgements</a:t>
            </a:r>
          </a:p>
          <a:p>
            <a:pPr marL="457200" indent="-457200" algn="l">
              <a:lnSpc>
                <a:spcPct val="100000"/>
              </a:lnSpc>
              <a:buAutoNum type="arabicPeriod"/>
            </a:pPr>
            <a:r>
              <a:rPr lang="en-US" sz="3000" dirty="0">
                <a:latin typeface="Franklin Gothic Book" panose="020B0503020102020204" pitchFamily="34" charset="0"/>
              </a:rPr>
              <a:t> List of slides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88A00F-9D77-4690-847A-8B9094C27668}"/>
              </a:ext>
            </a:extLst>
          </p:cNvPr>
          <p:cNvSpPr txBox="1"/>
          <p:nvPr/>
        </p:nvSpPr>
        <p:spPr>
          <a:xfrm>
            <a:off x="0" y="246559"/>
            <a:ext cx="7944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Franklin Gothic Book" panose="020B0503020102020204" pitchFamily="34" charset="0"/>
              </a:rPr>
              <a:t>List of Slides </a:t>
            </a:r>
          </a:p>
        </p:txBody>
      </p:sp>
    </p:spTree>
    <p:extLst>
      <p:ext uri="{BB962C8B-B14F-4D97-AF65-F5344CB8AC3E}">
        <p14:creationId xmlns:p14="http://schemas.microsoft.com/office/powerpoint/2010/main" val="2197276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cwdm.org/Images/beaver/beavers_img_3.jpg">
            <a:extLst>
              <a:ext uri="{FF2B5EF4-FFF2-40B4-BE49-F238E27FC236}">
                <a16:creationId xmlns:a16="http://schemas.microsoft.com/office/drawing/2014/main" id="{D6D9CA44-9208-4AA7-8C57-5BB0E331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66" y="0"/>
            <a:ext cx="6491067" cy="68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167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6B32A2-A65C-40E3-A77F-02BE2BC88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15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729A74-251E-4FE1-930B-DCFFBC436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76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2EBD-D7A7-4931-9546-7A94FBF0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Foraging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F884-9D55-4433-84F0-27094255E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4465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Franklin Gothic Book" panose="020B0503020102020204" pitchFamily="34" charset="0"/>
              </a:rPr>
              <a:t>Central place foragers</a:t>
            </a:r>
          </a:p>
          <a:p>
            <a:r>
              <a:rPr lang="en-US" sz="3600" dirty="0">
                <a:latin typeface="Franklin Gothic Book" panose="020B0503020102020204" pitchFamily="34" charset="0"/>
              </a:rPr>
              <a:t>Forage selectivity increases with distance from pond</a:t>
            </a:r>
          </a:p>
          <a:p>
            <a:r>
              <a:rPr lang="en-US" sz="3600" dirty="0">
                <a:latin typeface="Franklin Gothic Book" panose="020B0503020102020204" pitchFamily="34" charset="0"/>
              </a:rPr>
              <a:t>In other regions, strong preferences for stems 2-5 centimeters and aspens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93E5F-4599-4A08-8181-AB78CA4F1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r="9308"/>
          <a:stretch/>
        </p:blipFill>
        <p:spPr>
          <a:xfrm rot="5400000">
            <a:off x="6143295" y="809299"/>
            <a:ext cx="6857999" cy="523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37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B7AFA62-313B-4617-BFF6-11F88FA29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90" y="0"/>
            <a:ext cx="9155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88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0D7E0-9EBB-4882-9F42-C2BD9AD9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782"/>
            <a:ext cx="10515600" cy="1325563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Research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C5A89-E13B-4288-9ACD-6C9275E1E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64" y="1825625"/>
            <a:ext cx="11540835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Franklin Gothic Book" panose="020B0503020102020204" pitchFamily="34" charset="0"/>
              </a:rPr>
              <a:t>Are certain stem diameters and species preferentially foraged?</a:t>
            </a:r>
          </a:p>
          <a:p>
            <a:r>
              <a:rPr lang="en-US" sz="3600" dirty="0">
                <a:latin typeface="Franklin Gothic Book" panose="020B0503020102020204" pitchFamily="34" charset="0"/>
              </a:rPr>
              <a:t>Can we effectively predict these preferences?</a:t>
            </a:r>
          </a:p>
          <a:p>
            <a:r>
              <a:rPr lang="en-US" sz="3600" dirty="0">
                <a:latin typeface="Franklin Gothic Book" panose="020B0503020102020204" pitchFamily="34" charset="0"/>
              </a:rPr>
              <a:t>How does beaver activity impact forest structure?</a:t>
            </a:r>
          </a:p>
        </p:txBody>
      </p:sp>
    </p:spTree>
    <p:extLst>
      <p:ext uri="{BB962C8B-B14F-4D97-AF65-F5344CB8AC3E}">
        <p14:creationId xmlns:p14="http://schemas.microsoft.com/office/powerpoint/2010/main" val="35916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09811A-DDA3-470A-847A-FA49FC77C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0" y="228593"/>
            <a:ext cx="9144019" cy="64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38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13708</TotalTime>
  <Words>332</Words>
  <Application>Microsoft Office PowerPoint</Application>
  <PresentationFormat>Widescreen</PresentationFormat>
  <Paragraphs>74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Baskerville Old Face</vt:lpstr>
      <vt:lpstr>Calibri</vt:lpstr>
      <vt:lpstr>Calibri Light</vt:lpstr>
      <vt:lpstr>Franklin Gothic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Foraging Behavior</vt:lpstr>
      <vt:lpstr>PowerPoint Presentation</vt:lpstr>
      <vt:lpstr>Research questions: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Foraging was concentrated close to the impoundment…</vt:lpstr>
      <vt:lpstr>…with a clear preference for stems of 2-5 cm</vt:lpstr>
      <vt:lpstr>Deciduous species were strongly preferred</vt:lpstr>
      <vt:lpstr>Models show preference for close stems of intermediate size</vt:lpstr>
      <vt:lpstr>Models show preferences for close stems of intermediate size </vt:lpstr>
      <vt:lpstr>Impacts on canopy closure are linear with distance, but vary with site type</vt:lpstr>
      <vt:lpstr>Seedling density increased with distance…</vt:lpstr>
      <vt:lpstr>…correlating with canopy closure.</vt:lpstr>
      <vt:lpstr>Conclusions</vt:lpstr>
      <vt:lpstr>Importance &amp; future work:</vt:lpstr>
      <vt:lpstr>PowerPoint Presentation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Beaver foraging preferences and impacts on forest structure and composition</dc:title>
  <dc:creator>Michael Mahoney</dc:creator>
  <cp:lastModifiedBy>Michael Mahoney</cp:lastModifiedBy>
  <cp:revision>103</cp:revision>
  <dcterms:created xsi:type="dcterms:W3CDTF">2018-10-02T01:08:04Z</dcterms:created>
  <dcterms:modified xsi:type="dcterms:W3CDTF">2018-12-13T02:54:56Z</dcterms:modified>
</cp:coreProperties>
</file>