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60" r:id="rId2"/>
    <p:sldId id="294" r:id="rId3"/>
    <p:sldId id="303" r:id="rId4"/>
    <p:sldId id="295" r:id="rId5"/>
    <p:sldId id="296" r:id="rId6"/>
    <p:sldId id="297" r:id="rId7"/>
    <p:sldId id="275" r:id="rId8"/>
    <p:sldId id="274" r:id="rId9"/>
    <p:sldId id="287" r:id="rId10"/>
    <p:sldId id="268" r:id="rId11"/>
    <p:sldId id="298" r:id="rId12"/>
    <p:sldId id="317" r:id="rId13"/>
    <p:sldId id="310" r:id="rId14"/>
    <p:sldId id="311" r:id="rId15"/>
    <p:sldId id="312" r:id="rId16"/>
    <p:sldId id="313" r:id="rId17"/>
    <p:sldId id="314" r:id="rId18"/>
    <p:sldId id="315" r:id="rId19"/>
    <p:sldId id="316" r:id="rId20"/>
    <p:sldId id="307" r:id="rId21"/>
    <p:sldId id="277" r:id="rId22"/>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86" autoAdjust="0"/>
    <p:restoredTop sz="70516" autoAdjust="0"/>
  </p:normalViewPr>
  <p:slideViewPr>
    <p:cSldViewPr snapToGrid="0">
      <p:cViewPr varScale="1">
        <p:scale>
          <a:sx n="58" d="100"/>
          <a:sy n="58" d="100"/>
        </p:scale>
        <p:origin x="158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3927A629-CF69-43E5-B424-863D8A547E02}" type="datetimeFigureOut">
              <a:rPr lang="en-US" smtClean="0"/>
              <a:t>12/13/2018</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4CF13C6F-CAB3-4018-A7DF-303FA540341B}" type="slidenum">
              <a:rPr lang="en-US" smtClean="0"/>
              <a:t>‹#›</a:t>
            </a:fld>
            <a:endParaRPr lang="en-US"/>
          </a:p>
        </p:txBody>
      </p:sp>
    </p:spTree>
    <p:extLst>
      <p:ext uri="{BB962C8B-B14F-4D97-AF65-F5344CB8AC3E}">
        <p14:creationId xmlns:p14="http://schemas.microsoft.com/office/powerpoint/2010/main" val="1340520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Outline the talk</a:t>
            </a:r>
            <a:endParaRPr lang="en-US" dirty="0"/>
          </a:p>
        </p:txBody>
      </p:sp>
      <p:sp>
        <p:nvSpPr>
          <p:cNvPr id="4" name="Slide Number Placeholder 3"/>
          <p:cNvSpPr>
            <a:spLocks noGrp="1"/>
          </p:cNvSpPr>
          <p:nvPr>
            <p:ph type="sldNum" sz="quarter" idx="10"/>
          </p:nvPr>
        </p:nvSpPr>
        <p:spPr/>
        <p:txBody>
          <a:bodyPr/>
          <a:lstStyle/>
          <a:p>
            <a:fld id="{4CF13C6F-CAB3-4018-A7DF-303FA540341B}" type="slidenum">
              <a:rPr lang="en-US" smtClean="0"/>
              <a:t>1</a:t>
            </a:fld>
            <a:endParaRPr lang="en-US"/>
          </a:p>
        </p:txBody>
      </p:sp>
    </p:spTree>
    <p:extLst>
      <p:ext uri="{BB962C8B-B14F-4D97-AF65-F5344CB8AC3E}">
        <p14:creationId xmlns:p14="http://schemas.microsoft.com/office/powerpoint/2010/main" val="26074057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defRPr/>
            </a:pPr>
            <a:r>
              <a:rPr lang="en-US" sz="1400" dirty="0" smtClean="0"/>
              <a:t>We use these data for diverse purposes,</a:t>
            </a:r>
            <a:r>
              <a:rPr lang="en-US" sz="1400" baseline="0" dirty="0" smtClean="0"/>
              <a:t> from generating population estimates of Bicknell’s Thrush to identifying potential areas of conflict between Blackpoll Warblers and wind energy developments. We publish with these data using cutting-edge sophisticated models, and quite frankly…</a:t>
            </a:r>
            <a:endParaRPr lang="en-US" sz="1400" dirty="0"/>
          </a:p>
        </p:txBody>
      </p:sp>
      <p:sp>
        <p:nvSpPr>
          <p:cNvPr id="4" name="Slide Number Placeholder 3"/>
          <p:cNvSpPr>
            <a:spLocks noGrp="1"/>
          </p:cNvSpPr>
          <p:nvPr>
            <p:ph type="sldNum" sz="quarter" idx="10"/>
          </p:nvPr>
        </p:nvSpPr>
        <p:spPr/>
        <p:txBody>
          <a:bodyPr/>
          <a:lstStyle/>
          <a:p>
            <a:fld id="{17C88963-0A86-49B4-B8A3-EB1EECFC454A}" type="slidenum">
              <a:rPr lang="en-US" smtClean="0"/>
              <a:t>10</a:t>
            </a:fld>
            <a:endParaRPr lang="en-US"/>
          </a:p>
        </p:txBody>
      </p:sp>
    </p:spTree>
    <p:extLst>
      <p:ext uri="{BB962C8B-B14F-4D97-AF65-F5344CB8AC3E}">
        <p14:creationId xmlns:p14="http://schemas.microsoft.com/office/powerpoint/2010/main" val="1915736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Our former online data entry portal (which looked like this), didn’t convey that sophistication. But more importantly, it was confusing and cumbersome, written in a proprietary language that only the programmer could speak, and created a lot of frustration with our volunteers. </a:t>
            </a:r>
            <a:r>
              <a:rPr lang="en-US" sz="1200" kern="1200" dirty="0" smtClean="0">
                <a:solidFill>
                  <a:schemeClr val="tx1"/>
                </a:solidFill>
                <a:effectLst/>
                <a:latin typeface="+mn-lt"/>
                <a:ea typeface="+mn-ea"/>
                <a:cs typeface="+mn-cs"/>
              </a:rPr>
              <a:t>Mountain Birdwatch had used the same online database (with few structural or cosmetic changes) for almost a decade, and the outdated appearance and limited functionality of the database likely stymied citizen scientist participation and lowered volunteer retention rates. </a:t>
            </a:r>
            <a:r>
              <a:rPr lang="en-US" sz="1200" kern="1200" baseline="0" dirty="0" smtClean="0">
                <a:solidFill>
                  <a:schemeClr val="tx1"/>
                </a:solidFill>
                <a:effectLst/>
                <a:latin typeface="+mn-lt"/>
                <a:ea typeface="+mn-ea"/>
                <a:cs typeface="+mn-cs"/>
              </a:rPr>
              <a:t>It was very easy to make data entry mistakes, like put the survey date in the future or record seeing an impossibly large number of White-throated Sparrows. The size of the database (with a hundred thousand records) was also becoming large enough that became burdensome to </a:t>
            </a:r>
            <a:r>
              <a:rPr lang="en-US" sz="1200" kern="1200" dirty="0" smtClean="0">
                <a:solidFill>
                  <a:schemeClr val="tx1"/>
                </a:solidFill>
                <a:effectLst/>
                <a:latin typeface="+mn-lt"/>
                <a:ea typeface="+mn-ea"/>
                <a:cs typeface="+mn-cs"/>
              </a:rPr>
              <a:t>efficiently store and retrieve those data. </a:t>
            </a:r>
            <a:r>
              <a:rPr lang="en-US" sz="1200" kern="1200" baseline="0" dirty="0" smtClean="0">
                <a:solidFill>
                  <a:schemeClr val="tx1"/>
                </a:solidFill>
                <a:effectLst/>
                <a:latin typeface="+mn-lt"/>
                <a:ea typeface="+mn-ea"/>
                <a:cs typeface="+mn-cs"/>
              </a:rPr>
              <a:t>So we went from something like this to….</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CF13C6F-CAB3-4018-A7DF-303FA540341B}" type="slidenum">
              <a:rPr lang="en-US" smtClean="0"/>
              <a:t>11</a:t>
            </a:fld>
            <a:endParaRPr lang="en-US"/>
          </a:p>
        </p:txBody>
      </p:sp>
    </p:spTree>
    <p:extLst>
      <p:ext uri="{BB962C8B-B14F-4D97-AF65-F5344CB8AC3E}">
        <p14:creationId xmlns:p14="http://schemas.microsoft.com/office/powerpoint/2010/main" val="34841814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This online database for volunteer</a:t>
            </a:r>
            <a:r>
              <a:rPr lang="en-US" sz="1200" kern="1200" baseline="0" dirty="0" smtClean="0">
                <a:solidFill>
                  <a:schemeClr val="tx1"/>
                </a:solidFill>
                <a:effectLst/>
                <a:latin typeface="+mn-lt"/>
                <a:ea typeface="+mn-ea"/>
                <a:cs typeface="+mn-cs"/>
              </a:rPr>
              <a:t> data entry grew out of a series of conversations with Mike Finnegan and Jim Duncan at FEMC. It’s a flexible and adaptable online system, that is redundantly backed up. I’ll be walking you through the data entry portal; our volunteers never see or interact with the underlying database, which is what you want of course. </a:t>
            </a:r>
            <a:endParaRPr lang="en-US" dirty="0" smtClean="0"/>
          </a:p>
        </p:txBody>
      </p:sp>
      <p:sp>
        <p:nvSpPr>
          <p:cNvPr id="4" name="Slide Number Placeholder 3"/>
          <p:cNvSpPr>
            <a:spLocks noGrp="1"/>
          </p:cNvSpPr>
          <p:nvPr>
            <p:ph type="sldNum" sz="quarter" idx="10"/>
          </p:nvPr>
        </p:nvSpPr>
        <p:spPr/>
        <p:txBody>
          <a:bodyPr/>
          <a:lstStyle/>
          <a:p>
            <a:fld id="{4CF13C6F-CAB3-4018-A7DF-303FA540341B}" type="slidenum">
              <a:rPr lang="en-US" smtClean="0"/>
              <a:t>12</a:t>
            </a:fld>
            <a:endParaRPr lang="en-US"/>
          </a:p>
        </p:txBody>
      </p:sp>
    </p:spTree>
    <p:extLst>
      <p:ext uri="{BB962C8B-B14F-4D97-AF65-F5344CB8AC3E}">
        <p14:creationId xmlns:p14="http://schemas.microsoft.com/office/powerpoint/2010/main" val="2537373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CF13C6F-CAB3-4018-A7DF-303FA540341B}" type="slidenum">
              <a:rPr lang="en-US" smtClean="0"/>
              <a:t>13</a:t>
            </a:fld>
            <a:endParaRPr lang="en-US"/>
          </a:p>
        </p:txBody>
      </p:sp>
    </p:spTree>
    <p:extLst>
      <p:ext uri="{BB962C8B-B14F-4D97-AF65-F5344CB8AC3E}">
        <p14:creationId xmlns:p14="http://schemas.microsoft.com/office/powerpoint/2010/main" val="952516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Users</a:t>
            </a:r>
            <a:r>
              <a:rPr lang="en-US" baseline="0" dirty="0" smtClean="0"/>
              <a:t> </a:t>
            </a:r>
            <a:r>
              <a:rPr lang="en-US" baseline="0" dirty="0" smtClean="0"/>
              <a:t>enter a </a:t>
            </a:r>
            <a:r>
              <a:rPr lang="en-US" baseline="0" dirty="0" smtClean="0"/>
              <a:t>lot of comments to the 1000s of point counts conducted each year—the vast majority of these are not relevant to the data analysis. So we needed a way to flag problems/concerns that users had to immediately draw our attention to 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4CF13C6F-CAB3-4018-A7DF-303FA540341B}" type="slidenum">
              <a:rPr lang="en-US" smtClean="0"/>
              <a:t>14</a:t>
            </a:fld>
            <a:endParaRPr lang="en-US"/>
          </a:p>
        </p:txBody>
      </p:sp>
    </p:spTree>
    <p:extLst>
      <p:ext uri="{BB962C8B-B14F-4D97-AF65-F5344CB8AC3E}">
        <p14:creationId xmlns:p14="http://schemas.microsoft.com/office/powerpoint/2010/main" val="6997334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CF13C6F-CAB3-4018-A7DF-303FA540341B}" type="slidenum">
              <a:rPr lang="en-US" smtClean="0"/>
              <a:t>15</a:t>
            </a:fld>
            <a:endParaRPr lang="en-US"/>
          </a:p>
        </p:txBody>
      </p:sp>
    </p:spTree>
    <p:extLst>
      <p:ext uri="{BB962C8B-B14F-4D97-AF65-F5344CB8AC3E}">
        <p14:creationId xmlns:p14="http://schemas.microsoft.com/office/powerpoint/2010/main" val="41107351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CF13C6F-CAB3-4018-A7DF-303FA540341B}" type="slidenum">
              <a:rPr lang="en-US" smtClean="0"/>
              <a:t>16</a:t>
            </a:fld>
            <a:endParaRPr lang="en-US"/>
          </a:p>
        </p:txBody>
      </p:sp>
    </p:spTree>
    <p:extLst>
      <p:ext uri="{BB962C8B-B14F-4D97-AF65-F5344CB8AC3E}">
        <p14:creationId xmlns:p14="http://schemas.microsoft.com/office/powerpoint/2010/main" val="26133062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CF13C6F-CAB3-4018-A7DF-303FA540341B}" type="slidenum">
              <a:rPr lang="en-US" smtClean="0"/>
              <a:t>17</a:t>
            </a:fld>
            <a:endParaRPr lang="en-US"/>
          </a:p>
        </p:txBody>
      </p:sp>
    </p:spTree>
    <p:extLst>
      <p:ext uri="{BB962C8B-B14F-4D97-AF65-F5344CB8AC3E}">
        <p14:creationId xmlns:p14="http://schemas.microsoft.com/office/powerpoint/2010/main" val="17491776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Data checking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Export</a:t>
            </a:r>
            <a:r>
              <a:rPr lang="en-US" baseline="0" dirty="0" smtClean="0"/>
              <a:t> in format for R analysis</a:t>
            </a:r>
            <a:endParaRPr lang="en-US" dirty="0"/>
          </a:p>
        </p:txBody>
      </p:sp>
      <p:sp>
        <p:nvSpPr>
          <p:cNvPr id="4" name="Slide Number Placeholder 3"/>
          <p:cNvSpPr>
            <a:spLocks noGrp="1"/>
          </p:cNvSpPr>
          <p:nvPr>
            <p:ph type="sldNum" sz="quarter" idx="10"/>
          </p:nvPr>
        </p:nvSpPr>
        <p:spPr/>
        <p:txBody>
          <a:bodyPr/>
          <a:lstStyle/>
          <a:p>
            <a:fld id="{4CF13C6F-CAB3-4018-A7DF-303FA540341B}" type="slidenum">
              <a:rPr lang="en-US" smtClean="0"/>
              <a:t>18</a:t>
            </a:fld>
            <a:endParaRPr lang="en-US"/>
          </a:p>
        </p:txBody>
      </p:sp>
    </p:spTree>
    <p:extLst>
      <p:ext uri="{BB962C8B-B14F-4D97-AF65-F5344CB8AC3E}">
        <p14:creationId xmlns:p14="http://schemas.microsoft.com/office/powerpoint/2010/main" val="2001655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Collecting </a:t>
            </a:r>
            <a:r>
              <a:rPr lang="en-US" baseline="0" dirty="0" smtClean="0"/>
              <a:t>data on motivation of users, formal querying of what volunteers are </a:t>
            </a:r>
            <a:r>
              <a:rPr lang="en-US" baseline="0" dirty="0" smtClean="0"/>
              <a:t>learning</a:t>
            </a:r>
            <a:endParaRPr lang="en-US" baseline="0" dirty="0" smtClean="0"/>
          </a:p>
        </p:txBody>
      </p:sp>
      <p:sp>
        <p:nvSpPr>
          <p:cNvPr id="4" name="Slide Number Placeholder 3"/>
          <p:cNvSpPr>
            <a:spLocks noGrp="1"/>
          </p:cNvSpPr>
          <p:nvPr>
            <p:ph type="sldNum" sz="quarter" idx="10"/>
          </p:nvPr>
        </p:nvSpPr>
        <p:spPr/>
        <p:txBody>
          <a:bodyPr/>
          <a:lstStyle/>
          <a:p>
            <a:fld id="{4CF13C6F-CAB3-4018-A7DF-303FA540341B}" type="slidenum">
              <a:rPr lang="en-US" smtClean="0"/>
              <a:t>19</a:t>
            </a:fld>
            <a:endParaRPr lang="en-US"/>
          </a:p>
        </p:txBody>
      </p:sp>
    </p:spTree>
    <p:extLst>
      <p:ext uri="{BB962C8B-B14F-4D97-AF65-F5344CB8AC3E}">
        <p14:creationId xmlns:p14="http://schemas.microsoft.com/office/powerpoint/2010/main" val="1922435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Citizen science (also known as community and citizen science) </a:t>
            </a:r>
            <a:r>
              <a:rPr lang="en-US" sz="1200" kern="1200" baseline="0" dirty="0" smtClean="0">
                <a:solidFill>
                  <a:schemeClr val="tx1"/>
                </a:solidFill>
                <a:effectLst/>
                <a:latin typeface="+mn-lt"/>
                <a:ea typeface="+mn-ea"/>
                <a:cs typeface="+mn-cs"/>
              </a:rPr>
              <a:t>is the </a:t>
            </a:r>
            <a:r>
              <a:rPr lang="en-US" sz="1200" kern="1200" dirty="0" smtClean="0">
                <a:solidFill>
                  <a:schemeClr val="tx1"/>
                </a:solidFill>
                <a:effectLst/>
                <a:latin typeface="+mn-lt"/>
                <a:ea typeface="+mn-ea"/>
                <a:cs typeface="+mn-cs"/>
              </a:rPr>
              <a:t>partnerships between scientists and non‐scientists in which authentic data are collected, shared, and analyzed. Citizen science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has emerged as a global </a:t>
            </a:r>
            <a:r>
              <a:rPr lang="en-US" sz="1200" kern="1200" dirty="0" smtClean="0">
                <a:solidFill>
                  <a:schemeClr val="tx1"/>
                </a:solidFill>
                <a:effectLst/>
                <a:latin typeface="+mn-lt"/>
                <a:ea typeface="+mn-ea"/>
                <a:cs typeface="+mn-cs"/>
              </a:rPr>
              <a:t>phenomenon </a:t>
            </a:r>
            <a:r>
              <a:rPr lang="en-US" sz="1200" kern="1200" dirty="0" smtClean="0">
                <a:solidFill>
                  <a:schemeClr val="tx1"/>
                </a:solidFill>
                <a:effectLst/>
                <a:latin typeface="+mn-lt"/>
                <a:ea typeface="+mn-ea"/>
                <a:cs typeface="+mn-cs"/>
              </a:rPr>
              <a:t>and </a:t>
            </a:r>
            <a:r>
              <a:rPr lang="en-US" sz="1200" kern="1200" dirty="0" smtClean="0">
                <a:solidFill>
                  <a:schemeClr val="tx1"/>
                </a:solidFill>
                <a:effectLst/>
                <a:latin typeface="+mn-lt"/>
                <a:ea typeface="+mn-ea"/>
                <a:cs typeface="+mn-cs"/>
              </a:rPr>
              <a:t>tool, not without criticism, </a:t>
            </a:r>
            <a:r>
              <a:rPr lang="en-US" sz="1200" kern="1200" dirty="0" smtClean="0">
                <a:solidFill>
                  <a:schemeClr val="tx1"/>
                </a:solidFill>
                <a:effectLst/>
                <a:latin typeface="+mn-lt"/>
                <a:ea typeface="+mn-ea"/>
                <a:cs typeface="+mn-cs"/>
              </a:rPr>
              <a:t>to conduct ecological research at unprecedented scales, and citizen scientist projects have correspondingly grown in scope and geographic scale.</a:t>
            </a:r>
            <a:r>
              <a:rPr lang="en-US" sz="1200"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Don’t worry about the colors, but here </a:t>
            </a:r>
            <a:r>
              <a:rPr lang="en-US" sz="1200" kern="1200" baseline="0" dirty="0" smtClean="0">
                <a:solidFill>
                  <a:schemeClr val="tx1"/>
                </a:solidFill>
                <a:effectLst/>
                <a:latin typeface="+mn-lt"/>
                <a:ea typeface="+mn-ea"/>
                <a:cs typeface="+mn-cs"/>
              </a:rPr>
              <a:t>you see peer-reviewed publications that used data collected by citizen scientist. At the moment, this is clearly exponential growth. </a:t>
            </a:r>
          </a:p>
        </p:txBody>
      </p:sp>
      <p:sp>
        <p:nvSpPr>
          <p:cNvPr id="4" name="Slide Number Placeholder 3"/>
          <p:cNvSpPr>
            <a:spLocks noGrp="1"/>
          </p:cNvSpPr>
          <p:nvPr>
            <p:ph type="sldNum" sz="quarter" idx="10"/>
          </p:nvPr>
        </p:nvSpPr>
        <p:spPr/>
        <p:txBody>
          <a:bodyPr/>
          <a:lstStyle/>
          <a:p>
            <a:fld id="{4CF13C6F-CAB3-4018-A7DF-303FA540341B}" type="slidenum">
              <a:rPr lang="en-US" smtClean="0"/>
              <a:t>2</a:t>
            </a:fld>
            <a:endParaRPr lang="en-US"/>
          </a:p>
        </p:txBody>
      </p:sp>
    </p:spTree>
    <p:extLst>
      <p:ext uri="{BB962C8B-B14F-4D97-AF65-F5344CB8AC3E}">
        <p14:creationId xmlns:p14="http://schemas.microsoft.com/office/powerpoint/2010/main" val="5216082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4CF13C6F-CAB3-4018-A7DF-303FA540341B}" type="slidenum">
              <a:rPr lang="en-US" smtClean="0"/>
              <a:t>20</a:t>
            </a:fld>
            <a:endParaRPr lang="en-US"/>
          </a:p>
        </p:txBody>
      </p:sp>
    </p:spTree>
    <p:extLst>
      <p:ext uri="{BB962C8B-B14F-4D97-AF65-F5344CB8AC3E}">
        <p14:creationId xmlns:p14="http://schemas.microsoft.com/office/powerpoint/2010/main" val="6894771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Thank you to all of the Mountain Birdwatch citizen scientists and funders who make our research possible. </a:t>
            </a:r>
          </a:p>
        </p:txBody>
      </p:sp>
      <p:sp>
        <p:nvSpPr>
          <p:cNvPr id="4" name="Slide Number Placeholder 3"/>
          <p:cNvSpPr>
            <a:spLocks noGrp="1"/>
          </p:cNvSpPr>
          <p:nvPr>
            <p:ph type="sldNum" sz="quarter" idx="10"/>
          </p:nvPr>
        </p:nvSpPr>
        <p:spPr/>
        <p:txBody>
          <a:bodyPr/>
          <a:lstStyle/>
          <a:p>
            <a:fld id="{A5CF4158-55A5-4ADA-86F2-5558A3E79246}" type="slidenum">
              <a:rPr lang="en-US" smtClean="0"/>
              <a:t>21</a:t>
            </a:fld>
            <a:endParaRPr lang="en-US"/>
          </a:p>
        </p:txBody>
      </p:sp>
    </p:spTree>
    <p:extLst>
      <p:ext uri="{BB962C8B-B14F-4D97-AF65-F5344CB8AC3E}">
        <p14:creationId xmlns:p14="http://schemas.microsoft.com/office/powerpoint/2010/main" val="4195036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primary factor driving the growth of citizen science is the increasing realization among professional scientists that the public represent a voluntary source of labor, skills, computational power and even finance.</a:t>
            </a:r>
            <a:r>
              <a:rPr lang="en-US" sz="1200" kern="1200" baseline="0" dirty="0" smtClean="0">
                <a:solidFill>
                  <a:schemeClr val="tx1"/>
                </a:solidFill>
                <a:effectLst/>
                <a:latin typeface="+mn-lt"/>
                <a:ea typeface="+mn-ea"/>
                <a:cs typeface="+mn-cs"/>
              </a:rPr>
              <a:t> And correspondingly, there are literally 1000s of citizen science projects out there all vying for your attention. Ranging from projects that ask you to record the most intimate details of your love life and reproductive cycles to submitting observations of wildlife to categorizing photographs of galaxies by their shape. </a:t>
            </a:r>
            <a:r>
              <a:rPr lang="en-US" sz="1200" kern="1200" baseline="0" dirty="0" smtClean="0">
                <a:solidFill>
                  <a:schemeClr val="tx1"/>
                </a:solidFill>
                <a:effectLst/>
                <a:latin typeface="+mn-lt"/>
                <a:ea typeface="+mn-ea"/>
                <a:cs typeface="+mn-cs"/>
              </a:rPr>
              <a:t>But the larger point is, that many volunteers have had experience with multiple citizen science projects, and they are judging and comparing your project to others they have worked on, to determine which projects will get a slice of their time.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It’s easy to view this as a form of competition between projects. There are, for example, dozens of projects that ask you to submit photographs of wildlife for identification.</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CF13C6F-CAB3-4018-A7DF-303FA540341B}" type="slidenum">
              <a:rPr lang="en-US" smtClean="0"/>
              <a:t>3</a:t>
            </a:fld>
            <a:endParaRPr lang="en-US"/>
          </a:p>
        </p:txBody>
      </p:sp>
    </p:spTree>
    <p:extLst>
      <p:ext uri="{BB962C8B-B14F-4D97-AF65-F5344CB8AC3E}">
        <p14:creationId xmlns:p14="http://schemas.microsoft.com/office/powerpoint/2010/main" val="2663703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And the iNaturalist</a:t>
            </a:r>
            <a:r>
              <a:rPr lang="en-US" sz="1200" kern="1200" baseline="0" dirty="0" smtClean="0">
                <a:solidFill>
                  <a:schemeClr val="tx1"/>
                </a:solidFill>
                <a:effectLst/>
                <a:latin typeface="+mn-lt"/>
                <a:ea typeface="+mn-ea"/>
                <a:cs typeface="+mn-cs"/>
              </a:rPr>
              <a:t> citizen science program probably does it better than anyone else. It is a </a:t>
            </a:r>
            <a:r>
              <a:rPr lang="en-US" sz="1200" kern="1200" dirty="0" smtClean="0">
                <a:solidFill>
                  <a:schemeClr val="tx1"/>
                </a:solidFill>
                <a:effectLst/>
                <a:latin typeface="+mn-lt"/>
                <a:ea typeface="+mn-ea"/>
                <a:cs typeface="+mn-cs"/>
              </a:rPr>
              <a:t>global </a:t>
            </a:r>
            <a:r>
              <a:rPr lang="en-US" sz="1200" kern="1200" dirty="0" smtClean="0">
                <a:solidFill>
                  <a:schemeClr val="tx1"/>
                </a:solidFill>
                <a:effectLst/>
                <a:latin typeface="+mn-lt"/>
                <a:ea typeface="+mn-ea"/>
                <a:cs typeface="+mn-cs"/>
              </a:rPr>
              <a:t>phenomenon which grew out of a Master's project in California in 2008 and now includes </a:t>
            </a:r>
            <a:r>
              <a:rPr lang="en-US" sz="1200" kern="1200" dirty="0" smtClean="0">
                <a:solidFill>
                  <a:schemeClr val="tx1"/>
                </a:solidFill>
                <a:effectLst/>
                <a:latin typeface="+mn-lt"/>
                <a:ea typeface="+mn-ea"/>
                <a:cs typeface="+mn-cs"/>
              </a:rPr>
              <a:t>&gt;1 million </a:t>
            </a:r>
            <a:r>
              <a:rPr lang="en-US" sz="1200" kern="1200" dirty="0" smtClean="0">
                <a:solidFill>
                  <a:schemeClr val="tx1"/>
                </a:solidFill>
                <a:effectLst/>
                <a:latin typeface="+mn-lt"/>
                <a:ea typeface="+mn-ea"/>
                <a:cs typeface="+mn-cs"/>
              </a:rPr>
              <a:t>observers around the world. It</a:t>
            </a:r>
            <a:r>
              <a:rPr lang="en-US" sz="1200" kern="1200" baseline="0" dirty="0" smtClean="0">
                <a:solidFill>
                  <a:schemeClr val="tx1"/>
                </a:solidFill>
                <a:effectLst/>
                <a:latin typeface="+mn-lt"/>
                <a:ea typeface="+mn-ea"/>
                <a:cs typeface="+mn-cs"/>
              </a:rPr>
              <a:t> has </a:t>
            </a:r>
            <a:r>
              <a:rPr lang="en-US" sz="1200" kern="1200" baseline="0" dirty="0" smtClean="0">
                <a:solidFill>
                  <a:schemeClr val="tx1"/>
                </a:solidFill>
                <a:effectLst/>
                <a:latin typeface="+mn-lt"/>
                <a:ea typeface="+mn-ea"/>
                <a:cs typeface="+mn-cs"/>
              </a:rPr>
              <a:t>almost everything you’d want in a citizen science project. It’s social, intuitive and easy-to-use, all of the data are freely available to download, and it has some great tools for the volunteers (like great interactive maps and it’s basically a free photo-identification tool). Now, iNaturalist has a huge team of taxonomic and computational </a:t>
            </a:r>
            <a:r>
              <a:rPr lang="en-US" sz="1200" kern="1200" baseline="0" dirty="0" smtClean="0">
                <a:solidFill>
                  <a:schemeClr val="tx1"/>
                </a:solidFill>
                <a:effectLst/>
                <a:latin typeface="+mn-lt"/>
                <a:ea typeface="+mn-ea"/>
                <a:cs typeface="+mn-cs"/>
              </a:rPr>
              <a:t>and programming resources behind </a:t>
            </a:r>
            <a:r>
              <a:rPr lang="en-US" sz="1200" kern="1200" baseline="0" dirty="0" smtClean="0">
                <a:solidFill>
                  <a:schemeClr val="tx1"/>
                </a:solidFill>
                <a:effectLst/>
                <a:latin typeface="+mn-lt"/>
                <a:ea typeface="+mn-ea"/>
                <a:cs typeface="+mn-cs"/>
              </a:rPr>
              <a:t>it, </a:t>
            </a:r>
            <a:r>
              <a:rPr lang="en-US" sz="1200" kern="1200" baseline="0" dirty="0" smtClean="0">
                <a:solidFill>
                  <a:schemeClr val="tx1"/>
                </a:solidFill>
                <a:effectLst/>
                <a:latin typeface="+mn-lt"/>
                <a:ea typeface="+mn-ea"/>
                <a:cs typeface="+mn-cs"/>
              </a:rPr>
              <a:t>and </a:t>
            </a:r>
            <a:r>
              <a:rPr lang="en-US" sz="1200" kern="1200" baseline="0" dirty="0" smtClean="0">
                <a:solidFill>
                  <a:schemeClr val="tx1"/>
                </a:solidFill>
                <a:effectLst/>
                <a:latin typeface="+mn-lt"/>
                <a:ea typeface="+mn-ea"/>
                <a:cs typeface="+mn-cs"/>
              </a:rPr>
              <a:t>it’s </a:t>
            </a:r>
            <a:r>
              <a:rPr lang="en-US" sz="1200" kern="1200" baseline="0" dirty="0" smtClean="0">
                <a:solidFill>
                  <a:schemeClr val="tx1"/>
                </a:solidFill>
                <a:effectLst/>
                <a:latin typeface="+mn-lt"/>
                <a:ea typeface="+mn-ea"/>
                <a:cs typeface="+mn-cs"/>
              </a:rPr>
              <a:t>backed by National Geographic and the California Academy of Natural Sciences</a:t>
            </a:r>
            <a:r>
              <a:rPr lang="en-US" sz="1200" kern="1200" baseline="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CF13C6F-CAB3-4018-A7DF-303FA540341B}" type="slidenum">
              <a:rPr lang="en-US" smtClean="0"/>
              <a:t>4</a:t>
            </a:fld>
            <a:endParaRPr lang="en-US"/>
          </a:p>
        </p:txBody>
      </p:sp>
    </p:spTree>
    <p:extLst>
      <p:ext uri="{BB962C8B-B14F-4D97-AF65-F5344CB8AC3E}">
        <p14:creationId xmlns:p14="http://schemas.microsoft.com/office/powerpoint/2010/main" val="3826681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Now, I’m </a:t>
            </a:r>
            <a:r>
              <a:rPr lang="en-US" dirty="0" smtClean="0"/>
              <a:t>not saying that you have to be as sophisticated as iNaturalist or eBird, and that certainly</a:t>
            </a:r>
            <a:r>
              <a:rPr lang="en-US" baseline="0" dirty="0" smtClean="0"/>
              <a:t> isn’t my goal</a:t>
            </a:r>
            <a:r>
              <a:rPr lang="en-US" baseline="0" dirty="0" smtClean="0"/>
              <a:t>. Just don’t get in the way of their enthusiasm. You </a:t>
            </a:r>
            <a:r>
              <a:rPr lang="en-US" baseline="0" dirty="0" smtClean="0"/>
              <a:t>can </a:t>
            </a:r>
            <a:r>
              <a:rPr lang="en-US" baseline="0" dirty="0" smtClean="0"/>
              <a:t>thrive with </a:t>
            </a:r>
            <a:r>
              <a:rPr lang="en-US" baseline="0" dirty="0" smtClean="0"/>
              <a:t>far less sophisticated </a:t>
            </a:r>
            <a:r>
              <a:rPr lang="en-US" baseline="0" dirty="0" smtClean="0"/>
              <a:t>tools, and you can get by with poorly-designed tools. </a:t>
            </a:r>
            <a:r>
              <a:rPr lang="en-US" baseline="0" dirty="0" smtClean="0"/>
              <a:t>The more intrinsically motivated your volunteers are the more they will put up with convoluted protocols, a messy </a:t>
            </a:r>
            <a:r>
              <a:rPr lang="en-US" baseline="0" dirty="0" smtClean="0"/>
              <a:t>and confusing data </a:t>
            </a:r>
            <a:r>
              <a:rPr lang="en-US" baseline="0" dirty="0" smtClean="0"/>
              <a:t>entry process, and collecting data for </a:t>
            </a:r>
            <a:r>
              <a:rPr lang="en-US" baseline="0" dirty="0" smtClean="0"/>
              <a:t>dead-end projects: projects </a:t>
            </a:r>
            <a:r>
              <a:rPr lang="en-US" baseline="0" dirty="0" smtClean="0"/>
              <a:t>that </a:t>
            </a:r>
            <a:r>
              <a:rPr lang="en-US" baseline="0" dirty="0" smtClean="0"/>
              <a:t>collect data, but never actually do anything meaningful with those data.</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a:t>
            </a:r>
            <a:r>
              <a:rPr lang="en-US" sz="1200" kern="1200" dirty="0" smtClean="0">
                <a:solidFill>
                  <a:schemeClr val="tx1"/>
                </a:solidFill>
                <a:effectLst/>
                <a:latin typeface="+mn-lt"/>
                <a:ea typeface="+mn-ea"/>
                <a:cs typeface="+mn-cs"/>
              </a:rPr>
              <a:t>a recent study of volunteer interaction with online tools, volunteers identified "format" and "professional appearance" of the tools as having the greatest effect on their decision to use them. What? So now we have to have good science </a:t>
            </a:r>
            <a:r>
              <a:rPr lang="en-US" sz="1200" b="1" i="1" kern="1200" dirty="0" smtClean="0">
                <a:solidFill>
                  <a:schemeClr val="tx1"/>
                </a:solidFill>
                <a:effectLst/>
                <a:latin typeface="+mn-lt"/>
                <a:ea typeface="+mn-ea"/>
                <a:cs typeface="+mn-cs"/>
              </a:rPr>
              <a:t>and</a:t>
            </a:r>
            <a:r>
              <a:rPr lang="en-US" sz="1200" kern="1200" dirty="0" smtClean="0">
                <a:solidFill>
                  <a:schemeClr val="tx1"/>
                </a:solidFill>
                <a:effectLst/>
                <a:latin typeface="+mn-lt"/>
                <a:ea typeface="+mn-ea"/>
                <a:cs typeface="+mn-cs"/>
              </a:rPr>
              <a:t> good-looking science? Yes.</a:t>
            </a: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CF13C6F-CAB3-4018-A7DF-303FA540341B}" type="slidenum">
              <a:rPr lang="en-US" smtClean="0"/>
              <a:t>5</a:t>
            </a:fld>
            <a:endParaRPr lang="en-US"/>
          </a:p>
        </p:txBody>
      </p:sp>
    </p:spTree>
    <p:extLst>
      <p:ext uri="{BB962C8B-B14F-4D97-AF65-F5344CB8AC3E}">
        <p14:creationId xmlns:p14="http://schemas.microsoft.com/office/powerpoint/2010/main" val="1389803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All of these thoughts were fresh on our mind last year when we all</a:t>
            </a:r>
            <a:r>
              <a:rPr lang="en-US" sz="1200" kern="1200" baseline="0" dirty="0" smtClean="0">
                <a:solidFill>
                  <a:schemeClr val="tx1"/>
                </a:solidFill>
                <a:effectLst/>
                <a:latin typeface="+mn-lt"/>
                <a:ea typeface="+mn-ea"/>
                <a:cs typeface="+mn-cs"/>
              </a:rPr>
              <a:t> sat down to think about the citizen science project that I coordinate: Mountain Birdwatch. And I want to tell you about our motivations for creating change and to show you what we came up with, but first I think it would be helpful if I introduced the project to you, especially in case you’re looking for a citizen science opportunity for yourself. </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Started</a:t>
            </a:r>
            <a:r>
              <a:rPr lang="en-US" sz="1200" kern="1200" baseline="0" dirty="0" smtClean="0">
                <a:solidFill>
                  <a:schemeClr val="tx1"/>
                </a:solidFill>
                <a:effectLst/>
                <a:latin typeface="+mn-lt"/>
                <a:ea typeface="+mn-ea"/>
                <a:cs typeface="+mn-cs"/>
              </a:rPr>
              <a:t> in 2000, </a:t>
            </a:r>
            <a:r>
              <a:rPr lang="en-US" sz="1200" kern="1200" dirty="0" smtClean="0">
                <a:solidFill>
                  <a:schemeClr val="tx1"/>
                </a:solidFill>
                <a:effectLst/>
                <a:latin typeface="+mn-lt"/>
                <a:ea typeface="+mn-ea"/>
                <a:cs typeface="+mn-cs"/>
              </a:rPr>
              <a:t>Mountain Birdwatch is an initiative by the Vermont Center for Ecostudies to engage hikers and wildlife enthusiasts, and to harness the power of the public to conduct wildlife monitoring across northern New England and eastern New York.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CF13C6F-CAB3-4018-A7DF-303FA540341B}" type="slidenum">
              <a:rPr lang="en-US" smtClean="0"/>
              <a:t>6</a:t>
            </a:fld>
            <a:endParaRPr lang="en-US"/>
          </a:p>
        </p:txBody>
      </p:sp>
    </p:spTree>
    <p:extLst>
      <p:ext uri="{BB962C8B-B14F-4D97-AF65-F5344CB8AC3E}">
        <p14:creationId xmlns:p14="http://schemas.microsoft.com/office/powerpoint/2010/main" val="2033093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defRPr/>
            </a:pPr>
            <a:r>
              <a:rPr lang="en-US" sz="1400" dirty="0" smtClean="0"/>
              <a:t>Each year, volunteers adopt one</a:t>
            </a:r>
            <a:r>
              <a:rPr lang="en-US" sz="1400" baseline="0" dirty="0" smtClean="0"/>
              <a:t> of the 125 long-term </a:t>
            </a:r>
            <a:r>
              <a:rPr lang="en-US" sz="1400" dirty="0" smtClean="0"/>
              <a:t>survey routes located along hiking trails in the spruce-fir</a:t>
            </a:r>
            <a:r>
              <a:rPr lang="en-US" sz="1400" baseline="0" dirty="0" smtClean="0"/>
              <a:t> zone. Each route consists of 3-6 sampling points, where observers conduct repeated point counts for 10 bird species on any day in June each year starting at ~4:30 am (so they hike in and camp). The dispersed and rural geographic scale and physicality of the project create substantial challenges to recruiting volunteers. Nevertheless, each year between 70 and 100 citizen scientists participate. Since 2010 alone, volunteers have </a:t>
            </a:r>
            <a:r>
              <a:rPr lang="en-US" sz="1400" kern="1200" baseline="0" dirty="0" smtClean="0">
                <a:solidFill>
                  <a:schemeClr val="tx1"/>
                </a:solidFill>
                <a:effectLst/>
                <a:latin typeface="+mn-lt"/>
                <a:ea typeface="+mn-ea"/>
                <a:cs typeface="+mn-cs"/>
              </a:rPr>
              <a:t>conducted &gt;20,000 point counts. Last year our volunteers collectively drove &gt;</a:t>
            </a:r>
            <a:r>
              <a:rPr lang="en-US" sz="1400" b="0" i="0" kern="1200" dirty="0" smtClean="0">
                <a:solidFill>
                  <a:schemeClr val="tx1"/>
                </a:solidFill>
                <a:effectLst/>
                <a:latin typeface="+mn-lt"/>
                <a:ea typeface="+mn-ea"/>
                <a:cs typeface="+mn-cs"/>
              </a:rPr>
              <a:t>15,000 miles and contributed ~1,900 hours to the project.</a:t>
            </a:r>
            <a:endParaRPr lang="en-US" sz="1400" dirty="0" smtClean="0"/>
          </a:p>
          <a:p>
            <a:pPr defTabSz="1021806">
              <a:defRPr/>
            </a:pPr>
            <a:endParaRPr lang="en-US" sz="1400" dirty="0"/>
          </a:p>
        </p:txBody>
      </p:sp>
      <p:sp>
        <p:nvSpPr>
          <p:cNvPr id="4" name="Slide Number Placeholder 3"/>
          <p:cNvSpPr>
            <a:spLocks noGrp="1"/>
          </p:cNvSpPr>
          <p:nvPr>
            <p:ph type="sldNum" sz="quarter" idx="10"/>
          </p:nvPr>
        </p:nvSpPr>
        <p:spPr/>
        <p:txBody>
          <a:bodyPr/>
          <a:lstStyle/>
          <a:p>
            <a:fld id="{17C88963-0A86-49B4-B8A3-EB1EECFC454A}" type="slidenum">
              <a:rPr lang="en-US" smtClean="0"/>
              <a:t>7</a:t>
            </a:fld>
            <a:endParaRPr lang="en-US"/>
          </a:p>
        </p:txBody>
      </p:sp>
    </p:spTree>
    <p:extLst>
      <p:ext uri="{BB962C8B-B14F-4D97-AF65-F5344CB8AC3E}">
        <p14:creationId xmlns:p14="http://schemas.microsoft.com/office/powerpoint/2010/main" val="2095774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year</a:t>
            </a:r>
            <a:r>
              <a:rPr lang="en-US" baseline="0" dirty="0" smtClean="0"/>
              <a:t> we’ll be surveying our volunteers about their motivation for participating, but I suspect that many of our volunteers are already hikers and birders and have concerns about climate change.</a:t>
            </a:r>
            <a:endParaRPr lang="en-US" dirty="0"/>
          </a:p>
        </p:txBody>
      </p:sp>
      <p:sp>
        <p:nvSpPr>
          <p:cNvPr id="4" name="Slide Number Placeholder 3"/>
          <p:cNvSpPr>
            <a:spLocks noGrp="1"/>
          </p:cNvSpPr>
          <p:nvPr>
            <p:ph type="sldNum" sz="quarter" idx="10"/>
          </p:nvPr>
        </p:nvSpPr>
        <p:spPr/>
        <p:txBody>
          <a:bodyPr/>
          <a:lstStyle/>
          <a:p>
            <a:fld id="{A5CF4158-55A5-4ADA-86F2-5558A3E79246}" type="slidenum">
              <a:rPr lang="en-US" smtClean="0"/>
              <a:t>8</a:t>
            </a:fld>
            <a:endParaRPr lang="en-US"/>
          </a:p>
        </p:txBody>
      </p:sp>
    </p:spTree>
    <p:extLst>
      <p:ext uri="{BB962C8B-B14F-4D97-AF65-F5344CB8AC3E}">
        <p14:creationId xmlns:p14="http://schemas.microsoft.com/office/powerpoint/2010/main" val="24559868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defRPr/>
            </a:pPr>
            <a:r>
              <a:rPr lang="en-US" sz="1400" dirty="0" smtClean="0"/>
              <a:t>Data</a:t>
            </a:r>
            <a:r>
              <a:rPr lang="en-US" sz="1400" baseline="0" dirty="0" smtClean="0"/>
              <a:t> are analyzed annually using cutting edge statistical models in a Bayesian framework, and the results </a:t>
            </a:r>
            <a:r>
              <a:rPr lang="en-US" sz="1400" baseline="0" dirty="0" smtClean="0"/>
              <a:t>are </a:t>
            </a:r>
            <a:r>
              <a:rPr lang="en-US" sz="1400" baseline="0" dirty="0" smtClean="0"/>
              <a:t>shared on our website. Mountain Birdwatch </a:t>
            </a:r>
            <a:r>
              <a:rPr lang="en-US" sz="1400" baseline="0" dirty="0" smtClean="0"/>
              <a:t>data are deposited </a:t>
            </a:r>
            <a:r>
              <a:rPr lang="en-US" sz="1400" baseline="0" dirty="0" smtClean="0"/>
              <a:t>annually in the </a:t>
            </a:r>
            <a:r>
              <a:rPr lang="en-US" sz="1400" baseline="0" dirty="0" smtClean="0"/>
              <a:t>KNB Data Repository and eBird. Anyone can fully download the raw data. And this year, I’ll be building some interactive graphics with R Shiny.</a:t>
            </a:r>
          </a:p>
        </p:txBody>
      </p:sp>
      <p:sp>
        <p:nvSpPr>
          <p:cNvPr id="4" name="Slide Number Placeholder 3"/>
          <p:cNvSpPr>
            <a:spLocks noGrp="1"/>
          </p:cNvSpPr>
          <p:nvPr>
            <p:ph type="sldNum" sz="quarter" idx="10"/>
          </p:nvPr>
        </p:nvSpPr>
        <p:spPr/>
        <p:txBody>
          <a:bodyPr/>
          <a:lstStyle/>
          <a:p>
            <a:fld id="{17C88963-0A86-49B4-B8A3-EB1EECFC454A}" type="slidenum">
              <a:rPr lang="en-US" smtClean="0"/>
              <a:t>9</a:t>
            </a:fld>
            <a:endParaRPr lang="en-US"/>
          </a:p>
        </p:txBody>
      </p:sp>
    </p:spTree>
    <p:extLst>
      <p:ext uri="{BB962C8B-B14F-4D97-AF65-F5344CB8AC3E}">
        <p14:creationId xmlns:p14="http://schemas.microsoft.com/office/powerpoint/2010/main" val="886963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70AA66E-05F8-4B76-9841-8A38BE9B93A4}" type="datetimeFigureOut">
              <a:rPr lang="en-US" smtClean="0"/>
              <a:t>12/13/2018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7B722D-7C4C-49DA-83EE-C5DD448A0C2F}" type="slidenum">
              <a:rPr lang="en-US" smtClean="0"/>
              <a:t>‹#›</a:t>
            </a:fld>
            <a:endParaRPr lang="en-US"/>
          </a:p>
        </p:txBody>
      </p:sp>
    </p:spTree>
    <p:extLst>
      <p:ext uri="{BB962C8B-B14F-4D97-AF65-F5344CB8AC3E}">
        <p14:creationId xmlns:p14="http://schemas.microsoft.com/office/powerpoint/2010/main" val="24481542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0AA66E-05F8-4B76-9841-8A38BE9B93A4}" type="datetimeFigureOut">
              <a:rPr lang="en-US" smtClean="0"/>
              <a:t>12/13/2018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7B722D-7C4C-49DA-83EE-C5DD448A0C2F}" type="slidenum">
              <a:rPr lang="en-US" smtClean="0"/>
              <a:t>‹#›</a:t>
            </a:fld>
            <a:endParaRPr lang="en-US"/>
          </a:p>
        </p:txBody>
      </p:sp>
    </p:spTree>
    <p:extLst>
      <p:ext uri="{BB962C8B-B14F-4D97-AF65-F5344CB8AC3E}">
        <p14:creationId xmlns:p14="http://schemas.microsoft.com/office/powerpoint/2010/main" val="252195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0AA66E-05F8-4B76-9841-8A38BE9B93A4}" type="datetimeFigureOut">
              <a:rPr lang="en-US" smtClean="0"/>
              <a:t>12/13/2018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7B722D-7C4C-49DA-83EE-C5DD448A0C2F}" type="slidenum">
              <a:rPr lang="en-US" smtClean="0"/>
              <a:t>‹#›</a:t>
            </a:fld>
            <a:endParaRPr lang="en-US"/>
          </a:p>
        </p:txBody>
      </p:sp>
    </p:spTree>
    <p:extLst>
      <p:ext uri="{BB962C8B-B14F-4D97-AF65-F5344CB8AC3E}">
        <p14:creationId xmlns:p14="http://schemas.microsoft.com/office/powerpoint/2010/main" val="2591910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0AA66E-05F8-4B76-9841-8A38BE9B93A4}" type="datetimeFigureOut">
              <a:rPr lang="en-US" smtClean="0"/>
              <a:t>12/13/2018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7B722D-7C4C-49DA-83EE-C5DD448A0C2F}" type="slidenum">
              <a:rPr lang="en-US" smtClean="0"/>
              <a:t>‹#›</a:t>
            </a:fld>
            <a:endParaRPr lang="en-US"/>
          </a:p>
        </p:txBody>
      </p:sp>
    </p:spTree>
    <p:extLst>
      <p:ext uri="{BB962C8B-B14F-4D97-AF65-F5344CB8AC3E}">
        <p14:creationId xmlns:p14="http://schemas.microsoft.com/office/powerpoint/2010/main" val="1444943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70AA66E-05F8-4B76-9841-8A38BE9B93A4}" type="datetimeFigureOut">
              <a:rPr lang="en-US" smtClean="0"/>
              <a:t>12/13/2018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7B722D-7C4C-49DA-83EE-C5DD448A0C2F}" type="slidenum">
              <a:rPr lang="en-US" smtClean="0"/>
              <a:t>‹#›</a:t>
            </a:fld>
            <a:endParaRPr lang="en-US"/>
          </a:p>
        </p:txBody>
      </p:sp>
    </p:spTree>
    <p:extLst>
      <p:ext uri="{BB962C8B-B14F-4D97-AF65-F5344CB8AC3E}">
        <p14:creationId xmlns:p14="http://schemas.microsoft.com/office/powerpoint/2010/main" val="20044860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70AA66E-05F8-4B76-9841-8A38BE9B93A4}" type="datetimeFigureOut">
              <a:rPr lang="en-US" smtClean="0"/>
              <a:t>12/13/2018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7B722D-7C4C-49DA-83EE-C5DD448A0C2F}" type="slidenum">
              <a:rPr lang="en-US" smtClean="0"/>
              <a:t>‹#›</a:t>
            </a:fld>
            <a:endParaRPr lang="en-US"/>
          </a:p>
        </p:txBody>
      </p:sp>
    </p:spTree>
    <p:extLst>
      <p:ext uri="{BB962C8B-B14F-4D97-AF65-F5344CB8AC3E}">
        <p14:creationId xmlns:p14="http://schemas.microsoft.com/office/powerpoint/2010/main" val="3512936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70AA66E-05F8-4B76-9841-8A38BE9B93A4}" type="datetimeFigureOut">
              <a:rPr lang="en-US" smtClean="0"/>
              <a:t>12/13/2018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7B722D-7C4C-49DA-83EE-C5DD448A0C2F}" type="slidenum">
              <a:rPr lang="en-US" smtClean="0"/>
              <a:t>‹#›</a:t>
            </a:fld>
            <a:endParaRPr lang="en-US"/>
          </a:p>
        </p:txBody>
      </p:sp>
    </p:spTree>
    <p:extLst>
      <p:ext uri="{BB962C8B-B14F-4D97-AF65-F5344CB8AC3E}">
        <p14:creationId xmlns:p14="http://schemas.microsoft.com/office/powerpoint/2010/main" val="33481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70AA66E-05F8-4B76-9841-8A38BE9B93A4}" type="datetimeFigureOut">
              <a:rPr lang="en-US" smtClean="0"/>
              <a:t>12/13/2018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7B722D-7C4C-49DA-83EE-C5DD448A0C2F}" type="slidenum">
              <a:rPr lang="en-US" smtClean="0"/>
              <a:t>‹#›</a:t>
            </a:fld>
            <a:endParaRPr lang="en-US"/>
          </a:p>
        </p:txBody>
      </p:sp>
    </p:spTree>
    <p:extLst>
      <p:ext uri="{BB962C8B-B14F-4D97-AF65-F5344CB8AC3E}">
        <p14:creationId xmlns:p14="http://schemas.microsoft.com/office/powerpoint/2010/main" val="1631560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0AA66E-05F8-4B76-9841-8A38BE9B93A4}" type="datetimeFigureOut">
              <a:rPr lang="en-US" smtClean="0"/>
              <a:t>12/13/2018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7B722D-7C4C-49DA-83EE-C5DD448A0C2F}" type="slidenum">
              <a:rPr lang="en-US" smtClean="0"/>
              <a:t>‹#›</a:t>
            </a:fld>
            <a:endParaRPr lang="en-US"/>
          </a:p>
        </p:txBody>
      </p:sp>
    </p:spTree>
    <p:extLst>
      <p:ext uri="{BB962C8B-B14F-4D97-AF65-F5344CB8AC3E}">
        <p14:creationId xmlns:p14="http://schemas.microsoft.com/office/powerpoint/2010/main" val="3490220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70AA66E-05F8-4B76-9841-8A38BE9B93A4}" type="datetimeFigureOut">
              <a:rPr lang="en-US" smtClean="0"/>
              <a:t>12/13/2018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7B722D-7C4C-49DA-83EE-C5DD448A0C2F}" type="slidenum">
              <a:rPr lang="en-US" smtClean="0"/>
              <a:t>‹#›</a:t>
            </a:fld>
            <a:endParaRPr lang="en-US"/>
          </a:p>
        </p:txBody>
      </p:sp>
    </p:spTree>
    <p:extLst>
      <p:ext uri="{BB962C8B-B14F-4D97-AF65-F5344CB8AC3E}">
        <p14:creationId xmlns:p14="http://schemas.microsoft.com/office/powerpoint/2010/main" val="452041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70AA66E-05F8-4B76-9841-8A38BE9B93A4}" type="datetimeFigureOut">
              <a:rPr lang="en-US" smtClean="0"/>
              <a:t>12/13/2018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7B722D-7C4C-49DA-83EE-C5DD448A0C2F}" type="slidenum">
              <a:rPr lang="en-US" smtClean="0"/>
              <a:t>‹#›</a:t>
            </a:fld>
            <a:endParaRPr lang="en-US"/>
          </a:p>
        </p:txBody>
      </p:sp>
    </p:spTree>
    <p:extLst>
      <p:ext uri="{BB962C8B-B14F-4D97-AF65-F5344CB8AC3E}">
        <p14:creationId xmlns:p14="http://schemas.microsoft.com/office/powerpoint/2010/main" val="83829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0AA66E-05F8-4B76-9841-8A38BE9B93A4}" type="datetimeFigureOut">
              <a:rPr lang="en-US" smtClean="0"/>
              <a:t>12/13/2018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7B722D-7C4C-49DA-83EE-C5DD448A0C2F}" type="slidenum">
              <a:rPr lang="en-US" smtClean="0"/>
              <a:t>‹#›</a:t>
            </a:fld>
            <a:endParaRPr lang="en-US"/>
          </a:p>
        </p:txBody>
      </p:sp>
    </p:spTree>
    <p:extLst>
      <p:ext uri="{BB962C8B-B14F-4D97-AF65-F5344CB8AC3E}">
        <p14:creationId xmlns:p14="http://schemas.microsoft.com/office/powerpoint/2010/main" val="24778098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543697" y="290793"/>
            <a:ext cx="11108725" cy="15748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noFill/>
          </a:ln>
          <a:effectLst/>
          <a:extLst/>
        </p:spPr>
        <p:txBody>
          <a:bodyPr anchor="ctr"/>
          <a:lstStyle/>
          <a:p>
            <a:pPr algn="ctr" eaLnBrk="0" hangingPunct="0"/>
            <a:r>
              <a:rPr lang="en-US" sz="3000" dirty="0" smtClean="0">
                <a:solidFill>
                  <a:schemeClr val="bg1"/>
                </a:solidFill>
              </a:rPr>
              <a:t>Staying </a:t>
            </a:r>
            <a:r>
              <a:rPr lang="en-US" sz="3000" dirty="0">
                <a:solidFill>
                  <a:schemeClr val="bg1"/>
                </a:solidFill>
              </a:rPr>
              <a:t>relevant: a cooperatively-designed online database to house natural resource survey data collected by citizen </a:t>
            </a:r>
            <a:r>
              <a:rPr lang="en-US" sz="3000" dirty="0" smtClean="0">
                <a:solidFill>
                  <a:schemeClr val="bg1"/>
                </a:solidFill>
              </a:rPr>
              <a:t>scientists</a:t>
            </a:r>
            <a:endParaRPr lang="en-US" sz="3000" dirty="0">
              <a:solidFill>
                <a:schemeClr val="bg1"/>
              </a:solidFill>
            </a:endParaRPr>
          </a:p>
          <a:p>
            <a:pPr algn="ctr" eaLnBrk="0" hangingPunct="0"/>
            <a:r>
              <a:rPr lang="en-US" sz="2800" dirty="0" smtClean="0">
                <a:solidFill>
                  <a:schemeClr val="bg1"/>
                </a:solidFill>
              </a:rPr>
              <a:t>Jason Hill, Mike Finnegan, Jim Duncan</a:t>
            </a:r>
            <a:endParaRPr lang="en-US" sz="2800" baseline="30000" dirty="0" smtClean="0">
              <a:solidFill>
                <a:schemeClr val="bg1"/>
              </a:solidFill>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6917" y="2347269"/>
            <a:ext cx="6082284" cy="1491996"/>
          </a:xfrm>
          <a:prstGeom prst="rect">
            <a:avLst/>
          </a:prstGeom>
        </p:spPr>
      </p:pic>
      <p:pic>
        <p:nvPicPr>
          <p:cNvPr id="14" name="Picture 13"/>
          <p:cNvPicPr>
            <a:picLocks noChangeAspect="1"/>
          </p:cNvPicPr>
          <p:nvPr/>
        </p:nvPicPr>
        <p:blipFill rotWithShape="1">
          <a:blip r:embed="rId4"/>
          <a:srcRect l="111" t="31204" r="1317" b="25265"/>
          <a:stretch/>
        </p:blipFill>
        <p:spPr>
          <a:xfrm>
            <a:off x="1016883" y="3839265"/>
            <a:ext cx="10162352" cy="2524465"/>
          </a:xfrm>
          <a:prstGeom prst="rect">
            <a:avLst/>
          </a:prstGeom>
        </p:spPr>
      </p:pic>
      <p:pic>
        <p:nvPicPr>
          <p:cNvPr id="3" name="Picture 2"/>
          <p:cNvPicPr>
            <a:picLocks noChangeAspect="1"/>
          </p:cNvPicPr>
          <p:nvPr/>
        </p:nvPicPr>
        <p:blipFill rotWithShape="1">
          <a:blip r:embed="rId5"/>
          <a:srcRect l="11554" t="9872" r="80268" b="71221"/>
          <a:stretch/>
        </p:blipFill>
        <p:spPr>
          <a:xfrm>
            <a:off x="10215726" y="5101497"/>
            <a:ext cx="864655" cy="112446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3112" r="51202" b="4889"/>
          <a:stretch/>
        </p:blipFill>
        <p:spPr>
          <a:xfrm>
            <a:off x="619040" y="1563757"/>
            <a:ext cx="3419842" cy="4982166"/>
          </a:xfrm>
          <a:prstGeom prst="rect">
            <a:avLst/>
          </a:prstGeom>
        </p:spPr>
      </p:pic>
      <p:sp>
        <p:nvSpPr>
          <p:cNvPr id="8" name="TextBox 7"/>
          <p:cNvSpPr txBox="1"/>
          <p:nvPr/>
        </p:nvSpPr>
        <p:spPr>
          <a:xfrm>
            <a:off x="1507547" y="3139983"/>
            <a:ext cx="1039067" cy="246221"/>
          </a:xfrm>
          <a:prstGeom prst="rect">
            <a:avLst/>
          </a:prstGeom>
          <a:noFill/>
        </p:spPr>
        <p:txBody>
          <a:bodyPr wrap="none" rtlCol="0">
            <a:spAutoFit/>
          </a:bodyPr>
          <a:lstStyle/>
          <a:p>
            <a:r>
              <a:rPr lang="en-US" sz="1000" dirty="0" smtClean="0"/>
              <a:t>Katahdin, Maine</a:t>
            </a:r>
            <a:endParaRPr lang="en-US" sz="1000" dirty="0"/>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32288" t="2281" r="32789" b="1844"/>
          <a:stretch/>
        </p:blipFill>
        <p:spPr bwMode="auto">
          <a:xfrm>
            <a:off x="6684088" y="1563757"/>
            <a:ext cx="3503110" cy="5035175"/>
          </a:xfrm>
          <a:prstGeom prst="rect">
            <a:avLst/>
          </a:prstGeom>
          <a:noFill/>
          <a:ln>
            <a:noFill/>
          </a:ln>
          <a:extLst>
            <a:ext uri="{53640926-AAD7-44D8-BBD7-CCE9431645EC}">
              <a14:shadowObscured xmlns:a14="http://schemas.microsoft.com/office/drawing/2010/main"/>
            </a:ext>
          </a:extLst>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b="7394"/>
          <a:stretch/>
        </p:blipFill>
        <p:spPr>
          <a:xfrm>
            <a:off x="940100" y="5784954"/>
            <a:ext cx="1109462" cy="694709"/>
          </a:xfrm>
          <a:prstGeom prst="rect">
            <a:avLst/>
          </a:prstGeom>
        </p:spPr>
      </p:pic>
      <p:sp>
        <p:nvSpPr>
          <p:cNvPr id="12" name="TextBox 11"/>
          <p:cNvSpPr txBox="1"/>
          <p:nvPr/>
        </p:nvSpPr>
        <p:spPr>
          <a:xfrm>
            <a:off x="1795461" y="6115036"/>
            <a:ext cx="914561" cy="400110"/>
          </a:xfrm>
          <a:prstGeom prst="rect">
            <a:avLst/>
          </a:prstGeom>
          <a:noFill/>
        </p:spPr>
        <p:txBody>
          <a:bodyPr wrap="square" rtlCol="0">
            <a:spAutoFit/>
          </a:bodyPr>
          <a:lstStyle/>
          <a:p>
            <a:r>
              <a:rPr lang="en-US" sz="1000" dirty="0" smtClean="0"/>
              <a:t>© David Sibley</a:t>
            </a:r>
            <a:endParaRPr lang="en-US" sz="1000" dirty="0"/>
          </a:p>
        </p:txBody>
      </p:sp>
      <p:sp>
        <p:nvSpPr>
          <p:cNvPr id="14" name="Text Box 3"/>
          <p:cNvSpPr txBox="1">
            <a:spLocks noChangeArrowheads="1"/>
          </p:cNvSpPr>
          <p:nvPr/>
        </p:nvSpPr>
        <p:spPr bwMode="auto">
          <a:xfrm>
            <a:off x="543697" y="290793"/>
            <a:ext cx="11108725" cy="1056093"/>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noFill/>
          </a:ln>
          <a:effectLst/>
          <a:extLst/>
        </p:spPr>
        <p:txBody>
          <a:bodyPr anchor="ctr"/>
          <a:lstStyle/>
          <a:p>
            <a:pPr algn="ctr" eaLnBrk="0" hangingPunct="0"/>
            <a:r>
              <a:rPr lang="en-US" sz="3000" dirty="0" smtClean="0">
                <a:solidFill>
                  <a:schemeClr val="bg1"/>
                </a:solidFill>
              </a:rPr>
              <a:t>Data outputs</a:t>
            </a:r>
            <a:endParaRPr lang="en-US" sz="2800" baseline="30000" dirty="0" smtClean="0">
              <a:solidFill>
                <a:schemeClr val="bg1"/>
              </a:solidFill>
            </a:endParaRPr>
          </a:p>
        </p:txBody>
      </p:sp>
      <p:sp>
        <p:nvSpPr>
          <p:cNvPr id="2" name="TextBox 1"/>
          <p:cNvSpPr txBox="1"/>
          <p:nvPr/>
        </p:nvSpPr>
        <p:spPr>
          <a:xfrm>
            <a:off x="4038882" y="3478187"/>
            <a:ext cx="2252869" cy="1200329"/>
          </a:xfrm>
          <a:prstGeom prst="rect">
            <a:avLst/>
          </a:prstGeom>
          <a:noFill/>
        </p:spPr>
        <p:txBody>
          <a:bodyPr wrap="square" rtlCol="0">
            <a:spAutoFit/>
          </a:bodyPr>
          <a:lstStyle/>
          <a:p>
            <a:r>
              <a:rPr lang="en-US" dirty="0" smtClean="0"/>
              <a:t>Bicknell’s Thrush fine-scale population estimation</a:t>
            </a:r>
          </a:p>
          <a:p>
            <a:r>
              <a:rPr lang="en-US" dirty="0" smtClean="0"/>
              <a:t>(Hill &amp; Lloyd 2017)</a:t>
            </a:r>
            <a:endParaRPr lang="en-US" dirty="0"/>
          </a:p>
        </p:txBody>
      </p:sp>
      <p:sp>
        <p:nvSpPr>
          <p:cNvPr id="15" name="TextBox 14"/>
          <p:cNvSpPr txBox="1"/>
          <p:nvPr/>
        </p:nvSpPr>
        <p:spPr>
          <a:xfrm>
            <a:off x="9399553" y="3616686"/>
            <a:ext cx="2252869" cy="923330"/>
          </a:xfrm>
          <a:prstGeom prst="rect">
            <a:avLst/>
          </a:prstGeom>
          <a:noFill/>
        </p:spPr>
        <p:txBody>
          <a:bodyPr wrap="square" rtlCol="0">
            <a:spAutoFit/>
          </a:bodyPr>
          <a:lstStyle/>
          <a:p>
            <a:r>
              <a:rPr lang="en-US" dirty="0" smtClean="0"/>
              <a:t>Blackpoll Warbler &amp; wind energy development </a:t>
            </a:r>
            <a:endParaRPr lang="en-US" dirty="0"/>
          </a:p>
        </p:txBody>
      </p:sp>
    </p:spTree>
    <p:extLst>
      <p:ext uri="{BB962C8B-B14F-4D97-AF65-F5344CB8AC3E}">
        <p14:creationId xmlns:p14="http://schemas.microsoft.com/office/powerpoint/2010/main" val="15888032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543697" y="290793"/>
            <a:ext cx="11108725" cy="1056093"/>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noFill/>
          </a:ln>
          <a:effectLst/>
          <a:extLst/>
        </p:spPr>
        <p:txBody>
          <a:bodyPr anchor="ctr"/>
          <a:lstStyle/>
          <a:p>
            <a:pPr algn="ctr" eaLnBrk="0" hangingPunct="0"/>
            <a:r>
              <a:rPr lang="en-US" sz="3000" dirty="0" smtClean="0">
                <a:solidFill>
                  <a:schemeClr val="bg1"/>
                </a:solidFill>
              </a:rPr>
              <a:t>Out with the old…database</a:t>
            </a:r>
            <a:endParaRPr lang="en-US" sz="2800" baseline="30000" dirty="0" smtClean="0">
              <a:solidFill>
                <a:schemeClr val="bg1"/>
              </a:solidFill>
            </a:endParaRPr>
          </a:p>
        </p:txBody>
      </p:sp>
      <p:pic>
        <p:nvPicPr>
          <p:cNvPr id="5" name="Picture 8"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t="3164" b="5864"/>
          <a:stretch/>
        </p:blipFill>
        <p:spPr bwMode="auto">
          <a:xfrm>
            <a:off x="2288059" y="1485899"/>
            <a:ext cx="7620000" cy="4991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56683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543697" y="290793"/>
            <a:ext cx="11108725" cy="1056093"/>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noFill/>
          </a:ln>
          <a:effectLst/>
          <a:extLst/>
        </p:spPr>
        <p:txBody>
          <a:bodyPr anchor="ctr"/>
          <a:lstStyle/>
          <a:p>
            <a:pPr algn="ctr" eaLnBrk="0" hangingPunct="0"/>
            <a:r>
              <a:rPr lang="en-US" sz="3000" dirty="0" smtClean="0">
                <a:solidFill>
                  <a:schemeClr val="bg1"/>
                </a:solidFill>
              </a:rPr>
              <a:t>Out with the old…database</a:t>
            </a:r>
            <a:endParaRPr lang="en-US" sz="2800" baseline="30000" dirty="0" smtClean="0">
              <a:solidFill>
                <a:schemeClr val="bg1"/>
              </a:solidFill>
            </a:endParaRPr>
          </a:p>
        </p:txBody>
      </p:sp>
      <p:pic>
        <p:nvPicPr>
          <p:cNvPr id="7" name="Picture 8"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t="3164" b="5864"/>
          <a:stretch/>
        </p:blipFill>
        <p:spPr bwMode="auto">
          <a:xfrm>
            <a:off x="2288059" y="1485899"/>
            <a:ext cx="7620000" cy="49911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4"/>
          <a:srcRect t="7921" b="12985"/>
          <a:stretch/>
        </p:blipFill>
        <p:spPr>
          <a:xfrm>
            <a:off x="488887" y="1485899"/>
            <a:ext cx="11218343" cy="4991100"/>
          </a:xfrm>
          <a:prstGeom prst="rect">
            <a:avLst/>
          </a:prstGeom>
        </p:spPr>
      </p:pic>
    </p:spTree>
    <p:extLst>
      <p:ext uri="{BB962C8B-B14F-4D97-AF65-F5344CB8AC3E}">
        <p14:creationId xmlns:p14="http://schemas.microsoft.com/office/powerpoint/2010/main" val="3132343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543697" y="290793"/>
            <a:ext cx="11108725" cy="1056093"/>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noFill/>
          </a:ln>
          <a:effectLst/>
          <a:extLst/>
        </p:spPr>
        <p:txBody>
          <a:bodyPr anchor="ctr"/>
          <a:lstStyle/>
          <a:p>
            <a:pPr algn="ctr" eaLnBrk="0" hangingPunct="0"/>
            <a:r>
              <a:rPr lang="en-US" sz="3000" dirty="0" smtClean="0">
                <a:solidFill>
                  <a:schemeClr val="bg1"/>
                </a:solidFill>
              </a:rPr>
              <a:t>User-specific custom view</a:t>
            </a:r>
            <a:endParaRPr lang="en-US" sz="2800" baseline="30000" dirty="0" smtClean="0">
              <a:solidFill>
                <a:schemeClr val="bg1"/>
              </a:solidFill>
            </a:endParaRPr>
          </a:p>
        </p:txBody>
      </p:sp>
      <p:pic>
        <p:nvPicPr>
          <p:cNvPr id="5" name="Picture 4"/>
          <p:cNvPicPr>
            <a:picLocks noChangeAspect="1"/>
          </p:cNvPicPr>
          <p:nvPr/>
        </p:nvPicPr>
        <p:blipFill rotWithShape="1">
          <a:blip r:embed="rId3"/>
          <a:srcRect l="9022" t="7994" r="8697" b="12580"/>
          <a:stretch/>
        </p:blipFill>
        <p:spPr>
          <a:xfrm>
            <a:off x="1799108" y="1682496"/>
            <a:ext cx="8597901" cy="4668520"/>
          </a:xfrm>
          <a:prstGeom prst="rect">
            <a:avLst/>
          </a:prstGeom>
        </p:spPr>
      </p:pic>
    </p:spTree>
    <p:extLst>
      <p:ext uri="{BB962C8B-B14F-4D97-AF65-F5344CB8AC3E}">
        <p14:creationId xmlns:p14="http://schemas.microsoft.com/office/powerpoint/2010/main" val="13398392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543697" y="290793"/>
            <a:ext cx="11108725" cy="1056093"/>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noFill/>
          </a:ln>
          <a:effectLst/>
          <a:extLst/>
        </p:spPr>
        <p:txBody>
          <a:bodyPr anchor="ctr"/>
          <a:lstStyle/>
          <a:p>
            <a:pPr algn="ctr" eaLnBrk="0" hangingPunct="0"/>
            <a:r>
              <a:rPr lang="en-US" sz="3000" dirty="0" smtClean="0">
                <a:solidFill>
                  <a:schemeClr val="bg1"/>
                </a:solidFill>
              </a:rPr>
              <a:t>Flagging concerns for another look</a:t>
            </a:r>
            <a:endParaRPr lang="en-US" sz="2800" baseline="30000" dirty="0">
              <a:solidFill>
                <a:schemeClr val="bg1"/>
              </a:solidFill>
            </a:endParaRPr>
          </a:p>
        </p:txBody>
      </p:sp>
      <p:pic>
        <p:nvPicPr>
          <p:cNvPr id="4" name="Picture 3"/>
          <p:cNvPicPr>
            <a:picLocks noChangeAspect="1"/>
          </p:cNvPicPr>
          <p:nvPr/>
        </p:nvPicPr>
        <p:blipFill rotWithShape="1">
          <a:blip r:embed="rId3"/>
          <a:srcRect l="9520" t="9124" b="9197"/>
          <a:stretch/>
        </p:blipFill>
        <p:spPr>
          <a:xfrm>
            <a:off x="1497123" y="1682496"/>
            <a:ext cx="9201871" cy="4672584"/>
          </a:xfrm>
          <a:prstGeom prst="rect">
            <a:avLst/>
          </a:prstGeom>
        </p:spPr>
      </p:pic>
    </p:spTree>
    <p:extLst>
      <p:ext uri="{BB962C8B-B14F-4D97-AF65-F5344CB8AC3E}">
        <p14:creationId xmlns:p14="http://schemas.microsoft.com/office/powerpoint/2010/main" val="9800617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543697" y="290793"/>
            <a:ext cx="11108725" cy="1056093"/>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noFill/>
          </a:ln>
          <a:effectLst/>
          <a:extLst/>
        </p:spPr>
        <p:txBody>
          <a:bodyPr anchor="ctr"/>
          <a:lstStyle/>
          <a:p>
            <a:pPr algn="ctr" eaLnBrk="0" hangingPunct="0"/>
            <a:r>
              <a:rPr lang="en-US" sz="3000" dirty="0" smtClean="0">
                <a:solidFill>
                  <a:schemeClr val="bg1"/>
                </a:solidFill>
              </a:rPr>
              <a:t>Simple non-complicated design</a:t>
            </a:r>
            <a:endParaRPr lang="en-US" sz="2800" baseline="30000" dirty="0" smtClean="0">
              <a:solidFill>
                <a:schemeClr val="bg1"/>
              </a:solidFill>
            </a:endParaRPr>
          </a:p>
        </p:txBody>
      </p:sp>
      <p:pic>
        <p:nvPicPr>
          <p:cNvPr id="4" name="Picture 3"/>
          <p:cNvPicPr>
            <a:picLocks noChangeAspect="1"/>
          </p:cNvPicPr>
          <p:nvPr/>
        </p:nvPicPr>
        <p:blipFill rotWithShape="1">
          <a:blip r:embed="rId3"/>
          <a:srcRect l="10035" t="7953" b="11902"/>
          <a:stretch/>
        </p:blipFill>
        <p:spPr>
          <a:xfrm>
            <a:off x="1435736" y="1682496"/>
            <a:ext cx="9324646" cy="4672584"/>
          </a:xfrm>
          <a:prstGeom prst="rect">
            <a:avLst/>
          </a:prstGeom>
        </p:spPr>
      </p:pic>
    </p:spTree>
    <p:extLst>
      <p:ext uri="{BB962C8B-B14F-4D97-AF65-F5344CB8AC3E}">
        <p14:creationId xmlns:p14="http://schemas.microsoft.com/office/powerpoint/2010/main" val="25043592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543697" y="290793"/>
            <a:ext cx="11108725" cy="1056093"/>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noFill/>
          </a:ln>
          <a:effectLst/>
          <a:extLst/>
        </p:spPr>
        <p:txBody>
          <a:bodyPr anchor="ctr"/>
          <a:lstStyle/>
          <a:p>
            <a:pPr algn="ctr" eaLnBrk="0" hangingPunct="0"/>
            <a:r>
              <a:rPr lang="en-US" sz="3000" dirty="0" smtClean="0">
                <a:solidFill>
                  <a:schemeClr val="bg1"/>
                </a:solidFill>
              </a:rPr>
              <a:t>Straight forward data entry process</a:t>
            </a:r>
            <a:endParaRPr lang="en-US" sz="2800" baseline="30000" dirty="0" smtClean="0">
              <a:solidFill>
                <a:schemeClr val="bg1"/>
              </a:solidFill>
            </a:endParaRPr>
          </a:p>
        </p:txBody>
      </p:sp>
      <p:pic>
        <p:nvPicPr>
          <p:cNvPr id="4" name="Picture 3"/>
          <p:cNvPicPr>
            <a:picLocks noChangeAspect="1"/>
          </p:cNvPicPr>
          <p:nvPr/>
        </p:nvPicPr>
        <p:blipFill rotWithShape="1">
          <a:blip r:embed="rId3"/>
          <a:srcRect l="10231" t="7710" b="12472"/>
          <a:stretch/>
        </p:blipFill>
        <p:spPr>
          <a:xfrm>
            <a:off x="1426870" y="1682496"/>
            <a:ext cx="9342378" cy="4672584"/>
          </a:xfrm>
          <a:prstGeom prst="rect">
            <a:avLst/>
          </a:prstGeom>
        </p:spPr>
      </p:pic>
    </p:spTree>
    <p:extLst>
      <p:ext uri="{BB962C8B-B14F-4D97-AF65-F5344CB8AC3E}">
        <p14:creationId xmlns:p14="http://schemas.microsoft.com/office/powerpoint/2010/main" val="29300074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543697" y="290793"/>
            <a:ext cx="11108725" cy="1056093"/>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noFill/>
          </a:ln>
          <a:effectLst/>
          <a:extLst/>
        </p:spPr>
        <p:txBody>
          <a:bodyPr anchor="ctr"/>
          <a:lstStyle/>
          <a:p>
            <a:pPr algn="ctr" eaLnBrk="0" hangingPunct="0"/>
            <a:r>
              <a:rPr lang="en-US" sz="2800" dirty="0" smtClean="0">
                <a:solidFill>
                  <a:schemeClr val="bg1"/>
                </a:solidFill>
              </a:rPr>
              <a:t>Minimizing opportunities for data entry mistakes</a:t>
            </a:r>
            <a:endParaRPr lang="en-US" sz="2800" baseline="30000" dirty="0" smtClean="0">
              <a:solidFill>
                <a:schemeClr val="bg1"/>
              </a:solidFill>
            </a:endParaRPr>
          </a:p>
        </p:txBody>
      </p:sp>
      <p:pic>
        <p:nvPicPr>
          <p:cNvPr id="4" name="Picture 3"/>
          <p:cNvPicPr>
            <a:picLocks noChangeAspect="1"/>
          </p:cNvPicPr>
          <p:nvPr/>
        </p:nvPicPr>
        <p:blipFill rotWithShape="1">
          <a:blip r:embed="rId3"/>
          <a:srcRect l="9686" t="7810" r="9381" b="10371"/>
          <a:stretch/>
        </p:blipFill>
        <p:spPr>
          <a:xfrm>
            <a:off x="1989609" y="1682496"/>
            <a:ext cx="8216900" cy="4672584"/>
          </a:xfrm>
          <a:prstGeom prst="rect">
            <a:avLst/>
          </a:prstGeom>
        </p:spPr>
      </p:pic>
    </p:spTree>
    <p:extLst>
      <p:ext uri="{BB962C8B-B14F-4D97-AF65-F5344CB8AC3E}">
        <p14:creationId xmlns:p14="http://schemas.microsoft.com/office/powerpoint/2010/main" val="37296269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543697" y="290793"/>
            <a:ext cx="11108725" cy="1056093"/>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noFill/>
          </a:ln>
          <a:effectLst/>
          <a:extLst/>
        </p:spPr>
        <p:txBody>
          <a:bodyPr anchor="ctr"/>
          <a:lstStyle/>
          <a:p>
            <a:pPr algn="ctr" eaLnBrk="0" hangingPunct="0"/>
            <a:r>
              <a:rPr lang="en-US" sz="3000" dirty="0" smtClean="0">
                <a:solidFill>
                  <a:schemeClr val="bg1"/>
                </a:solidFill>
              </a:rPr>
              <a:t>User error checks</a:t>
            </a:r>
            <a:endParaRPr lang="en-US" sz="2800" baseline="30000" dirty="0" smtClean="0">
              <a:solidFill>
                <a:schemeClr val="bg1"/>
              </a:solidFill>
            </a:endParaRPr>
          </a:p>
        </p:txBody>
      </p:sp>
      <p:pic>
        <p:nvPicPr>
          <p:cNvPr id="4" name="Picture 3"/>
          <p:cNvPicPr>
            <a:picLocks noChangeAspect="1"/>
          </p:cNvPicPr>
          <p:nvPr/>
        </p:nvPicPr>
        <p:blipFill rotWithShape="1">
          <a:blip r:embed="rId3"/>
          <a:srcRect l="10150" t="7104" r="9421" b="10050"/>
          <a:stretch/>
        </p:blipFill>
        <p:spPr>
          <a:xfrm>
            <a:off x="2065809" y="1682496"/>
            <a:ext cx="8064500" cy="4672584"/>
          </a:xfrm>
          <a:prstGeom prst="rect">
            <a:avLst/>
          </a:prstGeom>
        </p:spPr>
      </p:pic>
    </p:spTree>
    <p:extLst>
      <p:ext uri="{BB962C8B-B14F-4D97-AF65-F5344CB8AC3E}">
        <p14:creationId xmlns:p14="http://schemas.microsoft.com/office/powerpoint/2010/main" val="17878704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543697" y="290793"/>
            <a:ext cx="11108725" cy="1056093"/>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noFill/>
          </a:ln>
          <a:effectLst/>
          <a:extLst/>
        </p:spPr>
        <p:txBody>
          <a:bodyPr anchor="ctr"/>
          <a:lstStyle/>
          <a:p>
            <a:pPr algn="ctr" eaLnBrk="0" hangingPunct="0"/>
            <a:r>
              <a:rPr lang="en-US" sz="3000" dirty="0" smtClean="0">
                <a:solidFill>
                  <a:schemeClr val="bg1"/>
                </a:solidFill>
              </a:rPr>
              <a:t>Future database additions</a:t>
            </a:r>
            <a:endParaRPr lang="en-US" sz="2800" baseline="30000" dirty="0" smtClean="0">
              <a:solidFill>
                <a:schemeClr val="bg1"/>
              </a:solidFill>
            </a:endParaRPr>
          </a:p>
        </p:txBody>
      </p:sp>
      <p:pic>
        <p:nvPicPr>
          <p:cNvPr id="4" name="Picture 3"/>
          <p:cNvPicPr>
            <a:picLocks noChangeAspect="1"/>
          </p:cNvPicPr>
          <p:nvPr/>
        </p:nvPicPr>
        <p:blipFill>
          <a:blip r:embed="rId3"/>
          <a:stretch>
            <a:fillRect/>
          </a:stretch>
        </p:blipFill>
        <p:spPr>
          <a:xfrm>
            <a:off x="543698" y="1537253"/>
            <a:ext cx="3776512" cy="4936515"/>
          </a:xfrm>
          <a:prstGeom prst="rect">
            <a:avLst/>
          </a:prstGeom>
        </p:spPr>
      </p:pic>
      <p:pic>
        <p:nvPicPr>
          <p:cNvPr id="5" name="Picture 4"/>
          <p:cNvPicPr>
            <a:picLocks noChangeAspect="1"/>
          </p:cNvPicPr>
          <p:nvPr/>
        </p:nvPicPr>
        <p:blipFill>
          <a:blip r:embed="rId4"/>
          <a:stretch>
            <a:fillRect/>
          </a:stretch>
        </p:blipFill>
        <p:spPr>
          <a:xfrm>
            <a:off x="4231378" y="1537253"/>
            <a:ext cx="3733361" cy="4944466"/>
          </a:xfrm>
          <a:prstGeom prst="rect">
            <a:avLst/>
          </a:prstGeom>
        </p:spPr>
      </p:pic>
      <p:sp>
        <p:nvSpPr>
          <p:cNvPr id="6" name="TextBox 5"/>
          <p:cNvSpPr txBox="1"/>
          <p:nvPr/>
        </p:nvSpPr>
        <p:spPr>
          <a:xfrm>
            <a:off x="8348870" y="2133599"/>
            <a:ext cx="3303549" cy="1754326"/>
          </a:xfrm>
          <a:prstGeom prst="rect">
            <a:avLst/>
          </a:prstGeom>
          <a:noFill/>
        </p:spPr>
        <p:txBody>
          <a:bodyPr wrap="square" rtlCol="0">
            <a:spAutoFit/>
          </a:bodyPr>
          <a:lstStyle/>
          <a:p>
            <a:r>
              <a:rPr lang="en-US" dirty="0" smtClean="0"/>
              <a:t>Pop up video help</a:t>
            </a:r>
          </a:p>
          <a:p>
            <a:endParaRPr lang="en-US" dirty="0"/>
          </a:p>
          <a:p>
            <a:r>
              <a:rPr lang="en-US" dirty="0" smtClean="0"/>
              <a:t>Allow observers to directly suggest edits to their route documents and to upload new photos</a:t>
            </a:r>
            <a:endParaRPr lang="en-US" dirty="0"/>
          </a:p>
        </p:txBody>
      </p:sp>
    </p:spTree>
    <p:extLst>
      <p:ext uri="{BB962C8B-B14F-4D97-AF65-F5344CB8AC3E}">
        <p14:creationId xmlns:p14="http://schemas.microsoft.com/office/powerpoint/2010/main" val="37051320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543697" y="290793"/>
            <a:ext cx="11108725" cy="1056093"/>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noFill/>
          </a:ln>
          <a:effectLst/>
          <a:extLst/>
        </p:spPr>
        <p:txBody>
          <a:bodyPr anchor="ctr"/>
          <a:lstStyle/>
          <a:p>
            <a:pPr algn="ctr" eaLnBrk="0" hangingPunct="0"/>
            <a:r>
              <a:rPr lang="en-US" sz="3000" dirty="0" smtClean="0">
                <a:solidFill>
                  <a:schemeClr val="bg1"/>
                </a:solidFill>
              </a:rPr>
              <a:t>Growth of citizen science as a data-gathering tool</a:t>
            </a:r>
            <a:endParaRPr lang="en-US" sz="2800" baseline="30000" dirty="0" smtClean="0">
              <a:solidFill>
                <a:schemeClr val="bg1"/>
              </a:solidFill>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r="52267" b="69338"/>
          <a:stretch/>
        </p:blipFill>
        <p:spPr>
          <a:xfrm>
            <a:off x="543697" y="1970398"/>
            <a:ext cx="4979773" cy="3649898"/>
          </a:xfrm>
          <a:prstGeom prst="rect">
            <a:avLst/>
          </a:prstGeom>
        </p:spPr>
      </p:pic>
      <p:sp>
        <p:nvSpPr>
          <p:cNvPr id="4" name="TextBox 3"/>
          <p:cNvSpPr txBox="1"/>
          <p:nvPr/>
        </p:nvSpPr>
        <p:spPr>
          <a:xfrm>
            <a:off x="2706634" y="6083449"/>
            <a:ext cx="2586221" cy="369332"/>
          </a:xfrm>
          <a:prstGeom prst="rect">
            <a:avLst/>
          </a:prstGeom>
          <a:noFill/>
        </p:spPr>
        <p:txBody>
          <a:bodyPr wrap="none" rtlCol="0">
            <a:spAutoFit/>
          </a:bodyPr>
          <a:lstStyle/>
          <a:p>
            <a:r>
              <a:rPr lang="en-US" dirty="0" smtClean="0"/>
              <a:t>(Follett and Strezov 2015)</a:t>
            </a:r>
            <a:endParaRPr lang="en-US" dirty="0"/>
          </a:p>
        </p:txBody>
      </p:sp>
    </p:spTree>
    <p:extLst>
      <p:ext uri="{BB962C8B-B14F-4D97-AF65-F5344CB8AC3E}">
        <p14:creationId xmlns:p14="http://schemas.microsoft.com/office/powerpoint/2010/main" val="16536298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15079"/>
          <a:stretch/>
        </p:blipFill>
        <p:spPr>
          <a:xfrm>
            <a:off x="715974" y="2159000"/>
            <a:ext cx="4969207" cy="3293372"/>
          </a:xfrm>
          <a:prstGeom prst="rect">
            <a:avLst/>
          </a:prstGeom>
        </p:spPr>
      </p:pic>
      <p:pic>
        <p:nvPicPr>
          <p:cNvPr id="7" name="Picture 6"/>
          <p:cNvPicPr>
            <a:picLocks noChangeAspect="1"/>
          </p:cNvPicPr>
          <p:nvPr/>
        </p:nvPicPr>
        <p:blipFill rotWithShape="1">
          <a:blip r:embed="rId4"/>
          <a:srcRect l="50630" t="30124" r="15935" b="25717"/>
          <a:stretch/>
        </p:blipFill>
        <p:spPr>
          <a:xfrm>
            <a:off x="6639339" y="2159000"/>
            <a:ext cx="4448672" cy="3305028"/>
          </a:xfrm>
          <a:prstGeom prst="rect">
            <a:avLst/>
          </a:prstGeom>
        </p:spPr>
      </p:pic>
      <p:sp>
        <p:nvSpPr>
          <p:cNvPr id="8" name="Text Box 3"/>
          <p:cNvSpPr txBox="1">
            <a:spLocks noChangeArrowheads="1"/>
          </p:cNvSpPr>
          <p:nvPr/>
        </p:nvSpPr>
        <p:spPr bwMode="auto">
          <a:xfrm>
            <a:off x="543697" y="290793"/>
            <a:ext cx="11108725" cy="1056093"/>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noFill/>
          </a:ln>
          <a:effectLst/>
          <a:extLst/>
        </p:spPr>
        <p:txBody>
          <a:bodyPr anchor="ctr"/>
          <a:lstStyle/>
          <a:p>
            <a:pPr algn="ctr" eaLnBrk="0" hangingPunct="0"/>
            <a:r>
              <a:rPr lang="en-US" sz="2800" dirty="0" smtClean="0">
                <a:solidFill>
                  <a:schemeClr val="bg1"/>
                </a:solidFill>
              </a:rPr>
              <a:t>Mountain Birdwatch possible </a:t>
            </a:r>
            <a:r>
              <a:rPr lang="en-US" sz="2800" dirty="0" smtClean="0">
                <a:solidFill>
                  <a:schemeClr val="bg1"/>
                </a:solidFill>
              </a:rPr>
              <a:t>future expansion &amp; </a:t>
            </a:r>
          </a:p>
          <a:p>
            <a:pPr algn="ctr" eaLnBrk="0" hangingPunct="0"/>
            <a:r>
              <a:rPr lang="en-US" sz="2800" dirty="0" smtClean="0">
                <a:solidFill>
                  <a:schemeClr val="bg1"/>
                </a:solidFill>
              </a:rPr>
              <a:t>opportunities for collaboration</a:t>
            </a:r>
            <a:endParaRPr lang="en-US" sz="2400" baseline="30000" dirty="0">
              <a:solidFill>
                <a:schemeClr val="bg1"/>
              </a:solidFill>
            </a:endParaRPr>
          </a:p>
        </p:txBody>
      </p:sp>
      <p:sp>
        <p:nvSpPr>
          <p:cNvPr id="2" name="TextBox 1"/>
          <p:cNvSpPr txBox="1"/>
          <p:nvPr/>
        </p:nvSpPr>
        <p:spPr>
          <a:xfrm>
            <a:off x="2219699" y="1803545"/>
            <a:ext cx="1961755" cy="369332"/>
          </a:xfrm>
          <a:prstGeom prst="rect">
            <a:avLst/>
          </a:prstGeom>
          <a:noFill/>
        </p:spPr>
        <p:txBody>
          <a:bodyPr wrap="none" rtlCol="0">
            <a:spAutoFit/>
          </a:bodyPr>
          <a:lstStyle/>
          <a:p>
            <a:r>
              <a:rPr lang="en-US" dirty="0" smtClean="0"/>
              <a:t>Insect monitoring </a:t>
            </a:r>
            <a:endParaRPr lang="en-US" dirty="0"/>
          </a:p>
        </p:txBody>
      </p:sp>
      <p:sp>
        <p:nvSpPr>
          <p:cNvPr id="6" name="TextBox 5"/>
          <p:cNvSpPr txBox="1"/>
          <p:nvPr/>
        </p:nvSpPr>
        <p:spPr>
          <a:xfrm>
            <a:off x="7032115" y="1789668"/>
            <a:ext cx="3663119" cy="369332"/>
          </a:xfrm>
          <a:prstGeom prst="rect">
            <a:avLst/>
          </a:prstGeom>
          <a:noFill/>
        </p:spPr>
        <p:txBody>
          <a:bodyPr wrap="none" rtlCol="0">
            <a:spAutoFit/>
          </a:bodyPr>
          <a:lstStyle/>
          <a:p>
            <a:r>
              <a:rPr lang="en-US" dirty="0" smtClean="0"/>
              <a:t>Atmospheric air pollution monitoring</a:t>
            </a:r>
            <a:endParaRPr lang="en-US" dirty="0"/>
          </a:p>
        </p:txBody>
      </p:sp>
    </p:spTree>
    <p:extLst>
      <p:ext uri="{BB962C8B-B14F-4D97-AF65-F5344CB8AC3E}">
        <p14:creationId xmlns:p14="http://schemas.microsoft.com/office/powerpoint/2010/main" val="26496298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
          <p:cNvSpPr txBox="1">
            <a:spLocks noChangeArrowheads="1"/>
          </p:cNvSpPr>
          <p:nvPr/>
        </p:nvSpPr>
        <p:spPr bwMode="auto">
          <a:xfrm>
            <a:off x="2133600" y="365760"/>
            <a:ext cx="8001000" cy="841248"/>
          </a:xfrm>
          <a:prstGeom prst="rect">
            <a:avLst/>
          </a:prstGeom>
          <a:solidFill>
            <a:schemeClr val="accent1"/>
          </a:solidFill>
          <a:ln>
            <a:noFill/>
          </a:ln>
          <a:effectLst/>
          <a:extLst/>
        </p:spPr>
        <p:txBody>
          <a:bodyPr anchor="ctr"/>
          <a:lstStyle/>
          <a:p>
            <a:pPr algn="ctr" eaLnBrk="0" hangingPunct="0"/>
            <a:r>
              <a:rPr lang="en-US" sz="3000" dirty="0" smtClean="0">
                <a:solidFill>
                  <a:schemeClr val="bg1"/>
                </a:solidFill>
              </a:rPr>
              <a:t>Contact me at jhill@vtecostudies.org </a:t>
            </a:r>
          </a:p>
          <a:p>
            <a:pPr algn="ctr" eaLnBrk="0" hangingPunct="0"/>
            <a:r>
              <a:rPr lang="en-US" sz="3000" dirty="0">
                <a:solidFill>
                  <a:schemeClr val="bg1"/>
                </a:solidFill>
              </a:rPr>
              <a:t>f</a:t>
            </a:r>
            <a:r>
              <a:rPr lang="en-US" sz="3000" dirty="0" smtClean="0">
                <a:solidFill>
                  <a:schemeClr val="bg1"/>
                </a:solidFill>
              </a:rPr>
              <a:t>or data &amp; collaboration</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52639"/>
          <a:stretch/>
        </p:blipFill>
        <p:spPr>
          <a:xfrm>
            <a:off x="6275663" y="1583511"/>
            <a:ext cx="5492826" cy="4510315"/>
          </a:xfrm>
          <a:prstGeom prst="rect">
            <a:avLst/>
          </a:prstGeom>
        </p:spPr>
      </p:pic>
      <p:sp>
        <p:nvSpPr>
          <p:cNvPr id="12" name="TextBox 11"/>
          <p:cNvSpPr txBox="1"/>
          <p:nvPr/>
        </p:nvSpPr>
        <p:spPr>
          <a:xfrm>
            <a:off x="6375498" y="2597721"/>
            <a:ext cx="2365840" cy="1015663"/>
          </a:xfrm>
          <a:prstGeom prst="rect">
            <a:avLst/>
          </a:prstGeom>
          <a:noFill/>
        </p:spPr>
        <p:txBody>
          <a:bodyPr wrap="none" rtlCol="0">
            <a:spAutoFit/>
          </a:bodyPr>
          <a:lstStyle/>
          <a:p>
            <a:r>
              <a:rPr lang="en-US" sz="2000" b="1" dirty="0" smtClean="0"/>
              <a:t>Thank you all</a:t>
            </a:r>
          </a:p>
          <a:p>
            <a:r>
              <a:rPr lang="en-US" sz="2000" b="1" dirty="0" smtClean="0"/>
              <a:t>Mountain Birdwatch</a:t>
            </a:r>
          </a:p>
          <a:p>
            <a:r>
              <a:rPr lang="en-US" sz="2000" b="1" dirty="0"/>
              <a:t>c</a:t>
            </a:r>
            <a:r>
              <a:rPr lang="en-US" sz="2000" b="1" dirty="0" smtClean="0"/>
              <a:t>itizen scientists</a:t>
            </a:r>
            <a:endParaRPr lang="en-US" sz="2000" b="1" dirty="0"/>
          </a:p>
        </p:txBody>
      </p:sp>
      <p:sp>
        <p:nvSpPr>
          <p:cNvPr id="13" name="TextBox 12"/>
          <p:cNvSpPr txBox="1"/>
          <p:nvPr/>
        </p:nvSpPr>
        <p:spPr>
          <a:xfrm>
            <a:off x="384375" y="2123508"/>
            <a:ext cx="5558972" cy="3970318"/>
          </a:xfrm>
          <a:prstGeom prst="rect">
            <a:avLst/>
          </a:prstGeom>
          <a:solidFill>
            <a:srgbClr val="C6D9F1"/>
          </a:solidFill>
        </p:spPr>
        <p:txBody>
          <a:bodyPr wrap="square" rtlCol="0">
            <a:spAutoFit/>
          </a:bodyPr>
          <a:lstStyle/>
          <a:p>
            <a:r>
              <a:rPr lang="en-US" dirty="0" smtClean="0"/>
              <a:t>Funding generously provided: </a:t>
            </a:r>
            <a:r>
              <a:rPr lang="en-US" dirty="0"/>
              <a:t>U.S. Fish and Wildlife Service Region 5, the National Fish and Wildlife Foundation, the National Park Service, the Canadian Wildlife Service, the Vermont Agency of Natural Resources, Plum Creek, the Cullman Foundation, the New York State Department of Environmental Conservation, and numerous private donors. Thank you to the ESRI Conservation GIS </a:t>
            </a:r>
            <a:r>
              <a:rPr lang="en-US" dirty="0" smtClean="0"/>
              <a:t>Program for software and support.</a:t>
            </a:r>
          </a:p>
          <a:p>
            <a:endParaRPr lang="en-US" dirty="0"/>
          </a:p>
          <a:p>
            <a:r>
              <a:rPr lang="en-US" dirty="0" smtClean="0"/>
              <a:t>Thank you to the International </a:t>
            </a:r>
            <a:r>
              <a:rPr lang="en-US" dirty="0"/>
              <a:t>Bicknell’s Thrush Conservation Group (IBTCG) for prioritizing MBW as a key conservation action. </a:t>
            </a:r>
          </a:p>
          <a:p>
            <a:endParaRPr lang="en-US" dirty="0" smtClean="0"/>
          </a:p>
          <a:p>
            <a:endParaRPr lang="en-US" dirty="0"/>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6863" t="41333" r="10026" b="39333"/>
          <a:stretch/>
        </p:blipFill>
        <p:spPr>
          <a:xfrm>
            <a:off x="6275663" y="1583511"/>
            <a:ext cx="3051217" cy="9185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68304680"/>
      </p:ext>
    </p:extLst>
  </p:cSld>
  <p:clrMapOvr>
    <a:masterClrMapping/>
  </p:clrMapOvr>
  <mc:AlternateContent xmlns:mc="http://schemas.openxmlformats.org/markup-compatibility/2006" xmlns:p14="http://schemas.microsoft.com/office/powerpoint/2010/main">
    <mc:Choice Requires="p14">
      <p:transition spd="slow" p14:dur="2000" advTm="16000"/>
    </mc:Choice>
    <mc:Fallback xmlns="">
      <p:transition spd="slow" advTm="16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r="52267" b="69338"/>
          <a:stretch/>
        </p:blipFill>
        <p:spPr>
          <a:xfrm>
            <a:off x="543697" y="1970398"/>
            <a:ext cx="4979773" cy="3649898"/>
          </a:xfrm>
          <a:prstGeom prst="rect">
            <a:avLst/>
          </a:prstGeom>
        </p:spPr>
      </p:pic>
      <p:sp>
        <p:nvSpPr>
          <p:cNvPr id="4" name="TextBox 3"/>
          <p:cNvSpPr txBox="1"/>
          <p:nvPr/>
        </p:nvSpPr>
        <p:spPr>
          <a:xfrm>
            <a:off x="2706634" y="6083449"/>
            <a:ext cx="2586221" cy="369332"/>
          </a:xfrm>
          <a:prstGeom prst="rect">
            <a:avLst/>
          </a:prstGeom>
          <a:noFill/>
        </p:spPr>
        <p:txBody>
          <a:bodyPr wrap="none" rtlCol="0">
            <a:spAutoFit/>
          </a:bodyPr>
          <a:lstStyle/>
          <a:p>
            <a:r>
              <a:rPr lang="en-US" dirty="0" smtClean="0"/>
              <a:t>(Follett and Strezov 2015)</a:t>
            </a:r>
            <a:endParaRPr lang="en-US" dirty="0"/>
          </a:p>
        </p:txBody>
      </p:sp>
      <p:pic>
        <p:nvPicPr>
          <p:cNvPr id="8" name="Picture 7"/>
          <p:cNvPicPr>
            <a:picLocks noChangeAspect="1"/>
          </p:cNvPicPr>
          <p:nvPr/>
        </p:nvPicPr>
        <p:blipFill rotWithShape="1">
          <a:blip r:embed="rId4"/>
          <a:srcRect l="9062" t="25073" r="30822" b="11265"/>
          <a:stretch/>
        </p:blipFill>
        <p:spPr>
          <a:xfrm>
            <a:off x="5993026" y="1482529"/>
            <a:ext cx="5412261" cy="3223887"/>
          </a:xfrm>
          <a:prstGeom prst="rect">
            <a:avLst/>
          </a:prstGeom>
        </p:spPr>
      </p:pic>
      <p:pic>
        <p:nvPicPr>
          <p:cNvPr id="10" name="Picture 9"/>
          <p:cNvPicPr>
            <a:picLocks noChangeAspect="1"/>
          </p:cNvPicPr>
          <p:nvPr/>
        </p:nvPicPr>
        <p:blipFill rotWithShape="1">
          <a:blip r:embed="rId5"/>
          <a:srcRect l="29605" t="47778" r="10558" b="20174"/>
          <a:stretch/>
        </p:blipFill>
        <p:spPr>
          <a:xfrm>
            <a:off x="5956300" y="4706355"/>
            <a:ext cx="5448987" cy="1641582"/>
          </a:xfrm>
          <a:prstGeom prst="rect">
            <a:avLst/>
          </a:prstGeom>
        </p:spPr>
      </p:pic>
      <p:sp>
        <p:nvSpPr>
          <p:cNvPr id="7" name="Text Box 3"/>
          <p:cNvSpPr txBox="1">
            <a:spLocks noChangeArrowheads="1"/>
          </p:cNvSpPr>
          <p:nvPr/>
        </p:nvSpPr>
        <p:spPr bwMode="auto">
          <a:xfrm>
            <a:off x="543697" y="290793"/>
            <a:ext cx="11108725" cy="1056093"/>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noFill/>
          </a:ln>
          <a:effectLst/>
          <a:extLst/>
        </p:spPr>
        <p:txBody>
          <a:bodyPr anchor="ctr"/>
          <a:lstStyle/>
          <a:p>
            <a:pPr algn="ctr" eaLnBrk="0" hangingPunct="0"/>
            <a:r>
              <a:rPr lang="en-US" sz="3000" dirty="0" smtClean="0">
                <a:solidFill>
                  <a:schemeClr val="bg1"/>
                </a:solidFill>
              </a:rPr>
              <a:t>Growth of citizen science as a data-gathering tool</a:t>
            </a:r>
            <a:endParaRPr lang="en-US" sz="2800" baseline="30000" dirty="0" smtClean="0">
              <a:solidFill>
                <a:schemeClr val="bg1"/>
              </a:solidFill>
            </a:endParaRPr>
          </a:p>
        </p:txBody>
      </p:sp>
    </p:spTree>
    <p:extLst>
      <p:ext uri="{BB962C8B-B14F-4D97-AF65-F5344CB8AC3E}">
        <p14:creationId xmlns:p14="http://schemas.microsoft.com/office/powerpoint/2010/main" val="18894789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63;p14"/>
          <p:cNvPicPr preferRelativeResize="0"/>
          <p:nvPr/>
        </p:nvPicPr>
        <p:blipFill rotWithShape="1">
          <a:blip r:embed="rId3">
            <a:alphaModFix/>
          </a:blip>
          <a:srcRect t="5988"/>
          <a:stretch/>
        </p:blipFill>
        <p:spPr>
          <a:xfrm>
            <a:off x="1806317" y="1534605"/>
            <a:ext cx="8583484" cy="4868906"/>
          </a:xfrm>
          <a:prstGeom prst="rect">
            <a:avLst/>
          </a:prstGeom>
          <a:noFill/>
          <a:ln>
            <a:noFill/>
          </a:ln>
        </p:spPr>
      </p:pic>
      <p:sp>
        <p:nvSpPr>
          <p:cNvPr id="8" name="Text Box 3"/>
          <p:cNvSpPr txBox="1">
            <a:spLocks noChangeArrowheads="1"/>
          </p:cNvSpPr>
          <p:nvPr/>
        </p:nvSpPr>
        <p:spPr bwMode="auto">
          <a:xfrm>
            <a:off x="543697" y="290793"/>
            <a:ext cx="11108725" cy="1056093"/>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noFill/>
          </a:ln>
          <a:effectLst/>
          <a:extLst/>
        </p:spPr>
        <p:txBody>
          <a:bodyPr anchor="ctr"/>
          <a:lstStyle/>
          <a:p>
            <a:pPr algn="ctr" eaLnBrk="0" hangingPunct="0"/>
            <a:r>
              <a:rPr lang="en-US" sz="3000" dirty="0" smtClean="0">
                <a:solidFill>
                  <a:schemeClr val="bg1"/>
                </a:solidFill>
              </a:rPr>
              <a:t>iNaturalist as a (highly) successful model</a:t>
            </a:r>
            <a:endParaRPr lang="en-US" sz="2800" baseline="30000" dirty="0" smtClean="0">
              <a:solidFill>
                <a:schemeClr val="bg1"/>
              </a:solidFill>
            </a:endParaRPr>
          </a:p>
        </p:txBody>
      </p:sp>
    </p:spTree>
    <p:extLst>
      <p:ext uri="{BB962C8B-B14F-4D97-AF65-F5344CB8AC3E}">
        <p14:creationId xmlns:p14="http://schemas.microsoft.com/office/powerpoint/2010/main" val="12643352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youth citizen science particip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949" y="2033551"/>
            <a:ext cx="5305426" cy="3979069"/>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3"/>
          <p:cNvSpPr txBox="1">
            <a:spLocks noChangeArrowheads="1"/>
          </p:cNvSpPr>
          <p:nvPr/>
        </p:nvSpPr>
        <p:spPr bwMode="auto">
          <a:xfrm>
            <a:off x="543697" y="290793"/>
            <a:ext cx="11108725" cy="1056093"/>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noFill/>
          </a:ln>
          <a:effectLst/>
          <a:extLst/>
        </p:spPr>
        <p:txBody>
          <a:bodyPr anchor="ctr"/>
          <a:lstStyle/>
          <a:p>
            <a:pPr algn="ctr" eaLnBrk="0" hangingPunct="0"/>
            <a:r>
              <a:rPr lang="en-US" sz="3000" dirty="0" smtClean="0">
                <a:solidFill>
                  <a:schemeClr val="bg1"/>
                </a:solidFill>
              </a:rPr>
              <a:t>Simple or sophisticated…just don’t get in the way</a:t>
            </a:r>
            <a:endParaRPr lang="en-US" sz="2800" baseline="30000" dirty="0" smtClean="0">
              <a:solidFill>
                <a:schemeClr val="bg1"/>
              </a:solidFill>
            </a:endParaRPr>
          </a:p>
        </p:txBody>
      </p:sp>
      <p:sp>
        <p:nvSpPr>
          <p:cNvPr id="4" name="TextBox 3"/>
          <p:cNvSpPr txBox="1"/>
          <p:nvPr/>
        </p:nvSpPr>
        <p:spPr>
          <a:xfrm>
            <a:off x="543697" y="5643288"/>
            <a:ext cx="1378904" cy="369332"/>
          </a:xfrm>
          <a:prstGeom prst="rect">
            <a:avLst/>
          </a:prstGeom>
          <a:solidFill>
            <a:srgbClr val="FFC000"/>
          </a:solidFill>
        </p:spPr>
        <p:txBody>
          <a:bodyPr wrap="none" rtlCol="0">
            <a:spAutoFit/>
          </a:bodyPr>
          <a:lstStyle/>
          <a:p>
            <a:r>
              <a:rPr lang="en-US" dirty="0" smtClean="0"/>
              <a:t>© </a:t>
            </a:r>
            <a:r>
              <a:rPr lang="en-US" dirty="0" err="1" smtClean="0"/>
              <a:t>eMammal</a:t>
            </a:r>
            <a:endParaRPr lang="en-US" dirty="0" smtClean="0"/>
          </a:p>
        </p:txBody>
      </p:sp>
      <p:pic>
        <p:nvPicPr>
          <p:cNvPr id="1032" name="Picture 8" descr="Image result for fun citizen science"/>
          <p:cNvPicPr>
            <a:picLocks noChangeAspect="1" noChangeArrowheads="1"/>
          </p:cNvPicPr>
          <p:nvPr/>
        </p:nvPicPr>
        <p:blipFill rotWithShape="1">
          <a:blip r:embed="rId4">
            <a:extLst>
              <a:ext uri="{28A0092B-C50C-407E-A947-70E740481C1C}">
                <a14:useLocalDpi xmlns:a14="http://schemas.microsoft.com/office/drawing/2010/main" val="0"/>
              </a:ext>
            </a:extLst>
          </a:blip>
          <a:srcRect l="4184" r="3230"/>
          <a:stretch/>
        </p:blipFill>
        <p:spPr bwMode="auto">
          <a:xfrm>
            <a:off x="6082751" y="2033551"/>
            <a:ext cx="5526153" cy="397906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8534664" y="5643288"/>
            <a:ext cx="3074240" cy="369332"/>
          </a:xfrm>
          <a:prstGeom prst="rect">
            <a:avLst/>
          </a:prstGeom>
          <a:solidFill>
            <a:srgbClr val="FFC000"/>
          </a:solidFill>
        </p:spPr>
        <p:txBody>
          <a:bodyPr wrap="none" rtlCol="0">
            <a:spAutoFit/>
          </a:bodyPr>
          <a:lstStyle/>
          <a:p>
            <a:r>
              <a:rPr lang="en-US" dirty="0" smtClean="0"/>
              <a:t>© </a:t>
            </a:r>
            <a:r>
              <a:rPr lang="en-US" dirty="0" smtClean="0"/>
              <a:t>Coastal Research Volunteers</a:t>
            </a:r>
            <a:endParaRPr lang="en-US" dirty="0" smtClean="0"/>
          </a:p>
        </p:txBody>
      </p:sp>
    </p:spTree>
    <p:extLst>
      <p:ext uri="{BB962C8B-B14F-4D97-AF65-F5344CB8AC3E}">
        <p14:creationId xmlns:p14="http://schemas.microsoft.com/office/powerpoint/2010/main" val="20516483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543697" y="290793"/>
            <a:ext cx="11108725" cy="1056093"/>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noFill/>
          </a:ln>
          <a:effectLst/>
          <a:extLst/>
        </p:spPr>
        <p:txBody>
          <a:bodyPr anchor="ctr"/>
          <a:lstStyle/>
          <a:p>
            <a:pPr algn="ctr" eaLnBrk="0" hangingPunct="0"/>
            <a:r>
              <a:rPr lang="en-US" sz="3000" dirty="0" smtClean="0">
                <a:solidFill>
                  <a:schemeClr val="bg1"/>
                </a:solidFill>
              </a:rPr>
              <a:t>Mountain </a:t>
            </a:r>
            <a:r>
              <a:rPr lang="en-US" sz="3000" dirty="0" smtClean="0">
                <a:solidFill>
                  <a:schemeClr val="bg1"/>
                </a:solidFill>
              </a:rPr>
              <a:t>Birdwatch</a:t>
            </a:r>
            <a:endParaRPr lang="en-US" sz="2800" baseline="30000" dirty="0" smtClean="0">
              <a:solidFill>
                <a:schemeClr val="bg1"/>
              </a:solidFill>
            </a:endParaRPr>
          </a:p>
        </p:txBody>
      </p:sp>
      <p:pic>
        <p:nvPicPr>
          <p:cNvPr id="2" name="Picture 1"/>
          <p:cNvPicPr>
            <a:picLocks noChangeAspect="1"/>
          </p:cNvPicPr>
          <p:nvPr/>
        </p:nvPicPr>
        <p:blipFill rotWithShape="1">
          <a:blip r:embed="rId3"/>
          <a:srcRect l="2412" t="20697" r="1517" b="17046"/>
          <a:stretch/>
        </p:blipFill>
        <p:spPr>
          <a:xfrm>
            <a:off x="567551" y="1581664"/>
            <a:ext cx="11084872" cy="4040659"/>
          </a:xfrm>
          <a:prstGeom prst="rect">
            <a:avLst/>
          </a:prstGeom>
        </p:spPr>
      </p:pic>
      <p:pic>
        <p:nvPicPr>
          <p:cNvPr id="3" name="Picture 2"/>
          <p:cNvPicPr>
            <a:picLocks noChangeAspect="1"/>
          </p:cNvPicPr>
          <p:nvPr/>
        </p:nvPicPr>
        <p:blipFill rotWithShape="1">
          <a:blip r:embed="rId4"/>
          <a:srcRect l="12101" t="7411" r="11570" b="13610"/>
          <a:stretch/>
        </p:blipFill>
        <p:spPr>
          <a:xfrm>
            <a:off x="611230" y="1581664"/>
            <a:ext cx="5498757" cy="3200401"/>
          </a:xfrm>
          <a:prstGeom prst="rect">
            <a:avLst/>
          </a:prstGeom>
        </p:spPr>
      </p:pic>
    </p:spTree>
    <p:extLst>
      <p:ext uri="{BB962C8B-B14F-4D97-AF65-F5344CB8AC3E}">
        <p14:creationId xmlns:p14="http://schemas.microsoft.com/office/powerpoint/2010/main" val="35645372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8713" y="1406813"/>
            <a:ext cx="3140322" cy="2355241"/>
          </a:xfrm>
          <a:prstGeom prst="rect">
            <a:avLst/>
          </a:prstGeom>
        </p:spPr>
      </p:pic>
      <p:sp>
        <p:nvSpPr>
          <p:cNvPr id="5" name="TextBox 4"/>
          <p:cNvSpPr txBox="1"/>
          <p:nvPr/>
        </p:nvSpPr>
        <p:spPr>
          <a:xfrm>
            <a:off x="6934200" y="2437059"/>
            <a:ext cx="1635191" cy="276999"/>
          </a:xfrm>
          <a:prstGeom prst="rect">
            <a:avLst/>
          </a:prstGeom>
          <a:noFill/>
        </p:spPr>
        <p:txBody>
          <a:bodyPr wrap="none" rtlCol="0">
            <a:spAutoFit/>
          </a:bodyPr>
          <a:lstStyle/>
          <a:p>
            <a:r>
              <a:rPr lang="en-US" sz="1200" dirty="0" smtClean="0"/>
              <a:t>(747 sampling stations)</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8713" y="4014869"/>
            <a:ext cx="3140322" cy="2351215"/>
          </a:xfrm>
          <a:prstGeom prst="rect">
            <a:avLst/>
          </a:prstGeom>
        </p:spPr>
      </p:pic>
      <p:sp>
        <p:nvSpPr>
          <p:cNvPr id="13" name="TextBox 12"/>
          <p:cNvSpPr txBox="1"/>
          <p:nvPr/>
        </p:nvSpPr>
        <p:spPr>
          <a:xfrm>
            <a:off x="1298713" y="6080331"/>
            <a:ext cx="1144865" cy="246221"/>
          </a:xfrm>
          <a:prstGeom prst="rect">
            <a:avLst/>
          </a:prstGeom>
          <a:noFill/>
        </p:spPr>
        <p:txBody>
          <a:bodyPr wrap="none" rtlCol="0">
            <a:spAutoFit/>
          </a:bodyPr>
          <a:lstStyle/>
          <a:p>
            <a:r>
              <a:rPr lang="en-US" sz="1000" dirty="0" smtClean="0">
                <a:solidFill>
                  <a:schemeClr val="bg1"/>
                </a:solidFill>
              </a:rPr>
              <a:t>© Kent McFarland</a:t>
            </a:r>
            <a:endParaRPr lang="en-US" sz="1000" dirty="0">
              <a:solidFill>
                <a:schemeClr val="bg1"/>
              </a:solidFill>
            </a:endParaRPr>
          </a:p>
        </p:txBody>
      </p:sp>
      <p:pic>
        <p:nvPicPr>
          <p:cNvPr id="4" name="Picture 3"/>
          <p:cNvPicPr>
            <a:picLocks noChangeAspect="1"/>
          </p:cNvPicPr>
          <p:nvPr/>
        </p:nvPicPr>
        <p:blipFill rotWithShape="1">
          <a:blip r:embed="rId5"/>
          <a:srcRect l="40991" t="29665" r="25327" b="33117"/>
          <a:stretch/>
        </p:blipFill>
        <p:spPr>
          <a:xfrm>
            <a:off x="4903304" y="2076215"/>
            <a:ext cx="6104923" cy="3794497"/>
          </a:xfrm>
          <a:prstGeom prst="rect">
            <a:avLst/>
          </a:prstGeom>
        </p:spPr>
      </p:pic>
      <p:sp>
        <p:nvSpPr>
          <p:cNvPr id="8" name="Text Box 3"/>
          <p:cNvSpPr txBox="1">
            <a:spLocks noChangeArrowheads="1"/>
          </p:cNvSpPr>
          <p:nvPr/>
        </p:nvSpPr>
        <p:spPr bwMode="auto">
          <a:xfrm>
            <a:off x="543697" y="290793"/>
            <a:ext cx="11108725" cy="1056093"/>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noFill/>
          </a:ln>
          <a:effectLst/>
          <a:extLst/>
        </p:spPr>
        <p:txBody>
          <a:bodyPr anchor="ctr"/>
          <a:lstStyle/>
          <a:p>
            <a:pPr algn="ctr" eaLnBrk="0" hangingPunct="0"/>
            <a:r>
              <a:rPr lang="en-US" sz="3000" dirty="0" smtClean="0">
                <a:solidFill>
                  <a:schemeClr val="bg1"/>
                </a:solidFill>
              </a:rPr>
              <a:t>Mountain </a:t>
            </a:r>
            <a:r>
              <a:rPr lang="en-US" sz="3000" dirty="0" smtClean="0">
                <a:solidFill>
                  <a:schemeClr val="bg1"/>
                </a:solidFill>
              </a:rPr>
              <a:t>Birdwatch</a:t>
            </a:r>
            <a:endParaRPr lang="en-US" sz="2800" baseline="30000" dirty="0" smtClean="0">
              <a:solidFill>
                <a:schemeClr val="bg1"/>
              </a:solidFill>
            </a:endParaRPr>
          </a:p>
        </p:txBody>
      </p:sp>
      <p:sp>
        <p:nvSpPr>
          <p:cNvPr id="3" name="TextBox 2"/>
          <p:cNvSpPr txBox="1"/>
          <p:nvPr/>
        </p:nvSpPr>
        <p:spPr>
          <a:xfrm>
            <a:off x="5828067" y="6018775"/>
            <a:ext cx="4255396" cy="369332"/>
          </a:xfrm>
          <a:prstGeom prst="rect">
            <a:avLst/>
          </a:prstGeom>
          <a:noFill/>
        </p:spPr>
        <p:txBody>
          <a:bodyPr wrap="none" rtlCol="0">
            <a:spAutoFit/>
          </a:bodyPr>
          <a:lstStyle/>
          <a:p>
            <a:r>
              <a:rPr lang="en-US" dirty="0" smtClean="0"/>
              <a:t>(125 survey routes, ~750 sampling stations)</a:t>
            </a:r>
            <a:endParaRPr lang="en-US" dirty="0"/>
          </a:p>
        </p:txBody>
      </p:sp>
    </p:spTree>
    <p:extLst>
      <p:ext uri="{BB962C8B-B14F-4D97-AF65-F5344CB8AC3E}">
        <p14:creationId xmlns:p14="http://schemas.microsoft.com/office/powerpoint/2010/main" val="35087738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35550"/>
          <a:stretch/>
        </p:blipFill>
        <p:spPr>
          <a:xfrm>
            <a:off x="666750" y="1207008"/>
            <a:ext cx="5696857" cy="532447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8317" y="1610631"/>
            <a:ext cx="3139622" cy="4657106"/>
          </a:xfrm>
          <a:prstGeom prst="rect">
            <a:avLst/>
          </a:prstGeom>
        </p:spPr>
      </p:pic>
      <p:sp>
        <p:nvSpPr>
          <p:cNvPr id="7" name="TextBox 6"/>
          <p:cNvSpPr txBox="1"/>
          <p:nvPr/>
        </p:nvSpPr>
        <p:spPr>
          <a:xfrm>
            <a:off x="5582099" y="5492350"/>
            <a:ext cx="1420585" cy="415498"/>
          </a:xfrm>
          <a:prstGeom prst="rect">
            <a:avLst/>
          </a:prstGeom>
          <a:noFill/>
        </p:spPr>
        <p:txBody>
          <a:bodyPr wrap="square" rtlCol="0">
            <a:spAutoFit/>
          </a:bodyPr>
          <a:lstStyle/>
          <a:p>
            <a:r>
              <a:rPr lang="en-US" sz="1050" dirty="0" smtClean="0"/>
              <a:t>Iverson et al. 2008</a:t>
            </a:r>
          </a:p>
          <a:p>
            <a:r>
              <a:rPr lang="en-US" sz="1050" dirty="0" smtClean="0"/>
              <a:t>Wang et al. 2016</a:t>
            </a:r>
            <a:endParaRPr lang="en-US" sz="1050" dirty="0"/>
          </a:p>
        </p:txBody>
      </p:sp>
      <p:sp>
        <p:nvSpPr>
          <p:cNvPr id="8" name="Text Box 3"/>
          <p:cNvSpPr txBox="1">
            <a:spLocks noChangeArrowheads="1"/>
          </p:cNvSpPr>
          <p:nvPr/>
        </p:nvSpPr>
        <p:spPr bwMode="auto">
          <a:xfrm>
            <a:off x="543697" y="290793"/>
            <a:ext cx="11108725" cy="1056093"/>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noFill/>
          </a:ln>
          <a:effectLst/>
          <a:extLst/>
        </p:spPr>
        <p:txBody>
          <a:bodyPr anchor="ctr"/>
          <a:lstStyle/>
          <a:p>
            <a:pPr algn="ctr" eaLnBrk="0" hangingPunct="0"/>
            <a:r>
              <a:rPr lang="en-US" sz="3000" dirty="0" smtClean="0">
                <a:solidFill>
                  <a:schemeClr val="bg1"/>
                </a:solidFill>
              </a:rPr>
              <a:t>Motivation for monitoring</a:t>
            </a:r>
            <a:endParaRPr lang="en-US" sz="2800" baseline="30000" dirty="0" smtClean="0">
              <a:solidFill>
                <a:schemeClr val="bg1"/>
              </a:solidFill>
            </a:endParaRPr>
          </a:p>
        </p:txBody>
      </p:sp>
      <p:sp>
        <p:nvSpPr>
          <p:cNvPr id="2" name="TextBox 1"/>
          <p:cNvSpPr txBox="1"/>
          <p:nvPr/>
        </p:nvSpPr>
        <p:spPr>
          <a:xfrm>
            <a:off x="10640971" y="4569020"/>
            <a:ext cx="795655" cy="577081"/>
          </a:xfrm>
          <a:prstGeom prst="rect">
            <a:avLst/>
          </a:prstGeom>
          <a:noFill/>
        </p:spPr>
        <p:txBody>
          <a:bodyPr wrap="square" rtlCol="0">
            <a:spAutoFit/>
          </a:bodyPr>
          <a:lstStyle/>
          <a:p>
            <a:r>
              <a:rPr lang="en-US" sz="1050" dirty="0" smtClean="0"/>
              <a:t>Union of Concerned Scientists</a:t>
            </a:r>
            <a:endParaRPr lang="en-US" sz="1050" dirty="0"/>
          </a:p>
        </p:txBody>
      </p:sp>
    </p:spTree>
    <p:extLst>
      <p:ext uri="{BB962C8B-B14F-4D97-AF65-F5344CB8AC3E}">
        <p14:creationId xmlns:p14="http://schemas.microsoft.com/office/powerpoint/2010/main" val="31471464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474" t="7774" r="14743" b="22188"/>
          <a:stretch/>
        </p:blipFill>
        <p:spPr>
          <a:xfrm>
            <a:off x="0" y="408353"/>
            <a:ext cx="12199717" cy="5668837"/>
          </a:xfrm>
          <a:prstGeom prst="rect">
            <a:avLst/>
          </a:prstGeom>
        </p:spPr>
      </p:pic>
      <p:pic>
        <p:nvPicPr>
          <p:cNvPr id="1028" name="Picture 4" descr="https://mountainbirds.vtecostudies.org/wp-content/uploads/2017/03/blackpoll-warbler-1800x700-1600x60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7685"/>
          <a:stretch/>
        </p:blipFill>
        <p:spPr bwMode="auto">
          <a:xfrm>
            <a:off x="9379026" y="3729582"/>
            <a:ext cx="2542898" cy="153026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mountainbirds.wpengine.com/wp-content/uploads/2017/03/BLPW.StudyAreaAbundance-1024x853.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835" t="11610" r="9863" b="11159"/>
          <a:stretch/>
        </p:blipFill>
        <p:spPr bwMode="auto">
          <a:xfrm>
            <a:off x="9379026" y="1825337"/>
            <a:ext cx="2554474" cy="190424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9379026" y="5038844"/>
            <a:ext cx="760144" cy="215444"/>
          </a:xfrm>
          <a:prstGeom prst="rect">
            <a:avLst/>
          </a:prstGeom>
          <a:noFill/>
        </p:spPr>
        <p:txBody>
          <a:bodyPr wrap="none" rtlCol="0">
            <a:spAutoFit/>
          </a:bodyPr>
          <a:lstStyle/>
          <a:p>
            <a:r>
              <a:rPr lang="en-US" sz="800" dirty="0" smtClean="0"/>
              <a:t>Bryan Pfeiffer</a:t>
            </a:r>
            <a:endParaRPr lang="en-US" sz="800" dirty="0"/>
          </a:p>
        </p:txBody>
      </p:sp>
      <p:sp>
        <p:nvSpPr>
          <p:cNvPr id="8" name="TextBox 7"/>
          <p:cNvSpPr txBox="1"/>
          <p:nvPr/>
        </p:nvSpPr>
        <p:spPr>
          <a:xfrm>
            <a:off x="358814" y="1651716"/>
            <a:ext cx="1986057" cy="2631490"/>
          </a:xfrm>
          <a:prstGeom prst="rect">
            <a:avLst/>
          </a:prstGeom>
          <a:solidFill>
            <a:schemeClr val="accent4"/>
          </a:solidFill>
        </p:spPr>
        <p:txBody>
          <a:bodyPr wrap="none" rtlCol="0">
            <a:spAutoFit/>
          </a:bodyPr>
          <a:lstStyle/>
          <a:p>
            <a:r>
              <a:rPr lang="en-US" sz="1400" dirty="0"/>
              <a:t>Yellow-bellied Flycatcher</a:t>
            </a:r>
          </a:p>
          <a:p>
            <a:r>
              <a:rPr lang="en-US" sz="1400" dirty="0" smtClean="0"/>
              <a:t>Bicknell’s Thrush</a:t>
            </a:r>
          </a:p>
          <a:p>
            <a:r>
              <a:rPr lang="en-US" sz="1400" dirty="0" smtClean="0"/>
              <a:t>Hermit Thrush</a:t>
            </a:r>
          </a:p>
          <a:p>
            <a:r>
              <a:rPr lang="en-US" sz="1400" dirty="0"/>
              <a:t>Swainson’s Thrush</a:t>
            </a:r>
          </a:p>
          <a:p>
            <a:r>
              <a:rPr lang="en-US" sz="1400" dirty="0" smtClean="0"/>
              <a:t>Boreal Chickadee</a:t>
            </a:r>
          </a:p>
          <a:p>
            <a:r>
              <a:rPr lang="en-US" sz="1400" dirty="0" smtClean="0"/>
              <a:t>Black-capped Chickadee</a:t>
            </a:r>
          </a:p>
          <a:p>
            <a:r>
              <a:rPr lang="en-US" sz="1400" dirty="0" smtClean="0"/>
              <a:t>Winter Wren</a:t>
            </a:r>
          </a:p>
          <a:p>
            <a:r>
              <a:rPr lang="en-US" sz="1400" dirty="0"/>
              <a:t>Blackpoll Warbler</a:t>
            </a:r>
          </a:p>
          <a:p>
            <a:r>
              <a:rPr lang="en-US" sz="1400" dirty="0" smtClean="0"/>
              <a:t>White-throated Sparrow</a:t>
            </a:r>
          </a:p>
          <a:p>
            <a:r>
              <a:rPr lang="en-US" sz="1400" dirty="0" smtClean="0"/>
              <a:t>Fox Sparrow</a:t>
            </a:r>
          </a:p>
          <a:p>
            <a:endParaRPr lang="en-US" sz="800" dirty="0" smtClean="0"/>
          </a:p>
          <a:p>
            <a:r>
              <a:rPr lang="en-US" sz="1400" dirty="0" smtClean="0"/>
              <a:t>(Red Squirrel)</a:t>
            </a:r>
            <a:endParaRPr lang="en-US" sz="1400" dirty="0"/>
          </a:p>
        </p:txBody>
      </p:sp>
    </p:spTree>
    <p:extLst>
      <p:ext uri="{BB962C8B-B14F-4D97-AF65-F5344CB8AC3E}">
        <p14:creationId xmlns:p14="http://schemas.microsoft.com/office/powerpoint/2010/main" val="31663124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4468</TotalTime>
  <Words>1580</Words>
  <Application>Microsoft Office PowerPoint</Application>
  <PresentationFormat>Widescreen</PresentationFormat>
  <Paragraphs>104</Paragraphs>
  <Slides>21</Slides>
  <Notes>21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dc:creator>
  <cp:lastModifiedBy>JMH</cp:lastModifiedBy>
  <cp:revision>127</cp:revision>
  <cp:lastPrinted>2017-10-18T20:13:03Z</cp:lastPrinted>
  <dcterms:created xsi:type="dcterms:W3CDTF">2017-09-27T19:14:34Z</dcterms:created>
  <dcterms:modified xsi:type="dcterms:W3CDTF">2018-12-13T18:47:39Z</dcterms:modified>
</cp:coreProperties>
</file>