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0" r:id="rId1"/>
  </p:sldMasterIdLst>
  <p:notesMasterIdLst>
    <p:notesMasterId r:id="rId17"/>
  </p:notesMasterIdLst>
  <p:handoutMasterIdLst>
    <p:handoutMasterId r:id="rId18"/>
  </p:handoutMasterIdLst>
  <p:sldIdLst>
    <p:sldId id="907" r:id="rId2"/>
    <p:sldId id="978" r:id="rId3"/>
    <p:sldId id="998" r:id="rId4"/>
    <p:sldId id="1007" r:id="rId5"/>
    <p:sldId id="1008" r:id="rId6"/>
    <p:sldId id="981" r:id="rId7"/>
    <p:sldId id="996" r:id="rId8"/>
    <p:sldId id="1009" r:id="rId9"/>
    <p:sldId id="1010" r:id="rId10"/>
    <p:sldId id="1011" r:id="rId11"/>
    <p:sldId id="1012" r:id="rId12"/>
    <p:sldId id="1013" r:id="rId13"/>
    <p:sldId id="1016" r:id="rId14"/>
    <p:sldId id="985" r:id="rId15"/>
    <p:sldId id="1015" r:id="rId16"/>
  </p:sldIdLst>
  <p:sldSz cx="9144000" cy="6858000" type="screen4x3"/>
  <p:notesSz cx="7086600" cy="9372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FFFFFF"/>
    <a:srgbClr val="FFFFE5"/>
    <a:srgbClr val="009999"/>
    <a:srgbClr val="FF0000"/>
    <a:srgbClr val="993300"/>
    <a:srgbClr val="613809"/>
    <a:srgbClr val="0A5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89" autoAdjust="0"/>
    <p:restoredTop sz="91243" autoAdjust="0"/>
  </p:normalViewPr>
  <p:slideViewPr>
    <p:cSldViewPr showGuides="1">
      <p:cViewPr varScale="1">
        <p:scale>
          <a:sx n="63" d="100"/>
          <a:sy n="63" d="100"/>
        </p:scale>
        <p:origin x="6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notesViewPr>
    <p:cSldViewPr showGuides="1">
      <p:cViewPr varScale="1">
        <p:scale>
          <a:sx n="83" d="100"/>
          <a:sy n="83" d="100"/>
        </p:scale>
        <p:origin x="-3132" y="-90"/>
      </p:cViewPr>
      <p:guideLst>
        <p:guide orient="horz" pos="2952"/>
        <p:guide pos="22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GillSans" pitchFamily="34" charset="0"/>
              </a:defRPr>
            </a:lvl1pPr>
          </a:lstStyle>
          <a:p>
            <a:pPr>
              <a:defRPr/>
            </a:pPr>
            <a:fld id="{FB60B2A2-5F05-4085-B18A-E627918A8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88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6375" y="0"/>
            <a:ext cx="307022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0150" y="703263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563" y="4451350"/>
            <a:ext cx="5197475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6375" y="8904288"/>
            <a:ext cx="3070225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46" tIns="47023" rIns="94046" bIns="47023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C58983B-F68E-4D16-82A0-DA6B40413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77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38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5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2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6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81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58983B-F68E-4D16-82A0-DA6B404131E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3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625DB4B5-3484-41D1-8204-2CE00475F6AE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A48E747A-CC7B-4777-9706-49CAB911D4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1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AFDD7A28-FA93-4136-BDC1-BCCB2687E678}" type="datetimeFigureOut">
              <a:rPr lang="en-US"/>
              <a:pPr>
                <a:defRPr/>
              </a:pPr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EC1AE81D-4C5F-4C9B-AE93-F6D11AA12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6890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AFDD7A28-FA93-4136-BDC1-BCCB2687E678}" type="datetimeFigureOut">
              <a:rPr lang="en-US"/>
              <a:pPr>
                <a:defRPr/>
              </a:pPr>
              <a:t>12/13/2018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D3CAA0D1-71C7-4EDB-9937-39685F407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0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95508178-5EE0-45DD-BB4D-892508E58B11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80AC80DE-B825-4307-8F1F-35BF53349E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9707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0BAF8074-C92D-4E9E-A2AD-28F9BF4B4BCB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EF668492-3334-45C5-A579-5357529333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04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8433FF59-8683-4F68-8F88-94B9AAAD1C3B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C9AC6172-0B2E-410B-945E-1FD01ADA6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7668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3BA5A555-BA9A-4C06-9D90-5E0B2A92179C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5A0889C0-C38B-452F-A2A7-9AD6FB80D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30082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FD5AFEE9-69DA-4526-9862-56BCC86C0E5A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2BED6D1C-EF4B-4551-A60C-1BCB66ECB4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33033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43AECDFE-235E-4761-BB25-FF9EE81F4C96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DC6DEBCC-4D16-405A-B126-D3B3FB2D2F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9803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BED52CD3-7F96-496C-BEC1-DFADE51F0F7B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011FD8E0-B02F-4E29-8AA2-D6BC46150E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84456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90440FB8-4B0B-482A-8A5E-930374CA97D1}" type="datetime4">
              <a:rPr lang="en-US"/>
              <a:pPr>
                <a:defRPr/>
              </a:pPr>
              <a:t>December 13, 2018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fld id="{EA85B6EA-5205-4625-8E73-B49463D2B1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40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6BC3E3A4-167D-40EC-B336-467059DDB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4" name="Picture 5" descr="logo-high-crop copy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05525"/>
            <a:ext cx="22098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Sans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25" y="614167"/>
            <a:ext cx="1783958" cy="1773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15290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1800">
              <a:solidFill>
                <a:prstClr val="whit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597" y="3848928"/>
            <a:ext cx="8310703" cy="838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 NEW PARADIGM FOR FOREST BIRD </a:t>
            </a:r>
            <a:r>
              <a:rPr lang="en-US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CONSERVATION </a:t>
            </a:r>
            <a:br>
              <a:rPr lang="en-US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31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31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holistic approach to managing for multiple species guilds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 smtClean="0"/>
              <a:t>2018 FEMC Conference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" y="456701"/>
            <a:ext cx="2402730" cy="196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52" y="627798"/>
            <a:ext cx="2328742" cy="174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82" y="5016679"/>
            <a:ext cx="4131053" cy="713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583" y="587338"/>
            <a:ext cx="2344739" cy="175855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550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Creating a Culture of Bird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7634" y="6431062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Audubon VT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54" y="26289000"/>
            <a:ext cx="5476115" cy="9734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902474"/>
            <a:ext cx="4114800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27714"/>
            <a:ext cx="1770888" cy="1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51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Creating a Culture of Bird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154" y="65594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Audubon VT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60" y="885965"/>
            <a:ext cx="4237566" cy="5673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1752600" cy="998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46" y="1719452"/>
            <a:ext cx="2330796" cy="60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86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Creating a Culture of Bird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7154" y="65594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Audubon VT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54" y="26289000"/>
            <a:ext cx="5476115" cy="9734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5200" y="860285"/>
            <a:ext cx="3860800" cy="2901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82342"/>
            <a:ext cx="3371850" cy="449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3905240"/>
            <a:ext cx="3860800" cy="289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4416" y="535812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Jed’s Maple Products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038734" y="3408382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Couching Lion Maple Sugar Farm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8734" y="6434802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Audubon VT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542299"/>
            <a:ext cx="1661746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15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Creating a Culture of Bird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655940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Mass Audubon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569" y="825700"/>
            <a:ext cx="3062461" cy="2942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044801"/>
            <a:ext cx="7620000" cy="2514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4569" y="3729622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Birds of VT Museum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53363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05000" y="1524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Proactive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3581400" cy="238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75526"/>
            <a:ext cx="3719598" cy="2946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651948"/>
            <a:ext cx="3351641" cy="2663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48517"/>
            <a:ext cx="3121152" cy="24993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6373779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err="1" smtClean="0"/>
              <a:t>Powdermill</a:t>
            </a:r>
            <a:r>
              <a:rPr lang="en-US" sz="1200" dirty="0" smtClean="0"/>
              <a:t> Avian Research Center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3771518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</a:t>
            </a:r>
            <a:r>
              <a:rPr lang="en-US" sz="1200" dirty="0" err="1" smtClean="0"/>
              <a:t>Powdermill</a:t>
            </a:r>
            <a:r>
              <a:rPr lang="en-US" sz="1200" dirty="0" smtClean="0"/>
              <a:t> Avian Research Center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3178595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Linda Steele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0476" y="6497712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Glenn Bartley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1827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99" y="3583790"/>
            <a:ext cx="4247149" cy="283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7" y="265430"/>
            <a:ext cx="4218093" cy="3163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59" y="243638"/>
            <a:ext cx="4247149" cy="3185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48" y="3583790"/>
            <a:ext cx="4246112" cy="28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924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99" y="3583790"/>
            <a:ext cx="4247149" cy="283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7" y="265430"/>
            <a:ext cx="4218093" cy="3163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59" y="243638"/>
            <a:ext cx="4247149" cy="3185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48" y="3583790"/>
            <a:ext cx="4246112" cy="283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37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990600"/>
            <a:ext cx="42672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95800" y="3276600"/>
            <a:ext cx="4470399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152400"/>
            <a:ext cx="538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Successful Approach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0" y="41910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Brendan Moore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429760" y="62484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Audubon VT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239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62560"/>
            <a:ext cx="546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Successful Approach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429000"/>
            <a:ext cx="7364606" cy="327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7" y="870446"/>
            <a:ext cx="487722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94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80836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Successful Approach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5192906" cy="21637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971800"/>
            <a:ext cx="47752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28639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Michael Stubblefield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65532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Audubon VT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3574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52400"/>
            <a:ext cx="478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Works Well When…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371600"/>
            <a:ext cx="899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/>
                </a:solidFill>
              </a:rPr>
              <a:t>Landowner is interested in birds, particularly the focal species, or required habitat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/>
                </a:solidFill>
              </a:rPr>
              <a:t>Parcel and landscape context supports habitat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schemeClr val="bg1"/>
                </a:solidFill>
              </a:rPr>
              <a:t>Funding supports habitat management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621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83820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But What About the Rest of Us?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360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152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 Paradigm Shift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56292"/>
            <a:ext cx="4114800" cy="2703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860286"/>
            <a:ext cx="431619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01" y="3962400"/>
            <a:ext cx="4108599" cy="2470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672" y="3886200"/>
            <a:ext cx="3829050" cy="2871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33776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audubon.org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" y="6111867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MN DNR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3388499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Source: Harvard Forest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922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Creating a Culture of Bird Conservation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6101715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Audubon VT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100" y="1143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">
      <a:majorFont>
        <a:latin typeface="GillSans"/>
        <a:ea typeface=""/>
        <a:cs typeface=""/>
      </a:majorFont>
      <a:minorFont>
        <a:latin typeface="Granjon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per">
    <a:dk1>
      <a:sysClr val="windowText" lastClr="000000"/>
    </a:dk1>
    <a:lt1>
      <a:sysClr val="window" lastClr="FFFFFF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49297</TotalTime>
  <Words>186</Words>
  <Application>Microsoft Office PowerPoint</Application>
  <PresentationFormat>On-screen Show (4:3)</PresentationFormat>
  <Paragraphs>44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GillSans</vt:lpstr>
      <vt:lpstr>Granjon</vt:lpstr>
      <vt:lpstr>Times New Roman</vt:lpstr>
      <vt:lpstr>Wingdings</vt:lpstr>
      <vt:lpstr>Wingdings 2</vt:lpstr>
      <vt:lpstr>Median</vt:lpstr>
      <vt:lpstr>A NEW PARADIGM FOR FOREST BIRD CONSERVATION  A holistic approach to managing for multiple species guilds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SHARPLESS, Kristen</dc:creator>
  <cp:lastModifiedBy>Hagenbuch, Steve</cp:lastModifiedBy>
  <cp:revision>483</cp:revision>
  <dcterms:created xsi:type="dcterms:W3CDTF">2006-05-30T14:57:42Z</dcterms:created>
  <dcterms:modified xsi:type="dcterms:W3CDTF">2018-12-13T17:39:22Z</dcterms:modified>
</cp:coreProperties>
</file>