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  <p:sldMasterId id="2147483672" r:id="rId2"/>
    <p:sldMasterId id="2147483710" r:id="rId3"/>
    <p:sldMasterId id="2147483843" r:id="rId4"/>
    <p:sldMasterId id="2147484150" r:id="rId5"/>
    <p:sldMasterId id="2147484162" r:id="rId6"/>
    <p:sldMasterId id="2147484174" r:id="rId7"/>
    <p:sldMasterId id="2147484199" r:id="rId8"/>
    <p:sldMasterId id="2147484248" r:id="rId9"/>
    <p:sldMasterId id="2147484272" r:id="rId10"/>
    <p:sldMasterId id="2147484284" r:id="rId11"/>
    <p:sldMasterId id="2147484320" r:id="rId12"/>
  </p:sldMasterIdLst>
  <p:notesMasterIdLst>
    <p:notesMasterId r:id="rId37"/>
  </p:notesMasterIdLst>
  <p:handoutMasterIdLst>
    <p:handoutMasterId r:id="rId38"/>
  </p:handoutMasterIdLst>
  <p:sldIdLst>
    <p:sldId id="894" r:id="rId13"/>
    <p:sldId id="954" r:id="rId14"/>
    <p:sldId id="1029" r:id="rId15"/>
    <p:sldId id="772" r:id="rId16"/>
    <p:sldId id="908" r:id="rId17"/>
    <p:sldId id="913" r:id="rId18"/>
    <p:sldId id="912" r:id="rId19"/>
    <p:sldId id="1019" r:id="rId20"/>
    <p:sldId id="1027" r:id="rId21"/>
    <p:sldId id="1006" r:id="rId22"/>
    <p:sldId id="1007" r:id="rId23"/>
    <p:sldId id="1032" r:id="rId24"/>
    <p:sldId id="962" r:id="rId25"/>
    <p:sldId id="1024" r:id="rId26"/>
    <p:sldId id="1001" r:id="rId27"/>
    <p:sldId id="1017" r:id="rId28"/>
    <p:sldId id="947" r:id="rId29"/>
    <p:sldId id="1028" r:id="rId30"/>
    <p:sldId id="1031" r:id="rId31"/>
    <p:sldId id="1014" r:id="rId32"/>
    <p:sldId id="981" r:id="rId33"/>
    <p:sldId id="953" r:id="rId34"/>
    <p:sldId id="957" r:id="rId35"/>
    <p:sldId id="985" r:id="rId36"/>
  </p:sldIdLst>
  <p:sldSz cx="9144000" cy="6858000" type="screen4x3"/>
  <p:notesSz cx="7026275" cy="9312275"/>
  <p:defaultTextStyle>
    <a:defPPr>
      <a:defRPr lang="en-US"/>
    </a:defPPr>
    <a:lvl1pPr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20000"/>
      </a:spcBef>
      <a:spcAft>
        <a:spcPct val="0"/>
      </a:spcAft>
      <a:buChar char="•"/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2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3" userDrawn="1">
          <p15:clr>
            <a:srgbClr val="A4A3A4"/>
          </p15:clr>
        </p15:guide>
        <p15:guide id="2" pos="221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4A40"/>
    <a:srgbClr val="0000FF"/>
    <a:srgbClr val="4E281B"/>
    <a:srgbClr val="20440A"/>
    <a:srgbClr val="864936"/>
    <a:srgbClr val="C5DEF6"/>
    <a:srgbClr val="B0C7D4"/>
    <a:srgbClr val="ADF7E8"/>
    <a:srgbClr val="FF9900"/>
    <a:srgbClr val="D7B9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87612" autoAdjust="0"/>
  </p:normalViewPr>
  <p:slideViewPr>
    <p:cSldViewPr>
      <p:cViewPr varScale="1">
        <p:scale>
          <a:sx n="65" d="100"/>
          <a:sy n="65" d="100"/>
        </p:scale>
        <p:origin x="15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76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933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7231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F6E9DC84-508F-4082-B4BF-EB4CA8FBE068}" type="datetimeFigureOut">
              <a:rPr lang="en-US" smtClean="0"/>
              <a:t>12/13/2018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6"/>
            <a:ext cx="3044719" cy="467230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93AB165E-96E7-4132-B1F7-29A97B4CD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92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050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719" cy="46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60" tIns="46680" rIns="93360" bIns="4668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8675" name="Rectangle 2051"/>
          <p:cNvSpPr>
            <a:spLocks noGrp="1" noChangeArrowheads="1"/>
          </p:cNvSpPr>
          <p:nvPr>
            <p:ph type="dt" idx="1"/>
          </p:nvPr>
        </p:nvSpPr>
        <p:spPr bwMode="auto">
          <a:xfrm>
            <a:off x="3981556" y="0"/>
            <a:ext cx="3044719" cy="46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60" tIns="46680" rIns="93360" bIns="4668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8676" name="Rectangle 205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7725" cy="3492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205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837" y="4423331"/>
            <a:ext cx="5152602" cy="419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60" tIns="46680" rIns="93360" bIns="466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205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661"/>
            <a:ext cx="3044719" cy="46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60" tIns="46680" rIns="93360" bIns="4668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28679" name="Rectangle 205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1556" y="8846661"/>
            <a:ext cx="3044719" cy="46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fld id="{119F6EAE-1387-4E91-80D9-6406E9F6A2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401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Affiliation….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8552" indent="-29175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7003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3804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0605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7407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4208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1009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810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92F0EA-8735-4431-B4DD-9A0754128BC8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42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Gaps are a bit warmer (same moisture)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1E3A5B-A0AD-4DB3-B67E-64A6FC5E8BC1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11</a:t>
            </a:fld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15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Gaps are a bit warmer (same moisture)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A146C8-2194-442B-AFCA-403651C6DB31}" type="slidenum">
              <a:rPr lang="en-US" altLang="en-US" smtClean="0">
                <a:solidFill>
                  <a:prstClr val="black"/>
                </a:solidFill>
                <a:latin typeface="Calibri" panose="020F0502020204030204" pitchFamily="34" charset="0"/>
              </a:rPr>
              <a:pPr/>
              <a:t>12</a:t>
            </a:fld>
            <a:endParaRPr lang="en-US" altLang="en-US" smtClean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18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Another</a:t>
            </a:r>
            <a:r>
              <a:rPr lang="en-US" b="1" baseline="0" dirty="0" smtClean="0"/>
              <a:t> control </a:t>
            </a:r>
            <a:r>
              <a:rPr lang="en-US" baseline="0" dirty="0" smtClean="0"/>
              <a:t>on wood decay – BURIAL by moss</a:t>
            </a:r>
          </a:p>
          <a:p>
            <a:r>
              <a:rPr lang="en-US" dirty="0" smtClean="0"/>
              <a:t>Important</a:t>
            </a:r>
            <a:r>
              <a:rPr lang="en-US" baseline="0" dirty="0" smtClean="0"/>
              <a:t>  -- decays slowly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0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MISSING C</a:t>
            </a:r>
            <a:r>
              <a:rPr lang="en-US" dirty="0" smtClean="0"/>
              <a:t> pool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08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three….. Some moss covered after 2 </a:t>
            </a:r>
            <a:r>
              <a:rPr lang="en-US" dirty="0" err="1" smtClean="0"/>
              <a:t>yrs</a:t>
            </a:r>
            <a:r>
              <a:rPr lang="en-US" dirty="0" smtClean="0"/>
              <a:t>…. </a:t>
            </a:r>
            <a:r>
              <a:rPr lang="en-US" b="1" dirty="0" smtClean="0"/>
              <a:t>Leave ALL 3</a:t>
            </a:r>
            <a:r>
              <a:rPr lang="en-US" b="1" baseline="0" dirty="0" smtClean="0"/>
              <a:t> (not staggered) </a:t>
            </a:r>
            <a:r>
              <a:rPr lang="en-US" dirty="0" smtClean="0"/>
              <a:t>in place for 6 </a:t>
            </a:r>
            <a:r>
              <a:rPr lang="en-US" dirty="0" err="1" smtClean="0"/>
              <a:t>yrs</a:t>
            </a:r>
            <a:endParaRPr lang="en-US" dirty="0" smtClean="0"/>
          </a:p>
          <a:p>
            <a:r>
              <a:rPr lang="en-US" dirty="0" smtClean="0"/>
              <a:t>48 locations of triplets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2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Affiliation….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8552" indent="-29175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7003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3804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0605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7407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4208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1009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810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92F0EA-8735-4431-B4DD-9A0754128BC8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5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(1) Depth a sharp</a:t>
            </a:r>
            <a:r>
              <a:rPr lang="en-US" baseline="0" dirty="0" smtClean="0"/>
              <a:t> object penetrates (2) surface hardness (3) ability to hold own weight (4) resistance to breakage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46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Stand-replacing</a:t>
            </a:r>
            <a:r>
              <a:rPr lang="en-US" baseline="0" dirty="0" smtClean="0"/>
              <a:t> an over-simplification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A29AE-5BC1-488A-BA47-8126DA8EB7F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732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know a</a:t>
            </a:r>
            <a:r>
              <a:rPr lang="en-US" baseline="0" dirty="0" smtClean="0"/>
              <a:t> whole lot about how forests sequester carbon – in part because of the economic benefits of such knowledge – </a:t>
            </a:r>
            <a:r>
              <a:rPr lang="en-US" b="1" baseline="0" dirty="0" smtClean="0"/>
              <a:t>G &amp; Y models, </a:t>
            </a:r>
            <a:r>
              <a:rPr lang="en-US" b="1" baseline="0" dirty="0" err="1" smtClean="0"/>
              <a:t>Dyn</a:t>
            </a:r>
            <a:r>
              <a:rPr lang="en-US" b="1" baseline="0" dirty="0" smtClean="0"/>
              <a:t> Veg Models</a:t>
            </a:r>
          </a:p>
          <a:p>
            <a:r>
              <a:rPr lang="en-US" b="0" baseline="0" dirty="0" smtClean="0"/>
              <a:t>We know far less about how forest lose carbon trough decomposition – my focus in rest of lecture</a:t>
            </a:r>
          </a:p>
          <a:p>
            <a:r>
              <a:rPr lang="en-US" b="0" baseline="0" dirty="0" smtClean="0"/>
              <a:t>Photosynthesis in reverse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A29AE-5BC1-488A-BA47-8126DA8EB7F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of our finding s is that</a:t>
            </a:r>
            <a:r>
              <a:rPr lang="en-US" baseline="0" dirty="0" smtClean="0"/>
              <a:t> </a:t>
            </a:r>
            <a:r>
              <a:rPr lang="en-US" b="1" baseline="0" dirty="0" smtClean="0"/>
              <a:t>log width remains relatively constant </a:t>
            </a:r>
            <a:r>
              <a:rPr lang="en-US" baseline="0" dirty="0" smtClean="0"/>
              <a:t>throughout the decay process. As a log decays, it collapse upon itself under the force of gravity, such that its cross-section becomes elliptical… but it’s width remains stable. Now some of you may be thinking that this can’t possibly be true – so let’s look at the data:</a:t>
            </a:r>
          </a:p>
          <a:p>
            <a:r>
              <a:rPr lang="en-US" b="1" baseline="0" dirty="0" smtClean="0"/>
              <a:t>EXCAVATION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80EFD-F005-402D-A40C-F4648E489E18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27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Gigatones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endParaRPr lang="en-US" dirty="0" smtClean="0"/>
          </a:p>
          <a:p>
            <a:r>
              <a:rPr lang="en-US" dirty="0" smtClean="0"/>
              <a:t>CO2 from decomposition is ca </a:t>
            </a:r>
            <a:r>
              <a:rPr lang="en-US" b="1" dirty="0" smtClean="0"/>
              <a:t>7X higher than fossil fuels emissions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A29AE-5BC1-488A-BA47-8126DA8EB7F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05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200 years … RCP = Representative</a:t>
            </a:r>
            <a:r>
              <a:rPr lang="en-US" baseline="0" dirty="0" smtClean="0"/>
              <a:t> Concentration Pathway</a:t>
            </a:r>
          </a:p>
          <a:p>
            <a:r>
              <a:rPr lang="en-US" baseline="0" dirty="0" smtClean="0"/>
              <a:t>BUT JUST EFFECT OF CLIMATE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A29AE-5BC1-488A-BA47-8126DA8EB7F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0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G &amp; Y models, Dynamic Veg Models</a:t>
            </a:r>
            <a:r>
              <a:rPr lang="en-US" b="0" baseline="0" dirty="0" smtClean="0"/>
              <a:t> 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48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Slow release following tree death</a:t>
            </a:r>
          </a:p>
          <a:p>
            <a:endParaRPr lang="en-US" altLang="en-US" dirty="0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8552" indent="-29175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7003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3804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00605" indent="-233401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7407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34208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01009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7810" indent="-23340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1E76CC-D58E-4E78-8DB5-6EABECFB7FA7}" type="slidenum">
              <a:rPr lang="en-US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930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</a:t>
            </a:r>
            <a:r>
              <a:rPr lang="en-US" dirty="0" err="1" smtClean="0"/>
              <a:t>dendro</a:t>
            </a:r>
            <a:r>
              <a:rPr lang="en-US" dirty="0" smtClean="0"/>
              <a:t> work – growth releases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8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Total aboveground biomass </a:t>
            </a:r>
            <a:r>
              <a:rPr lang="en-US" b="1" dirty="0" smtClean="0"/>
              <a:t>could be 8 X higher than these DWD values (at mean 25 Mg/ ha)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mean is about 100 cubic m / ha</a:t>
            </a:r>
          </a:p>
          <a:p>
            <a:r>
              <a:rPr lang="en-US" b="1" baseline="0" dirty="0" smtClean="0"/>
              <a:t>NATURAL RANGE OF VARIABILITY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86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Fabricated</a:t>
            </a:r>
            <a:r>
              <a:rPr lang="en-US" baseline="0" dirty="0" smtClean="0"/>
              <a:t> to precise size, weighed dry, individually tagged, deployed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6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Missing from one of 96 locations – </a:t>
            </a:r>
            <a:r>
              <a:rPr lang="en-US" b="1" dirty="0" smtClean="0"/>
              <a:t>700+ stakes in MN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ALSO at </a:t>
            </a:r>
            <a:r>
              <a:rPr lang="en-US" b="1" dirty="0" smtClean="0"/>
              <a:t>ASCC 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6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F6EAE-1387-4E91-80D9-6406E9F6A2F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2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>
              <a:defRPr/>
            </a:pPr>
            <a:r>
              <a:rPr lang="en-US" dirty="0" smtClean="0">
                <a:solidFill>
                  <a:srgbClr val="FFFF00">
                    <a:tint val="75000"/>
                  </a:srgbClr>
                </a:solidFill>
              </a:rPr>
              <a:t>1</a:t>
            </a:r>
            <a:endParaRPr lang="en-US" dirty="0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37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D31224-610D-4A48-AD11-69E7FBADA154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13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3CC24-12C9-4D9E-BB58-F88AF6104C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5483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C754-0F8F-416E-BDAE-11B329FEA9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929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D07A8-D605-4150-A0EA-BB6C3898D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140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4749508-D0A8-40E0-AED5-26410315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832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DE2F527D-5CB8-4D67-BE64-E970C8DAF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0247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348C-8786-4DE4-936A-DD21625598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92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13231D5-97B9-4F67-96B2-3355B9BDD4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497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21AB-19F1-47F5-AFBD-6FBAC5C8C1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463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D80B98-0996-48C2-9FA4-B35FF2281B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1781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1CE53F4E-745A-4384-94DB-9DE83C866E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0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F57441-2CCA-4125-99B5-C65F8337332B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52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2F4AA-FFD3-46CF-AD48-5A76254E3D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404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3CC24-12C9-4D9E-BB58-F88AF6104C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674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C754-0F8F-416E-BDAE-11B329FEA9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234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D07A8-D605-4150-A0EA-BB6C3898D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7567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385FA-A1DB-4DBF-9A5F-E62F978A74F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B83F-DEBB-4766-AFDA-79CD7B24A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6809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99FEB-FC29-429C-A8F1-752E5718A88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3442-7853-48D7-9A88-4DF6C1C87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1364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91DA-CC4D-4AE9-BAD4-0E2A0AA8413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BBAC4-C9EF-4EF3-B395-AD402E517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66948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A6AD-2AE5-4B08-84DF-B46FF8A10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286B-0EC5-4AA5-B3F0-CDAEA8807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93226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9137-816B-4829-B161-F6921B0C0E7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DAE8-12E6-4776-87FA-C368377A7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5422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8A424-1127-4B8C-96E4-3C811569DBF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DC542-23A4-4064-A670-745622E1B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69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0AA1A-7A32-432A-801E-F62E8F403E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43338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D40A5-85DB-4D04-AE88-4D76C429B7D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85F4-E98C-495A-97FC-C04E82714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5492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60FC-DB81-4DE6-A61A-B628832D31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92CC2-DDF2-4B16-9E6F-B0AAF26DE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6368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230F4-537D-4A35-B09B-6DA0D593048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82C66-91C0-4B36-B8D5-B96582028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230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449BF-69EA-461C-A8B9-D34378EA7B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2F8C-CD84-42AC-8689-84B47B8B8E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71221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C5C1F-CF85-429A-B433-E55E39BADC7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3D9C-83F3-4F6B-8F91-40E3AA64B5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8934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385FA-A1DB-4DBF-9A5F-E62F978A74F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9B83F-DEBB-4766-AFDA-79CD7B24A9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9207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99FEB-FC29-429C-A8F1-752E5718A88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03442-7853-48D7-9A88-4DF6C1C87C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98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91DA-CC4D-4AE9-BAD4-0E2A0AA8413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BBAC4-C9EF-4EF3-B395-AD402E517B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93899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2A6AD-2AE5-4B08-84DF-B46FF8A101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286B-0EC5-4AA5-B3F0-CDAEA88078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5413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9137-816B-4829-B161-F6921B0C0E7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FDAE8-12E6-4776-87FA-C368377A7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430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12380-9944-4C99-B605-EF5F6EF1C4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7844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8A424-1127-4B8C-96E4-3C811569DBF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DC542-23A4-4064-A670-745622E1B6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4874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D40A5-85DB-4D04-AE88-4D76C429B7D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EB85F4-E98C-495A-97FC-C04E827140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5866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60FC-DB81-4DE6-A61A-B628832D31B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92CC2-DDF2-4B16-9E6F-B0AAF26DE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84734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230F4-537D-4A35-B09B-6DA0D593048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82C66-91C0-4B36-B8D5-B96582028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86390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449BF-69EA-461C-A8B9-D34378EA7B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C2F8C-CD84-42AC-8689-84B47B8B8E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69691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C5C1F-CF85-429A-B433-E55E39BADC7D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43D9C-83F3-4F6B-8F91-40E3AA64B5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93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86E6D-0F07-445A-A79A-2377417898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7170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C9063-BF5A-408D-8CDB-D21EACC4E5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719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CEB4E-4944-42E7-B1A6-5FA79084BD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9761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F94BE-3676-4A12-B365-57ABF5E42F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736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D718A-13B8-45AD-AE81-47E0BCD53E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8104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4790A-F8CD-4BA5-89DC-0FACBC12B7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316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221EC2-6096-4246-914B-B6546D2BBA8D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93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D044-A887-4276-965D-61DC24656E0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23510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41D2D-DA78-4519-8F01-5D068B9F928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180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C346-5115-45EF-9842-5A22CB4369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985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9A00-5CA7-43F7-9985-8EB6975D5C1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3608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4A156-92EF-44FA-A6F2-5D579496A02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7007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B707-6451-43A3-9A12-11611D627FD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947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D2E95-EC71-45DE-8BF8-B13010FD6A8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1208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F236A-3A29-411E-A477-933A03BBCD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0700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A2E42-2FD8-4DCA-B247-D72917D3395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747045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6A3CE-4888-4708-81D3-2F293DE7C05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9273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E0CA11-33C8-429B-9487-C17723A0671D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97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C1D97-891C-40C1-A019-C71C5C4F32F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95244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ED7E-6D33-4701-A462-29A5F3D42A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7531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5E81-4EB3-4C42-A37C-87254CBACF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9073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CBD8-1A54-49E7-B975-1F63CAF7F2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5358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CC6B1-3D53-4780-A0BF-A0C6148CF8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91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04D6-F21D-4315-8E02-7517BCB46A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1476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7F18C-CC63-47A2-BD83-BD0387F4B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116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28D1A-78F1-4BCF-AB30-103852C5B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445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D3B12-5F0D-4162-B97E-EB5DB6786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45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4FCD7-8EAE-4473-832B-47E662F50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79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3B8D0-A8F5-4674-9946-A49FB86D6195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909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C0034-B0B9-4201-9888-87BB56512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78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F10D6-491D-4F90-8324-4775CDEF8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682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8AD81-2B5F-46FE-971D-093F2BDD8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935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8A907-5F8C-4DE9-BC3B-A6BD69B434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478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D8DA-A548-43F6-9B6A-83E593D39E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79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DB8A5-C91B-44BD-9581-BBBE3BDD0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900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95822-3CD7-4B52-BA3B-FBED3464F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372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DFAAB-ECDC-4364-AA19-287051599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526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4749508-D0A8-40E0-AED5-26410315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2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DE2F527D-5CB8-4D67-BE64-E970C8DAF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7DE51-095B-4A4A-AA0B-6602BAAA95ED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25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348C-8786-4DE4-936A-DD21625598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317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13231D5-97B9-4F67-96B2-3355B9BDD4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8270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21AB-19F1-47F5-AFBD-6FBAC5C8C1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D80B98-0996-48C2-9FA4-B35FF2281B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901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1CE53F4E-745A-4384-94DB-9DE83C866E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0696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2F4AA-FFD3-46CF-AD48-5A76254E3D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57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3CC24-12C9-4D9E-BB58-F88AF6104C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22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C754-0F8F-416E-BDAE-11B329FEA9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60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D07A8-D605-4150-A0EA-BB6C3898D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26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4749508-D0A8-40E0-AED5-26410315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5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>
              <a:buFontTx/>
              <a:buNone/>
              <a:defRPr/>
            </a:pPr>
            <a:fld id="{BF188696-E77C-4EB3-A9C8-017304D61FF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‹#›</a:t>
            </a:fld>
            <a:endParaRPr lang="en-US" dirty="0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37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DE2F527D-5CB8-4D67-BE64-E970C8DAF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62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348C-8786-4DE4-936A-DD21625598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509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13231D5-97B9-4F67-96B2-3355B9BDD4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963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21AB-19F1-47F5-AFBD-6FBAC5C8C1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81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D80B98-0996-48C2-9FA4-B35FF2281B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18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1CE53F4E-745A-4384-94DB-9DE83C866E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4653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2F4AA-FFD3-46CF-AD48-5A76254E3D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79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3CC24-12C9-4D9E-BB58-F88AF6104C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7587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C754-0F8F-416E-BDAE-11B329FEA9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390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D07A8-D605-4150-A0EA-BB6C3898D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188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D490D-CBB9-4DE2-B618-D9C1CBFDE745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0499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4749508-D0A8-40E0-AED5-26410315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6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DE2F527D-5CB8-4D67-BE64-E970C8DAF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6197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348C-8786-4DE4-936A-DD21625598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80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13231D5-97B9-4F67-96B2-3355B9BDD4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996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21AB-19F1-47F5-AFBD-6FBAC5C8C1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023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D80B98-0996-48C2-9FA4-B35FF2281B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22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1CE53F4E-745A-4384-94DB-9DE83C866E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61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2F4AA-FFD3-46CF-AD48-5A76254E3D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501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3CC24-12C9-4D9E-BB58-F88AF6104CD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143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CC754-0F8F-416E-BDAE-11B329FEA94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4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0AD43C-4686-4DA6-8489-ADE39052E064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984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D07A8-D605-4150-A0EA-BB6C3898D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434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DA634-C656-4101-8FF3-793F409B80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5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50" baseline="0">
                <a:solidFill>
                  <a:srgbClr val="FFFF00"/>
                </a:solidFill>
                <a:latin typeface="Arial" panose="020B0604020202020204" pitchFamily="34" charset="0"/>
              </a:defRPr>
            </a:lvl1pPr>
          </a:lstStyle>
          <a:p>
            <a:fld id="{7D5949DD-0609-40CD-A0AE-4D513A4A25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05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B89E-04E7-4697-8CE2-E389D909F8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2BE1-A012-4C4A-AAA5-001A297AB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129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4C09C-3F52-4A2C-8B20-4977A97902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0021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0444E-2B3B-4FA4-B900-FE18F5DC30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631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1530B-FC22-4E1A-8FEC-AF8F66CB64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654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A779F-1AE0-46F4-8093-43C2B281E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7539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6E44D-B017-43BF-8E90-8E61A8E3E6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8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25F493-D5E7-4D09-BAC3-9249D98524B3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9509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67220-B1F0-4916-B73A-258156123D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145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B208-8B48-45F6-8E6A-8A39D3FB25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583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4749508-D0A8-40E0-AED5-26410315DE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06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DE2F527D-5CB8-4D67-BE64-E970C8DAF5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270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5348C-8786-4DE4-936A-DD216255986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64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213231D5-97B9-4F67-96B2-3355B9BDD4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5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521AB-19F1-47F5-AFBD-6FBAC5C8C1C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48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D80B98-0996-48C2-9FA4-B35FF2281B1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682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fld id="{1CE53F4E-745A-4384-94DB-9DE83C866E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190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2F4AA-FFD3-46CF-AD48-5A76254E3D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6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25B9"/>
            </a:gs>
            <a:gs pos="36000">
              <a:srgbClr val="0725B9"/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>
              <a:solidFill>
                <a:srgbClr val="FFFF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>
              <a:solidFill>
                <a:srgbClr val="FFFF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42E8F81-FDB7-4214-B7A9-028BE1222AB2}" type="slidenum">
              <a:rPr lang="en-US" smtClean="0">
                <a:solidFill>
                  <a:srgbClr val="FFFF00">
                    <a:tint val="75000"/>
                  </a:srgbClr>
                </a:solidFill>
                <a:latin typeface="Arial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>
              <a:solidFill>
                <a:srgbClr val="FFFF00">
                  <a:tint val="75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6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F53879D-439B-4FD0-951D-EC067D3F9023}" type="slidenum">
              <a:rPr 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2565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fld id="{56C5B05A-F0CF-4910-947A-D0C0D33D187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buFontTx/>
                <a:buNone/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D692676-A0ED-404E-B2B8-9E303F4ADFC8}" type="slidenum">
              <a:rPr lang="en-US" altLang="en-US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021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fld id="{56C5B05A-F0CF-4910-947A-D0C0D33D187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100000"/>
                </a:lnSpc>
                <a:buFontTx/>
                <a:buNone/>
                <a:defRPr/>
              </a:pPr>
              <a:t>12/13/2018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3D692676-A0ED-404E-B2B8-9E303F4ADFC8}" type="slidenum">
              <a:rPr lang="en-US" altLang="en-US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99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FFFF00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FAE1C679-0C1E-45B3-AC62-A2C76BA3640B}" type="slidenum">
              <a:rPr lang="en-US" altLang="en-US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487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lnSpc>
                <a:spcPct val="100000"/>
              </a:lnSpc>
              <a:buFontTx/>
              <a:buNone/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FFFF00"/>
                </a:solidFill>
                <a:latin typeface="Calibri" panose="020F050202020403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fld id="{5AC4B6C1-4D17-492F-9087-E18ED3E80B16}" type="slidenum">
              <a:rPr lang="en-US" altLang="en-US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12723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007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A0F8BC1-3BE8-4707-974F-18A853F15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62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F53879D-439B-4FD0-951D-EC067D3F9023}" type="slidenum">
              <a:rPr 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4328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F53879D-439B-4FD0-951D-EC067D3F9023}" type="slidenum">
              <a:rPr 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3694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F53879D-439B-4FD0-951D-EC067D3F9023}" type="slidenum">
              <a:rPr 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111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40" baseline="0">
                <a:solidFill>
                  <a:srgbClr val="FFFF00"/>
                </a:solidFill>
                <a:latin typeface="Arial" panose="020B0604020202020204" pitchFamily="34" charset="0"/>
              </a:defRPr>
            </a:lvl1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F6356BD-5B5B-40C2-82FE-032BF1D22F1B}" type="slidenum">
              <a:rPr lang="en-US" smtClean="0"/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5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FFFF00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EF53879D-439B-4FD0-951D-EC067D3F9023}" type="slidenum">
              <a:rPr lang="en-US" smtClean="0"/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744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0.xml"/><Relationship Id="rId6" Type="http://schemas.openxmlformats.org/officeDocument/2006/relationships/image" Target="../media/image28.png"/><Relationship Id="rId5" Type="http://schemas.openxmlformats.org/officeDocument/2006/relationships/image" Target="../media/image26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33600"/>
          </a:xfrm>
          <a:solidFill>
            <a:schemeClr val="tx1">
              <a:lumMod val="65000"/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Importance of woody debris dynamics in understanding the forest carbon </a:t>
            </a:r>
            <a: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cycle</a:t>
            </a:r>
            <a:r>
              <a:rPr lang="en-US" dirty="0" smtClean="0">
                <a:solidFill>
                  <a:schemeClr val="tx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chemeClr val="tx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solidFill>
                  <a:schemeClr val="tx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Shawn Fraver, Chris Woodall, Tony D’Amato, Jodi Forrester</a:t>
            </a:r>
            <a:endParaRPr lang="en-US" sz="2400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5867326"/>
            <a:ext cx="2743200" cy="8945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5866217"/>
            <a:ext cx="2971800" cy="8956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Ecosystem Monitoring </a:t>
            </a:r>
            <a:r>
              <a: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Cooperative conference </a:t>
            </a:r>
          </a:p>
          <a:p>
            <a:pPr>
              <a:buNone/>
            </a:pPr>
            <a:r>
              <a: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</a:t>
            </a:r>
            <a:r>
              <a:rPr lang="en-US" sz="1800" dirty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December, </a:t>
            </a:r>
            <a:r>
              <a:rPr lang="en-US" sz="1800" dirty="0" smtClean="0"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en-US" sz="1800" dirty="0">
              <a:solidFill>
                <a:schemeClr val="bg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7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50" b="17355"/>
          <a:stretch>
            <a:fillRect/>
          </a:stretch>
        </p:blipFill>
        <p:spPr bwMode="auto">
          <a:xfrm>
            <a:off x="350520" y="1219200"/>
            <a:ext cx="8305800" cy="3773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858000" y="63341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F6B462-D2DF-4A06-9067-5A31F1F64F17}" type="slidenum">
              <a:rPr lang="en-US" altLang="en-US" sz="2400" smtClean="0">
                <a:solidFill>
                  <a:srgbClr val="FFFF00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819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95800"/>
            <a:ext cx="2971800" cy="2133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dirty="0" smtClean="0">
                <a:solidFill>
                  <a:srgbClr val="FFFF00"/>
                </a:solidFill>
              </a:rPr>
              <a:t>Collect to determine mass loss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24600" y="1317360"/>
            <a:ext cx="222208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After 2 years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495131" y="3953668"/>
            <a:ext cx="2166937" cy="3251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868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478213"/>
            <a:ext cx="4051300" cy="3038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3656" y="1605707"/>
            <a:ext cx="4516437" cy="1493838"/>
          </a:xfrm>
        </p:spPr>
        <p:txBody>
          <a:bodyPr/>
          <a:lstStyle/>
          <a:p>
            <a:pPr>
              <a:defRPr/>
            </a:pPr>
            <a:r>
              <a:rPr lang="en-US" altLang="en-US" sz="4000" dirty="0" smtClean="0">
                <a:solidFill>
                  <a:srgbClr val="FFFF00"/>
                </a:solidFill>
                <a:latin typeface="+mn-lt"/>
              </a:rPr>
              <a:t>Results: </a:t>
            </a:r>
            <a:br>
              <a:rPr lang="en-US" altLang="en-US" sz="4000" dirty="0" smtClean="0">
                <a:solidFill>
                  <a:srgbClr val="FFFF00"/>
                </a:solidFill>
                <a:latin typeface="+mn-lt"/>
              </a:rPr>
            </a:br>
            <a:r>
              <a:rPr lang="en-US" altLang="en-US" sz="4000" dirty="0" smtClean="0">
                <a:solidFill>
                  <a:srgbClr val="FFFF00"/>
                </a:solidFill>
                <a:latin typeface="+mn-lt"/>
              </a:rPr>
              <a:t>Faster decay in gaps </a:t>
            </a:r>
          </a:p>
        </p:txBody>
      </p:sp>
      <p:pic>
        <p:nvPicPr>
          <p:cNvPr id="922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74638"/>
            <a:ext cx="4248150" cy="1208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201613" y="6121083"/>
            <a:ext cx="523875" cy="39560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B97949-9E58-49B3-9E15-553DA6B9A380}" type="slidenum">
              <a:rPr lang="en-US" altLang="en-US" sz="2400" smtClean="0">
                <a:solidFill>
                  <a:srgbClr val="FFFF00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2400" dirty="0" smtClean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572000" y="274637"/>
            <a:ext cx="4292323" cy="6415087"/>
            <a:chOff x="4572000" y="106085"/>
            <a:chExt cx="4292323" cy="6583640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0" y="106085"/>
              <a:ext cx="4292323" cy="6583640"/>
              <a:chOff x="4572000" y="106085"/>
              <a:chExt cx="4292323" cy="672639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555530"/>
                <a:ext cx="4292323" cy="6276945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4572000" y="106085"/>
                <a:ext cx="429232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214533" y="180945"/>
              <a:ext cx="3280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Stakes were deployed in 2010</a:t>
              </a:r>
              <a:endPara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3090" y="3923763"/>
              <a:ext cx="12009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400" dirty="0">
                  <a:solidFill>
                    <a:srgbClr val="ACCBF9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smtClean="0">
                  <a:solidFill>
                    <a:srgbClr val="ACCBF9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Maple</a:t>
              </a:r>
              <a:endParaRPr lang="en-US" sz="2400" dirty="0">
                <a:solidFill>
                  <a:srgbClr val="ACCBF9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480171" y="799667"/>
              <a:ext cx="10668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400" dirty="0" smtClean="0">
                  <a:solidFill>
                    <a:srgbClr val="ACCBF9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Aspen</a:t>
              </a:r>
              <a:endParaRPr lang="en-US" sz="2400" dirty="0">
                <a:solidFill>
                  <a:srgbClr val="ACCBF9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1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274638"/>
            <a:ext cx="4248150" cy="12080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5" name="TextBox 7"/>
          <p:cNvSpPr txBox="1">
            <a:spLocks noChangeArrowheads="1"/>
          </p:cNvSpPr>
          <p:nvPr/>
        </p:nvSpPr>
        <p:spPr bwMode="auto">
          <a:xfrm>
            <a:off x="181927" y="5938835"/>
            <a:ext cx="1793669" cy="30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dirty="0" smtClean="0">
                <a:solidFill>
                  <a:prstClr val="white"/>
                </a:solidFill>
                <a:latin typeface="Arial" panose="020B0604020202020204" pitchFamily="34" charset="0"/>
              </a:rPr>
              <a:t>Forrester et al. 2012</a:t>
            </a:r>
          </a:p>
        </p:txBody>
      </p:sp>
      <p:pic>
        <p:nvPicPr>
          <p:cNvPr id="1127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553" y="5101988"/>
            <a:ext cx="2209293" cy="129508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3" name="Slide Number Placeholder 13"/>
          <p:cNvSpPr>
            <a:spLocks noGrp="1"/>
          </p:cNvSpPr>
          <p:nvPr>
            <p:ph type="sldNum" sz="quarter" idx="12"/>
          </p:nvPr>
        </p:nvSpPr>
        <p:spPr bwMode="auto">
          <a:xfrm>
            <a:off x="381000" y="6324600"/>
            <a:ext cx="5048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2FAF4BC-B117-4246-A203-B12DC3C0D517}" type="slidenum">
              <a:rPr lang="en-US" altLang="en-US" sz="2400" smtClean="0">
                <a:solidFill>
                  <a:srgbClr val="FFFF00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2400" dirty="0" smtClean="0">
              <a:solidFill>
                <a:srgbClr val="FFFF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0" y="274637"/>
            <a:ext cx="4292323" cy="6415087"/>
            <a:chOff x="4572000" y="106085"/>
            <a:chExt cx="4292323" cy="6583640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0" y="106085"/>
              <a:ext cx="4292323" cy="6583640"/>
              <a:chOff x="4572000" y="106085"/>
              <a:chExt cx="4292323" cy="672639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555530"/>
                <a:ext cx="4292323" cy="6276945"/>
              </a:xfrm>
              <a:prstGeom prst="rect">
                <a:avLst/>
              </a:prstGeom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4572000" y="106085"/>
                <a:ext cx="4292323" cy="457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sz="24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5214533" y="180945"/>
              <a:ext cx="3280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Stakes were deployed in 2010</a:t>
              </a:r>
              <a:endPara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13090" y="3923763"/>
              <a:ext cx="120096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400" dirty="0">
                  <a:solidFill>
                    <a:srgbClr val="ACCBF9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dirty="0" smtClean="0">
                  <a:solidFill>
                    <a:srgbClr val="ACCBF9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Maple</a:t>
              </a:r>
              <a:endParaRPr lang="en-US" sz="2400" dirty="0">
                <a:solidFill>
                  <a:srgbClr val="ACCBF9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80171" y="799667"/>
              <a:ext cx="10668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400" dirty="0" smtClean="0">
                  <a:solidFill>
                    <a:srgbClr val="ACCBF9">
                      <a:lumMod val="2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Aspen</a:t>
              </a:r>
              <a:endParaRPr lang="en-US" sz="2400" dirty="0">
                <a:solidFill>
                  <a:srgbClr val="ACCBF9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 bwMode="auto">
          <a:xfrm>
            <a:off x="43656" y="1605707"/>
            <a:ext cx="4516437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None/>
              <a:defRPr/>
            </a:pPr>
            <a:r>
              <a:rPr lang="en-US" altLang="en-US" sz="4000" smtClean="0">
                <a:solidFill>
                  <a:srgbClr val="FFFF00"/>
                </a:solidFill>
                <a:latin typeface="+mn-lt"/>
              </a:rPr>
              <a:t>Results: </a:t>
            </a:r>
            <a:br>
              <a:rPr lang="en-US" altLang="en-US" sz="4000" smtClean="0">
                <a:solidFill>
                  <a:srgbClr val="FFFF00"/>
                </a:solidFill>
                <a:latin typeface="+mn-lt"/>
              </a:rPr>
            </a:br>
            <a:r>
              <a:rPr lang="en-US" altLang="en-US" sz="4000" smtClean="0">
                <a:solidFill>
                  <a:srgbClr val="FFFF00"/>
                </a:solidFill>
                <a:latin typeface="+mn-lt"/>
              </a:rPr>
              <a:t>Faster decay in gaps </a:t>
            </a:r>
            <a:endParaRPr lang="en-US" altLang="en-US" sz="4000" dirty="0" smtClean="0">
              <a:solidFill>
                <a:srgbClr val="FFFF00"/>
              </a:solidFill>
              <a:latin typeface="+mn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7986" y="3045122"/>
            <a:ext cx="2763814" cy="2374210"/>
            <a:chOff x="207986" y="3045122"/>
            <a:chExt cx="2763814" cy="2374210"/>
          </a:xfrm>
        </p:grpSpPr>
        <p:grpSp>
          <p:nvGrpSpPr>
            <p:cNvPr id="6" name="Group 5"/>
            <p:cNvGrpSpPr/>
            <p:nvPr/>
          </p:nvGrpSpPr>
          <p:grpSpPr>
            <a:xfrm>
              <a:off x="207986" y="3045122"/>
              <a:ext cx="2763814" cy="2374210"/>
              <a:chOff x="207986" y="3045122"/>
              <a:chExt cx="2763814" cy="237421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07986" y="3045122"/>
                <a:ext cx="2763814" cy="2374210"/>
                <a:chOff x="575685" y="3182051"/>
                <a:chExt cx="2450678" cy="2074895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575685" y="3182051"/>
                  <a:ext cx="2450678" cy="2074895"/>
                  <a:chOff x="575685" y="3182051"/>
                  <a:chExt cx="2450678" cy="2074895"/>
                </a:xfrm>
              </p:grpSpPr>
              <p:pic>
                <p:nvPicPr>
                  <p:cNvPr id="11274" name="Picture 6"/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961025" y="3182051"/>
                    <a:ext cx="2065338" cy="20748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3" name="Picture 6"/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75685" y="3182051"/>
                    <a:ext cx="427141" cy="207489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" name="Rectangle 2"/>
                <p:cNvSpPr/>
                <p:nvPr/>
              </p:nvSpPr>
              <p:spPr>
                <a:xfrm>
                  <a:off x="993300" y="3905252"/>
                  <a:ext cx="45719" cy="838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538884" y="5105400"/>
                <a:ext cx="2090637" cy="3139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600" dirty="0" smtClean="0">
                    <a:solidFill>
                      <a:srgbClr val="604A40"/>
                    </a:solidFill>
                  </a:rPr>
                  <a:t>Day of measurement</a:t>
                </a:r>
                <a:endParaRPr lang="en-US" sz="1600" dirty="0">
                  <a:solidFill>
                    <a:srgbClr val="604A40"/>
                  </a:solidFill>
                </a:endParaRPr>
              </a:p>
            </p:txBody>
          </p:sp>
        </p:grpSp>
        <p:pic>
          <p:nvPicPr>
            <p:cNvPr id="25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85800" y="3103585"/>
              <a:ext cx="533400" cy="33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40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8229600" cy="620713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Importance of the fungal community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E880444E-2B3B-4FA4-B900-FE18F5DC3065}" type="slidenum">
              <a:rPr lang="en-US" smtClean="0"/>
              <a:pPr>
                <a:buNone/>
              </a:pPr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212851"/>
            <a:ext cx="6858000" cy="51435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8126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1" y="4668682"/>
            <a:ext cx="5090160" cy="202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9" y="3119283"/>
            <a:ext cx="2682239" cy="3576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5801" y="6259067"/>
            <a:ext cx="533400" cy="423620"/>
          </a:xfrm>
        </p:spPr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14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57200"/>
            <a:ext cx="4724401" cy="1962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949" y="2667000"/>
            <a:ext cx="47244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“In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forests,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buried wood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 </a:t>
            </a:r>
            <a:r>
              <a:rPr lang="en-US" sz="24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effectively preserved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volumes of 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buried wood exceeded the volume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all other live and deadwood combined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457200"/>
            <a:ext cx="2628900" cy="3505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141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486876"/>
            <a:ext cx="4003786" cy="4313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990600"/>
          </a:xfrm>
        </p:spPr>
        <p:txBody>
          <a:bodyPr/>
          <a:lstStyle/>
          <a:p>
            <a:r>
              <a:rPr lang="en-US" dirty="0" smtClean="0"/>
              <a:t>Prevalence of ‘buried’ wood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488739" y="6328925"/>
            <a:ext cx="533400" cy="457200"/>
          </a:xfrm>
        </p:spPr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1918" y="1650858"/>
            <a:ext cx="370194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Howland Forest, Maine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1037" y="1552702"/>
            <a:ext cx="3557641" cy="1902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43% of coarse woody 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debris volume ‘buried’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missing carbon pool?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49934"/>
            <a:ext cx="4419600" cy="2979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70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1143000"/>
          </a:xfrm>
        </p:spPr>
        <p:txBody>
          <a:bodyPr/>
          <a:lstStyle/>
          <a:p>
            <a:r>
              <a:rPr lang="en-US" dirty="0" smtClean="0"/>
              <a:t>Buried </a:t>
            </a:r>
            <a:r>
              <a:rPr lang="en-US" dirty="0"/>
              <a:t>w</a:t>
            </a:r>
            <a:r>
              <a:rPr lang="en-US" dirty="0" smtClean="0"/>
              <a:t>ood proposals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16280" y="1524000"/>
            <a:ext cx="80772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NSRC 2016: </a:t>
            </a:r>
            <a:r>
              <a:rPr lang="en-US" sz="2800" dirty="0"/>
              <a:t>Buried wood as the missing carbon pool </a:t>
            </a:r>
            <a:r>
              <a:rPr lang="en-US" sz="2800" dirty="0" smtClean="0"/>
              <a:t>in Northern Forest</a:t>
            </a:r>
            <a:r>
              <a:rPr lang="en-US" sz="2400" dirty="0" smtClean="0"/>
              <a:t>. (Fraver, Woodall, Fernandez, others)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b="1" dirty="0" smtClean="0"/>
              <a:t>DOE 2016: </a:t>
            </a:r>
            <a:r>
              <a:rPr lang="en-US" sz="2800" dirty="0"/>
              <a:t>Modeling death and decay: addressing </a:t>
            </a:r>
            <a:r>
              <a:rPr lang="en-US" sz="2800" dirty="0" smtClean="0"/>
              <a:t>deadwood </a:t>
            </a:r>
            <a:r>
              <a:rPr lang="en-US" sz="2800" dirty="0"/>
              <a:t>as a key control </a:t>
            </a:r>
            <a:r>
              <a:rPr lang="en-US" sz="2800" dirty="0" smtClean="0"/>
              <a:t>in forest carbon cycling</a:t>
            </a:r>
            <a:r>
              <a:rPr lang="en-US" sz="2400" dirty="0" smtClean="0"/>
              <a:t>. (Fraver, Hayes, Woodall, Hollinger)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800" b="1" dirty="0" smtClean="0"/>
              <a:t>DOE 2018: </a:t>
            </a:r>
            <a:r>
              <a:rPr lang="en-US" sz="2800" dirty="0"/>
              <a:t>Modeling death and decay: </a:t>
            </a:r>
            <a:r>
              <a:rPr lang="en-US" sz="2800" dirty="0" smtClean="0"/>
              <a:t>addressing deadwood as </a:t>
            </a:r>
            <a:r>
              <a:rPr lang="en-US" sz="2800" dirty="0"/>
              <a:t>a key control in forest carbon </a:t>
            </a:r>
            <a:r>
              <a:rPr lang="en-US" sz="2800" dirty="0" smtClean="0"/>
              <a:t>cycling</a:t>
            </a:r>
            <a:r>
              <a:rPr lang="en-US" sz="2400" dirty="0" smtClean="0"/>
              <a:t>. </a:t>
            </a:r>
            <a:r>
              <a:rPr lang="en-US" sz="2400" dirty="0"/>
              <a:t>(Fraver, Hayes, Woodall, Hollinger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772400" y="6248400"/>
            <a:ext cx="685800" cy="457200"/>
          </a:xfrm>
        </p:spPr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16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505996" y="1567466"/>
            <a:ext cx="4008120" cy="923753"/>
            <a:chOff x="716280" y="1524000"/>
            <a:chExt cx="4008120" cy="923753"/>
          </a:xfrm>
        </p:grpSpPr>
        <p:sp>
          <p:nvSpPr>
            <p:cNvPr id="9" name="Rectangle 8"/>
            <p:cNvSpPr/>
            <p:nvPr/>
          </p:nvSpPr>
          <p:spPr bwMode="auto">
            <a:xfrm>
              <a:off x="716280" y="1524000"/>
              <a:ext cx="4008120" cy="923753"/>
            </a:xfrm>
            <a:prstGeom prst="rect">
              <a:avLst/>
            </a:prstGeom>
            <a:solidFill>
              <a:srgbClr val="0000FF">
                <a:alpha val="6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54473" y="1622370"/>
              <a:ext cx="2569934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400" dirty="0" smtClean="0">
                  <a:solidFill>
                    <a:srgbClr val="FF0000"/>
                  </a:solidFill>
                </a:rPr>
                <a:t>Rejected 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7" name="&quot;No&quot; Symbol 6"/>
            <p:cNvSpPr/>
            <p:nvPr/>
          </p:nvSpPr>
          <p:spPr bwMode="auto">
            <a:xfrm>
              <a:off x="1016273" y="1619596"/>
              <a:ext cx="685800" cy="685800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67418" y="2971800"/>
            <a:ext cx="4008120" cy="1195398"/>
            <a:chOff x="2450827" y="3071802"/>
            <a:chExt cx="4008120" cy="1195398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450827" y="3071802"/>
              <a:ext cx="4008120" cy="1195398"/>
            </a:xfrm>
            <a:prstGeom prst="rect">
              <a:avLst/>
            </a:prstGeom>
            <a:solidFill>
              <a:srgbClr val="0000FF">
                <a:alpha val="6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9020" y="3299429"/>
              <a:ext cx="2569934" cy="75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400" dirty="0" smtClean="0">
                  <a:solidFill>
                    <a:srgbClr val="FF0000"/>
                  </a:solidFill>
                </a:rPr>
                <a:t>Rejected 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14" name="&quot;No&quot; Symbol 13"/>
            <p:cNvSpPr/>
            <p:nvPr/>
          </p:nvSpPr>
          <p:spPr bwMode="auto">
            <a:xfrm>
              <a:off x="2750820" y="3296448"/>
              <a:ext cx="685800" cy="736952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470217" y="4695594"/>
            <a:ext cx="4008120" cy="1195398"/>
            <a:chOff x="2450827" y="3071802"/>
            <a:chExt cx="4008120" cy="1195398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450827" y="3071802"/>
              <a:ext cx="4008120" cy="1195398"/>
            </a:xfrm>
            <a:prstGeom prst="rect">
              <a:avLst/>
            </a:prstGeom>
            <a:solidFill>
              <a:srgbClr val="0000FF">
                <a:alpha val="69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9020" y="3299429"/>
              <a:ext cx="2569934" cy="754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4400" dirty="0" smtClean="0">
                  <a:solidFill>
                    <a:srgbClr val="FF0000"/>
                  </a:solidFill>
                </a:rPr>
                <a:t>Rejected 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  <p:sp>
          <p:nvSpPr>
            <p:cNvPr id="23" name="&quot;No&quot; Symbol 22"/>
            <p:cNvSpPr/>
            <p:nvPr/>
          </p:nvSpPr>
          <p:spPr bwMode="auto">
            <a:xfrm>
              <a:off x="2750820" y="3296448"/>
              <a:ext cx="685800" cy="736952"/>
            </a:xfrm>
            <a:prstGeom prst="noSmoking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1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256"/>
            <a:ext cx="9144000" cy="1569720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Decay stakes installed across a wetland gradient, Howland Research Forest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57B13C39-BDD3-4A7E-B032-351A75F17007}" type="slidenum">
              <a:rPr lang="en-US"/>
              <a:pPr>
                <a:buNone/>
              </a:pPr>
              <a:t>17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02080" y="1752600"/>
            <a:ext cx="6096000" cy="4800600"/>
            <a:chOff x="1653745" y="1876777"/>
            <a:chExt cx="5179541" cy="38846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745" y="1876777"/>
              <a:ext cx="5179541" cy="388465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5107123" y="2876903"/>
              <a:ext cx="295175" cy="1884406"/>
            </a:xfrm>
            <a:prstGeom prst="rect">
              <a:avLst/>
            </a:prstGeom>
            <a:noFill/>
            <a:ln w="34925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</p:spTree>
    <p:extLst>
      <p:ext uri="{BB962C8B-B14F-4D97-AF65-F5344CB8AC3E}">
        <p14:creationId xmlns:p14="http://schemas.microsoft.com/office/powerpoint/2010/main" val="178076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14600"/>
          </a:xfrm>
          <a:solidFill>
            <a:schemeClr val="tx1">
              <a:lumMod val="65000"/>
              <a:alpha val="5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Understanding </a:t>
            </a:r>
            <a:r>
              <a:rPr lang="en-US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woody </a:t>
            </a:r>
            <a: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debris </a:t>
            </a:r>
            <a:r>
              <a:rPr lang="en-US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dynamics </a:t>
            </a:r>
            <a:r>
              <a:rPr lang="en-US" b="1" i="1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important…</a:t>
            </a:r>
            <a:b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QUESTIONS?</a:t>
            </a:r>
            <a:endParaRPr lang="en-US" sz="2000" dirty="0"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5867326"/>
            <a:ext cx="2743200" cy="8945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5866217"/>
            <a:ext cx="2971800" cy="8956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Forest Ecosystem Monitoring </a:t>
            </a:r>
            <a:r>
              <a:rPr lang="en-US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Cooperative conference </a:t>
            </a:r>
          </a:p>
          <a:p>
            <a:pPr>
              <a:buFontTx/>
              <a:buNone/>
            </a:pPr>
            <a:r>
              <a:rPr lang="en-US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</a:t>
            </a:r>
            <a:r>
              <a:rPr lang="en-US" sz="18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December, </a:t>
            </a:r>
            <a:r>
              <a:rPr lang="en-US" sz="18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  <a:endParaRPr lang="en-US" sz="1800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2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8399" y="1143000"/>
            <a:ext cx="8300301" cy="5533534"/>
            <a:chOff x="348399" y="1143000"/>
            <a:chExt cx="8300301" cy="5533534"/>
          </a:xfrm>
        </p:grpSpPr>
        <p:pic>
          <p:nvPicPr>
            <p:cNvPr id="6148" name="Picture 4" descr="http://www.ducksters.com/science/ecosystems/carbon_cycle_ful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399" y="1143000"/>
              <a:ext cx="8300301" cy="55335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5904963" y="2566116"/>
              <a:ext cx="191037" cy="177084"/>
            </a:xfrm>
            <a:prstGeom prst="rect">
              <a:avLst/>
            </a:prstGeom>
            <a:solidFill>
              <a:srgbClr val="B0C7D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295400" y="1329762"/>
              <a:ext cx="191037" cy="177084"/>
            </a:xfrm>
            <a:prstGeom prst="rect">
              <a:avLst/>
            </a:prstGeom>
            <a:solidFill>
              <a:srgbClr val="C5DE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88" y="97934"/>
            <a:ext cx="8991600" cy="1045066"/>
          </a:xfrm>
        </p:spPr>
        <p:txBody>
          <a:bodyPr/>
          <a:lstStyle/>
          <a:p>
            <a:r>
              <a:rPr lang="en-US" dirty="0" smtClean="0"/>
              <a:t>Global carbon cycle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2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3660060" y="1418304"/>
            <a:ext cx="533400" cy="533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800" b="1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060288" y="2873478"/>
            <a:ext cx="533400" cy="5334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800" b="1" smtClean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3444875"/>
            <a:ext cx="2436495" cy="324866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1045" y="370127"/>
            <a:ext cx="4267200" cy="1325563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Strength loss occurs before any mass loss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9458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6760845" y="6313170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BEA19A2-AEF7-41D9-9648-92E3BC7C5FC0}" type="slidenum">
              <a:rPr lang="en-US" altLang="en-US" sz="2400" smtClean="0">
                <a:solidFill>
                  <a:srgbClr val="FFFF00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2400" dirty="0" smtClean="0">
              <a:solidFill>
                <a:srgbClr val="FFFF00"/>
              </a:solidFill>
            </a:endParaRP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168275"/>
            <a:ext cx="365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51" y="1847057"/>
            <a:ext cx="2272307" cy="302974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221480" y="6336663"/>
            <a:ext cx="199285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/>
              <a:t>Fraver et al. 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878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762000" y="1524000"/>
            <a:ext cx="7391400" cy="514335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800" b="1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1143000"/>
          </a:xfrm>
        </p:spPr>
        <p:txBody>
          <a:bodyPr/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Woody debris mass following </a:t>
            </a:r>
            <a:b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stand-replacing disturbance (stand-level)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818585" y="6260295"/>
            <a:ext cx="1905000" cy="457200"/>
          </a:xfrm>
        </p:spPr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21</a:t>
            </a:fld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914400" y="1600200"/>
            <a:ext cx="7086600" cy="4975745"/>
            <a:chOff x="914400" y="1600200"/>
            <a:chExt cx="7086600" cy="4975745"/>
          </a:xfrm>
        </p:grpSpPr>
        <p:grpSp>
          <p:nvGrpSpPr>
            <p:cNvPr id="16" name="Group 15"/>
            <p:cNvGrpSpPr/>
            <p:nvPr/>
          </p:nvGrpSpPr>
          <p:grpSpPr>
            <a:xfrm>
              <a:off x="914400" y="1600200"/>
              <a:ext cx="7086600" cy="4975745"/>
              <a:chOff x="914400" y="1455420"/>
              <a:chExt cx="7086600" cy="5120525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914400" y="1455420"/>
                <a:ext cx="7086600" cy="5120525"/>
                <a:chOff x="914400" y="1455420"/>
                <a:chExt cx="7086600" cy="5120525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914400" y="1455420"/>
                  <a:ext cx="7086600" cy="5120525"/>
                  <a:chOff x="685800" y="1455420"/>
                  <a:chExt cx="7086600" cy="5120525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295400" y="1455420"/>
                    <a:ext cx="6400800" cy="4412012"/>
                  </a:xfrm>
                  <a:prstGeom prst="rect">
                    <a:avLst/>
                  </a:prstGeom>
                  <a:scene3d>
                    <a:camera prst="orthographicFront">
                      <a:rot lat="0" lon="0" rev="0"/>
                    </a:camera>
                    <a:lightRig rig="threePt" dir="t"/>
                  </a:scene3d>
                </p:spPr>
              </p:pic>
              <p:sp>
                <p:nvSpPr>
                  <p:cNvPr id="7" name="TextBox 6"/>
                  <p:cNvSpPr txBox="1"/>
                  <p:nvPr/>
                </p:nvSpPr>
                <p:spPr>
                  <a:xfrm rot="16200000">
                    <a:off x="-441271" y="3260672"/>
                    <a:ext cx="2715808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sz="24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CWD Mass (Mg/ha)</a:t>
                    </a:r>
                    <a:endParaRPr lang="en-US" sz="24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2819400" y="5806504"/>
                    <a:ext cx="4953000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457200" indent="-457200"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AutoNum type="arabicPlain" startAt="100"/>
                    </a:pPr>
                    <a:r>
                      <a:rPr lang="en-US" sz="20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      200           300          400           500</a:t>
                    </a:r>
                  </a:p>
                  <a:p>
                    <a:pPr>
                      <a:lnSpc>
                        <a:spcPct val="100000"/>
                      </a:lnSpc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sz="2400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          Stand age (years)</a:t>
                    </a:r>
                    <a:endParaRPr lang="en-US" sz="2400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048000" y="3406204"/>
                  <a:ext cx="4876800" cy="1089596"/>
                </a:xfrm>
                <a:prstGeom prst="rect">
                  <a:avLst/>
                </a:prstGeom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</p:pic>
          </p:grpSp>
          <p:sp>
            <p:nvSpPr>
              <p:cNvPr id="13" name="TextBox 12"/>
              <p:cNvSpPr txBox="1"/>
              <p:nvPr/>
            </p:nvSpPr>
            <p:spPr>
              <a:xfrm>
                <a:off x="3778856" y="2420970"/>
                <a:ext cx="4215354" cy="4001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  <a:latin typeface="Arial" charset="0"/>
                  </a:rPr>
                  <a:t>CWD from pre-disturbance stand</a:t>
                </a:r>
                <a:endParaRPr lang="en-US" sz="2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778856" y="2927760"/>
                <a:ext cx="4215354" cy="4001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  <a:latin typeface="Arial" charset="0"/>
                  </a:rPr>
                  <a:t>CWD from disturbance mortality</a:t>
                </a:r>
                <a:endParaRPr lang="en-US" sz="2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778856" y="3521984"/>
                <a:ext cx="4215354" cy="40011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2000" dirty="0" smtClean="0">
                    <a:solidFill>
                      <a:srgbClr val="000000"/>
                    </a:solidFill>
                    <a:latin typeface="Arial" charset="0"/>
                  </a:rPr>
                  <a:t>CWD from developing stand</a:t>
                </a:r>
                <a:endParaRPr lang="en-US" sz="2000" dirty="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2209800" y="1610705"/>
              <a:ext cx="533400" cy="381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1800" b="1" smtClean="0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0094" y="6171863"/>
              <a:ext cx="1859944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b="1" dirty="0" smtClean="0">
                  <a:solidFill>
                    <a:srgbClr val="000000"/>
                  </a:solidFill>
                  <a:latin typeface="Arial" charset="0"/>
                </a:rPr>
                <a:t>Disturbance</a:t>
              </a:r>
              <a:endParaRPr lang="en-US" sz="2000" b="1" dirty="0">
                <a:solidFill>
                  <a:srgbClr val="000000"/>
                </a:solidFill>
                <a:latin typeface="Arial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V="1">
              <a:off x="2362200" y="5828260"/>
              <a:ext cx="0" cy="38948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5" name="TextBox 4"/>
          <p:cNvSpPr txBox="1"/>
          <p:nvPr/>
        </p:nvSpPr>
        <p:spPr>
          <a:xfrm>
            <a:off x="6097915" y="1650073"/>
            <a:ext cx="190308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604A40"/>
                </a:solidFill>
              </a:rPr>
              <a:t>Spies et al. 1988</a:t>
            </a:r>
            <a:endParaRPr lang="en-US" sz="1800" dirty="0">
              <a:solidFill>
                <a:srgbClr val="604A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9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6260" y="1371600"/>
            <a:ext cx="3849013" cy="2239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-1131677" y="6225076"/>
            <a:ext cx="1905000" cy="457200"/>
          </a:xfrm>
        </p:spPr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23" y="1005389"/>
            <a:ext cx="5553635" cy="1600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1608" y="427893"/>
            <a:ext cx="2767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Photosynthesis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00075" y="3543451"/>
            <a:ext cx="8355199" cy="3157875"/>
            <a:chOff x="600075" y="3543451"/>
            <a:chExt cx="8355199" cy="31578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00" y="4501845"/>
              <a:ext cx="3926074" cy="2199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8" name="Group 17"/>
            <p:cNvGrpSpPr/>
            <p:nvPr/>
          </p:nvGrpSpPr>
          <p:grpSpPr>
            <a:xfrm>
              <a:off x="701608" y="4064532"/>
              <a:ext cx="5553635" cy="1498560"/>
              <a:chOff x="1752598" y="3911641"/>
              <a:chExt cx="5553635" cy="1498560"/>
            </a:xfrm>
          </p:grpSpPr>
          <p:sp>
            <p:nvSpPr>
              <p:cNvPr id="6" name="Rectangle 5"/>
              <p:cNvSpPr/>
              <p:nvPr/>
            </p:nvSpPr>
            <p:spPr bwMode="auto">
              <a:xfrm>
                <a:off x="1752598" y="3911641"/>
                <a:ext cx="5553635" cy="1498560"/>
              </a:xfrm>
              <a:prstGeom prst="rect">
                <a:avLst/>
              </a:prstGeom>
              <a:solidFill>
                <a:srgbClr val="ADF7E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50800" dir="5400000" algn="ctr" rotWithShape="0">
                  <a:srgbClr val="ADF7E8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sz="1800" b="1" smtClean="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824313" y="4495231"/>
                <a:ext cx="54819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2400" b="1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Carbs + O</a:t>
                </a:r>
                <a:r>
                  <a:rPr lang="en-US" sz="2400" b="1" baseline="-25000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</a:t>
                </a:r>
                <a:r>
                  <a:rPr lang="en-US" sz="2400" b="1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                   CO</a:t>
                </a:r>
                <a:r>
                  <a:rPr lang="en-US" sz="2400" b="1" baseline="-25000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</a:t>
                </a:r>
                <a:r>
                  <a:rPr lang="en-US" sz="2400" b="1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+ H</a:t>
                </a:r>
                <a:r>
                  <a:rPr lang="en-US" sz="2400" b="1" baseline="-25000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2</a:t>
                </a:r>
                <a:r>
                  <a:rPr lang="en-US" sz="2400" b="1" dirty="0" smtClean="0">
                    <a:solidFill>
                      <a:srgbClr val="000000"/>
                    </a:solidFill>
                    <a:latin typeface="Lucida Sans" panose="020B0602030504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O  </a:t>
                </a:r>
                <a:endParaRPr lang="en-US" sz="2400" b="1" baseline="-25000" dirty="0">
                  <a:solidFill>
                    <a:srgbClr val="000000"/>
                  </a:solidFill>
                  <a:latin typeface="Lucida Sans" panose="020B0602030504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3936483" y="4537094"/>
                <a:ext cx="1274108" cy="304800"/>
                <a:chOff x="3936483" y="4537094"/>
                <a:chExt cx="1274108" cy="304800"/>
              </a:xfrm>
            </p:grpSpPr>
            <p:sp>
              <p:nvSpPr>
                <p:cNvPr id="11" name="Isosceles Triangle 10"/>
                <p:cNvSpPr/>
                <p:nvPr/>
              </p:nvSpPr>
              <p:spPr bwMode="auto">
                <a:xfrm rot="5400000">
                  <a:off x="4715291" y="4346594"/>
                  <a:ext cx="304800" cy="685800"/>
                </a:xfrm>
                <a:prstGeom prst="triangle">
                  <a:avLst/>
                </a:prstGeom>
                <a:solidFill>
                  <a:schemeClr val="bg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 b="1" smtClean="0">
                    <a:solidFill>
                      <a:srgbClr val="FFFFFF"/>
                    </a:solidFill>
                    <a:latin typeface="Times New Roman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3936483" y="4611691"/>
                  <a:ext cx="719415" cy="158730"/>
                </a:xfrm>
                <a:prstGeom prst="rect">
                  <a:avLst/>
                </a:prstGeom>
                <a:solidFill>
                  <a:schemeClr val="bg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sz="1800" b="1" smtClean="0">
                    <a:solidFill>
                      <a:srgbClr val="FFFFFF"/>
                    </a:solidFill>
                    <a:latin typeface="Times New Roman" charset="0"/>
                  </a:endParaRPr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3482635" y="4012634"/>
                <a:ext cx="2162756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sz="240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</a:t>
                </a:r>
                <a:r>
                  <a:rPr lang="en-US" sz="2400" dirty="0" smtClean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nergy released</a:t>
                </a:r>
                <a:endParaRPr lang="en-US" sz="2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922206" y="4994785"/>
              <a:ext cx="11031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Ravie" panose="04040805050809020602" pitchFamily="82" charset="0"/>
                  <a:cs typeface="Calibri" panose="020F0502020204030204" pitchFamily="34" charset="0"/>
                </a:rPr>
                <a:t>Fungi</a:t>
              </a:r>
              <a:endParaRPr lang="en-US" sz="2000" dirty="0">
                <a:solidFill>
                  <a:srgbClr val="000000"/>
                </a:solidFill>
                <a:latin typeface="Ravie" panose="04040805050809020602" pitchFamily="82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0075" y="3543451"/>
              <a:ext cx="56891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sz="3200" b="1" dirty="0" smtClean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Decomposition (i.e., respiration)</a:t>
              </a:r>
              <a:endPara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16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352562"/>
            <a:ext cx="9144000" cy="1143000"/>
          </a:xfrm>
        </p:spPr>
        <p:txBody>
          <a:bodyPr/>
          <a:lstStyle/>
          <a:p>
            <a:r>
              <a:rPr lang="en-US" sz="3400" dirty="0" smtClean="0">
                <a:cs typeface="Calibri" panose="020F0502020204030204" pitchFamily="34" charset="0"/>
              </a:rPr>
              <a:t>Determine log volumes using a collapse ratio </a:t>
            </a:r>
            <a:endParaRPr lang="en-US" sz="3400" dirty="0"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600" y="1643270"/>
            <a:ext cx="5181600" cy="4705350"/>
            <a:chOff x="1905000" y="546226"/>
            <a:chExt cx="5730844" cy="53149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05000" y="546226"/>
              <a:ext cx="5730844" cy="53149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Oval 4"/>
            <p:cNvSpPr/>
            <p:nvPr/>
          </p:nvSpPr>
          <p:spPr>
            <a:xfrm rot="386384">
              <a:off x="4192517" y="4042566"/>
              <a:ext cx="1828800" cy="112014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53200" y="2217151"/>
            <a:ext cx="1654175" cy="3557587"/>
            <a:chOff x="6404523" y="2262279"/>
            <a:chExt cx="1654175" cy="3557587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6404523" y="2262279"/>
              <a:ext cx="1654175" cy="3557587"/>
              <a:chOff x="2028" y="8784"/>
              <a:chExt cx="2604" cy="5604"/>
            </a:xfrm>
          </p:grpSpPr>
          <p:sp>
            <p:nvSpPr>
              <p:cNvPr id="7" name="AutoShape 3"/>
              <p:cNvSpPr>
                <a:spLocks noChangeArrowheads="1"/>
              </p:cNvSpPr>
              <p:nvPr/>
            </p:nvSpPr>
            <p:spPr bwMode="auto">
              <a:xfrm>
                <a:off x="2976" y="11808"/>
                <a:ext cx="636" cy="720"/>
              </a:xfrm>
              <a:prstGeom prst="downArrow">
                <a:avLst>
                  <a:gd name="adj1" fmla="val 50000"/>
                  <a:gd name="adj2" fmla="val 28302"/>
                </a:avLst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2028" y="8784"/>
                <a:ext cx="2604" cy="2508"/>
              </a:xfrm>
              <a:prstGeom prst="ellipse">
                <a:avLst/>
              </a:prstGeom>
              <a:solidFill>
                <a:srgbClr val="FFFFFF"/>
              </a:solidFill>
              <a:ln w="9525">
                <a:round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Oval 5"/>
              <p:cNvSpPr>
                <a:spLocks noChangeArrowheads="1"/>
              </p:cNvSpPr>
              <p:nvPr/>
            </p:nvSpPr>
            <p:spPr bwMode="auto">
              <a:xfrm>
                <a:off x="2028" y="13116"/>
                <a:ext cx="2544" cy="1272"/>
              </a:xfrm>
              <a:prstGeom prst="ellipse">
                <a:avLst/>
              </a:prstGeom>
              <a:solidFill>
                <a:srgbClr val="FFFFFF"/>
              </a:solidFill>
              <a:ln w="9525">
                <a:round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3630600" prstMaterial="legacyMatte">
                <a:bevelT w="13500" h="13500" prst="angle"/>
                <a:bevelB w="13500" h="13500" prst="angle"/>
                <a:extrusionClr>
                  <a:srgbClr val="FFFFFF"/>
                </a:extrusion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sz="2400">
                  <a:solidFill>
                    <a:srgbClr val="FFFFFF"/>
                  </a:solidFill>
                  <a:latin typeface="Times New Roman" panose="02020603050405020304" pitchFamily="18" charset="0"/>
                </a:endParaRPr>
              </a:p>
            </p:txBody>
          </p:sp>
        </p:grpSp>
        <p:cxnSp>
          <p:nvCxnSpPr>
            <p:cNvPr id="11" name="Straight Connector 10"/>
            <p:cNvCxnSpPr/>
            <p:nvPr/>
          </p:nvCxnSpPr>
          <p:spPr bwMode="auto">
            <a:xfrm>
              <a:off x="6408246" y="3294287"/>
              <a:ext cx="0" cy="19401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8029701" y="3394093"/>
              <a:ext cx="0" cy="19401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92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0054"/>
            <a:ext cx="8153400" cy="1219200"/>
          </a:xfrm>
        </p:spPr>
        <p:txBody>
          <a:bodyPr/>
          <a:lstStyle/>
          <a:p>
            <a:r>
              <a:rPr lang="en-US" sz="3200" dirty="0" smtClean="0"/>
              <a:t>Climate change projected to increase woody debris </a:t>
            </a:r>
            <a:r>
              <a:rPr lang="en-US" sz="3200" dirty="0"/>
              <a:t>decay </a:t>
            </a:r>
            <a:r>
              <a:rPr lang="en-US" sz="3200" dirty="0" smtClean="0"/>
              <a:t>rates (</a:t>
            </a:r>
            <a:r>
              <a:rPr lang="en-US" sz="3200" dirty="0" err="1" smtClean="0"/>
              <a:t>ie</a:t>
            </a:r>
            <a:r>
              <a:rPr lang="en-US" sz="3200" dirty="0" smtClean="0"/>
              <a:t>, reduce residence times) 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80B98-0996-48C2-9FA4-B35FF2281B1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447800"/>
            <a:ext cx="5371057" cy="50292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6048345"/>
            <a:ext cx="2060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Russell et al. 2014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198748" y="3617267"/>
            <a:ext cx="4078361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∆ in CWD residence time (</a:t>
            </a:r>
            <a:r>
              <a:rPr lang="en-US" sz="24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yrs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5636714" y="3848099"/>
            <a:ext cx="267743" cy="571501"/>
          </a:xfrm>
          <a:prstGeom prst="rightBrace">
            <a:avLst/>
          </a:prstGeom>
          <a:noFill/>
          <a:ln w="222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1800" b="1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5264" y="3656795"/>
            <a:ext cx="26807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climate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 scenarios</a:t>
            </a:r>
            <a:endParaRPr 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2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158960"/>
            <a:ext cx="91440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Knowledge gaps in the forest carbon cycle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0C3DC542-23A4-4064-A670-745622E1B677}" type="slidenum">
              <a:rPr lang="en-US" altLang="en-US" sz="2400" smtClean="0">
                <a:solidFill>
                  <a:srgbClr val="FFFF00"/>
                </a:solidFill>
              </a:rPr>
              <a:pPr>
                <a:buNone/>
                <a:defRPr/>
              </a:pPr>
              <a:t>3</a:t>
            </a:fld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459" y="1301960"/>
            <a:ext cx="5710793" cy="310448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529458" y="4708665"/>
            <a:ext cx="5710793" cy="2012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895" y="4998946"/>
            <a:ext cx="2170407" cy="16906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9617" y="5405757"/>
            <a:ext cx="2170407" cy="867931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092739" y="5580110"/>
            <a:ext cx="596650" cy="528332"/>
          </a:xfrm>
          <a:prstGeom prst="rightArrow">
            <a:avLst/>
          </a:prstGeom>
          <a:noFill/>
          <a:ln>
            <a:solidFill>
              <a:srgbClr val="864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553200" y="2010761"/>
            <a:ext cx="19812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Relatively well understood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53200" y="5165820"/>
            <a:ext cx="19812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Less well understood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6243" y="1423041"/>
            <a:ext cx="269655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20440A"/>
                </a:solidFill>
              </a:rPr>
              <a:t>Sequestration, </a:t>
            </a:r>
          </a:p>
          <a:p>
            <a:pPr>
              <a:buNone/>
            </a:pPr>
            <a:r>
              <a:rPr lang="en-US" dirty="0" smtClean="0">
                <a:solidFill>
                  <a:srgbClr val="20440A"/>
                </a:solidFill>
              </a:rPr>
              <a:t>storage</a:t>
            </a:r>
            <a:endParaRPr lang="en-US" dirty="0">
              <a:solidFill>
                <a:srgbClr val="20440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8297" y="4821938"/>
            <a:ext cx="2696557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4E281B"/>
                </a:solidFill>
              </a:rPr>
              <a:t>Decomposition</a:t>
            </a:r>
          </a:p>
        </p:txBody>
      </p:sp>
    </p:spTree>
    <p:extLst>
      <p:ext uri="{BB962C8B-B14F-4D97-AF65-F5344CB8AC3E}">
        <p14:creationId xmlns:p14="http://schemas.microsoft.com/office/powerpoint/2010/main" val="35043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>
          <a:xfrm>
            <a:off x="0" y="213191"/>
            <a:ext cx="9067800" cy="792162"/>
          </a:xfrm>
        </p:spPr>
        <p:txBody>
          <a:bodyPr/>
          <a:lstStyle/>
          <a:p>
            <a:r>
              <a:rPr lang="en-US" altLang="en-US" sz="3900" dirty="0"/>
              <a:t>Carbon </a:t>
            </a:r>
            <a:r>
              <a:rPr lang="en-US" altLang="en-US" sz="3900" dirty="0" smtClean="0"/>
              <a:t>storage and downed woody debris</a:t>
            </a:r>
          </a:p>
        </p:txBody>
      </p:sp>
      <p:pic>
        <p:nvPicPr>
          <p:cNvPr id="100355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189038"/>
            <a:ext cx="3621087" cy="25495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3962400"/>
            <a:ext cx="3640137" cy="2601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7" name="TextBox 7"/>
          <p:cNvSpPr txBox="1">
            <a:spLocks noChangeArrowheads="1"/>
          </p:cNvSpPr>
          <p:nvPr/>
        </p:nvSpPr>
        <p:spPr bwMode="auto">
          <a:xfrm>
            <a:off x="4419600" y="1148938"/>
            <a:ext cx="4648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FF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FFFF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FFFF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FFFFFF"/>
                </a:solidFill>
                <a:cs typeface="Calibri" panose="020F0502020204030204" pitchFamily="34" charset="0"/>
              </a:rPr>
              <a:t>Downed woody debris often represents 15-20% of aboveground wood mass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2400" dirty="0" smtClean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2400" dirty="0" smtClean="0">
                <a:solidFill>
                  <a:srgbClr val="FFFFFF"/>
                </a:solidFill>
                <a:cs typeface="Calibri" panose="020F0502020204030204" pitchFamily="34" charset="0"/>
              </a:rPr>
              <a:t>50</a:t>
            </a:r>
            <a:r>
              <a:rPr lang="en-US" altLang="en-US" sz="2400" dirty="0">
                <a:solidFill>
                  <a:srgbClr val="FFFFFF"/>
                </a:solidFill>
                <a:cs typeface="Calibri" panose="020F0502020204030204" pitchFamily="34" charset="0"/>
              </a:rPr>
              <a:t>% of wood mass is carbon </a:t>
            </a:r>
          </a:p>
        </p:txBody>
      </p:sp>
      <p:sp>
        <p:nvSpPr>
          <p:cNvPr id="100358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FFFF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FFFF00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FFFF00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FFFF00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F911B6-FB78-4F0C-95A0-CDCA9288F6F0}" type="slidenum">
              <a:rPr lang="en-US" altLang="en-US" sz="2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240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69" y="3353169"/>
            <a:ext cx="4343401" cy="2895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611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1" y="165439"/>
            <a:ext cx="8915399" cy="70631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Natural disturbances create woody debris in </a:t>
            </a:r>
            <a:r>
              <a:rPr lang="en-US" sz="3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pulses</a:t>
            </a:r>
            <a:endParaRPr lang="en-US" sz="3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BF188696-E77C-4EB3-A9C8-017304D61FF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5</a:t>
            </a:fld>
            <a:endParaRPr lang="en-US" dirty="0">
              <a:solidFill>
                <a:srgbClr val="FFFF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438400"/>
            <a:ext cx="4346363" cy="325977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5846" y="6395797"/>
            <a:ext cx="18261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Fraver </a:t>
            </a:r>
            <a:r>
              <a:rPr lang="en-US" sz="1400" dirty="0"/>
              <a:t>&amp;</a:t>
            </a:r>
            <a:r>
              <a:rPr lang="en-US" sz="1400" dirty="0" smtClean="0"/>
              <a:t> White 2005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800600" y="974356"/>
            <a:ext cx="36195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old-growth spruce stands, Maine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45" y="908643"/>
            <a:ext cx="3706554" cy="53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6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555" y="125645"/>
            <a:ext cx="8153400" cy="738587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Balance between </a:t>
            </a:r>
            <a:r>
              <a:rPr lang="en-US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Additions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Depletions</a:t>
            </a:r>
            <a:endParaRPr lang="en-US" sz="3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Tx/>
              <a:buNone/>
              <a:defRPr/>
            </a:pPr>
            <a:fld id="{BF188696-E77C-4EB3-A9C8-017304D61FF0}" type="slidenum">
              <a:rPr lang="en-US" smtClean="0">
                <a:solidFill>
                  <a:srgbClr val="FFFF00">
                    <a:tint val="75000"/>
                  </a:srgbClr>
                </a:solidFill>
              </a:rPr>
              <a:pPr>
                <a:buFontTx/>
                <a:buNone/>
                <a:defRPr/>
              </a:pPr>
              <a:t>6</a:t>
            </a:fld>
            <a:endParaRPr lang="en-US" dirty="0">
              <a:solidFill>
                <a:srgbClr val="FFFF00">
                  <a:tint val="75000"/>
                </a:srgb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511" y="6395797"/>
            <a:ext cx="182614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Fraver </a:t>
            </a:r>
            <a:r>
              <a:rPr lang="en-US" sz="1400" dirty="0"/>
              <a:t>&amp;</a:t>
            </a:r>
            <a:r>
              <a:rPr lang="en-US" sz="1400" dirty="0" smtClean="0"/>
              <a:t> White 2005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4804255" y="963750"/>
            <a:ext cx="36195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old-growth spruce stands, Maine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15" y="2560904"/>
            <a:ext cx="2008890" cy="14769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950" y="2560904"/>
            <a:ext cx="2133101" cy="147699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Right Arrow 4"/>
          <p:cNvSpPr/>
          <p:nvPr/>
        </p:nvSpPr>
        <p:spPr>
          <a:xfrm>
            <a:off x="4102461" y="3017074"/>
            <a:ext cx="437681" cy="609600"/>
          </a:xfrm>
          <a:prstGeom prst="rightArrow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342499" y="4126725"/>
            <a:ext cx="4379913" cy="2219765"/>
            <a:chOff x="4342499" y="4126725"/>
            <a:chExt cx="4379913" cy="22197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42499" y="4628421"/>
              <a:ext cx="4379913" cy="1718069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16200000">
              <a:off x="7384987" y="4028362"/>
              <a:ext cx="412874" cy="609600"/>
            </a:xfrm>
            <a:prstGeom prst="rightArrow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861405" y="2188961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Additions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7025615" y="2168609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Depletions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845" y="908643"/>
            <a:ext cx="3706554" cy="53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99915" y="97932"/>
            <a:ext cx="7010400" cy="877052"/>
          </a:xfrm>
        </p:spPr>
        <p:txBody>
          <a:bodyPr>
            <a:normAutofit/>
          </a:bodyPr>
          <a:lstStyle/>
          <a:p>
            <a:r>
              <a:rPr lang="en-US" dirty="0" smtClean="0"/>
              <a:t>Combining </a:t>
            </a:r>
            <a:r>
              <a:rPr lang="en-US" i="1" dirty="0" smtClean="0"/>
              <a:t>Additions</a:t>
            </a:r>
            <a:r>
              <a:rPr lang="en-US" dirty="0" smtClean="0"/>
              <a:t> and </a:t>
            </a:r>
            <a:r>
              <a:rPr lang="en-US" i="1" dirty="0" smtClean="0"/>
              <a:t>Depletions</a:t>
            </a:r>
            <a:endParaRPr lang="en-US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5600" y="6372654"/>
            <a:ext cx="2057400" cy="365125"/>
          </a:xfrm>
        </p:spPr>
        <p:txBody>
          <a:bodyPr/>
          <a:lstStyle/>
          <a:p>
            <a:pPr>
              <a:buNone/>
            </a:pPr>
            <a:fld id="{5CD80B98-0996-48C2-9FA4-B35FF2281B1A}" type="slidenum">
              <a:rPr lang="en-US" smtClean="0"/>
              <a:pPr>
                <a:buNone/>
              </a:pPr>
              <a:t>7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40516" y="6316163"/>
            <a:ext cx="268323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/>
              <a:t>Fraver, </a:t>
            </a:r>
            <a:r>
              <a:rPr lang="en-US" sz="1400" dirty="0" err="1" smtClean="0"/>
              <a:t>Aakala</a:t>
            </a:r>
            <a:r>
              <a:rPr lang="en-US" sz="1400" dirty="0"/>
              <a:t> </a:t>
            </a:r>
            <a:r>
              <a:rPr lang="en-US" sz="1400" dirty="0" smtClean="0"/>
              <a:t>&amp; D’Amato 2017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763" y="974984"/>
            <a:ext cx="3858808" cy="556824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1405" y="2188961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Additions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025615" y="2168609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/>
              <a:t>Depletions</a:t>
            </a:r>
            <a:endParaRPr 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950" y="2560904"/>
            <a:ext cx="2133101" cy="147699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115" y="2560904"/>
            <a:ext cx="2008890" cy="147699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804255" y="1012799"/>
            <a:ext cx="36195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Three old-growth spruce stands, Maine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550" y="4520923"/>
            <a:ext cx="4114800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Woody debris mass fluctuates dramatically through time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2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Decay stakes as a research tool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705600" y="6263233"/>
            <a:ext cx="2133600" cy="365125"/>
          </a:xfrm>
        </p:spPr>
        <p:txBody>
          <a:bodyPr/>
          <a:lstStyle/>
          <a:p>
            <a:pPr>
              <a:buNone/>
              <a:defRPr/>
            </a:pPr>
            <a:fld id="{0C3DC542-23A4-4064-A670-745622E1B677}" type="slidenum">
              <a:rPr lang="en-US" altLang="en-US" sz="2400" smtClean="0">
                <a:solidFill>
                  <a:srgbClr val="FFFF00"/>
                </a:solidFill>
              </a:rPr>
              <a:pPr>
                <a:buNone/>
                <a:defRPr/>
              </a:pPr>
              <a:t>8</a:t>
            </a:fld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159200"/>
            <a:ext cx="8346360" cy="3793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4418330"/>
            <a:ext cx="2895601" cy="21947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5" descr="IMG_038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5290" y="4418330"/>
            <a:ext cx="3086100" cy="217044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None/>
              <a:defRPr/>
            </a:pPr>
            <a:fld id="{0C3DC542-23A4-4064-A670-745622E1B677}" type="slidenum">
              <a:rPr lang="en-US" altLang="en-US" sz="2400" smtClean="0">
                <a:solidFill>
                  <a:srgbClr val="FFFF00"/>
                </a:solidFill>
              </a:rPr>
              <a:pPr>
                <a:buNone/>
                <a:defRPr/>
              </a:pPr>
              <a:t>9</a:t>
            </a:fld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0335"/>
            <a:ext cx="4267200" cy="327465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2661" y="1403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US" dirty="0" smtClean="0">
                <a:solidFill>
                  <a:srgbClr val="FFFF00"/>
                </a:solidFill>
              </a:rPr>
              <a:t>Decay stakes as a research tool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57201" y="1905000"/>
            <a:ext cx="3808706" cy="4633912"/>
            <a:chOff x="457201" y="1905000"/>
            <a:chExt cx="3808706" cy="463391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201" y="1905000"/>
              <a:ext cx="3808706" cy="46339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830742" y="2021111"/>
              <a:ext cx="1066800" cy="480131"/>
            </a:xfrm>
            <a:prstGeom prst="rect">
              <a:avLst/>
            </a:prstGeom>
            <a:solidFill>
              <a:srgbClr val="604A40">
                <a:alpha val="75000"/>
              </a:srgbClr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FF00"/>
                  </a:solidFill>
                </a:rPr>
                <a:t>2012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8497" y="5449156"/>
              <a:ext cx="1066800" cy="480131"/>
            </a:xfrm>
            <a:prstGeom prst="rect">
              <a:avLst/>
            </a:prstGeom>
            <a:solidFill>
              <a:srgbClr val="604A40">
                <a:alpha val="75000"/>
              </a:srgbClr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FF00"/>
                  </a:solidFill>
                </a:rPr>
                <a:t>2018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3735" y="4323114"/>
              <a:ext cx="1066800" cy="480131"/>
            </a:xfrm>
            <a:prstGeom prst="rect">
              <a:avLst/>
            </a:prstGeom>
            <a:solidFill>
              <a:srgbClr val="604A40">
                <a:alpha val="75000"/>
              </a:srgbClr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FF00"/>
                  </a:solidFill>
                </a:rPr>
                <a:t>2016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" y="3070305"/>
              <a:ext cx="1066800" cy="480131"/>
            </a:xfrm>
            <a:prstGeom prst="rect">
              <a:avLst/>
            </a:prstGeom>
            <a:solidFill>
              <a:srgbClr val="604A40">
                <a:alpha val="75000"/>
              </a:srgbClr>
            </a:solidFill>
            <a:effectLst>
              <a:softEdge rad="31750"/>
            </a:effectLst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dirty="0" smtClean="0">
                  <a:solidFill>
                    <a:srgbClr val="FFFF00"/>
                  </a:solidFill>
                </a:rPr>
                <a:t>2014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68196" y="1381120"/>
            <a:ext cx="298671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Deployed in 2010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00"/>
      </a:dk1>
      <a:lt1>
        <a:srgbClr val="FFFF00"/>
      </a:lt1>
      <a:dk2>
        <a:srgbClr val="FFFFFF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4_Forests in a Global Context">
  <a:themeElements>
    <a:clrScheme name="Forests in a Global Contex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orests in a Global Contex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orests in a Global Con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ests in a Global Contex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Blank Presentation.po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.pot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Forests in a Global Context">
  <a:themeElements>
    <a:clrScheme name="Forests in a Global Contex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orests in a Global Contex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orests in a Global Con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ests in a Global Contex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Forests in a Global Context">
  <a:themeElements>
    <a:clrScheme name="Forests in a Global Contex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orests in a Global Contex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orests in a Global Con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ests in a Global Contex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Forests in a Global Context">
  <a:themeElements>
    <a:clrScheme name="Forests in a Global Contex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orests in a Global Contex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orests in a Global Con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ests in a Global Contex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Forests in a Global Context">
  <a:themeElements>
    <a:clrScheme name="Forests in a Global Context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Forests in a Global Contex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Forests in a Global Con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rests in a Global Contex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rests in a Global Contex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1598696</TotalTime>
  <Words>807</Words>
  <Application>Microsoft Office PowerPoint</Application>
  <PresentationFormat>On-screen Show (4:3)</PresentationFormat>
  <Paragraphs>160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Arial Unicode MS</vt:lpstr>
      <vt:lpstr>Arial</vt:lpstr>
      <vt:lpstr>Calibri</vt:lpstr>
      <vt:lpstr>Lucida Sans</vt:lpstr>
      <vt:lpstr>Ravie</vt:lpstr>
      <vt:lpstr>Times New Roman</vt:lpstr>
      <vt:lpstr>Office Theme</vt:lpstr>
      <vt:lpstr>1_Office Theme</vt:lpstr>
      <vt:lpstr>4_Office Theme</vt:lpstr>
      <vt:lpstr>Blank Presentation</vt:lpstr>
      <vt:lpstr>9_Forests in a Global Context</vt:lpstr>
      <vt:lpstr>10_Forests in a Global Context</vt:lpstr>
      <vt:lpstr>11_Forests in a Global Context</vt:lpstr>
      <vt:lpstr>5_Office Theme</vt:lpstr>
      <vt:lpstr>8_Forests in a Global Context</vt:lpstr>
      <vt:lpstr>14_Forests in a Global Context</vt:lpstr>
      <vt:lpstr>8_Office Theme</vt:lpstr>
      <vt:lpstr>11_Office Theme</vt:lpstr>
      <vt:lpstr>Importance of woody debris dynamics in understanding the forest carbon cycle  Shawn Fraver, Chris Woodall, Tony D’Amato, Jodi Forrester</vt:lpstr>
      <vt:lpstr>Global carbon cycle</vt:lpstr>
      <vt:lpstr>Knowledge gaps in the forest carbon cycle</vt:lpstr>
      <vt:lpstr>Carbon storage and downed woody debris</vt:lpstr>
      <vt:lpstr>Natural disturbances create woody debris in pulses</vt:lpstr>
      <vt:lpstr>Balance between Additions and Depletions</vt:lpstr>
      <vt:lpstr>Combining Additions and Depletions</vt:lpstr>
      <vt:lpstr>Decay stakes as a research tool</vt:lpstr>
      <vt:lpstr>PowerPoint Presentation</vt:lpstr>
      <vt:lpstr>PowerPoint Presentation</vt:lpstr>
      <vt:lpstr>Results:  Faster decay in gaps </vt:lpstr>
      <vt:lpstr>PowerPoint Presentation</vt:lpstr>
      <vt:lpstr>Importance of the fungal community</vt:lpstr>
      <vt:lpstr>PowerPoint Presentation</vt:lpstr>
      <vt:lpstr>Prevalence of ‘buried’ wood</vt:lpstr>
      <vt:lpstr>Buried wood proposals</vt:lpstr>
      <vt:lpstr>Decay stakes installed across a wetland gradient, Howland Research Forest</vt:lpstr>
      <vt:lpstr>Understanding woody  debris dynamics is important…   QUESTIONS?</vt:lpstr>
      <vt:lpstr>PowerPoint Presentation</vt:lpstr>
      <vt:lpstr>Strength loss occurs before any mass loss</vt:lpstr>
      <vt:lpstr>Woody debris mass following  stand-replacing disturbance (stand-level)</vt:lpstr>
      <vt:lpstr>PowerPoint Presentation</vt:lpstr>
      <vt:lpstr>Determine log volumes using a collapse ratio </vt:lpstr>
      <vt:lpstr>Climate change projected to increase woody debris decay rates (ie, reduce residence times) </vt:lpstr>
    </vt:vector>
  </TitlesOfParts>
  <Company>University of Maine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Shawn Fraver</dc:creator>
  <cp:lastModifiedBy>Shawn Fraver</cp:lastModifiedBy>
  <cp:revision>812</cp:revision>
  <cp:lastPrinted>2018-12-13T01:29:21Z</cp:lastPrinted>
  <dcterms:created xsi:type="dcterms:W3CDTF">2003-09-14T14:44:17Z</dcterms:created>
  <dcterms:modified xsi:type="dcterms:W3CDTF">2018-12-13T13:25:52Z</dcterms:modified>
</cp:coreProperties>
</file>