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67" r:id="rId2"/>
    <p:sldId id="330" r:id="rId3"/>
    <p:sldId id="331" r:id="rId4"/>
    <p:sldId id="332" r:id="rId5"/>
    <p:sldId id="307" r:id="rId6"/>
    <p:sldId id="328" r:id="rId7"/>
    <p:sldId id="310" r:id="rId8"/>
    <p:sldId id="262" r:id="rId9"/>
    <p:sldId id="322" r:id="rId10"/>
    <p:sldId id="323" r:id="rId11"/>
    <p:sldId id="334" r:id="rId12"/>
    <p:sldId id="335" r:id="rId13"/>
    <p:sldId id="264" r:id="rId14"/>
    <p:sldId id="324" r:id="rId15"/>
    <p:sldId id="325" r:id="rId16"/>
    <p:sldId id="327" r:id="rId17"/>
    <p:sldId id="32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8"/>
    <p:restoredTop sz="84697"/>
  </p:normalViewPr>
  <p:slideViewPr>
    <p:cSldViewPr snapToGrid="0" snapToObjects="1">
      <p:cViewPr varScale="1">
        <p:scale>
          <a:sx n="96" d="100"/>
          <a:sy n="96" d="100"/>
        </p:scale>
        <p:origin x="104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DC865-D70A-AC45-948A-EBC5A3F1F328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6B337-1758-B247-A3F1-425821D6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6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Lots of selective pressures</a:t>
            </a:r>
          </a:p>
          <a:p>
            <a:r>
              <a:rPr lang="en-US" dirty="0">
                <a:solidFill>
                  <a:schemeClr val="bg1"/>
                </a:solidFill>
              </a:rPr>
              <a:t>Warming temperatures,</a:t>
            </a:r>
          </a:p>
          <a:p>
            <a:r>
              <a:rPr lang="en-US" dirty="0">
                <a:solidFill>
                  <a:schemeClr val="bg1"/>
                </a:solidFill>
              </a:rPr>
              <a:t>Too much water,</a:t>
            </a:r>
          </a:p>
          <a:p>
            <a:r>
              <a:rPr lang="en-US" dirty="0">
                <a:solidFill>
                  <a:schemeClr val="bg1"/>
                </a:solidFill>
              </a:rPr>
              <a:t>Hot droughts,</a:t>
            </a:r>
          </a:p>
          <a:p>
            <a:r>
              <a:rPr lang="en-US" dirty="0">
                <a:solidFill>
                  <a:schemeClr val="bg1"/>
                </a:solidFill>
              </a:rPr>
              <a:t>Frost,</a:t>
            </a:r>
          </a:p>
          <a:p>
            <a:r>
              <a:rPr lang="en-US" dirty="0">
                <a:solidFill>
                  <a:schemeClr val="bg1"/>
                </a:solidFill>
              </a:rPr>
              <a:t>Too much shade,</a:t>
            </a:r>
          </a:p>
          <a:p>
            <a:r>
              <a:rPr lang="en-US" dirty="0">
                <a:solidFill>
                  <a:schemeClr val="bg1"/>
                </a:solidFill>
              </a:rPr>
              <a:t>Too many deer,</a:t>
            </a:r>
          </a:p>
          <a:p>
            <a:r>
              <a:rPr lang="en-US" dirty="0">
                <a:solidFill>
                  <a:schemeClr val="bg1"/>
                </a:solidFill>
              </a:rPr>
              <a:t>Non-native species,</a:t>
            </a:r>
          </a:p>
          <a:p>
            <a:r>
              <a:rPr lang="en-US" dirty="0">
                <a:solidFill>
                  <a:schemeClr val="bg1"/>
                </a:solidFill>
              </a:rPr>
              <a:t>N deposition,</a:t>
            </a:r>
          </a:p>
          <a:p>
            <a:r>
              <a:rPr lang="en-US" dirty="0">
                <a:solidFill>
                  <a:schemeClr val="bg1"/>
                </a:solidFill>
              </a:rPr>
              <a:t>Too many competitors,</a:t>
            </a:r>
          </a:p>
          <a:p>
            <a:r>
              <a:rPr lang="en-US" dirty="0">
                <a:solidFill>
                  <a:schemeClr val="bg1"/>
                </a:solidFill>
              </a:rPr>
              <a:t>Space is limited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Species able to establish, persist, grow, and recruit into larger size classes are likely to form the future overstory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6B337-1758-B247-A3F1-425821D66B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47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Lots of selective pressures</a:t>
            </a:r>
          </a:p>
          <a:p>
            <a:r>
              <a:rPr lang="en-US" dirty="0">
                <a:solidFill>
                  <a:schemeClr val="bg1"/>
                </a:solidFill>
              </a:rPr>
              <a:t>Warming temperatures,</a:t>
            </a:r>
          </a:p>
          <a:p>
            <a:r>
              <a:rPr lang="en-US" dirty="0">
                <a:solidFill>
                  <a:schemeClr val="bg1"/>
                </a:solidFill>
              </a:rPr>
              <a:t>Too much water,</a:t>
            </a:r>
          </a:p>
          <a:p>
            <a:r>
              <a:rPr lang="en-US" dirty="0">
                <a:solidFill>
                  <a:schemeClr val="bg1"/>
                </a:solidFill>
              </a:rPr>
              <a:t>Hot droughts,</a:t>
            </a:r>
          </a:p>
          <a:p>
            <a:r>
              <a:rPr lang="en-US" dirty="0">
                <a:solidFill>
                  <a:schemeClr val="bg1"/>
                </a:solidFill>
              </a:rPr>
              <a:t>Frost,</a:t>
            </a:r>
          </a:p>
          <a:p>
            <a:r>
              <a:rPr lang="en-US" dirty="0">
                <a:solidFill>
                  <a:schemeClr val="bg1"/>
                </a:solidFill>
              </a:rPr>
              <a:t>Too much shade,</a:t>
            </a:r>
          </a:p>
          <a:p>
            <a:r>
              <a:rPr lang="en-US" dirty="0">
                <a:solidFill>
                  <a:schemeClr val="bg1"/>
                </a:solidFill>
              </a:rPr>
              <a:t>Too many deer,</a:t>
            </a:r>
          </a:p>
          <a:p>
            <a:r>
              <a:rPr lang="en-US" dirty="0">
                <a:solidFill>
                  <a:schemeClr val="bg1"/>
                </a:solidFill>
              </a:rPr>
              <a:t>Non-native species,</a:t>
            </a:r>
          </a:p>
          <a:p>
            <a:r>
              <a:rPr lang="en-US" dirty="0">
                <a:solidFill>
                  <a:schemeClr val="bg1"/>
                </a:solidFill>
              </a:rPr>
              <a:t>N deposition,</a:t>
            </a:r>
          </a:p>
          <a:p>
            <a:r>
              <a:rPr lang="en-US" dirty="0">
                <a:solidFill>
                  <a:schemeClr val="bg1"/>
                </a:solidFill>
              </a:rPr>
              <a:t>Too many competitors,</a:t>
            </a:r>
          </a:p>
          <a:p>
            <a:r>
              <a:rPr lang="en-US" dirty="0">
                <a:solidFill>
                  <a:schemeClr val="bg1"/>
                </a:solidFill>
              </a:rPr>
              <a:t>Space is limited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Species able to establish, persist, grow, and recruit into larger size classes are likely to form the future overstory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6B337-1758-B247-A3F1-425821D66B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Andrew Barton, University of Maine, Farmington</a:t>
            </a:r>
          </a:p>
          <a:p>
            <a:r>
              <a:rPr lang="en-US" dirty="0">
                <a:solidFill>
                  <a:schemeClr val="bg1"/>
                </a:solidFill>
              </a:rPr>
              <a:t>Justin Becknell, Colby College</a:t>
            </a:r>
          </a:p>
          <a:p>
            <a:r>
              <a:rPr lang="en-US" dirty="0">
                <a:solidFill>
                  <a:schemeClr val="bg1"/>
                </a:solidFill>
              </a:rPr>
              <a:t>Dylan </a:t>
            </a:r>
            <a:r>
              <a:rPr lang="en-US" dirty="0" err="1">
                <a:solidFill>
                  <a:schemeClr val="bg1"/>
                </a:solidFill>
              </a:rPr>
              <a:t>Dillaway</a:t>
            </a:r>
            <a:r>
              <a:rPr lang="en-US" dirty="0">
                <a:solidFill>
                  <a:schemeClr val="bg1"/>
                </a:solidFill>
              </a:rPr>
              <a:t>, Unity College</a:t>
            </a:r>
          </a:p>
          <a:p>
            <a:r>
              <a:rPr lang="en-US" dirty="0">
                <a:solidFill>
                  <a:schemeClr val="bg1"/>
                </a:solidFill>
              </a:rPr>
              <a:t>Eric Jones, University of Maine, Machias</a:t>
            </a:r>
          </a:p>
          <a:p>
            <a:r>
              <a:rPr lang="en-US" dirty="0">
                <a:solidFill>
                  <a:schemeClr val="bg1"/>
                </a:solidFill>
              </a:rPr>
              <a:t>Thomas </a:t>
            </a:r>
            <a:r>
              <a:rPr lang="en-US" dirty="0" err="1">
                <a:solidFill>
                  <a:schemeClr val="bg1"/>
                </a:solidFill>
              </a:rPr>
              <a:t>Klak</a:t>
            </a:r>
            <a:r>
              <a:rPr lang="en-US" dirty="0">
                <a:solidFill>
                  <a:schemeClr val="bg1"/>
                </a:solidFill>
              </a:rPr>
              <a:t>, University of New England</a:t>
            </a:r>
          </a:p>
          <a:p>
            <a:r>
              <a:rPr lang="en-US" dirty="0">
                <a:solidFill>
                  <a:schemeClr val="bg1"/>
                </a:solidFill>
              </a:rPr>
              <a:t>Neil Thompson, University of Maine, Fort Kent</a:t>
            </a:r>
          </a:p>
          <a:p>
            <a:r>
              <a:rPr lang="en-US" dirty="0" err="1">
                <a:solidFill>
                  <a:schemeClr val="bg1"/>
                </a:solidFill>
              </a:rPr>
              <a:t>YongJiang</a:t>
            </a:r>
            <a:r>
              <a:rPr lang="en-US" dirty="0">
                <a:solidFill>
                  <a:schemeClr val="bg1"/>
                </a:solidFill>
              </a:rPr>
              <a:t> (John) Zhang, University of Maine, Orono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6B337-1758-B247-A3F1-425821D66B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9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54E9-ABC0-C44C-96E7-9502F0E5C7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4DD9-59C4-3D43-87C2-4308E5224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5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54E9-ABC0-C44C-96E7-9502F0E5C7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4DD9-59C4-3D43-87C2-4308E5224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7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54E9-ABC0-C44C-96E7-9502F0E5C7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4DD9-59C4-3D43-87C2-4308E5224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54E9-ABC0-C44C-96E7-9502F0E5C7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4DD9-59C4-3D43-87C2-4308E5224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1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54E9-ABC0-C44C-96E7-9502F0E5C7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4DD9-59C4-3D43-87C2-4308E5224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8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54E9-ABC0-C44C-96E7-9502F0E5C7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4DD9-59C4-3D43-87C2-4308E5224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1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54E9-ABC0-C44C-96E7-9502F0E5C7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4DD9-59C4-3D43-87C2-4308E5224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54E9-ABC0-C44C-96E7-9502F0E5C7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4DD9-59C4-3D43-87C2-4308E5224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54E9-ABC0-C44C-96E7-9502F0E5C7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4DD9-59C4-3D43-87C2-4308E5224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7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54E9-ABC0-C44C-96E7-9502F0E5C7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4DD9-59C4-3D43-87C2-4308E5224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4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54E9-ABC0-C44C-96E7-9502F0E5C7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4DD9-59C4-3D43-87C2-4308E5224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8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354E9-ABC0-C44C-96E7-9502F0E5C7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24DD9-59C4-3D43-87C2-4308E52241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0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tiff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159" y="530904"/>
            <a:ext cx="6740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chemeClr val="bg1"/>
                </a:solidFill>
              </a:rPr>
              <a:t>Examining the future forest </a:t>
            </a:r>
          </a:p>
          <a:p>
            <a:pPr lvl="0" algn="ctr"/>
            <a:r>
              <a:rPr lang="en-US" sz="3200" b="1" dirty="0">
                <a:solidFill>
                  <a:schemeClr val="bg1"/>
                </a:solidFill>
              </a:rPr>
              <a:t>through tree seedling experiments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91203" y="3388665"/>
            <a:ext cx="3119809" cy="2755990"/>
            <a:chOff x="1914119" y="1984306"/>
            <a:chExt cx="4572000" cy="4572000"/>
          </a:xfrm>
        </p:grpSpPr>
        <p:sp>
          <p:nvSpPr>
            <p:cNvPr id="4" name="Rectangle 3"/>
            <p:cNvSpPr/>
            <p:nvPr/>
          </p:nvSpPr>
          <p:spPr>
            <a:xfrm>
              <a:off x="2450067" y="2540185"/>
              <a:ext cx="3455370" cy="3610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 descr="Schoodic logo.pdf"/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4119" y="1984306"/>
              <a:ext cx="4572000" cy="4572000"/>
            </a:xfrm>
            <a:prstGeom prst="rect">
              <a:avLst/>
            </a:prstGeom>
          </p:spPr>
        </p:pic>
      </p:grpSp>
      <p:pic>
        <p:nvPicPr>
          <p:cNvPr id="8" name="Picture 7" descr="GR03_Pinus_str_silhouette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0A0A0A"/>
              </a:clrFrom>
              <a:clrTo>
                <a:srgbClr val="0A0A0A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" b="97333" l="3072" r="91809">
                        <a14:foregroundMark x1="37543" y1="62833" x2="37884" y2="63000"/>
                        <a14:foregroundMark x1="24232" y1="62167" x2="25256" y2="62167"/>
                        <a14:foregroundMark x1="29693" y1="62167" x2="30034" y2="62333"/>
                        <a14:foregroundMark x1="60068" y1="61333" x2="60410" y2="61667"/>
                        <a14:foregroundMark x1="52901" y1="61333" x2="52901" y2="61167"/>
                        <a14:foregroundMark x1="53242" y1="60500" x2="53584" y2="60333"/>
                        <a14:foregroundMark x1="58362" y1="44333" x2="82935" y2="45167"/>
                        <a14:foregroundMark x1="83618" y1="37333" x2="84642" y2="37500"/>
                        <a14:foregroundMark x1="41980" y1="60833" x2="41980" y2="60667"/>
                        <a14:foregroundMark x1="40614" y1="80000" x2="40956" y2="80000"/>
                        <a14:foregroundMark x1="45734" y1="79167" x2="44710" y2="79333"/>
                        <a14:foregroundMark x1="42662" y1="79833" x2="44027" y2="79667"/>
                        <a14:foregroundMark x1="17406" y1="49000" x2="21160" y2="50000"/>
                        <a14:foregroundMark x1="52560" y1="46167" x2="53925" y2="46000"/>
                        <a14:foregroundMark x1="54608" y1="45167" x2="54608" y2="45167"/>
                        <a14:foregroundMark x1="63823" y1="46000" x2="64164" y2="46000"/>
                        <a14:foregroundMark x1="70990" y1="25500" x2="77474" y2="25500"/>
                        <a14:foregroundMark x1="64846" y1="23167" x2="64505" y2="22667"/>
                        <a14:foregroundMark x1="66553" y1="22667" x2="67577" y2="22500"/>
                        <a14:foregroundMark x1="61433" y1="23667" x2="62457" y2="23167"/>
                        <a14:foregroundMark x1="58362" y1="23167" x2="59044" y2="23000"/>
                        <a14:foregroundMark x1="55290" y1="21667" x2="55290" y2="22333"/>
                        <a14:backgroundMark x1="52901" y1="16333" x2="55631" y2="15167"/>
                        <a14:backgroundMark x1="45734" y1="20667" x2="44710" y2="20667"/>
                        <a14:backgroundMark x1="43345" y1="22167" x2="44369" y2="22833"/>
                        <a14:backgroundMark x1="49488" y1="25500" x2="50171" y2="25333"/>
                        <a14:backgroundMark x1="50853" y1="40333" x2="51195" y2="38833"/>
                        <a14:backgroundMark x1="45051" y1="39500" x2="45051" y2="39500"/>
                        <a14:backgroundMark x1="41297" y1="43000" x2="43345" y2="42667"/>
                        <a14:backgroundMark x1="41297" y1="44667" x2="43345" y2="45000"/>
                        <a14:backgroundMark x1="51536" y1="50833" x2="51536" y2="51667"/>
                        <a14:backgroundMark x1="62799" y1="14500" x2="63823" y2="14167"/>
                        <a14:backgroundMark x1="67577" y1="14333" x2="68942" y2="14000"/>
                        <a14:backgroundMark x1="51536" y1="58333" x2="52560" y2="57667"/>
                        <a14:backgroundMark x1="42321" y1="57333" x2="43345" y2="57000"/>
                        <a14:backgroundMark x1="25597" y1="51667" x2="27304" y2="51667"/>
                        <a14:backgroundMark x1="34130" y1="60500" x2="35836" y2="60500"/>
                        <a14:backgroundMark x1="51536" y1="55667" x2="51536" y2="55667"/>
                        <a14:backgroundMark x1="60068" y1="59667" x2="61433" y2="59500"/>
                        <a14:backgroundMark x1="64505" y1="58333" x2="65188" y2="58333"/>
                        <a14:backgroundMark x1="74061" y1="65333" x2="74744" y2="65500"/>
                        <a14:backgroundMark x1="52560" y1="70667" x2="53584" y2="70333"/>
                        <a14:backgroundMark x1="29693" y1="59500" x2="30375" y2="59667"/>
                        <a14:backgroundMark x1="20478" y1="54000" x2="20478" y2="54333"/>
                        <a14:backgroundMark x1="29693" y1="50667" x2="30375" y2="50500"/>
                        <a14:backgroundMark x1="50853" y1="45667" x2="52218" y2="45333"/>
                        <a14:backgroundMark x1="45392" y1="47167" x2="45734" y2="47167"/>
                        <a14:backgroundMark x1="42321" y1="46333" x2="42321" y2="46333"/>
                        <a14:backgroundMark x1="42321" y1="36333" x2="42321" y2="36333"/>
                        <a14:backgroundMark x1="50853" y1="35667" x2="51195" y2="35167"/>
                        <a14:backgroundMark x1="52901" y1="35167" x2="53925" y2="35167"/>
                        <a14:backgroundMark x1="52218" y1="36333" x2="52218" y2="36333"/>
                        <a14:backgroundMark x1="64505" y1="31667" x2="65188" y2="31667"/>
                        <a14:backgroundMark x1="37201" y1="53667" x2="37543" y2="54000"/>
                        <a14:backgroundMark x1="45051" y1="55500" x2="45734" y2="55500"/>
                        <a14:backgroundMark x1="51195" y1="59667" x2="51195" y2="59833"/>
                        <a14:backgroundMark x1="51195" y1="60667" x2="54608" y2="58833"/>
                        <a14:backgroundMark x1="53925" y1="60667" x2="54608" y2="60500"/>
                        <a14:backgroundMark x1="58703" y1="60500" x2="60068" y2="60500"/>
                        <a14:backgroundMark x1="42662" y1="41500" x2="44369" y2="41333"/>
                        <a14:backgroundMark x1="38567" y1="33667" x2="37543" y2="33667"/>
                        <a14:backgroundMark x1="43686" y1="30833" x2="44369" y2="31000"/>
                        <a14:backgroundMark x1="52901" y1="32333" x2="53584" y2="31667"/>
                        <a14:backgroundMark x1="51195" y1="30167" x2="51536" y2="29833"/>
                        <a14:backgroundMark x1="53584" y1="30000" x2="53925" y2="30000"/>
                        <a14:backgroundMark x1="41297" y1="52833" x2="41638" y2="53000"/>
                        <a14:backgroundMark x1="51195" y1="53500" x2="51877" y2="53333"/>
                        <a14:backgroundMark x1="64505" y1="45500" x2="64846" y2="45500"/>
                        <a14:backgroundMark x1="60751" y1="31500" x2="61433" y2="31500"/>
                        <a14:backgroundMark x1="51195" y1="15167" x2="52560" y2="14500"/>
                        <a14:backgroundMark x1="54608" y1="13833" x2="54608" y2="13500"/>
                        <a14:backgroundMark x1="50853" y1="11833" x2="50853" y2="11833"/>
                        <a14:backgroundMark x1="48464" y1="15000" x2="48464" y2="14500"/>
                        <a14:backgroundMark x1="41297" y1="13333" x2="41638" y2="13333"/>
                        <a14:backgroundMark x1="41638" y1="14500" x2="41638" y2="14667"/>
                        <a14:backgroundMark x1="68601" y1="20833" x2="70648" y2="20167"/>
                        <a14:backgroundMark x1="64505" y1="20667" x2="64846" y2="20000"/>
                        <a14:backgroundMark x1="55973" y1="21667" x2="58703" y2="21333"/>
                        <a14:backgroundMark x1="52218" y1="22167" x2="53925" y2="21833"/>
                        <a14:backgroundMark x1="65529" y1="22500" x2="66553" y2="22167"/>
                        <a14:backgroundMark x1="63481" y1="23167" x2="63823" y2="23000"/>
                        <a14:backgroundMark x1="62116" y1="24000" x2="62799" y2="24000"/>
                        <a14:backgroundMark x1="61433" y1="22333" x2="62799" y2="22167"/>
                        <a14:backgroundMark x1="67577" y1="17500" x2="68942" y2="17500"/>
                        <a14:backgroundMark x1="65529" y1="17000" x2="65870" y2="16833"/>
                        <a14:backgroundMark x1="62799" y1="15833" x2="63140" y2="15667"/>
                        <a14:backgroundMark x1="64505" y1="16500" x2="65188" y2="1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32" y="1775663"/>
            <a:ext cx="2073454" cy="42459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50029" y="5021654"/>
            <a:ext cx="26858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Nicholas Fisichelli, Ph.D.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Forest Ecology 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December 14, 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4263" y="2742334"/>
            <a:ext cx="5383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Forest Ecosystem Monitoring Cooperative</a:t>
            </a:r>
          </a:p>
        </p:txBody>
      </p:sp>
    </p:spTree>
    <p:extLst>
      <p:ext uri="{BB962C8B-B14F-4D97-AF65-F5344CB8AC3E}">
        <p14:creationId xmlns:p14="http://schemas.microsoft.com/office/powerpoint/2010/main" val="1483052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B723D3B1-D5EF-844F-A12A-3A3BA40F1A42}"/>
              </a:ext>
            </a:extLst>
          </p:cNvPr>
          <p:cNvSpPr/>
          <p:nvPr/>
        </p:nvSpPr>
        <p:spPr>
          <a:xfrm>
            <a:off x="823965" y="3455718"/>
            <a:ext cx="8277101" cy="2054431"/>
          </a:xfrm>
          <a:custGeom>
            <a:avLst/>
            <a:gdLst>
              <a:gd name="connsiteX0" fmla="*/ 0 w 8277101"/>
              <a:gd name="connsiteY0" fmla="*/ 2054431 h 2054431"/>
              <a:gd name="connsiteX1" fmla="*/ 130629 w 8277101"/>
              <a:gd name="connsiteY1" fmla="*/ 2018805 h 2054431"/>
              <a:gd name="connsiteX2" fmla="*/ 178130 w 8277101"/>
              <a:gd name="connsiteY2" fmla="*/ 1995054 h 2054431"/>
              <a:gd name="connsiteX3" fmla="*/ 213756 w 8277101"/>
              <a:gd name="connsiteY3" fmla="*/ 1971304 h 2054431"/>
              <a:gd name="connsiteX4" fmla="*/ 273132 w 8277101"/>
              <a:gd name="connsiteY4" fmla="*/ 1959428 h 2054431"/>
              <a:gd name="connsiteX5" fmla="*/ 380010 w 8277101"/>
              <a:gd name="connsiteY5" fmla="*/ 1923802 h 2054431"/>
              <a:gd name="connsiteX6" fmla="*/ 415636 w 8277101"/>
              <a:gd name="connsiteY6" fmla="*/ 1911927 h 2054431"/>
              <a:gd name="connsiteX7" fmla="*/ 463138 w 8277101"/>
              <a:gd name="connsiteY7" fmla="*/ 1900052 h 2054431"/>
              <a:gd name="connsiteX8" fmla="*/ 498764 w 8277101"/>
              <a:gd name="connsiteY8" fmla="*/ 1888176 h 2054431"/>
              <a:gd name="connsiteX9" fmla="*/ 605642 w 8277101"/>
              <a:gd name="connsiteY9" fmla="*/ 1876301 h 2054431"/>
              <a:gd name="connsiteX10" fmla="*/ 902525 w 8277101"/>
              <a:gd name="connsiteY10" fmla="*/ 1840675 h 2054431"/>
              <a:gd name="connsiteX11" fmla="*/ 1365662 w 8277101"/>
              <a:gd name="connsiteY11" fmla="*/ 1852550 h 2054431"/>
              <a:gd name="connsiteX12" fmla="*/ 1460665 w 8277101"/>
              <a:gd name="connsiteY12" fmla="*/ 1852550 h 2054431"/>
              <a:gd name="connsiteX13" fmla="*/ 1816925 w 8277101"/>
              <a:gd name="connsiteY13" fmla="*/ 1840675 h 2054431"/>
              <a:gd name="connsiteX14" fmla="*/ 1876301 w 8277101"/>
              <a:gd name="connsiteY14" fmla="*/ 1828800 h 2054431"/>
              <a:gd name="connsiteX15" fmla="*/ 1911927 w 8277101"/>
              <a:gd name="connsiteY15" fmla="*/ 1840675 h 2054431"/>
              <a:gd name="connsiteX16" fmla="*/ 1983179 w 8277101"/>
              <a:gd name="connsiteY16" fmla="*/ 1852550 h 2054431"/>
              <a:gd name="connsiteX17" fmla="*/ 2173184 w 8277101"/>
              <a:gd name="connsiteY17" fmla="*/ 1828800 h 2054431"/>
              <a:gd name="connsiteX18" fmla="*/ 2636322 w 8277101"/>
              <a:gd name="connsiteY18" fmla="*/ 1805049 h 2054431"/>
              <a:gd name="connsiteX19" fmla="*/ 2719449 w 8277101"/>
              <a:gd name="connsiteY19" fmla="*/ 1828800 h 2054431"/>
              <a:gd name="connsiteX20" fmla="*/ 2766951 w 8277101"/>
              <a:gd name="connsiteY20" fmla="*/ 1805049 h 2054431"/>
              <a:gd name="connsiteX21" fmla="*/ 2873829 w 8277101"/>
              <a:gd name="connsiteY21" fmla="*/ 1781298 h 2054431"/>
              <a:gd name="connsiteX22" fmla="*/ 2921330 w 8277101"/>
              <a:gd name="connsiteY22" fmla="*/ 1793174 h 2054431"/>
              <a:gd name="connsiteX23" fmla="*/ 2992582 w 8277101"/>
              <a:gd name="connsiteY23" fmla="*/ 1769423 h 2054431"/>
              <a:gd name="connsiteX24" fmla="*/ 3087584 w 8277101"/>
              <a:gd name="connsiteY24" fmla="*/ 1745673 h 2054431"/>
              <a:gd name="connsiteX25" fmla="*/ 3289465 w 8277101"/>
              <a:gd name="connsiteY25" fmla="*/ 1710047 h 2054431"/>
              <a:gd name="connsiteX26" fmla="*/ 3325091 w 8277101"/>
              <a:gd name="connsiteY26" fmla="*/ 1698171 h 2054431"/>
              <a:gd name="connsiteX27" fmla="*/ 3479470 w 8277101"/>
              <a:gd name="connsiteY27" fmla="*/ 1674421 h 2054431"/>
              <a:gd name="connsiteX28" fmla="*/ 3681351 w 8277101"/>
              <a:gd name="connsiteY28" fmla="*/ 1650670 h 2054431"/>
              <a:gd name="connsiteX29" fmla="*/ 3776353 w 8277101"/>
              <a:gd name="connsiteY29" fmla="*/ 1638795 h 2054431"/>
              <a:gd name="connsiteX30" fmla="*/ 3859481 w 8277101"/>
              <a:gd name="connsiteY30" fmla="*/ 1626919 h 2054431"/>
              <a:gd name="connsiteX31" fmla="*/ 3906982 w 8277101"/>
              <a:gd name="connsiteY31" fmla="*/ 1615044 h 2054431"/>
              <a:gd name="connsiteX32" fmla="*/ 3978234 w 8277101"/>
              <a:gd name="connsiteY32" fmla="*/ 1591293 h 2054431"/>
              <a:gd name="connsiteX33" fmla="*/ 4013860 w 8277101"/>
              <a:gd name="connsiteY33" fmla="*/ 1579418 h 2054431"/>
              <a:gd name="connsiteX34" fmla="*/ 4049486 w 8277101"/>
              <a:gd name="connsiteY34" fmla="*/ 1567543 h 2054431"/>
              <a:gd name="connsiteX35" fmla="*/ 4085112 w 8277101"/>
              <a:gd name="connsiteY35" fmla="*/ 1531917 h 2054431"/>
              <a:gd name="connsiteX36" fmla="*/ 4156364 w 8277101"/>
              <a:gd name="connsiteY36" fmla="*/ 1508166 h 2054431"/>
              <a:gd name="connsiteX37" fmla="*/ 4263242 w 8277101"/>
              <a:gd name="connsiteY37" fmla="*/ 1448789 h 2054431"/>
              <a:gd name="connsiteX38" fmla="*/ 4310743 w 8277101"/>
              <a:gd name="connsiteY38" fmla="*/ 1413163 h 2054431"/>
              <a:gd name="connsiteX39" fmla="*/ 4381995 w 8277101"/>
              <a:gd name="connsiteY39" fmla="*/ 1365662 h 2054431"/>
              <a:gd name="connsiteX40" fmla="*/ 4441371 w 8277101"/>
              <a:gd name="connsiteY40" fmla="*/ 1306286 h 2054431"/>
              <a:gd name="connsiteX41" fmla="*/ 4476997 w 8277101"/>
              <a:gd name="connsiteY41" fmla="*/ 1258784 h 2054431"/>
              <a:gd name="connsiteX42" fmla="*/ 4512623 w 8277101"/>
              <a:gd name="connsiteY42" fmla="*/ 1235034 h 2054431"/>
              <a:gd name="connsiteX43" fmla="*/ 4595751 w 8277101"/>
              <a:gd name="connsiteY43" fmla="*/ 1151906 h 2054431"/>
              <a:gd name="connsiteX44" fmla="*/ 4643252 w 8277101"/>
              <a:gd name="connsiteY44" fmla="*/ 1080654 h 2054431"/>
              <a:gd name="connsiteX45" fmla="*/ 4702629 w 8277101"/>
              <a:gd name="connsiteY45" fmla="*/ 1033153 h 2054431"/>
              <a:gd name="connsiteX46" fmla="*/ 4750130 w 8277101"/>
              <a:gd name="connsiteY46" fmla="*/ 961901 h 2054431"/>
              <a:gd name="connsiteX47" fmla="*/ 4773881 w 8277101"/>
              <a:gd name="connsiteY47" fmla="*/ 914400 h 2054431"/>
              <a:gd name="connsiteX48" fmla="*/ 4809507 w 8277101"/>
              <a:gd name="connsiteY48" fmla="*/ 890649 h 2054431"/>
              <a:gd name="connsiteX49" fmla="*/ 4857008 w 8277101"/>
              <a:gd name="connsiteY49" fmla="*/ 819397 h 2054431"/>
              <a:gd name="connsiteX50" fmla="*/ 4940135 w 8277101"/>
              <a:gd name="connsiteY50" fmla="*/ 760021 h 2054431"/>
              <a:gd name="connsiteX51" fmla="*/ 5011387 w 8277101"/>
              <a:gd name="connsiteY51" fmla="*/ 688769 h 2054431"/>
              <a:gd name="connsiteX52" fmla="*/ 5047013 w 8277101"/>
              <a:gd name="connsiteY52" fmla="*/ 653143 h 2054431"/>
              <a:gd name="connsiteX53" fmla="*/ 5070764 w 8277101"/>
              <a:gd name="connsiteY53" fmla="*/ 605641 h 2054431"/>
              <a:gd name="connsiteX54" fmla="*/ 5106390 w 8277101"/>
              <a:gd name="connsiteY54" fmla="*/ 581891 h 2054431"/>
              <a:gd name="connsiteX55" fmla="*/ 5177642 w 8277101"/>
              <a:gd name="connsiteY55" fmla="*/ 475013 h 2054431"/>
              <a:gd name="connsiteX56" fmla="*/ 5237018 w 8277101"/>
              <a:gd name="connsiteY56" fmla="*/ 427511 h 2054431"/>
              <a:gd name="connsiteX57" fmla="*/ 5260769 w 8277101"/>
              <a:gd name="connsiteY57" fmla="*/ 391886 h 2054431"/>
              <a:gd name="connsiteX58" fmla="*/ 5296395 w 8277101"/>
              <a:gd name="connsiteY58" fmla="*/ 356260 h 2054431"/>
              <a:gd name="connsiteX59" fmla="*/ 5308270 w 8277101"/>
              <a:gd name="connsiteY59" fmla="*/ 320634 h 2054431"/>
              <a:gd name="connsiteX60" fmla="*/ 5403273 w 8277101"/>
              <a:gd name="connsiteY60" fmla="*/ 273132 h 2054431"/>
              <a:gd name="connsiteX61" fmla="*/ 5533901 w 8277101"/>
              <a:gd name="connsiteY61" fmla="*/ 201880 h 2054431"/>
              <a:gd name="connsiteX62" fmla="*/ 5652655 w 8277101"/>
              <a:gd name="connsiteY62" fmla="*/ 166254 h 2054431"/>
              <a:gd name="connsiteX63" fmla="*/ 5723907 w 8277101"/>
              <a:gd name="connsiteY63" fmla="*/ 142504 h 2054431"/>
              <a:gd name="connsiteX64" fmla="*/ 5771408 w 8277101"/>
              <a:gd name="connsiteY64" fmla="*/ 130628 h 2054431"/>
              <a:gd name="connsiteX65" fmla="*/ 5842660 w 8277101"/>
              <a:gd name="connsiteY65" fmla="*/ 106878 h 2054431"/>
              <a:gd name="connsiteX66" fmla="*/ 5878286 w 8277101"/>
              <a:gd name="connsiteY66" fmla="*/ 95002 h 2054431"/>
              <a:gd name="connsiteX67" fmla="*/ 5937662 w 8277101"/>
              <a:gd name="connsiteY67" fmla="*/ 83127 h 2054431"/>
              <a:gd name="connsiteX68" fmla="*/ 5973288 w 8277101"/>
              <a:gd name="connsiteY68" fmla="*/ 71252 h 2054431"/>
              <a:gd name="connsiteX69" fmla="*/ 6032665 w 8277101"/>
              <a:gd name="connsiteY69" fmla="*/ 59376 h 2054431"/>
              <a:gd name="connsiteX70" fmla="*/ 6068291 w 8277101"/>
              <a:gd name="connsiteY70" fmla="*/ 47501 h 2054431"/>
              <a:gd name="connsiteX71" fmla="*/ 6115792 w 8277101"/>
              <a:gd name="connsiteY71" fmla="*/ 35626 h 2054431"/>
              <a:gd name="connsiteX72" fmla="*/ 6187044 w 8277101"/>
              <a:gd name="connsiteY72" fmla="*/ 11875 h 2054431"/>
              <a:gd name="connsiteX73" fmla="*/ 6258296 w 8277101"/>
              <a:gd name="connsiteY73" fmla="*/ 0 h 2054431"/>
              <a:gd name="connsiteX74" fmla="*/ 6412675 w 8277101"/>
              <a:gd name="connsiteY74" fmla="*/ 11875 h 2054431"/>
              <a:gd name="connsiteX75" fmla="*/ 6745184 w 8277101"/>
              <a:gd name="connsiteY75" fmla="*/ 23750 h 2054431"/>
              <a:gd name="connsiteX76" fmla="*/ 6792686 w 8277101"/>
              <a:gd name="connsiteY76" fmla="*/ 35626 h 2054431"/>
              <a:gd name="connsiteX77" fmla="*/ 6899564 w 8277101"/>
              <a:gd name="connsiteY77" fmla="*/ 47501 h 2054431"/>
              <a:gd name="connsiteX78" fmla="*/ 6947065 w 8277101"/>
              <a:gd name="connsiteY78" fmla="*/ 35626 h 2054431"/>
              <a:gd name="connsiteX79" fmla="*/ 6982691 w 8277101"/>
              <a:gd name="connsiteY79" fmla="*/ 47501 h 2054431"/>
              <a:gd name="connsiteX80" fmla="*/ 7101444 w 8277101"/>
              <a:gd name="connsiteY80" fmla="*/ 83127 h 2054431"/>
              <a:gd name="connsiteX81" fmla="*/ 7184571 w 8277101"/>
              <a:gd name="connsiteY81" fmla="*/ 118753 h 2054431"/>
              <a:gd name="connsiteX82" fmla="*/ 7220197 w 8277101"/>
              <a:gd name="connsiteY82" fmla="*/ 154379 h 2054431"/>
              <a:gd name="connsiteX83" fmla="*/ 7291449 w 8277101"/>
              <a:gd name="connsiteY83" fmla="*/ 178130 h 2054431"/>
              <a:gd name="connsiteX84" fmla="*/ 7398327 w 8277101"/>
              <a:gd name="connsiteY84" fmla="*/ 237506 h 2054431"/>
              <a:gd name="connsiteX85" fmla="*/ 7433953 w 8277101"/>
              <a:gd name="connsiteY85" fmla="*/ 261257 h 2054431"/>
              <a:gd name="connsiteX86" fmla="*/ 7493330 w 8277101"/>
              <a:gd name="connsiteY86" fmla="*/ 320634 h 2054431"/>
              <a:gd name="connsiteX87" fmla="*/ 7552707 w 8277101"/>
              <a:gd name="connsiteY87" fmla="*/ 391886 h 2054431"/>
              <a:gd name="connsiteX88" fmla="*/ 7588332 w 8277101"/>
              <a:gd name="connsiteY88" fmla="*/ 415636 h 2054431"/>
              <a:gd name="connsiteX89" fmla="*/ 7659584 w 8277101"/>
              <a:gd name="connsiteY89" fmla="*/ 475013 h 2054431"/>
              <a:gd name="connsiteX90" fmla="*/ 7718961 w 8277101"/>
              <a:gd name="connsiteY90" fmla="*/ 534389 h 2054431"/>
              <a:gd name="connsiteX91" fmla="*/ 7742712 w 8277101"/>
              <a:gd name="connsiteY91" fmla="*/ 570015 h 2054431"/>
              <a:gd name="connsiteX92" fmla="*/ 7778338 w 8277101"/>
              <a:gd name="connsiteY92" fmla="*/ 605641 h 2054431"/>
              <a:gd name="connsiteX93" fmla="*/ 7790213 w 8277101"/>
              <a:gd name="connsiteY93" fmla="*/ 641267 h 2054431"/>
              <a:gd name="connsiteX94" fmla="*/ 7873340 w 8277101"/>
              <a:gd name="connsiteY94" fmla="*/ 748145 h 2054431"/>
              <a:gd name="connsiteX95" fmla="*/ 7944592 w 8277101"/>
              <a:gd name="connsiteY95" fmla="*/ 890649 h 2054431"/>
              <a:gd name="connsiteX96" fmla="*/ 7968343 w 8277101"/>
              <a:gd name="connsiteY96" fmla="*/ 926275 h 2054431"/>
              <a:gd name="connsiteX97" fmla="*/ 7992094 w 8277101"/>
              <a:gd name="connsiteY97" fmla="*/ 961901 h 2054431"/>
              <a:gd name="connsiteX98" fmla="*/ 8003969 w 8277101"/>
              <a:gd name="connsiteY98" fmla="*/ 1009402 h 2054431"/>
              <a:gd name="connsiteX99" fmla="*/ 8015844 w 8277101"/>
              <a:gd name="connsiteY99" fmla="*/ 1068779 h 2054431"/>
              <a:gd name="connsiteX100" fmla="*/ 8039595 w 8277101"/>
              <a:gd name="connsiteY100" fmla="*/ 1140031 h 2054431"/>
              <a:gd name="connsiteX101" fmla="*/ 8051470 w 8277101"/>
              <a:gd name="connsiteY101" fmla="*/ 1175657 h 2054431"/>
              <a:gd name="connsiteX102" fmla="*/ 8134597 w 8277101"/>
              <a:gd name="connsiteY102" fmla="*/ 1282535 h 2054431"/>
              <a:gd name="connsiteX103" fmla="*/ 8170223 w 8277101"/>
              <a:gd name="connsiteY103" fmla="*/ 1341911 h 2054431"/>
              <a:gd name="connsiteX104" fmla="*/ 8182099 w 8277101"/>
              <a:gd name="connsiteY104" fmla="*/ 1377537 h 2054431"/>
              <a:gd name="connsiteX105" fmla="*/ 8229600 w 8277101"/>
              <a:gd name="connsiteY105" fmla="*/ 1448789 h 2054431"/>
              <a:gd name="connsiteX106" fmla="*/ 8277101 w 8277101"/>
              <a:gd name="connsiteY106" fmla="*/ 1448789 h 205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8277101" h="2054431">
                <a:moveTo>
                  <a:pt x="0" y="2054431"/>
                </a:moveTo>
                <a:cubicBezTo>
                  <a:pt x="43436" y="2045744"/>
                  <a:pt x="90450" y="2038895"/>
                  <a:pt x="130629" y="2018805"/>
                </a:cubicBezTo>
                <a:cubicBezTo>
                  <a:pt x="146463" y="2010888"/>
                  <a:pt x="162760" y="2003837"/>
                  <a:pt x="178130" y="1995054"/>
                </a:cubicBezTo>
                <a:cubicBezTo>
                  <a:pt x="190522" y="1987973"/>
                  <a:pt x="200392" y="1976315"/>
                  <a:pt x="213756" y="1971304"/>
                </a:cubicBezTo>
                <a:cubicBezTo>
                  <a:pt x="232655" y="1964217"/>
                  <a:pt x="253659" y="1964739"/>
                  <a:pt x="273132" y="1959428"/>
                </a:cubicBezTo>
                <a:cubicBezTo>
                  <a:pt x="273179" y="1959415"/>
                  <a:pt x="362174" y="1929747"/>
                  <a:pt x="380010" y="1923802"/>
                </a:cubicBezTo>
                <a:cubicBezTo>
                  <a:pt x="391885" y="1919844"/>
                  <a:pt x="403492" y="1914963"/>
                  <a:pt x="415636" y="1911927"/>
                </a:cubicBezTo>
                <a:cubicBezTo>
                  <a:pt x="431470" y="1907969"/>
                  <a:pt x="447445" y="1904536"/>
                  <a:pt x="463138" y="1900052"/>
                </a:cubicBezTo>
                <a:cubicBezTo>
                  <a:pt x="475174" y="1896613"/>
                  <a:pt x="486417" y="1890234"/>
                  <a:pt x="498764" y="1888176"/>
                </a:cubicBezTo>
                <a:cubicBezTo>
                  <a:pt x="534122" y="1882283"/>
                  <a:pt x="570235" y="1881892"/>
                  <a:pt x="605642" y="1876301"/>
                </a:cubicBezTo>
                <a:cubicBezTo>
                  <a:pt x="864493" y="1835430"/>
                  <a:pt x="563612" y="1863269"/>
                  <a:pt x="902525" y="1840675"/>
                </a:cubicBezTo>
                <a:cubicBezTo>
                  <a:pt x="1238877" y="1869923"/>
                  <a:pt x="1084447" y="1870127"/>
                  <a:pt x="1365662" y="1852550"/>
                </a:cubicBezTo>
                <a:cubicBezTo>
                  <a:pt x="1529745" y="1885368"/>
                  <a:pt x="1348567" y="1859344"/>
                  <a:pt x="1460665" y="1852550"/>
                </a:cubicBezTo>
                <a:cubicBezTo>
                  <a:pt x="1579267" y="1845362"/>
                  <a:pt x="1698172" y="1844633"/>
                  <a:pt x="1816925" y="1840675"/>
                </a:cubicBezTo>
                <a:cubicBezTo>
                  <a:pt x="1836717" y="1836717"/>
                  <a:pt x="1856117" y="1828800"/>
                  <a:pt x="1876301" y="1828800"/>
                </a:cubicBezTo>
                <a:cubicBezTo>
                  <a:pt x="1888819" y="1828800"/>
                  <a:pt x="1899707" y="1837960"/>
                  <a:pt x="1911927" y="1840675"/>
                </a:cubicBezTo>
                <a:cubicBezTo>
                  <a:pt x="1935432" y="1845898"/>
                  <a:pt x="1959428" y="1848592"/>
                  <a:pt x="1983179" y="1852550"/>
                </a:cubicBezTo>
                <a:cubicBezTo>
                  <a:pt x="2088307" y="1831525"/>
                  <a:pt x="2016221" y="1843749"/>
                  <a:pt x="2173184" y="1828800"/>
                </a:cubicBezTo>
                <a:cubicBezTo>
                  <a:pt x="2424510" y="1804864"/>
                  <a:pt x="2199401" y="1820115"/>
                  <a:pt x="2636322" y="1805049"/>
                </a:cubicBezTo>
                <a:cubicBezTo>
                  <a:pt x="2650001" y="1809609"/>
                  <a:pt x="2708607" y="1830155"/>
                  <a:pt x="2719449" y="1828800"/>
                </a:cubicBezTo>
                <a:cubicBezTo>
                  <a:pt x="2737015" y="1826604"/>
                  <a:pt x="2750679" y="1812022"/>
                  <a:pt x="2766951" y="1805049"/>
                </a:cubicBezTo>
                <a:cubicBezTo>
                  <a:pt x="2804156" y="1789104"/>
                  <a:pt x="2831131" y="1788415"/>
                  <a:pt x="2873829" y="1781298"/>
                </a:cubicBezTo>
                <a:cubicBezTo>
                  <a:pt x="2889663" y="1785257"/>
                  <a:pt x="2905090" y="1794798"/>
                  <a:pt x="2921330" y="1793174"/>
                </a:cubicBezTo>
                <a:cubicBezTo>
                  <a:pt x="2946241" y="1790683"/>
                  <a:pt x="2968831" y="1777340"/>
                  <a:pt x="2992582" y="1769423"/>
                </a:cubicBezTo>
                <a:cubicBezTo>
                  <a:pt x="3040689" y="1753387"/>
                  <a:pt x="3026685" y="1756420"/>
                  <a:pt x="3087584" y="1745673"/>
                </a:cubicBezTo>
                <a:cubicBezTo>
                  <a:pt x="3098678" y="1743715"/>
                  <a:pt x="3246290" y="1720841"/>
                  <a:pt x="3289465" y="1710047"/>
                </a:cubicBezTo>
                <a:cubicBezTo>
                  <a:pt x="3301609" y="1707011"/>
                  <a:pt x="3312871" y="1700887"/>
                  <a:pt x="3325091" y="1698171"/>
                </a:cubicBezTo>
                <a:cubicBezTo>
                  <a:pt x="3352303" y="1692124"/>
                  <a:pt x="3455797" y="1677577"/>
                  <a:pt x="3479470" y="1674421"/>
                </a:cubicBezTo>
                <a:cubicBezTo>
                  <a:pt x="3561116" y="1663535"/>
                  <a:pt x="3597706" y="1659964"/>
                  <a:pt x="3681351" y="1650670"/>
                </a:cubicBezTo>
                <a:cubicBezTo>
                  <a:pt x="3770918" y="1673061"/>
                  <a:pt x="3687255" y="1663094"/>
                  <a:pt x="3776353" y="1638795"/>
                </a:cubicBezTo>
                <a:cubicBezTo>
                  <a:pt x="3803357" y="1631430"/>
                  <a:pt x="3831942" y="1631926"/>
                  <a:pt x="3859481" y="1626919"/>
                </a:cubicBezTo>
                <a:cubicBezTo>
                  <a:pt x="3875539" y="1623999"/>
                  <a:pt x="3891349" y="1619734"/>
                  <a:pt x="3906982" y="1615044"/>
                </a:cubicBezTo>
                <a:cubicBezTo>
                  <a:pt x="3930962" y="1607850"/>
                  <a:pt x="3954483" y="1599210"/>
                  <a:pt x="3978234" y="1591293"/>
                </a:cubicBezTo>
                <a:lnTo>
                  <a:pt x="4013860" y="1579418"/>
                </a:lnTo>
                <a:lnTo>
                  <a:pt x="4049486" y="1567543"/>
                </a:lnTo>
                <a:cubicBezTo>
                  <a:pt x="4061361" y="1555668"/>
                  <a:pt x="4070431" y="1540073"/>
                  <a:pt x="4085112" y="1531917"/>
                </a:cubicBezTo>
                <a:cubicBezTo>
                  <a:pt x="4106997" y="1519759"/>
                  <a:pt x="4156364" y="1508166"/>
                  <a:pt x="4156364" y="1508166"/>
                </a:cubicBezTo>
                <a:cubicBezTo>
                  <a:pt x="4238031" y="1453721"/>
                  <a:pt x="4200536" y="1469692"/>
                  <a:pt x="4263242" y="1448789"/>
                </a:cubicBezTo>
                <a:cubicBezTo>
                  <a:pt x="4279076" y="1436914"/>
                  <a:pt x="4294529" y="1424513"/>
                  <a:pt x="4310743" y="1413163"/>
                </a:cubicBezTo>
                <a:cubicBezTo>
                  <a:pt x="4334128" y="1396794"/>
                  <a:pt x="4381995" y="1365662"/>
                  <a:pt x="4381995" y="1365662"/>
                </a:cubicBezTo>
                <a:cubicBezTo>
                  <a:pt x="4445328" y="1270659"/>
                  <a:pt x="4362203" y="1385454"/>
                  <a:pt x="4441371" y="1306286"/>
                </a:cubicBezTo>
                <a:cubicBezTo>
                  <a:pt x="4455366" y="1292291"/>
                  <a:pt x="4463002" y="1272779"/>
                  <a:pt x="4476997" y="1258784"/>
                </a:cubicBezTo>
                <a:cubicBezTo>
                  <a:pt x="4487089" y="1248692"/>
                  <a:pt x="4502014" y="1244582"/>
                  <a:pt x="4512623" y="1235034"/>
                </a:cubicBezTo>
                <a:cubicBezTo>
                  <a:pt x="4541750" y="1208819"/>
                  <a:pt x="4574014" y="1184512"/>
                  <a:pt x="4595751" y="1151906"/>
                </a:cubicBezTo>
                <a:cubicBezTo>
                  <a:pt x="4611585" y="1128155"/>
                  <a:pt x="4620962" y="1098486"/>
                  <a:pt x="4643252" y="1080654"/>
                </a:cubicBezTo>
                <a:cubicBezTo>
                  <a:pt x="4663044" y="1064820"/>
                  <a:pt x="4685673" y="1051993"/>
                  <a:pt x="4702629" y="1033153"/>
                </a:cubicBezTo>
                <a:cubicBezTo>
                  <a:pt x="4721724" y="1011936"/>
                  <a:pt x="4737364" y="987432"/>
                  <a:pt x="4750130" y="961901"/>
                </a:cubicBezTo>
                <a:cubicBezTo>
                  <a:pt x="4758047" y="946067"/>
                  <a:pt x="4762548" y="928000"/>
                  <a:pt x="4773881" y="914400"/>
                </a:cubicBezTo>
                <a:cubicBezTo>
                  <a:pt x="4783018" y="903436"/>
                  <a:pt x="4797632" y="898566"/>
                  <a:pt x="4809507" y="890649"/>
                </a:cubicBezTo>
                <a:cubicBezTo>
                  <a:pt x="4825341" y="866898"/>
                  <a:pt x="4833257" y="835230"/>
                  <a:pt x="4857008" y="819397"/>
                </a:cubicBezTo>
                <a:cubicBezTo>
                  <a:pt x="4881792" y="802875"/>
                  <a:pt x="4919088" y="778963"/>
                  <a:pt x="4940135" y="760021"/>
                </a:cubicBezTo>
                <a:cubicBezTo>
                  <a:pt x="4965101" y="737551"/>
                  <a:pt x="4987636" y="712520"/>
                  <a:pt x="5011387" y="688769"/>
                </a:cubicBezTo>
                <a:cubicBezTo>
                  <a:pt x="5023262" y="676894"/>
                  <a:pt x="5039502" y="668164"/>
                  <a:pt x="5047013" y="653143"/>
                </a:cubicBezTo>
                <a:cubicBezTo>
                  <a:pt x="5054930" y="637309"/>
                  <a:pt x="5059431" y="619241"/>
                  <a:pt x="5070764" y="605641"/>
                </a:cubicBezTo>
                <a:cubicBezTo>
                  <a:pt x="5079901" y="594677"/>
                  <a:pt x="5094515" y="589808"/>
                  <a:pt x="5106390" y="581891"/>
                </a:cubicBezTo>
                <a:cubicBezTo>
                  <a:pt x="5131252" y="532165"/>
                  <a:pt x="5133718" y="518937"/>
                  <a:pt x="5177642" y="475013"/>
                </a:cubicBezTo>
                <a:cubicBezTo>
                  <a:pt x="5195565" y="457090"/>
                  <a:pt x="5219095" y="445434"/>
                  <a:pt x="5237018" y="427511"/>
                </a:cubicBezTo>
                <a:cubicBezTo>
                  <a:pt x="5247110" y="417419"/>
                  <a:pt x="5251632" y="402850"/>
                  <a:pt x="5260769" y="391886"/>
                </a:cubicBezTo>
                <a:cubicBezTo>
                  <a:pt x="5271521" y="378984"/>
                  <a:pt x="5284520" y="368135"/>
                  <a:pt x="5296395" y="356260"/>
                </a:cubicBezTo>
                <a:cubicBezTo>
                  <a:pt x="5300353" y="344385"/>
                  <a:pt x="5299419" y="329485"/>
                  <a:pt x="5308270" y="320634"/>
                </a:cubicBezTo>
                <a:cubicBezTo>
                  <a:pt x="5368310" y="260594"/>
                  <a:pt x="5351212" y="302055"/>
                  <a:pt x="5403273" y="273132"/>
                </a:cubicBezTo>
                <a:cubicBezTo>
                  <a:pt x="5521981" y="207182"/>
                  <a:pt x="5425828" y="241179"/>
                  <a:pt x="5533901" y="201880"/>
                </a:cubicBezTo>
                <a:cubicBezTo>
                  <a:pt x="5665822" y="153909"/>
                  <a:pt x="5551408" y="196628"/>
                  <a:pt x="5652655" y="166254"/>
                </a:cubicBezTo>
                <a:cubicBezTo>
                  <a:pt x="5676635" y="159060"/>
                  <a:pt x="5699619" y="148576"/>
                  <a:pt x="5723907" y="142504"/>
                </a:cubicBezTo>
                <a:cubicBezTo>
                  <a:pt x="5739741" y="138545"/>
                  <a:pt x="5755775" y="135318"/>
                  <a:pt x="5771408" y="130628"/>
                </a:cubicBezTo>
                <a:cubicBezTo>
                  <a:pt x="5795387" y="123434"/>
                  <a:pt x="5818909" y="114795"/>
                  <a:pt x="5842660" y="106878"/>
                </a:cubicBezTo>
                <a:cubicBezTo>
                  <a:pt x="5854535" y="102920"/>
                  <a:pt x="5866011" y="97457"/>
                  <a:pt x="5878286" y="95002"/>
                </a:cubicBezTo>
                <a:cubicBezTo>
                  <a:pt x="5898078" y="91044"/>
                  <a:pt x="5918081" y="88022"/>
                  <a:pt x="5937662" y="83127"/>
                </a:cubicBezTo>
                <a:cubicBezTo>
                  <a:pt x="5949806" y="80091"/>
                  <a:pt x="5961144" y="74288"/>
                  <a:pt x="5973288" y="71252"/>
                </a:cubicBezTo>
                <a:cubicBezTo>
                  <a:pt x="5992870" y="66357"/>
                  <a:pt x="6013083" y="64271"/>
                  <a:pt x="6032665" y="59376"/>
                </a:cubicBezTo>
                <a:cubicBezTo>
                  <a:pt x="6044809" y="56340"/>
                  <a:pt x="6056255" y="50940"/>
                  <a:pt x="6068291" y="47501"/>
                </a:cubicBezTo>
                <a:cubicBezTo>
                  <a:pt x="6083984" y="43017"/>
                  <a:pt x="6100159" y="40316"/>
                  <a:pt x="6115792" y="35626"/>
                </a:cubicBezTo>
                <a:cubicBezTo>
                  <a:pt x="6139772" y="28432"/>
                  <a:pt x="6162349" y="15991"/>
                  <a:pt x="6187044" y="11875"/>
                </a:cubicBezTo>
                <a:lnTo>
                  <a:pt x="6258296" y="0"/>
                </a:lnTo>
                <a:cubicBezTo>
                  <a:pt x="6309756" y="3958"/>
                  <a:pt x="6361125" y="9360"/>
                  <a:pt x="6412675" y="11875"/>
                </a:cubicBezTo>
                <a:cubicBezTo>
                  <a:pt x="6523450" y="17279"/>
                  <a:pt x="6634493" y="16832"/>
                  <a:pt x="6745184" y="23750"/>
                </a:cubicBezTo>
                <a:cubicBezTo>
                  <a:pt x="6761474" y="24768"/>
                  <a:pt x="6776554" y="33144"/>
                  <a:pt x="6792686" y="35626"/>
                </a:cubicBezTo>
                <a:cubicBezTo>
                  <a:pt x="6828114" y="41077"/>
                  <a:pt x="6863938" y="43543"/>
                  <a:pt x="6899564" y="47501"/>
                </a:cubicBezTo>
                <a:cubicBezTo>
                  <a:pt x="6915398" y="43543"/>
                  <a:pt x="6930744" y="35626"/>
                  <a:pt x="6947065" y="35626"/>
                </a:cubicBezTo>
                <a:cubicBezTo>
                  <a:pt x="6959583" y="35626"/>
                  <a:pt x="6970655" y="44062"/>
                  <a:pt x="6982691" y="47501"/>
                </a:cubicBezTo>
                <a:cubicBezTo>
                  <a:pt x="7108317" y="83393"/>
                  <a:pt x="6932125" y="26687"/>
                  <a:pt x="7101444" y="83127"/>
                </a:cubicBezTo>
                <a:cubicBezTo>
                  <a:pt x="7130520" y="92819"/>
                  <a:pt x="7158888" y="100408"/>
                  <a:pt x="7184571" y="118753"/>
                </a:cubicBezTo>
                <a:cubicBezTo>
                  <a:pt x="7198237" y="128515"/>
                  <a:pt x="7205516" y="146223"/>
                  <a:pt x="7220197" y="154379"/>
                </a:cubicBezTo>
                <a:cubicBezTo>
                  <a:pt x="7242082" y="166537"/>
                  <a:pt x="7270618" y="164243"/>
                  <a:pt x="7291449" y="178130"/>
                </a:cubicBezTo>
                <a:cubicBezTo>
                  <a:pt x="7371754" y="231665"/>
                  <a:pt x="7272290" y="167485"/>
                  <a:pt x="7398327" y="237506"/>
                </a:cubicBezTo>
                <a:cubicBezTo>
                  <a:pt x="7410803" y="244437"/>
                  <a:pt x="7422078" y="253340"/>
                  <a:pt x="7433953" y="261257"/>
                </a:cubicBezTo>
                <a:cubicBezTo>
                  <a:pt x="7497289" y="356260"/>
                  <a:pt x="7414161" y="241465"/>
                  <a:pt x="7493330" y="320634"/>
                </a:cubicBezTo>
                <a:cubicBezTo>
                  <a:pt x="7515191" y="342495"/>
                  <a:pt x="7530846" y="370025"/>
                  <a:pt x="7552707" y="391886"/>
                </a:cubicBezTo>
                <a:cubicBezTo>
                  <a:pt x="7562799" y="401978"/>
                  <a:pt x="7577368" y="406499"/>
                  <a:pt x="7588332" y="415636"/>
                </a:cubicBezTo>
                <a:cubicBezTo>
                  <a:pt x="7679770" y="491834"/>
                  <a:pt x="7571130" y="416043"/>
                  <a:pt x="7659584" y="475013"/>
                </a:cubicBezTo>
                <a:cubicBezTo>
                  <a:pt x="7683444" y="546590"/>
                  <a:pt x="7651233" y="477949"/>
                  <a:pt x="7718961" y="534389"/>
                </a:cubicBezTo>
                <a:cubicBezTo>
                  <a:pt x="7729925" y="543526"/>
                  <a:pt x="7733575" y="559051"/>
                  <a:pt x="7742712" y="570015"/>
                </a:cubicBezTo>
                <a:cubicBezTo>
                  <a:pt x="7753463" y="582917"/>
                  <a:pt x="7766463" y="593766"/>
                  <a:pt x="7778338" y="605641"/>
                </a:cubicBezTo>
                <a:cubicBezTo>
                  <a:pt x="7782296" y="617516"/>
                  <a:pt x="7784134" y="630325"/>
                  <a:pt x="7790213" y="641267"/>
                </a:cubicBezTo>
                <a:cubicBezTo>
                  <a:pt x="7825723" y="705186"/>
                  <a:pt x="7830065" y="704870"/>
                  <a:pt x="7873340" y="748145"/>
                </a:cubicBezTo>
                <a:cubicBezTo>
                  <a:pt x="7906117" y="846476"/>
                  <a:pt x="7883204" y="798568"/>
                  <a:pt x="7944592" y="890649"/>
                </a:cubicBezTo>
                <a:lnTo>
                  <a:pt x="7968343" y="926275"/>
                </a:lnTo>
                <a:lnTo>
                  <a:pt x="7992094" y="961901"/>
                </a:lnTo>
                <a:cubicBezTo>
                  <a:pt x="7996052" y="977735"/>
                  <a:pt x="8000429" y="993470"/>
                  <a:pt x="8003969" y="1009402"/>
                </a:cubicBezTo>
                <a:cubicBezTo>
                  <a:pt x="8008347" y="1029106"/>
                  <a:pt x="8010533" y="1049306"/>
                  <a:pt x="8015844" y="1068779"/>
                </a:cubicBezTo>
                <a:cubicBezTo>
                  <a:pt x="8022431" y="1092932"/>
                  <a:pt x="8031678" y="1116280"/>
                  <a:pt x="8039595" y="1140031"/>
                </a:cubicBezTo>
                <a:cubicBezTo>
                  <a:pt x="8043553" y="1151906"/>
                  <a:pt x="8042619" y="1166806"/>
                  <a:pt x="8051470" y="1175657"/>
                </a:cubicBezTo>
                <a:cubicBezTo>
                  <a:pt x="8098924" y="1223111"/>
                  <a:pt x="8091982" y="1211511"/>
                  <a:pt x="8134597" y="1282535"/>
                </a:cubicBezTo>
                <a:cubicBezTo>
                  <a:pt x="8146472" y="1302327"/>
                  <a:pt x="8159901" y="1321267"/>
                  <a:pt x="8170223" y="1341911"/>
                </a:cubicBezTo>
                <a:cubicBezTo>
                  <a:pt x="8175821" y="1353107"/>
                  <a:pt x="8176020" y="1366595"/>
                  <a:pt x="8182099" y="1377537"/>
                </a:cubicBezTo>
                <a:cubicBezTo>
                  <a:pt x="8195962" y="1402490"/>
                  <a:pt x="8229600" y="1448789"/>
                  <a:pt x="8229600" y="1448789"/>
                </a:cubicBezTo>
                <a:cubicBezTo>
                  <a:pt x="8270537" y="1435144"/>
                  <a:pt x="8256375" y="1428063"/>
                  <a:pt x="8277101" y="1448789"/>
                </a:cubicBezTo>
              </a:path>
            </a:pathLst>
          </a:cu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AD3D40-B1AA-054E-9FDF-817F09E92BCC}"/>
              </a:ext>
            </a:extLst>
          </p:cNvPr>
          <p:cNvSpPr/>
          <p:nvPr/>
        </p:nvSpPr>
        <p:spPr>
          <a:xfrm>
            <a:off x="6875813" y="3384468"/>
            <a:ext cx="237506" cy="21375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C8B46B-738F-DA47-9E44-DCC3E36EE749}"/>
              </a:ext>
            </a:extLst>
          </p:cNvPr>
          <p:cNvSpPr/>
          <p:nvPr/>
        </p:nvSpPr>
        <p:spPr>
          <a:xfrm>
            <a:off x="4725009" y="4890653"/>
            <a:ext cx="237506" cy="2137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6F1232-141C-3447-8DF8-636DAEDB1DA9}"/>
              </a:ext>
            </a:extLst>
          </p:cNvPr>
          <p:cNvSpPr/>
          <p:nvPr/>
        </p:nvSpPr>
        <p:spPr>
          <a:xfrm>
            <a:off x="5636821" y="4104903"/>
            <a:ext cx="237506" cy="21375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7C6DEA-CEEF-1B46-84A5-616A7A7969DB}"/>
              </a:ext>
            </a:extLst>
          </p:cNvPr>
          <p:cNvSpPr/>
          <p:nvPr/>
        </p:nvSpPr>
        <p:spPr>
          <a:xfrm>
            <a:off x="1074716" y="5296392"/>
            <a:ext cx="237506" cy="213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ord 8">
            <a:extLst>
              <a:ext uri="{FF2B5EF4-FFF2-40B4-BE49-F238E27FC236}">
                <a16:creationId xmlns:a16="http://schemas.microsoft.com/office/drawing/2014/main" id="{00E3928B-B8DD-6044-A921-FCCEF507D8A5}"/>
              </a:ext>
            </a:extLst>
          </p:cNvPr>
          <p:cNvSpPr/>
          <p:nvPr/>
        </p:nvSpPr>
        <p:spPr>
          <a:xfrm rot="18628102">
            <a:off x="-32046" y="5213264"/>
            <a:ext cx="926665" cy="665020"/>
          </a:xfrm>
          <a:prstGeom prst="chord">
            <a:avLst>
              <a:gd name="adj1" fmla="val 2700000"/>
              <a:gd name="adj2" fmla="val 139380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6C3A2D-8B95-1C4E-AB63-C1BDFD6474B0}"/>
              </a:ext>
            </a:extLst>
          </p:cNvPr>
          <p:cNvSpPr txBox="1"/>
          <p:nvPr/>
        </p:nvSpPr>
        <p:spPr>
          <a:xfrm>
            <a:off x="5604573" y="4269179"/>
            <a:ext cx="1508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Mid</a:t>
            </a:r>
          </a:p>
          <a:p>
            <a:r>
              <a:rPr lang="en-US" dirty="0">
                <a:solidFill>
                  <a:schemeClr val="bg1"/>
                </a:solidFill>
              </a:rPr>
              <a:t>17.8 °C</a:t>
            </a:r>
          </a:p>
          <a:p>
            <a:r>
              <a:rPr lang="en-US" dirty="0">
                <a:solidFill>
                  <a:schemeClr val="bg1"/>
                </a:solidFill>
              </a:rPr>
              <a:t>8.1 % Soil 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EB87FE-A1C8-3748-B9D8-4E1A6EC0E1C5}"/>
              </a:ext>
            </a:extLst>
          </p:cNvPr>
          <p:cNvSpPr txBox="1"/>
          <p:nvPr/>
        </p:nvSpPr>
        <p:spPr>
          <a:xfrm>
            <a:off x="6770983" y="3552170"/>
            <a:ext cx="1547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High</a:t>
            </a:r>
          </a:p>
          <a:p>
            <a:r>
              <a:rPr lang="en-US" dirty="0">
                <a:solidFill>
                  <a:schemeClr val="bg1"/>
                </a:solidFill>
              </a:rPr>
              <a:t>17.4 °C</a:t>
            </a:r>
          </a:p>
          <a:p>
            <a:r>
              <a:rPr lang="en-US" dirty="0">
                <a:solidFill>
                  <a:schemeClr val="bg1"/>
                </a:solidFill>
              </a:rPr>
              <a:t>8.7 % Soil 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C20FB7-51FF-2844-9443-487401E95074}"/>
              </a:ext>
            </a:extLst>
          </p:cNvPr>
          <p:cNvSpPr txBox="1"/>
          <p:nvPr/>
        </p:nvSpPr>
        <p:spPr>
          <a:xfrm>
            <a:off x="4399691" y="5084109"/>
            <a:ext cx="1508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Low</a:t>
            </a:r>
          </a:p>
          <a:p>
            <a:r>
              <a:rPr lang="en-US" dirty="0">
                <a:solidFill>
                  <a:schemeClr val="bg1"/>
                </a:solidFill>
              </a:rPr>
              <a:t>18.3 °C</a:t>
            </a:r>
          </a:p>
          <a:p>
            <a:r>
              <a:rPr lang="en-US" dirty="0">
                <a:solidFill>
                  <a:schemeClr val="bg1"/>
                </a:solidFill>
              </a:rPr>
              <a:t>6.0 % Soil 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F40E25-5DC0-914B-8236-1D9E2DBBE12E}"/>
              </a:ext>
            </a:extLst>
          </p:cNvPr>
          <p:cNvSpPr txBox="1"/>
          <p:nvPr/>
        </p:nvSpPr>
        <p:spPr>
          <a:xfrm>
            <a:off x="1195644" y="5411186"/>
            <a:ext cx="1625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Maritime</a:t>
            </a:r>
          </a:p>
          <a:p>
            <a:r>
              <a:rPr lang="en-US" dirty="0">
                <a:solidFill>
                  <a:schemeClr val="bg1"/>
                </a:solidFill>
              </a:rPr>
              <a:t>16.0 °C</a:t>
            </a:r>
          </a:p>
          <a:p>
            <a:r>
              <a:rPr lang="en-US" dirty="0">
                <a:solidFill>
                  <a:schemeClr val="bg1"/>
                </a:solidFill>
              </a:rPr>
              <a:t>16.5 % Soil 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D9BCE6-91D0-FC4E-A8BA-BAE45CD1BF0D}"/>
              </a:ext>
            </a:extLst>
          </p:cNvPr>
          <p:cNvSpPr txBox="1"/>
          <p:nvPr/>
        </p:nvSpPr>
        <p:spPr>
          <a:xfrm>
            <a:off x="15210" y="5463655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Ocean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E370DB-DFD3-EE40-839B-0247D43E2508}"/>
              </a:ext>
            </a:extLst>
          </p:cNvPr>
          <p:cNvSpPr txBox="1"/>
          <p:nvPr/>
        </p:nvSpPr>
        <p:spPr>
          <a:xfrm>
            <a:off x="0" y="0"/>
            <a:ext cx="176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Field experiment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FCE464-F9CA-7146-B090-D11E48302A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534" y="451263"/>
            <a:ext cx="8617641" cy="24005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11BCC71-B180-B24B-844D-9DEDA44997C5}"/>
              </a:ext>
            </a:extLst>
          </p:cNvPr>
          <p:cNvSpPr txBox="1"/>
          <p:nvPr/>
        </p:nvSpPr>
        <p:spPr>
          <a:xfrm>
            <a:off x="2825966" y="33705"/>
            <a:ext cx="403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Acadia National Park – Cadillac Mountain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76B732-BCD0-EF47-9084-8A3D63D52FD5}"/>
              </a:ext>
            </a:extLst>
          </p:cNvPr>
          <p:cNvSpPr txBox="1"/>
          <p:nvPr/>
        </p:nvSpPr>
        <p:spPr>
          <a:xfrm>
            <a:off x="2556077" y="2877719"/>
            <a:ext cx="368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2.3 ° C summer temperature gradient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F1D6DD-4836-D843-88B9-B045A3FE6FAB}"/>
              </a:ext>
            </a:extLst>
          </p:cNvPr>
          <p:cNvSpPr txBox="1"/>
          <p:nvPr/>
        </p:nvSpPr>
        <p:spPr>
          <a:xfrm>
            <a:off x="7176294" y="3169586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Cadillac Summit</a:t>
            </a:r>
          </a:p>
        </p:txBody>
      </p:sp>
    </p:spTree>
    <p:extLst>
      <p:ext uri="{BB962C8B-B14F-4D97-AF65-F5344CB8AC3E}">
        <p14:creationId xmlns:p14="http://schemas.microsoft.com/office/powerpoint/2010/main" val="1779555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B723D3B1-D5EF-844F-A12A-3A3BA40F1A42}"/>
              </a:ext>
            </a:extLst>
          </p:cNvPr>
          <p:cNvSpPr/>
          <p:nvPr/>
        </p:nvSpPr>
        <p:spPr>
          <a:xfrm>
            <a:off x="823965" y="3455718"/>
            <a:ext cx="8277101" cy="2054431"/>
          </a:xfrm>
          <a:custGeom>
            <a:avLst/>
            <a:gdLst>
              <a:gd name="connsiteX0" fmla="*/ 0 w 8277101"/>
              <a:gd name="connsiteY0" fmla="*/ 2054431 h 2054431"/>
              <a:gd name="connsiteX1" fmla="*/ 130629 w 8277101"/>
              <a:gd name="connsiteY1" fmla="*/ 2018805 h 2054431"/>
              <a:gd name="connsiteX2" fmla="*/ 178130 w 8277101"/>
              <a:gd name="connsiteY2" fmla="*/ 1995054 h 2054431"/>
              <a:gd name="connsiteX3" fmla="*/ 213756 w 8277101"/>
              <a:gd name="connsiteY3" fmla="*/ 1971304 h 2054431"/>
              <a:gd name="connsiteX4" fmla="*/ 273132 w 8277101"/>
              <a:gd name="connsiteY4" fmla="*/ 1959428 h 2054431"/>
              <a:gd name="connsiteX5" fmla="*/ 380010 w 8277101"/>
              <a:gd name="connsiteY5" fmla="*/ 1923802 h 2054431"/>
              <a:gd name="connsiteX6" fmla="*/ 415636 w 8277101"/>
              <a:gd name="connsiteY6" fmla="*/ 1911927 h 2054431"/>
              <a:gd name="connsiteX7" fmla="*/ 463138 w 8277101"/>
              <a:gd name="connsiteY7" fmla="*/ 1900052 h 2054431"/>
              <a:gd name="connsiteX8" fmla="*/ 498764 w 8277101"/>
              <a:gd name="connsiteY8" fmla="*/ 1888176 h 2054431"/>
              <a:gd name="connsiteX9" fmla="*/ 605642 w 8277101"/>
              <a:gd name="connsiteY9" fmla="*/ 1876301 h 2054431"/>
              <a:gd name="connsiteX10" fmla="*/ 902525 w 8277101"/>
              <a:gd name="connsiteY10" fmla="*/ 1840675 h 2054431"/>
              <a:gd name="connsiteX11" fmla="*/ 1365662 w 8277101"/>
              <a:gd name="connsiteY11" fmla="*/ 1852550 h 2054431"/>
              <a:gd name="connsiteX12" fmla="*/ 1460665 w 8277101"/>
              <a:gd name="connsiteY12" fmla="*/ 1852550 h 2054431"/>
              <a:gd name="connsiteX13" fmla="*/ 1816925 w 8277101"/>
              <a:gd name="connsiteY13" fmla="*/ 1840675 h 2054431"/>
              <a:gd name="connsiteX14" fmla="*/ 1876301 w 8277101"/>
              <a:gd name="connsiteY14" fmla="*/ 1828800 h 2054431"/>
              <a:gd name="connsiteX15" fmla="*/ 1911927 w 8277101"/>
              <a:gd name="connsiteY15" fmla="*/ 1840675 h 2054431"/>
              <a:gd name="connsiteX16" fmla="*/ 1983179 w 8277101"/>
              <a:gd name="connsiteY16" fmla="*/ 1852550 h 2054431"/>
              <a:gd name="connsiteX17" fmla="*/ 2173184 w 8277101"/>
              <a:gd name="connsiteY17" fmla="*/ 1828800 h 2054431"/>
              <a:gd name="connsiteX18" fmla="*/ 2636322 w 8277101"/>
              <a:gd name="connsiteY18" fmla="*/ 1805049 h 2054431"/>
              <a:gd name="connsiteX19" fmla="*/ 2719449 w 8277101"/>
              <a:gd name="connsiteY19" fmla="*/ 1828800 h 2054431"/>
              <a:gd name="connsiteX20" fmla="*/ 2766951 w 8277101"/>
              <a:gd name="connsiteY20" fmla="*/ 1805049 h 2054431"/>
              <a:gd name="connsiteX21" fmla="*/ 2873829 w 8277101"/>
              <a:gd name="connsiteY21" fmla="*/ 1781298 h 2054431"/>
              <a:gd name="connsiteX22" fmla="*/ 2921330 w 8277101"/>
              <a:gd name="connsiteY22" fmla="*/ 1793174 h 2054431"/>
              <a:gd name="connsiteX23" fmla="*/ 2992582 w 8277101"/>
              <a:gd name="connsiteY23" fmla="*/ 1769423 h 2054431"/>
              <a:gd name="connsiteX24" fmla="*/ 3087584 w 8277101"/>
              <a:gd name="connsiteY24" fmla="*/ 1745673 h 2054431"/>
              <a:gd name="connsiteX25" fmla="*/ 3289465 w 8277101"/>
              <a:gd name="connsiteY25" fmla="*/ 1710047 h 2054431"/>
              <a:gd name="connsiteX26" fmla="*/ 3325091 w 8277101"/>
              <a:gd name="connsiteY26" fmla="*/ 1698171 h 2054431"/>
              <a:gd name="connsiteX27" fmla="*/ 3479470 w 8277101"/>
              <a:gd name="connsiteY27" fmla="*/ 1674421 h 2054431"/>
              <a:gd name="connsiteX28" fmla="*/ 3681351 w 8277101"/>
              <a:gd name="connsiteY28" fmla="*/ 1650670 h 2054431"/>
              <a:gd name="connsiteX29" fmla="*/ 3776353 w 8277101"/>
              <a:gd name="connsiteY29" fmla="*/ 1638795 h 2054431"/>
              <a:gd name="connsiteX30" fmla="*/ 3859481 w 8277101"/>
              <a:gd name="connsiteY30" fmla="*/ 1626919 h 2054431"/>
              <a:gd name="connsiteX31" fmla="*/ 3906982 w 8277101"/>
              <a:gd name="connsiteY31" fmla="*/ 1615044 h 2054431"/>
              <a:gd name="connsiteX32" fmla="*/ 3978234 w 8277101"/>
              <a:gd name="connsiteY32" fmla="*/ 1591293 h 2054431"/>
              <a:gd name="connsiteX33" fmla="*/ 4013860 w 8277101"/>
              <a:gd name="connsiteY33" fmla="*/ 1579418 h 2054431"/>
              <a:gd name="connsiteX34" fmla="*/ 4049486 w 8277101"/>
              <a:gd name="connsiteY34" fmla="*/ 1567543 h 2054431"/>
              <a:gd name="connsiteX35" fmla="*/ 4085112 w 8277101"/>
              <a:gd name="connsiteY35" fmla="*/ 1531917 h 2054431"/>
              <a:gd name="connsiteX36" fmla="*/ 4156364 w 8277101"/>
              <a:gd name="connsiteY36" fmla="*/ 1508166 h 2054431"/>
              <a:gd name="connsiteX37" fmla="*/ 4263242 w 8277101"/>
              <a:gd name="connsiteY37" fmla="*/ 1448789 h 2054431"/>
              <a:gd name="connsiteX38" fmla="*/ 4310743 w 8277101"/>
              <a:gd name="connsiteY38" fmla="*/ 1413163 h 2054431"/>
              <a:gd name="connsiteX39" fmla="*/ 4381995 w 8277101"/>
              <a:gd name="connsiteY39" fmla="*/ 1365662 h 2054431"/>
              <a:gd name="connsiteX40" fmla="*/ 4441371 w 8277101"/>
              <a:gd name="connsiteY40" fmla="*/ 1306286 h 2054431"/>
              <a:gd name="connsiteX41" fmla="*/ 4476997 w 8277101"/>
              <a:gd name="connsiteY41" fmla="*/ 1258784 h 2054431"/>
              <a:gd name="connsiteX42" fmla="*/ 4512623 w 8277101"/>
              <a:gd name="connsiteY42" fmla="*/ 1235034 h 2054431"/>
              <a:gd name="connsiteX43" fmla="*/ 4595751 w 8277101"/>
              <a:gd name="connsiteY43" fmla="*/ 1151906 h 2054431"/>
              <a:gd name="connsiteX44" fmla="*/ 4643252 w 8277101"/>
              <a:gd name="connsiteY44" fmla="*/ 1080654 h 2054431"/>
              <a:gd name="connsiteX45" fmla="*/ 4702629 w 8277101"/>
              <a:gd name="connsiteY45" fmla="*/ 1033153 h 2054431"/>
              <a:gd name="connsiteX46" fmla="*/ 4750130 w 8277101"/>
              <a:gd name="connsiteY46" fmla="*/ 961901 h 2054431"/>
              <a:gd name="connsiteX47" fmla="*/ 4773881 w 8277101"/>
              <a:gd name="connsiteY47" fmla="*/ 914400 h 2054431"/>
              <a:gd name="connsiteX48" fmla="*/ 4809507 w 8277101"/>
              <a:gd name="connsiteY48" fmla="*/ 890649 h 2054431"/>
              <a:gd name="connsiteX49" fmla="*/ 4857008 w 8277101"/>
              <a:gd name="connsiteY49" fmla="*/ 819397 h 2054431"/>
              <a:gd name="connsiteX50" fmla="*/ 4940135 w 8277101"/>
              <a:gd name="connsiteY50" fmla="*/ 760021 h 2054431"/>
              <a:gd name="connsiteX51" fmla="*/ 5011387 w 8277101"/>
              <a:gd name="connsiteY51" fmla="*/ 688769 h 2054431"/>
              <a:gd name="connsiteX52" fmla="*/ 5047013 w 8277101"/>
              <a:gd name="connsiteY52" fmla="*/ 653143 h 2054431"/>
              <a:gd name="connsiteX53" fmla="*/ 5070764 w 8277101"/>
              <a:gd name="connsiteY53" fmla="*/ 605641 h 2054431"/>
              <a:gd name="connsiteX54" fmla="*/ 5106390 w 8277101"/>
              <a:gd name="connsiteY54" fmla="*/ 581891 h 2054431"/>
              <a:gd name="connsiteX55" fmla="*/ 5177642 w 8277101"/>
              <a:gd name="connsiteY55" fmla="*/ 475013 h 2054431"/>
              <a:gd name="connsiteX56" fmla="*/ 5237018 w 8277101"/>
              <a:gd name="connsiteY56" fmla="*/ 427511 h 2054431"/>
              <a:gd name="connsiteX57" fmla="*/ 5260769 w 8277101"/>
              <a:gd name="connsiteY57" fmla="*/ 391886 h 2054431"/>
              <a:gd name="connsiteX58" fmla="*/ 5296395 w 8277101"/>
              <a:gd name="connsiteY58" fmla="*/ 356260 h 2054431"/>
              <a:gd name="connsiteX59" fmla="*/ 5308270 w 8277101"/>
              <a:gd name="connsiteY59" fmla="*/ 320634 h 2054431"/>
              <a:gd name="connsiteX60" fmla="*/ 5403273 w 8277101"/>
              <a:gd name="connsiteY60" fmla="*/ 273132 h 2054431"/>
              <a:gd name="connsiteX61" fmla="*/ 5533901 w 8277101"/>
              <a:gd name="connsiteY61" fmla="*/ 201880 h 2054431"/>
              <a:gd name="connsiteX62" fmla="*/ 5652655 w 8277101"/>
              <a:gd name="connsiteY62" fmla="*/ 166254 h 2054431"/>
              <a:gd name="connsiteX63" fmla="*/ 5723907 w 8277101"/>
              <a:gd name="connsiteY63" fmla="*/ 142504 h 2054431"/>
              <a:gd name="connsiteX64" fmla="*/ 5771408 w 8277101"/>
              <a:gd name="connsiteY64" fmla="*/ 130628 h 2054431"/>
              <a:gd name="connsiteX65" fmla="*/ 5842660 w 8277101"/>
              <a:gd name="connsiteY65" fmla="*/ 106878 h 2054431"/>
              <a:gd name="connsiteX66" fmla="*/ 5878286 w 8277101"/>
              <a:gd name="connsiteY66" fmla="*/ 95002 h 2054431"/>
              <a:gd name="connsiteX67" fmla="*/ 5937662 w 8277101"/>
              <a:gd name="connsiteY67" fmla="*/ 83127 h 2054431"/>
              <a:gd name="connsiteX68" fmla="*/ 5973288 w 8277101"/>
              <a:gd name="connsiteY68" fmla="*/ 71252 h 2054431"/>
              <a:gd name="connsiteX69" fmla="*/ 6032665 w 8277101"/>
              <a:gd name="connsiteY69" fmla="*/ 59376 h 2054431"/>
              <a:gd name="connsiteX70" fmla="*/ 6068291 w 8277101"/>
              <a:gd name="connsiteY70" fmla="*/ 47501 h 2054431"/>
              <a:gd name="connsiteX71" fmla="*/ 6115792 w 8277101"/>
              <a:gd name="connsiteY71" fmla="*/ 35626 h 2054431"/>
              <a:gd name="connsiteX72" fmla="*/ 6187044 w 8277101"/>
              <a:gd name="connsiteY72" fmla="*/ 11875 h 2054431"/>
              <a:gd name="connsiteX73" fmla="*/ 6258296 w 8277101"/>
              <a:gd name="connsiteY73" fmla="*/ 0 h 2054431"/>
              <a:gd name="connsiteX74" fmla="*/ 6412675 w 8277101"/>
              <a:gd name="connsiteY74" fmla="*/ 11875 h 2054431"/>
              <a:gd name="connsiteX75" fmla="*/ 6745184 w 8277101"/>
              <a:gd name="connsiteY75" fmla="*/ 23750 h 2054431"/>
              <a:gd name="connsiteX76" fmla="*/ 6792686 w 8277101"/>
              <a:gd name="connsiteY76" fmla="*/ 35626 h 2054431"/>
              <a:gd name="connsiteX77" fmla="*/ 6899564 w 8277101"/>
              <a:gd name="connsiteY77" fmla="*/ 47501 h 2054431"/>
              <a:gd name="connsiteX78" fmla="*/ 6947065 w 8277101"/>
              <a:gd name="connsiteY78" fmla="*/ 35626 h 2054431"/>
              <a:gd name="connsiteX79" fmla="*/ 6982691 w 8277101"/>
              <a:gd name="connsiteY79" fmla="*/ 47501 h 2054431"/>
              <a:gd name="connsiteX80" fmla="*/ 7101444 w 8277101"/>
              <a:gd name="connsiteY80" fmla="*/ 83127 h 2054431"/>
              <a:gd name="connsiteX81" fmla="*/ 7184571 w 8277101"/>
              <a:gd name="connsiteY81" fmla="*/ 118753 h 2054431"/>
              <a:gd name="connsiteX82" fmla="*/ 7220197 w 8277101"/>
              <a:gd name="connsiteY82" fmla="*/ 154379 h 2054431"/>
              <a:gd name="connsiteX83" fmla="*/ 7291449 w 8277101"/>
              <a:gd name="connsiteY83" fmla="*/ 178130 h 2054431"/>
              <a:gd name="connsiteX84" fmla="*/ 7398327 w 8277101"/>
              <a:gd name="connsiteY84" fmla="*/ 237506 h 2054431"/>
              <a:gd name="connsiteX85" fmla="*/ 7433953 w 8277101"/>
              <a:gd name="connsiteY85" fmla="*/ 261257 h 2054431"/>
              <a:gd name="connsiteX86" fmla="*/ 7493330 w 8277101"/>
              <a:gd name="connsiteY86" fmla="*/ 320634 h 2054431"/>
              <a:gd name="connsiteX87" fmla="*/ 7552707 w 8277101"/>
              <a:gd name="connsiteY87" fmla="*/ 391886 h 2054431"/>
              <a:gd name="connsiteX88" fmla="*/ 7588332 w 8277101"/>
              <a:gd name="connsiteY88" fmla="*/ 415636 h 2054431"/>
              <a:gd name="connsiteX89" fmla="*/ 7659584 w 8277101"/>
              <a:gd name="connsiteY89" fmla="*/ 475013 h 2054431"/>
              <a:gd name="connsiteX90" fmla="*/ 7718961 w 8277101"/>
              <a:gd name="connsiteY90" fmla="*/ 534389 h 2054431"/>
              <a:gd name="connsiteX91" fmla="*/ 7742712 w 8277101"/>
              <a:gd name="connsiteY91" fmla="*/ 570015 h 2054431"/>
              <a:gd name="connsiteX92" fmla="*/ 7778338 w 8277101"/>
              <a:gd name="connsiteY92" fmla="*/ 605641 h 2054431"/>
              <a:gd name="connsiteX93" fmla="*/ 7790213 w 8277101"/>
              <a:gd name="connsiteY93" fmla="*/ 641267 h 2054431"/>
              <a:gd name="connsiteX94" fmla="*/ 7873340 w 8277101"/>
              <a:gd name="connsiteY94" fmla="*/ 748145 h 2054431"/>
              <a:gd name="connsiteX95" fmla="*/ 7944592 w 8277101"/>
              <a:gd name="connsiteY95" fmla="*/ 890649 h 2054431"/>
              <a:gd name="connsiteX96" fmla="*/ 7968343 w 8277101"/>
              <a:gd name="connsiteY96" fmla="*/ 926275 h 2054431"/>
              <a:gd name="connsiteX97" fmla="*/ 7992094 w 8277101"/>
              <a:gd name="connsiteY97" fmla="*/ 961901 h 2054431"/>
              <a:gd name="connsiteX98" fmla="*/ 8003969 w 8277101"/>
              <a:gd name="connsiteY98" fmla="*/ 1009402 h 2054431"/>
              <a:gd name="connsiteX99" fmla="*/ 8015844 w 8277101"/>
              <a:gd name="connsiteY99" fmla="*/ 1068779 h 2054431"/>
              <a:gd name="connsiteX100" fmla="*/ 8039595 w 8277101"/>
              <a:gd name="connsiteY100" fmla="*/ 1140031 h 2054431"/>
              <a:gd name="connsiteX101" fmla="*/ 8051470 w 8277101"/>
              <a:gd name="connsiteY101" fmla="*/ 1175657 h 2054431"/>
              <a:gd name="connsiteX102" fmla="*/ 8134597 w 8277101"/>
              <a:gd name="connsiteY102" fmla="*/ 1282535 h 2054431"/>
              <a:gd name="connsiteX103" fmla="*/ 8170223 w 8277101"/>
              <a:gd name="connsiteY103" fmla="*/ 1341911 h 2054431"/>
              <a:gd name="connsiteX104" fmla="*/ 8182099 w 8277101"/>
              <a:gd name="connsiteY104" fmla="*/ 1377537 h 2054431"/>
              <a:gd name="connsiteX105" fmla="*/ 8229600 w 8277101"/>
              <a:gd name="connsiteY105" fmla="*/ 1448789 h 2054431"/>
              <a:gd name="connsiteX106" fmla="*/ 8277101 w 8277101"/>
              <a:gd name="connsiteY106" fmla="*/ 1448789 h 205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8277101" h="2054431">
                <a:moveTo>
                  <a:pt x="0" y="2054431"/>
                </a:moveTo>
                <a:cubicBezTo>
                  <a:pt x="43436" y="2045744"/>
                  <a:pt x="90450" y="2038895"/>
                  <a:pt x="130629" y="2018805"/>
                </a:cubicBezTo>
                <a:cubicBezTo>
                  <a:pt x="146463" y="2010888"/>
                  <a:pt x="162760" y="2003837"/>
                  <a:pt x="178130" y="1995054"/>
                </a:cubicBezTo>
                <a:cubicBezTo>
                  <a:pt x="190522" y="1987973"/>
                  <a:pt x="200392" y="1976315"/>
                  <a:pt x="213756" y="1971304"/>
                </a:cubicBezTo>
                <a:cubicBezTo>
                  <a:pt x="232655" y="1964217"/>
                  <a:pt x="253659" y="1964739"/>
                  <a:pt x="273132" y="1959428"/>
                </a:cubicBezTo>
                <a:cubicBezTo>
                  <a:pt x="273179" y="1959415"/>
                  <a:pt x="362174" y="1929747"/>
                  <a:pt x="380010" y="1923802"/>
                </a:cubicBezTo>
                <a:cubicBezTo>
                  <a:pt x="391885" y="1919844"/>
                  <a:pt x="403492" y="1914963"/>
                  <a:pt x="415636" y="1911927"/>
                </a:cubicBezTo>
                <a:cubicBezTo>
                  <a:pt x="431470" y="1907969"/>
                  <a:pt x="447445" y="1904536"/>
                  <a:pt x="463138" y="1900052"/>
                </a:cubicBezTo>
                <a:cubicBezTo>
                  <a:pt x="475174" y="1896613"/>
                  <a:pt x="486417" y="1890234"/>
                  <a:pt x="498764" y="1888176"/>
                </a:cubicBezTo>
                <a:cubicBezTo>
                  <a:pt x="534122" y="1882283"/>
                  <a:pt x="570235" y="1881892"/>
                  <a:pt x="605642" y="1876301"/>
                </a:cubicBezTo>
                <a:cubicBezTo>
                  <a:pt x="864493" y="1835430"/>
                  <a:pt x="563612" y="1863269"/>
                  <a:pt x="902525" y="1840675"/>
                </a:cubicBezTo>
                <a:cubicBezTo>
                  <a:pt x="1238877" y="1869923"/>
                  <a:pt x="1084447" y="1870127"/>
                  <a:pt x="1365662" y="1852550"/>
                </a:cubicBezTo>
                <a:cubicBezTo>
                  <a:pt x="1529745" y="1885368"/>
                  <a:pt x="1348567" y="1859344"/>
                  <a:pt x="1460665" y="1852550"/>
                </a:cubicBezTo>
                <a:cubicBezTo>
                  <a:pt x="1579267" y="1845362"/>
                  <a:pt x="1698172" y="1844633"/>
                  <a:pt x="1816925" y="1840675"/>
                </a:cubicBezTo>
                <a:cubicBezTo>
                  <a:pt x="1836717" y="1836717"/>
                  <a:pt x="1856117" y="1828800"/>
                  <a:pt x="1876301" y="1828800"/>
                </a:cubicBezTo>
                <a:cubicBezTo>
                  <a:pt x="1888819" y="1828800"/>
                  <a:pt x="1899707" y="1837960"/>
                  <a:pt x="1911927" y="1840675"/>
                </a:cubicBezTo>
                <a:cubicBezTo>
                  <a:pt x="1935432" y="1845898"/>
                  <a:pt x="1959428" y="1848592"/>
                  <a:pt x="1983179" y="1852550"/>
                </a:cubicBezTo>
                <a:cubicBezTo>
                  <a:pt x="2088307" y="1831525"/>
                  <a:pt x="2016221" y="1843749"/>
                  <a:pt x="2173184" y="1828800"/>
                </a:cubicBezTo>
                <a:cubicBezTo>
                  <a:pt x="2424510" y="1804864"/>
                  <a:pt x="2199401" y="1820115"/>
                  <a:pt x="2636322" y="1805049"/>
                </a:cubicBezTo>
                <a:cubicBezTo>
                  <a:pt x="2650001" y="1809609"/>
                  <a:pt x="2708607" y="1830155"/>
                  <a:pt x="2719449" y="1828800"/>
                </a:cubicBezTo>
                <a:cubicBezTo>
                  <a:pt x="2737015" y="1826604"/>
                  <a:pt x="2750679" y="1812022"/>
                  <a:pt x="2766951" y="1805049"/>
                </a:cubicBezTo>
                <a:cubicBezTo>
                  <a:pt x="2804156" y="1789104"/>
                  <a:pt x="2831131" y="1788415"/>
                  <a:pt x="2873829" y="1781298"/>
                </a:cubicBezTo>
                <a:cubicBezTo>
                  <a:pt x="2889663" y="1785257"/>
                  <a:pt x="2905090" y="1794798"/>
                  <a:pt x="2921330" y="1793174"/>
                </a:cubicBezTo>
                <a:cubicBezTo>
                  <a:pt x="2946241" y="1790683"/>
                  <a:pt x="2968831" y="1777340"/>
                  <a:pt x="2992582" y="1769423"/>
                </a:cubicBezTo>
                <a:cubicBezTo>
                  <a:pt x="3040689" y="1753387"/>
                  <a:pt x="3026685" y="1756420"/>
                  <a:pt x="3087584" y="1745673"/>
                </a:cubicBezTo>
                <a:cubicBezTo>
                  <a:pt x="3098678" y="1743715"/>
                  <a:pt x="3246290" y="1720841"/>
                  <a:pt x="3289465" y="1710047"/>
                </a:cubicBezTo>
                <a:cubicBezTo>
                  <a:pt x="3301609" y="1707011"/>
                  <a:pt x="3312871" y="1700887"/>
                  <a:pt x="3325091" y="1698171"/>
                </a:cubicBezTo>
                <a:cubicBezTo>
                  <a:pt x="3352303" y="1692124"/>
                  <a:pt x="3455797" y="1677577"/>
                  <a:pt x="3479470" y="1674421"/>
                </a:cubicBezTo>
                <a:cubicBezTo>
                  <a:pt x="3561116" y="1663535"/>
                  <a:pt x="3597706" y="1659964"/>
                  <a:pt x="3681351" y="1650670"/>
                </a:cubicBezTo>
                <a:cubicBezTo>
                  <a:pt x="3770918" y="1673061"/>
                  <a:pt x="3687255" y="1663094"/>
                  <a:pt x="3776353" y="1638795"/>
                </a:cubicBezTo>
                <a:cubicBezTo>
                  <a:pt x="3803357" y="1631430"/>
                  <a:pt x="3831942" y="1631926"/>
                  <a:pt x="3859481" y="1626919"/>
                </a:cubicBezTo>
                <a:cubicBezTo>
                  <a:pt x="3875539" y="1623999"/>
                  <a:pt x="3891349" y="1619734"/>
                  <a:pt x="3906982" y="1615044"/>
                </a:cubicBezTo>
                <a:cubicBezTo>
                  <a:pt x="3930962" y="1607850"/>
                  <a:pt x="3954483" y="1599210"/>
                  <a:pt x="3978234" y="1591293"/>
                </a:cubicBezTo>
                <a:lnTo>
                  <a:pt x="4013860" y="1579418"/>
                </a:lnTo>
                <a:lnTo>
                  <a:pt x="4049486" y="1567543"/>
                </a:lnTo>
                <a:cubicBezTo>
                  <a:pt x="4061361" y="1555668"/>
                  <a:pt x="4070431" y="1540073"/>
                  <a:pt x="4085112" y="1531917"/>
                </a:cubicBezTo>
                <a:cubicBezTo>
                  <a:pt x="4106997" y="1519759"/>
                  <a:pt x="4156364" y="1508166"/>
                  <a:pt x="4156364" y="1508166"/>
                </a:cubicBezTo>
                <a:cubicBezTo>
                  <a:pt x="4238031" y="1453721"/>
                  <a:pt x="4200536" y="1469692"/>
                  <a:pt x="4263242" y="1448789"/>
                </a:cubicBezTo>
                <a:cubicBezTo>
                  <a:pt x="4279076" y="1436914"/>
                  <a:pt x="4294529" y="1424513"/>
                  <a:pt x="4310743" y="1413163"/>
                </a:cubicBezTo>
                <a:cubicBezTo>
                  <a:pt x="4334128" y="1396794"/>
                  <a:pt x="4381995" y="1365662"/>
                  <a:pt x="4381995" y="1365662"/>
                </a:cubicBezTo>
                <a:cubicBezTo>
                  <a:pt x="4445328" y="1270659"/>
                  <a:pt x="4362203" y="1385454"/>
                  <a:pt x="4441371" y="1306286"/>
                </a:cubicBezTo>
                <a:cubicBezTo>
                  <a:pt x="4455366" y="1292291"/>
                  <a:pt x="4463002" y="1272779"/>
                  <a:pt x="4476997" y="1258784"/>
                </a:cubicBezTo>
                <a:cubicBezTo>
                  <a:pt x="4487089" y="1248692"/>
                  <a:pt x="4502014" y="1244582"/>
                  <a:pt x="4512623" y="1235034"/>
                </a:cubicBezTo>
                <a:cubicBezTo>
                  <a:pt x="4541750" y="1208819"/>
                  <a:pt x="4574014" y="1184512"/>
                  <a:pt x="4595751" y="1151906"/>
                </a:cubicBezTo>
                <a:cubicBezTo>
                  <a:pt x="4611585" y="1128155"/>
                  <a:pt x="4620962" y="1098486"/>
                  <a:pt x="4643252" y="1080654"/>
                </a:cubicBezTo>
                <a:cubicBezTo>
                  <a:pt x="4663044" y="1064820"/>
                  <a:pt x="4685673" y="1051993"/>
                  <a:pt x="4702629" y="1033153"/>
                </a:cubicBezTo>
                <a:cubicBezTo>
                  <a:pt x="4721724" y="1011936"/>
                  <a:pt x="4737364" y="987432"/>
                  <a:pt x="4750130" y="961901"/>
                </a:cubicBezTo>
                <a:cubicBezTo>
                  <a:pt x="4758047" y="946067"/>
                  <a:pt x="4762548" y="928000"/>
                  <a:pt x="4773881" y="914400"/>
                </a:cubicBezTo>
                <a:cubicBezTo>
                  <a:pt x="4783018" y="903436"/>
                  <a:pt x="4797632" y="898566"/>
                  <a:pt x="4809507" y="890649"/>
                </a:cubicBezTo>
                <a:cubicBezTo>
                  <a:pt x="4825341" y="866898"/>
                  <a:pt x="4833257" y="835230"/>
                  <a:pt x="4857008" y="819397"/>
                </a:cubicBezTo>
                <a:cubicBezTo>
                  <a:pt x="4881792" y="802875"/>
                  <a:pt x="4919088" y="778963"/>
                  <a:pt x="4940135" y="760021"/>
                </a:cubicBezTo>
                <a:cubicBezTo>
                  <a:pt x="4965101" y="737551"/>
                  <a:pt x="4987636" y="712520"/>
                  <a:pt x="5011387" y="688769"/>
                </a:cubicBezTo>
                <a:cubicBezTo>
                  <a:pt x="5023262" y="676894"/>
                  <a:pt x="5039502" y="668164"/>
                  <a:pt x="5047013" y="653143"/>
                </a:cubicBezTo>
                <a:cubicBezTo>
                  <a:pt x="5054930" y="637309"/>
                  <a:pt x="5059431" y="619241"/>
                  <a:pt x="5070764" y="605641"/>
                </a:cubicBezTo>
                <a:cubicBezTo>
                  <a:pt x="5079901" y="594677"/>
                  <a:pt x="5094515" y="589808"/>
                  <a:pt x="5106390" y="581891"/>
                </a:cubicBezTo>
                <a:cubicBezTo>
                  <a:pt x="5131252" y="532165"/>
                  <a:pt x="5133718" y="518937"/>
                  <a:pt x="5177642" y="475013"/>
                </a:cubicBezTo>
                <a:cubicBezTo>
                  <a:pt x="5195565" y="457090"/>
                  <a:pt x="5219095" y="445434"/>
                  <a:pt x="5237018" y="427511"/>
                </a:cubicBezTo>
                <a:cubicBezTo>
                  <a:pt x="5247110" y="417419"/>
                  <a:pt x="5251632" y="402850"/>
                  <a:pt x="5260769" y="391886"/>
                </a:cubicBezTo>
                <a:cubicBezTo>
                  <a:pt x="5271521" y="378984"/>
                  <a:pt x="5284520" y="368135"/>
                  <a:pt x="5296395" y="356260"/>
                </a:cubicBezTo>
                <a:cubicBezTo>
                  <a:pt x="5300353" y="344385"/>
                  <a:pt x="5299419" y="329485"/>
                  <a:pt x="5308270" y="320634"/>
                </a:cubicBezTo>
                <a:cubicBezTo>
                  <a:pt x="5368310" y="260594"/>
                  <a:pt x="5351212" y="302055"/>
                  <a:pt x="5403273" y="273132"/>
                </a:cubicBezTo>
                <a:cubicBezTo>
                  <a:pt x="5521981" y="207182"/>
                  <a:pt x="5425828" y="241179"/>
                  <a:pt x="5533901" y="201880"/>
                </a:cubicBezTo>
                <a:cubicBezTo>
                  <a:pt x="5665822" y="153909"/>
                  <a:pt x="5551408" y="196628"/>
                  <a:pt x="5652655" y="166254"/>
                </a:cubicBezTo>
                <a:cubicBezTo>
                  <a:pt x="5676635" y="159060"/>
                  <a:pt x="5699619" y="148576"/>
                  <a:pt x="5723907" y="142504"/>
                </a:cubicBezTo>
                <a:cubicBezTo>
                  <a:pt x="5739741" y="138545"/>
                  <a:pt x="5755775" y="135318"/>
                  <a:pt x="5771408" y="130628"/>
                </a:cubicBezTo>
                <a:cubicBezTo>
                  <a:pt x="5795387" y="123434"/>
                  <a:pt x="5818909" y="114795"/>
                  <a:pt x="5842660" y="106878"/>
                </a:cubicBezTo>
                <a:cubicBezTo>
                  <a:pt x="5854535" y="102920"/>
                  <a:pt x="5866011" y="97457"/>
                  <a:pt x="5878286" y="95002"/>
                </a:cubicBezTo>
                <a:cubicBezTo>
                  <a:pt x="5898078" y="91044"/>
                  <a:pt x="5918081" y="88022"/>
                  <a:pt x="5937662" y="83127"/>
                </a:cubicBezTo>
                <a:cubicBezTo>
                  <a:pt x="5949806" y="80091"/>
                  <a:pt x="5961144" y="74288"/>
                  <a:pt x="5973288" y="71252"/>
                </a:cubicBezTo>
                <a:cubicBezTo>
                  <a:pt x="5992870" y="66357"/>
                  <a:pt x="6013083" y="64271"/>
                  <a:pt x="6032665" y="59376"/>
                </a:cubicBezTo>
                <a:cubicBezTo>
                  <a:pt x="6044809" y="56340"/>
                  <a:pt x="6056255" y="50940"/>
                  <a:pt x="6068291" y="47501"/>
                </a:cubicBezTo>
                <a:cubicBezTo>
                  <a:pt x="6083984" y="43017"/>
                  <a:pt x="6100159" y="40316"/>
                  <a:pt x="6115792" y="35626"/>
                </a:cubicBezTo>
                <a:cubicBezTo>
                  <a:pt x="6139772" y="28432"/>
                  <a:pt x="6162349" y="15991"/>
                  <a:pt x="6187044" y="11875"/>
                </a:cubicBezTo>
                <a:lnTo>
                  <a:pt x="6258296" y="0"/>
                </a:lnTo>
                <a:cubicBezTo>
                  <a:pt x="6309756" y="3958"/>
                  <a:pt x="6361125" y="9360"/>
                  <a:pt x="6412675" y="11875"/>
                </a:cubicBezTo>
                <a:cubicBezTo>
                  <a:pt x="6523450" y="17279"/>
                  <a:pt x="6634493" y="16832"/>
                  <a:pt x="6745184" y="23750"/>
                </a:cubicBezTo>
                <a:cubicBezTo>
                  <a:pt x="6761474" y="24768"/>
                  <a:pt x="6776554" y="33144"/>
                  <a:pt x="6792686" y="35626"/>
                </a:cubicBezTo>
                <a:cubicBezTo>
                  <a:pt x="6828114" y="41077"/>
                  <a:pt x="6863938" y="43543"/>
                  <a:pt x="6899564" y="47501"/>
                </a:cubicBezTo>
                <a:cubicBezTo>
                  <a:pt x="6915398" y="43543"/>
                  <a:pt x="6930744" y="35626"/>
                  <a:pt x="6947065" y="35626"/>
                </a:cubicBezTo>
                <a:cubicBezTo>
                  <a:pt x="6959583" y="35626"/>
                  <a:pt x="6970655" y="44062"/>
                  <a:pt x="6982691" y="47501"/>
                </a:cubicBezTo>
                <a:cubicBezTo>
                  <a:pt x="7108317" y="83393"/>
                  <a:pt x="6932125" y="26687"/>
                  <a:pt x="7101444" y="83127"/>
                </a:cubicBezTo>
                <a:cubicBezTo>
                  <a:pt x="7130520" y="92819"/>
                  <a:pt x="7158888" y="100408"/>
                  <a:pt x="7184571" y="118753"/>
                </a:cubicBezTo>
                <a:cubicBezTo>
                  <a:pt x="7198237" y="128515"/>
                  <a:pt x="7205516" y="146223"/>
                  <a:pt x="7220197" y="154379"/>
                </a:cubicBezTo>
                <a:cubicBezTo>
                  <a:pt x="7242082" y="166537"/>
                  <a:pt x="7270618" y="164243"/>
                  <a:pt x="7291449" y="178130"/>
                </a:cubicBezTo>
                <a:cubicBezTo>
                  <a:pt x="7371754" y="231665"/>
                  <a:pt x="7272290" y="167485"/>
                  <a:pt x="7398327" y="237506"/>
                </a:cubicBezTo>
                <a:cubicBezTo>
                  <a:pt x="7410803" y="244437"/>
                  <a:pt x="7422078" y="253340"/>
                  <a:pt x="7433953" y="261257"/>
                </a:cubicBezTo>
                <a:cubicBezTo>
                  <a:pt x="7497289" y="356260"/>
                  <a:pt x="7414161" y="241465"/>
                  <a:pt x="7493330" y="320634"/>
                </a:cubicBezTo>
                <a:cubicBezTo>
                  <a:pt x="7515191" y="342495"/>
                  <a:pt x="7530846" y="370025"/>
                  <a:pt x="7552707" y="391886"/>
                </a:cubicBezTo>
                <a:cubicBezTo>
                  <a:pt x="7562799" y="401978"/>
                  <a:pt x="7577368" y="406499"/>
                  <a:pt x="7588332" y="415636"/>
                </a:cubicBezTo>
                <a:cubicBezTo>
                  <a:pt x="7679770" y="491834"/>
                  <a:pt x="7571130" y="416043"/>
                  <a:pt x="7659584" y="475013"/>
                </a:cubicBezTo>
                <a:cubicBezTo>
                  <a:pt x="7683444" y="546590"/>
                  <a:pt x="7651233" y="477949"/>
                  <a:pt x="7718961" y="534389"/>
                </a:cubicBezTo>
                <a:cubicBezTo>
                  <a:pt x="7729925" y="543526"/>
                  <a:pt x="7733575" y="559051"/>
                  <a:pt x="7742712" y="570015"/>
                </a:cubicBezTo>
                <a:cubicBezTo>
                  <a:pt x="7753463" y="582917"/>
                  <a:pt x="7766463" y="593766"/>
                  <a:pt x="7778338" y="605641"/>
                </a:cubicBezTo>
                <a:cubicBezTo>
                  <a:pt x="7782296" y="617516"/>
                  <a:pt x="7784134" y="630325"/>
                  <a:pt x="7790213" y="641267"/>
                </a:cubicBezTo>
                <a:cubicBezTo>
                  <a:pt x="7825723" y="705186"/>
                  <a:pt x="7830065" y="704870"/>
                  <a:pt x="7873340" y="748145"/>
                </a:cubicBezTo>
                <a:cubicBezTo>
                  <a:pt x="7906117" y="846476"/>
                  <a:pt x="7883204" y="798568"/>
                  <a:pt x="7944592" y="890649"/>
                </a:cubicBezTo>
                <a:lnTo>
                  <a:pt x="7968343" y="926275"/>
                </a:lnTo>
                <a:lnTo>
                  <a:pt x="7992094" y="961901"/>
                </a:lnTo>
                <a:cubicBezTo>
                  <a:pt x="7996052" y="977735"/>
                  <a:pt x="8000429" y="993470"/>
                  <a:pt x="8003969" y="1009402"/>
                </a:cubicBezTo>
                <a:cubicBezTo>
                  <a:pt x="8008347" y="1029106"/>
                  <a:pt x="8010533" y="1049306"/>
                  <a:pt x="8015844" y="1068779"/>
                </a:cubicBezTo>
                <a:cubicBezTo>
                  <a:pt x="8022431" y="1092932"/>
                  <a:pt x="8031678" y="1116280"/>
                  <a:pt x="8039595" y="1140031"/>
                </a:cubicBezTo>
                <a:cubicBezTo>
                  <a:pt x="8043553" y="1151906"/>
                  <a:pt x="8042619" y="1166806"/>
                  <a:pt x="8051470" y="1175657"/>
                </a:cubicBezTo>
                <a:cubicBezTo>
                  <a:pt x="8098924" y="1223111"/>
                  <a:pt x="8091982" y="1211511"/>
                  <a:pt x="8134597" y="1282535"/>
                </a:cubicBezTo>
                <a:cubicBezTo>
                  <a:pt x="8146472" y="1302327"/>
                  <a:pt x="8159901" y="1321267"/>
                  <a:pt x="8170223" y="1341911"/>
                </a:cubicBezTo>
                <a:cubicBezTo>
                  <a:pt x="8175821" y="1353107"/>
                  <a:pt x="8176020" y="1366595"/>
                  <a:pt x="8182099" y="1377537"/>
                </a:cubicBezTo>
                <a:cubicBezTo>
                  <a:pt x="8195962" y="1402490"/>
                  <a:pt x="8229600" y="1448789"/>
                  <a:pt x="8229600" y="1448789"/>
                </a:cubicBezTo>
                <a:cubicBezTo>
                  <a:pt x="8270537" y="1435144"/>
                  <a:pt x="8256375" y="1428063"/>
                  <a:pt x="8277101" y="1448789"/>
                </a:cubicBezTo>
              </a:path>
            </a:pathLst>
          </a:cu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AD3D40-B1AA-054E-9FDF-817F09E92BCC}"/>
              </a:ext>
            </a:extLst>
          </p:cNvPr>
          <p:cNvSpPr/>
          <p:nvPr/>
        </p:nvSpPr>
        <p:spPr>
          <a:xfrm>
            <a:off x="6875813" y="3384468"/>
            <a:ext cx="237506" cy="21375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C8B46B-738F-DA47-9E44-DCC3E36EE749}"/>
              </a:ext>
            </a:extLst>
          </p:cNvPr>
          <p:cNvSpPr/>
          <p:nvPr/>
        </p:nvSpPr>
        <p:spPr>
          <a:xfrm>
            <a:off x="4725009" y="4890653"/>
            <a:ext cx="237506" cy="2137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6F1232-141C-3447-8DF8-636DAEDB1DA9}"/>
              </a:ext>
            </a:extLst>
          </p:cNvPr>
          <p:cNvSpPr/>
          <p:nvPr/>
        </p:nvSpPr>
        <p:spPr>
          <a:xfrm>
            <a:off x="5636821" y="4104903"/>
            <a:ext cx="237506" cy="21375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7C6DEA-CEEF-1B46-84A5-616A7A7969DB}"/>
              </a:ext>
            </a:extLst>
          </p:cNvPr>
          <p:cNvSpPr/>
          <p:nvPr/>
        </p:nvSpPr>
        <p:spPr>
          <a:xfrm>
            <a:off x="1074716" y="5296392"/>
            <a:ext cx="237506" cy="213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ord 8">
            <a:extLst>
              <a:ext uri="{FF2B5EF4-FFF2-40B4-BE49-F238E27FC236}">
                <a16:creationId xmlns:a16="http://schemas.microsoft.com/office/drawing/2014/main" id="{00E3928B-B8DD-6044-A921-FCCEF507D8A5}"/>
              </a:ext>
            </a:extLst>
          </p:cNvPr>
          <p:cNvSpPr/>
          <p:nvPr/>
        </p:nvSpPr>
        <p:spPr>
          <a:xfrm rot="18628102">
            <a:off x="-32046" y="5213264"/>
            <a:ext cx="926665" cy="665020"/>
          </a:xfrm>
          <a:prstGeom prst="chord">
            <a:avLst>
              <a:gd name="adj1" fmla="val 2700000"/>
              <a:gd name="adj2" fmla="val 139380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6C3A2D-8B95-1C4E-AB63-C1BDFD6474B0}"/>
              </a:ext>
            </a:extLst>
          </p:cNvPr>
          <p:cNvSpPr txBox="1"/>
          <p:nvPr/>
        </p:nvSpPr>
        <p:spPr>
          <a:xfrm>
            <a:off x="5604573" y="4269179"/>
            <a:ext cx="1508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Mid</a:t>
            </a:r>
          </a:p>
          <a:p>
            <a:r>
              <a:rPr lang="en-US" dirty="0">
                <a:solidFill>
                  <a:schemeClr val="bg1"/>
                </a:solidFill>
              </a:rPr>
              <a:t>17.8 °C</a:t>
            </a:r>
          </a:p>
          <a:p>
            <a:r>
              <a:rPr lang="en-US" dirty="0">
                <a:solidFill>
                  <a:schemeClr val="bg1"/>
                </a:solidFill>
              </a:rPr>
              <a:t>8.1 % Soil 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EB87FE-A1C8-3748-B9D8-4E1A6EC0E1C5}"/>
              </a:ext>
            </a:extLst>
          </p:cNvPr>
          <p:cNvSpPr txBox="1"/>
          <p:nvPr/>
        </p:nvSpPr>
        <p:spPr>
          <a:xfrm>
            <a:off x="6770983" y="3552170"/>
            <a:ext cx="1547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High</a:t>
            </a:r>
          </a:p>
          <a:p>
            <a:r>
              <a:rPr lang="en-US" dirty="0">
                <a:solidFill>
                  <a:schemeClr val="bg1"/>
                </a:solidFill>
              </a:rPr>
              <a:t>17.4 °C</a:t>
            </a:r>
          </a:p>
          <a:p>
            <a:r>
              <a:rPr lang="en-US" dirty="0">
                <a:solidFill>
                  <a:schemeClr val="bg1"/>
                </a:solidFill>
              </a:rPr>
              <a:t>8.7 % Soil 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C20FB7-51FF-2844-9443-487401E95074}"/>
              </a:ext>
            </a:extLst>
          </p:cNvPr>
          <p:cNvSpPr txBox="1"/>
          <p:nvPr/>
        </p:nvSpPr>
        <p:spPr>
          <a:xfrm>
            <a:off x="4399691" y="5084109"/>
            <a:ext cx="1508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Low</a:t>
            </a:r>
          </a:p>
          <a:p>
            <a:r>
              <a:rPr lang="en-US" dirty="0">
                <a:solidFill>
                  <a:schemeClr val="bg1"/>
                </a:solidFill>
              </a:rPr>
              <a:t>18.3 °C</a:t>
            </a:r>
          </a:p>
          <a:p>
            <a:r>
              <a:rPr lang="en-US" dirty="0">
                <a:solidFill>
                  <a:schemeClr val="bg1"/>
                </a:solidFill>
              </a:rPr>
              <a:t>6.0 % Soil 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F40E25-5DC0-914B-8236-1D9E2DBBE12E}"/>
              </a:ext>
            </a:extLst>
          </p:cNvPr>
          <p:cNvSpPr txBox="1"/>
          <p:nvPr/>
        </p:nvSpPr>
        <p:spPr>
          <a:xfrm>
            <a:off x="1195644" y="5411186"/>
            <a:ext cx="1625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Maritime</a:t>
            </a:r>
          </a:p>
          <a:p>
            <a:r>
              <a:rPr lang="en-US" dirty="0">
                <a:solidFill>
                  <a:schemeClr val="bg1"/>
                </a:solidFill>
              </a:rPr>
              <a:t>16.0 °C</a:t>
            </a:r>
          </a:p>
          <a:p>
            <a:r>
              <a:rPr lang="en-US" dirty="0">
                <a:solidFill>
                  <a:schemeClr val="bg1"/>
                </a:solidFill>
              </a:rPr>
              <a:t>16.5 % Soil 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D9BCE6-91D0-FC4E-A8BA-BAE45CD1BF0D}"/>
              </a:ext>
            </a:extLst>
          </p:cNvPr>
          <p:cNvSpPr txBox="1"/>
          <p:nvPr/>
        </p:nvSpPr>
        <p:spPr>
          <a:xfrm>
            <a:off x="15210" y="5463655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Ocean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E370DB-DFD3-EE40-839B-0247D43E2508}"/>
              </a:ext>
            </a:extLst>
          </p:cNvPr>
          <p:cNvSpPr txBox="1"/>
          <p:nvPr/>
        </p:nvSpPr>
        <p:spPr>
          <a:xfrm>
            <a:off x="0" y="0"/>
            <a:ext cx="176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Field experiment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BCC71-B180-B24B-844D-9DEDA44997C5}"/>
              </a:ext>
            </a:extLst>
          </p:cNvPr>
          <p:cNvSpPr txBox="1"/>
          <p:nvPr/>
        </p:nvSpPr>
        <p:spPr>
          <a:xfrm>
            <a:off x="2825966" y="33705"/>
            <a:ext cx="403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Acadia National Park – Cadillac Mountain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F1D6DD-4836-D843-88B9-B045A3FE6FAB}"/>
              </a:ext>
            </a:extLst>
          </p:cNvPr>
          <p:cNvSpPr txBox="1"/>
          <p:nvPr/>
        </p:nvSpPr>
        <p:spPr>
          <a:xfrm>
            <a:off x="7176294" y="3169586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Cadillac Summit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E45A1C-977B-264E-98AE-1046BFD220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506" y="397358"/>
            <a:ext cx="5670931" cy="26998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03D0B2-4FD4-504F-9D42-77E61CA03E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3410806"/>
            <a:ext cx="2701467" cy="31484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369B5C7-8532-E446-84AE-9E0956C363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066" y="567313"/>
            <a:ext cx="2879162" cy="37718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7BA8464-8206-AE42-931A-3165400034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325" y="3926677"/>
            <a:ext cx="4179423" cy="277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04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B723D3B1-D5EF-844F-A12A-3A3BA40F1A42}"/>
              </a:ext>
            </a:extLst>
          </p:cNvPr>
          <p:cNvSpPr/>
          <p:nvPr/>
        </p:nvSpPr>
        <p:spPr>
          <a:xfrm>
            <a:off x="823965" y="3455718"/>
            <a:ext cx="8277101" cy="2054431"/>
          </a:xfrm>
          <a:custGeom>
            <a:avLst/>
            <a:gdLst>
              <a:gd name="connsiteX0" fmla="*/ 0 w 8277101"/>
              <a:gd name="connsiteY0" fmla="*/ 2054431 h 2054431"/>
              <a:gd name="connsiteX1" fmla="*/ 130629 w 8277101"/>
              <a:gd name="connsiteY1" fmla="*/ 2018805 h 2054431"/>
              <a:gd name="connsiteX2" fmla="*/ 178130 w 8277101"/>
              <a:gd name="connsiteY2" fmla="*/ 1995054 h 2054431"/>
              <a:gd name="connsiteX3" fmla="*/ 213756 w 8277101"/>
              <a:gd name="connsiteY3" fmla="*/ 1971304 h 2054431"/>
              <a:gd name="connsiteX4" fmla="*/ 273132 w 8277101"/>
              <a:gd name="connsiteY4" fmla="*/ 1959428 h 2054431"/>
              <a:gd name="connsiteX5" fmla="*/ 380010 w 8277101"/>
              <a:gd name="connsiteY5" fmla="*/ 1923802 h 2054431"/>
              <a:gd name="connsiteX6" fmla="*/ 415636 w 8277101"/>
              <a:gd name="connsiteY6" fmla="*/ 1911927 h 2054431"/>
              <a:gd name="connsiteX7" fmla="*/ 463138 w 8277101"/>
              <a:gd name="connsiteY7" fmla="*/ 1900052 h 2054431"/>
              <a:gd name="connsiteX8" fmla="*/ 498764 w 8277101"/>
              <a:gd name="connsiteY8" fmla="*/ 1888176 h 2054431"/>
              <a:gd name="connsiteX9" fmla="*/ 605642 w 8277101"/>
              <a:gd name="connsiteY9" fmla="*/ 1876301 h 2054431"/>
              <a:gd name="connsiteX10" fmla="*/ 902525 w 8277101"/>
              <a:gd name="connsiteY10" fmla="*/ 1840675 h 2054431"/>
              <a:gd name="connsiteX11" fmla="*/ 1365662 w 8277101"/>
              <a:gd name="connsiteY11" fmla="*/ 1852550 h 2054431"/>
              <a:gd name="connsiteX12" fmla="*/ 1460665 w 8277101"/>
              <a:gd name="connsiteY12" fmla="*/ 1852550 h 2054431"/>
              <a:gd name="connsiteX13" fmla="*/ 1816925 w 8277101"/>
              <a:gd name="connsiteY13" fmla="*/ 1840675 h 2054431"/>
              <a:gd name="connsiteX14" fmla="*/ 1876301 w 8277101"/>
              <a:gd name="connsiteY14" fmla="*/ 1828800 h 2054431"/>
              <a:gd name="connsiteX15" fmla="*/ 1911927 w 8277101"/>
              <a:gd name="connsiteY15" fmla="*/ 1840675 h 2054431"/>
              <a:gd name="connsiteX16" fmla="*/ 1983179 w 8277101"/>
              <a:gd name="connsiteY16" fmla="*/ 1852550 h 2054431"/>
              <a:gd name="connsiteX17" fmla="*/ 2173184 w 8277101"/>
              <a:gd name="connsiteY17" fmla="*/ 1828800 h 2054431"/>
              <a:gd name="connsiteX18" fmla="*/ 2636322 w 8277101"/>
              <a:gd name="connsiteY18" fmla="*/ 1805049 h 2054431"/>
              <a:gd name="connsiteX19" fmla="*/ 2719449 w 8277101"/>
              <a:gd name="connsiteY19" fmla="*/ 1828800 h 2054431"/>
              <a:gd name="connsiteX20" fmla="*/ 2766951 w 8277101"/>
              <a:gd name="connsiteY20" fmla="*/ 1805049 h 2054431"/>
              <a:gd name="connsiteX21" fmla="*/ 2873829 w 8277101"/>
              <a:gd name="connsiteY21" fmla="*/ 1781298 h 2054431"/>
              <a:gd name="connsiteX22" fmla="*/ 2921330 w 8277101"/>
              <a:gd name="connsiteY22" fmla="*/ 1793174 h 2054431"/>
              <a:gd name="connsiteX23" fmla="*/ 2992582 w 8277101"/>
              <a:gd name="connsiteY23" fmla="*/ 1769423 h 2054431"/>
              <a:gd name="connsiteX24" fmla="*/ 3087584 w 8277101"/>
              <a:gd name="connsiteY24" fmla="*/ 1745673 h 2054431"/>
              <a:gd name="connsiteX25" fmla="*/ 3289465 w 8277101"/>
              <a:gd name="connsiteY25" fmla="*/ 1710047 h 2054431"/>
              <a:gd name="connsiteX26" fmla="*/ 3325091 w 8277101"/>
              <a:gd name="connsiteY26" fmla="*/ 1698171 h 2054431"/>
              <a:gd name="connsiteX27" fmla="*/ 3479470 w 8277101"/>
              <a:gd name="connsiteY27" fmla="*/ 1674421 h 2054431"/>
              <a:gd name="connsiteX28" fmla="*/ 3681351 w 8277101"/>
              <a:gd name="connsiteY28" fmla="*/ 1650670 h 2054431"/>
              <a:gd name="connsiteX29" fmla="*/ 3776353 w 8277101"/>
              <a:gd name="connsiteY29" fmla="*/ 1638795 h 2054431"/>
              <a:gd name="connsiteX30" fmla="*/ 3859481 w 8277101"/>
              <a:gd name="connsiteY30" fmla="*/ 1626919 h 2054431"/>
              <a:gd name="connsiteX31" fmla="*/ 3906982 w 8277101"/>
              <a:gd name="connsiteY31" fmla="*/ 1615044 h 2054431"/>
              <a:gd name="connsiteX32" fmla="*/ 3978234 w 8277101"/>
              <a:gd name="connsiteY32" fmla="*/ 1591293 h 2054431"/>
              <a:gd name="connsiteX33" fmla="*/ 4013860 w 8277101"/>
              <a:gd name="connsiteY33" fmla="*/ 1579418 h 2054431"/>
              <a:gd name="connsiteX34" fmla="*/ 4049486 w 8277101"/>
              <a:gd name="connsiteY34" fmla="*/ 1567543 h 2054431"/>
              <a:gd name="connsiteX35" fmla="*/ 4085112 w 8277101"/>
              <a:gd name="connsiteY35" fmla="*/ 1531917 h 2054431"/>
              <a:gd name="connsiteX36" fmla="*/ 4156364 w 8277101"/>
              <a:gd name="connsiteY36" fmla="*/ 1508166 h 2054431"/>
              <a:gd name="connsiteX37" fmla="*/ 4263242 w 8277101"/>
              <a:gd name="connsiteY37" fmla="*/ 1448789 h 2054431"/>
              <a:gd name="connsiteX38" fmla="*/ 4310743 w 8277101"/>
              <a:gd name="connsiteY38" fmla="*/ 1413163 h 2054431"/>
              <a:gd name="connsiteX39" fmla="*/ 4381995 w 8277101"/>
              <a:gd name="connsiteY39" fmla="*/ 1365662 h 2054431"/>
              <a:gd name="connsiteX40" fmla="*/ 4441371 w 8277101"/>
              <a:gd name="connsiteY40" fmla="*/ 1306286 h 2054431"/>
              <a:gd name="connsiteX41" fmla="*/ 4476997 w 8277101"/>
              <a:gd name="connsiteY41" fmla="*/ 1258784 h 2054431"/>
              <a:gd name="connsiteX42" fmla="*/ 4512623 w 8277101"/>
              <a:gd name="connsiteY42" fmla="*/ 1235034 h 2054431"/>
              <a:gd name="connsiteX43" fmla="*/ 4595751 w 8277101"/>
              <a:gd name="connsiteY43" fmla="*/ 1151906 h 2054431"/>
              <a:gd name="connsiteX44" fmla="*/ 4643252 w 8277101"/>
              <a:gd name="connsiteY44" fmla="*/ 1080654 h 2054431"/>
              <a:gd name="connsiteX45" fmla="*/ 4702629 w 8277101"/>
              <a:gd name="connsiteY45" fmla="*/ 1033153 h 2054431"/>
              <a:gd name="connsiteX46" fmla="*/ 4750130 w 8277101"/>
              <a:gd name="connsiteY46" fmla="*/ 961901 h 2054431"/>
              <a:gd name="connsiteX47" fmla="*/ 4773881 w 8277101"/>
              <a:gd name="connsiteY47" fmla="*/ 914400 h 2054431"/>
              <a:gd name="connsiteX48" fmla="*/ 4809507 w 8277101"/>
              <a:gd name="connsiteY48" fmla="*/ 890649 h 2054431"/>
              <a:gd name="connsiteX49" fmla="*/ 4857008 w 8277101"/>
              <a:gd name="connsiteY49" fmla="*/ 819397 h 2054431"/>
              <a:gd name="connsiteX50" fmla="*/ 4940135 w 8277101"/>
              <a:gd name="connsiteY50" fmla="*/ 760021 h 2054431"/>
              <a:gd name="connsiteX51" fmla="*/ 5011387 w 8277101"/>
              <a:gd name="connsiteY51" fmla="*/ 688769 h 2054431"/>
              <a:gd name="connsiteX52" fmla="*/ 5047013 w 8277101"/>
              <a:gd name="connsiteY52" fmla="*/ 653143 h 2054431"/>
              <a:gd name="connsiteX53" fmla="*/ 5070764 w 8277101"/>
              <a:gd name="connsiteY53" fmla="*/ 605641 h 2054431"/>
              <a:gd name="connsiteX54" fmla="*/ 5106390 w 8277101"/>
              <a:gd name="connsiteY54" fmla="*/ 581891 h 2054431"/>
              <a:gd name="connsiteX55" fmla="*/ 5177642 w 8277101"/>
              <a:gd name="connsiteY55" fmla="*/ 475013 h 2054431"/>
              <a:gd name="connsiteX56" fmla="*/ 5237018 w 8277101"/>
              <a:gd name="connsiteY56" fmla="*/ 427511 h 2054431"/>
              <a:gd name="connsiteX57" fmla="*/ 5260769 w 8277101"/>
              <a:gd name="connsiteY57" fmla="*/ 391886 h 2054431"/>
              <a:gd name="connsiteX58" fmla="*/ 5296395 w 8277101"/>
              <a:gd name="connsiteY58" fmla="*/ 356260 h 2054431"/>
              <a:gd name="connsiteX59" fmla="*/ 5308270 w 8277101"/>
              <a:gd name="connsiteY59" fmla="*/ 320634 h 2054431"/>
              <a:gd name="connsiteX60" fmla="*/ 5403273 w 8277101"/>
              <a:gd name="connsiteY60" fmla="*/ 273132 h 2054431"/>
              <a:gd name="connsiteX61" fmla="*/ 5533901 w 8277101"/>
              <a:gd name="connsiteY61" fmla="*/ 201880 h 2054431"/>
              <a:gd name="connsiteX62" fmla="*/ 5652655 w 8277101"/>
              <a:gd name="connsiteY62" fmla="*/ 166254 h 2054431"/>
              <a:gd name="connsiteX63" fmla="*/ 5723907 w 8277101"/>
              <a:gd name="connsiteY63" fmla="*/ 142504 h 2054431"/>
              <a:gd name="connsiteX64" fmla="*/ 5771408 w 8277101"/>
              <a:gd name="connsiteY64" fmla="*/ 130628 h 2054431"/>
              <a:gd name="connsiteX65" fmla="*/ 5842660 w 8277101"/>
              <a:gd name="connsiteY65" fmla="*/ 106878 h 2054431"/>
              <a:gd name="connsiteX66" fmla="*/ 5878286 w 8277101"/>
              <a:gd name="connsiteY66" fmla="*/ 95002 h 2054431"/>
              <a:gd name="connsiteX67" fmla="*/ 5937662 w 8277101"/>
              <a:gd name="connsiteY67" fmla="*/ 83127 h 2054431"/>
              <a:gd name="connsiteX68" fmla="*/ 5973288 w 8277101"/>
              <a:gd name="connsiteY68" fmla="*/ 71252 h 2054431"/>
              <a:gd name="connsiteX69" fmla="*/ 6032665 w 8277101"/>
              <a:gd name="connsiteY69" fmla="*/ 59376 h 2054431"/>
              <a:gd name="connsiteX70" fmla="*/ 6068291 w 8277101"/>
              <a:gd name="connsiteY70" fmla="*/ 47501 h 2054431"/>
              <a:gd name="connsiteX71" fmla="*/ 6115792 w 8277101"/>
              <a:gd name="connsiteY71" fmla="*/ 35626 h 2054431"/>
              <a:gd name="connsiteX72" fmla="*/ 6187044 w 8277101"/>
              <a:gd name="connsiteY72" fmla="*/ 11875 h 2054431"/>
              <a:gd name="connsiteX73" fmla="*/ 6258296 w 8277101"/>
              <a:gd name="connsiteY73" fmla="*/ 0 h 2054431"/>
              <a:gd name="connsiteX74" fmla="*/ 6412675 w 8277101"/>
              <a:gd name="connsiteY74" fmla="*/ 11875 h 2054431"/>
              <a:gd name="connsiteX75" fmla="*/ 6745184 w 8277101"/>
              <a:gd name="connsiteY75" fmla="*/ 23750 h 2054431"/>
              <a:gd name="connsiteX76" fmla="*/ 6792686 w 8277101"/>
              <a:gd name="connsiteY76" fmla="*/ 35626 h 2054431"/>
              <a:gd name="connsiteX77" fmla="*/ 6899564 w 8277101"/>
              <a:gd name="connsiteY77" fmla="*/ 47501 h 2054431"/>
              <a:gd name="connsiteX78" fmla="*/ 6947065 w 8277101"/>
              <a:gd name="connsiteY78" fmla="*/ 35626 h 2054431"/>
              <a:gd name="connsiteX79" fmla="*/ 6982691 w 8277101"/>
              <a:gd name="connsiteY79" fmla="*/ 47501 h 2054431"/>
              <a:gd name="connsiteX80" fmla="*/ 7101444 w 8277101"/>
              <a:gd name="connsiteY80" fmla="*/ 83127 h 2054431"/>
              <a:gd name="connsiteX81" fmla="*/ 7184571 w 8277101"/>
              <a:gd name="connsiteY81" fmla="*/ 118753 h 2054431"/>
              <a:gd name="connsiteX82" fmla="*/ 7220197 w 8277101"/>
              <a:gd name="connsiteY82" fmla="*/ 154379 h 2054431"/>
              <a:gd name="connsiteX83" fmla="*/ 7291449 w 8277101"/>
              <a:gd name="connsiteY83" fmla="*/ 178130 h 2054431"/>
              <a:gd name="connsiteX84" fmla="*/ 7398327 w 8277101"/>
              <a:gd name="connsiteY84" fmla="*/ 237506 h 2054431"/>
              <a:gd name="connsiteX85" fmla="*/ 7433953 w 8277101"/>
              <a:gd name="connsiteY85" fmla="*/ 261257 h 2054431"/>
              <a:gd name="connsiteX86" fmla="*/ 7493330 w 8277101"/>
              <a:gd name="connsiteY86" fmla="*/ 320634 h 2054431"/>
              <a:gd name="connsiteX87" fmla="*/ 7552707 w 8277101"/>
              <a:gd name="connsiteY87" fmla="*/ 391886 h 2054431"/>
              <a:gd name="connsiteX88" fmla="*/ 7588332 w 8277101"/>
              <a:gd name="connsiteY88" fmla="*/ 415636 h 2054431"/>
              <a:gd name="connsiteX89" fmla="*/ 7659584 w 8277101"/>
              <a:gd name="connsiteY89" fmla="*/ 475013 h 2054431"/>
              <a:gd name="connsiteX90" fmla="*/ 7718961 w 8277101"/>
              <a:gd name="connsiteY90" fmla="*/ 534389 h 2054431"/>
              <a:gd name="connsiteX91" fmla="*/ 7742712 w 8277101"/>
              <a:gd name="connsiteY91" fmla="*/ 570015 h 2054431"/>
              <a:gd name="connsiteX92" fmla="*/ 7778338 w 8277101"/>
              <a:gd name="connsiteY92" fmla="*/ 605641 h 2054431"/>
              <a:gd name="connsiteX93" fmla="*/ 7790213 w 8277101"/>
              <a:gd name="connsiteY93" fmla="*/ 641267 h 2054431"/>
              <a:gd name="connsiteX94" fmla="*/ 7873340 w 8277101"/>
              <a:gd name="connsiteY94" fmla="*/ 748145 h 2054431"/>
              <a:gd name="connsiteX95" fmla="*/ 7944592 w 8277101"/>
              <a:gd name="connsiteY95" fmla="*/ 890649 h 2054431"/>
              <a:gd name="connsiteX96" fmla="*/ 7968343 w 8277101"/>
              <a:gd name="connsiteY96" fmla="*/ 926275 h 2054431"/>
              <a:gd name="connsiteX97" fmla="*/ 7992094 w 8277101"/>
              <a:gd name="connsiteY97" fmla="*/ 961901 h 2054431"/>
              <a:gd name="connsiteX98" fmla="*/ 8003969 w 8277101"/>
              <a:gd name="connsiteY98" fmla="*/ 1009402 h 2054431"/>
              <a:gd name="connsiteX99" fmla="*/ 8015844 w 8277101"/>
              <a:gd name="connsiteY99" fmla="*/ 1068779 h 2054431"/>
              <a:gd name="connsiteX100" fmla="*/ 8039595 w 8277101"/>
              <a:gd name="connsiteY100" fmla="*/ 1140031 h 2054431"/>
              <a:gd name="connsiteX101" fmla="*/ 8051470 w 8277101"/>
              <a:gd name="connsiteY101" fmla="*/ 1175657 h 2054431"/>
              <a:gd name="connsiteX102" fmla="*/ 8134597 w 8277101"/>
              <a:gd name="connsiteY102" fmla="*/ 1282535 h 2054431"/>
              <a:gd name="connsiteX103" fmla="*/ 8170223 w 8277101"/>
              <a:gd name="connsiteY103" fmla="*/ 1341911 h 2054431"/>
              <a:gd name="connsiteX104" fmla="*/ 8182099 w 8277101"/>
              <a:gd name="connsiteY104" fmla="*/ 1377537 h 2054431"/>
              <a:gd name="connsiteX105" fmla="*/ 8229600 w 8277101"/>
              <a:gd name="connsiteY105" fmla="*/ 1448789 h 2054431"/>
              <a:gd name="connsiteX106" fmla="*/ 8277101 w 8277101"/>
              <a:gd name="connsiteY106" fmla="*/ 1448789 h 205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8277101" h="2054431">
                <a:moveTo>
                  <a:pt x="0" y="2054431"/>
                </a:moveTo>
                <a:cubicBezTo>
                  <a:pt x="43436" y="2045744"/>
                  <a:pt x="90450" y="2038895"/>
                  <a:pt x="130629" y="2018805"/>
                </a:cubicBezTo>
                <a:cubicBezTo>
                  <a:pt x="146463" y="2010888"/>
                  <a:pt x="162760" y="2003837"/>
                  <a:pt x="178130" y="1995054"/>
                </a:cubicBezTo>
                <a:cubicBezTo>
                  <a:pt x="190522" y="1987973"/>
                  <a:pt x="200392" y="1976315"/>
                  <a:pt x="213756" y="1971304"/>
                </a:cubicBezTo>
                <a:cubicBezTo>
                  <a:pt x="232655" y="1964217"/>
                  <a:pt x="253659" y="1964739"/>
                  <a:pt x="273132" y="1959428"/>
                </a:cubicBezTo>
                <a:cubicBezTo>
                  <a:pt x="273179" y="1959415"/>
                  <a:pt x="362174" y="1929747"/>
                  <a:pt x="380010" y="1923802"/>
                </a:cubicBezTo>
                <a:cubicBezTo>
                  <a:pt x="391885" y="1919844"/>
                  <a:pt x="403492" y="1914963"/>
                  <a:pt x="415636" y="1911927"/>
                </a:cubicBezTo>
                <a:cubicBezTo>
                  <a:pt x="431470" y="1907969"/>
                  <a:pt x="447445" y="1904536"/>
                  <a:pt x="463138" y="1900052"/>
                </a:cubicBezTo>
                <a:cubicBezTo>
                  <a:pt x="475174" y="1896613"/>
                  <a:pt x="486417" y="1890234"/>
                  <a:pt x="498764" y="1888176"/>
                </a:cubicBezTo>
                <a:cubicBezTo>
                  <a:pt x="534122" y="1882283"/>
                  <a:pt x="570235" y="1881892"/>
                  <a:pt x="605642" y="1876301"/>
                </a:cubicBezTo>
                <a:cubicBezTo>
                  <a:pt x="864493" y="1835430"/>
                  <a:pt x="563612" y="1863269"/>
                  <a:pt x="902525" y="1840675"/>
                </a:cubicBezTo>
                <a:cubicBezTo>
                  <a:pt x="1238877" y="1869923"/>
                  <a:pt x="1084447" y="1870127"/>
                  <a:pt x="1365662" y="1852550"/>
                </a:cubicBezTo>
                <a:cubicBezTo>
                  <a:pt x="1529745" y="1885368"/>
                  <a:pt x="1348567" y="1859344"/>
                  <a:pt x="1460665" y="1852550"/>
                </a:cubicBezTo>
                <a:cubicBezTo>
                  <a:pt x="1579267" y="1845362"/>
                  <a:pt x="1698172" y="1844633"/>
                  <a:pt x="1816925" y="1840675"/>
                </a:cubicBezTo>
                <a:cubicBezTo>
                  <a:pt x="1836717" y="1836717"/>
                  <a:pt x="1856117" y="1828800"/>
                  <a:pt x="1876301" y="1828800"/>
                </a:cubicBezTo>
                <a:cubicBezTo>
                  <a:pt x="1888819" y="1828800"/>
                  <a:pt x="1899707" y="1837960"/>
                  <a:pt x="1911927" y="1840675"/>
                </a:cubicBezTo>
                <a:cubicBezTo>
                  <a:pt x="1935432" y="1845898"/>
                  <a:pt x="1959428" y="1848592"/>
                  <a:pt x="1983179" y="1852550"/>
                </a:cubicBezTo>
                <a:cubicBezTo>
                  <a:pt x="2088307" y="1831525"/>
                  <a:pt x="2016221" y="1843749"/>
                  <a:pt x="2173184" y="1828800"/>
                </a:cubicBezTo>
                <a:cubicBezTo>
                  <a:pt x="2424510" y="1804864"/>
                  <a:pt x="2199401" y="1820115"/>
                  <a:pt x="2636322" y="1805049"/>
                </a:cubicBezTo>
                <a:cubicBezTo>
                  <a:pt x="2650001" y="1809609"/>
                  <a:pt x="2708607" y="1830155"/>
                  <a:pt x="2719449" y="1828800"/>
                </a:cubicBezTo>
                <a:cubicBezTo>
                  <a:pt x="2737015" y="1826604"/>
                  <a:pt x="2750679" y="1812022"/>
                  <a:pt x="2766951" y="1805049"/>
                </a:cubicBezTo>
                <a:cubicBezTo>
                  <a:pt x="2804156" y="1789104"/>
                  <a:pt x="2831131" y="1788415"/>
                  <a:pt x="2873829" y="1781298"/>
                </a:cubicBezTo>
                <a:cubicBezTo>
                  <a:pt x="2889663" y="1785257"/>
                  <a:pt x="2905090" y="1794798"/>
                  <a:pt x="2921330" y="1793174"/>
                </a:cubicBezTo>
                <a:cubicBezTo>
                  <a:pt x="2946241" y="1790683"/>
                  <a:pt x="2968831" y="1777340"/>
                  <a:pt x="2992582" y="1769423"/>
                </a:cubicBezTo>
                <a:cubicBezTo>
                  <a:pt x="3040689" y="1753387"/>
                  <a:pt x="3026685" y="1756420"/>
                  <a:pt x="3087584" y="1745673"/>
                </a:cubicBezTo>
                <a:cubicBezTo>
                  <a:pt x="3098678" y="1743715"/>
                  <a:pt x="3246290" y="1720841"/>
                  <a:pt x="3289465" y="1710047"/>
                </a:cubicBezTo>
                <a:cubicBezTo>
                  <a:pt x="3301609" y="1707011"/>
                  <a:pt x="3312871" y="1700887"/>
                  <a:pt x="3325091" y="1698171"/>
                </a:cubicBezTo>
                <a:cubicBezTo>
                  <a:pt x="3352303" y="1692124"/>
                  <a:pt x="3455797" y="1677577"/>
                  <a:pt x="3479470" y="1674421"/>
                </a:cubicBezTo>
                <a:cubicBezTo>
                  <a:pt x="3561116" y="1663535"/>
                  <a:pt x="3597706" y="1659964"/>
                  <a:pt x="3681351" y="1650670"/>
                </a:cubicBezTo>
                <a:cubicBezTo>
                  <a:pt x="3770918" y="1673061"/>
                  <a:pt x="3687255" y="1663094"/>
                  <a:pt x="3776353" y="1638795"/>
                </a:cubicBezTo>
                <a:cubicBezTo>
                  <a:pt x="3803357" y="1631430"/>
                  <a:pt x="3831942" y="1631926"/>
                  <a:pt x="3859481" y="1626919"/>
                </a:cubicBezTo>
                <a:cubicBezTo>
                  <a:pt x="3875539" y="1623999"/>
                  <a:pt x="3891349" y="1619734"/>
                  <a:pt x="3906982" y="1615044"/>
                </a:cubicBezTo>
                <a:cubicBezTo>
                  <a:pt x="3930962" y="1607850"/>
                  <a:pt x="3954483" y="1599210"/>
                  <a:pt x="3978234" y="1591293"/>
                </a:cubicBezTo>
                <a:lnTo>
                  <a:pt x="4013860" y="1579418"/>
                </a:lnTo>
                <a:lnTo>
                  <a:pt x="4049486" y="1567543"/>
                </a:lnTo>
                <a:cubicBezTo>
                  <a:pt x="4061361" y="1555668"/>
                  <a:pt x="4070431" y="1540073"/>
                  <a:pt x="4085112" y="1531917"/>
                </a:cubicBezTo>
                <a:cubicBezTo>
                  <a:pt x="4106997" y="1519759"/>
                  <a:pt x="4156364" y="1508166"/>
                  <a:pt x="4156364" y="1508166"/>
                </a:cubicBezTo>
                <a:cubicBezTo>
                  <a:pt x="4238031" y="1453721"/>
                  <a:pt x="4200536" y="1469692"/>
                  <a:pt x="4263242" y="1448789"/>
                </a:cubicBezTo>
                <a:cubicBezTo>
                  <a:pt x="4279076" y="1436914"/>
                  <a:pt x="4294529" y="1424513"/>
                  <a:pt x="4310743" y="1413163"/>
                </a:cubicBezTo>
                <a:cubicBezTo>
                  <a:pt x="4334128" y="1396794"/>
                  <a:pt x="4381995" y="1365662"/>
                  <a:pt x="4381995" y="1365662"/>
                </a:cubicBezTo>
                <a:cubicBezTo>
                  <a:pt x="4445328" y="1270659"/>
                  <a:pt x="4362203" y="1385454"/>
                  <a:pt x="4441371" y="1306286"/>
                </a:cubicBezTo>
                <a:cubicBezTo>
                  <a:pt x="4455366" y="1292291"/>
                  <a:pt x="4463002" y="1272779"/>
                  <a:pt x="4476997" y="1258784"/>
                </a:cubicBezTo>
                <a:cubicBezTo>
                  <a:pt x="4487089" y="1248692"/>
                  <a:pt x="4502014" y="1244582"/>
                  <a:pt x="4512623" y="1235034"/>
                </a:cubicBezTo>
                <a:cubicBezTo>
                  <a:pt x="4541750" y="1208819"/>
                  <a:pt x="4574014" y="1184512"/>
                  <a:pt x="4595751" y="1151906"/>
                </a:cubicBezTo>
                <a:cubicBezTo>
                  <a:pt x="4611585" y="1128155"/>
                  <a:pt x="4620962" y="1098486"/>
                  <a:pt x="4643252" y="1080654"/>
                </a:cubicBezTo>
                <a:cubicBezTo>
                  <a:pt x="4663044" y="1064820"/>
                  <a:pt x="4685673" y="1051993"/>
                  <a:pt x="4702629" y="1033153"/>
                </a:cubicBezTo>
                <a:cubicBezTo>
                  <a:pt x="4721724" y="1011936"/>
                  <a:pt x="4737364" y="987432"/>
                  <a:pt x="4750130" y="961901"/>
                </a:cubicBezTo>
                <a:cubicBezTo>
                  <a:pt x="4758047" y="946067"/>
                  <a:pt x="4762548" y="928000"/>
                  <a:pt x="4773881" y="914400"/>
                </a:cubicBezTo>
                <a:cubicBezTo>
                  <a:pt x="4783018" y="903436"/>
                  <a:pt x="4797632" y="898566"/>
                  <a:pt x="4809507" y="890649"/>
                </a:cubicBezTo>
                <a:cubicBezTo>
                  <a:pt x="4825341" y="866898"/>
                  <a:pt x="4833257" y="835230"/>
                  <a:pt x="4857008" y="819397"/>
                </a:cubicBezTo>
                <a:cubicBezTo>
                  <a:pt x="4881792" y="802875"/>
                  <a:pt x="4919088" y="778963"/>
                  <a:pt x="4940135" y="760021"/>
                </a:cubicBezTo>
                <a:cubicBezTo>
                  <a:pt x="4965101" y="737551"/>
                  <a:pt x="4987636" y="712520"/>
                  <a:pt x="5011387" y="688769"/>
                </a:cubicBezTo>
                <a:cubicBezTo>
                  <a:pt x="5023262" y="676894"/>
                  <a:pt x="5039502" y="668164"/>
                  <a:pt x="5047013" y="653143"/>
                </a:cubicBezTo>
                <a:cubicBezTo>
                  <a:pt x="5054930" y="637309"/>
                  <a:pt x="5059431" y="619241"/>
                  <a:pt x="5070764" y="605641"/>
                </a:cubicBezTo>
                <a:cubicBezTo>
                  <a:pt x="5079901" y="594677"/>
                  <a:pt x="5094515" y="589808"/>
                  <a:pt x="5106390" y="581891"/>
                </a:cubicBezTo>
                <a:cubicBezTo>
                  <a:pt x="5131252" y="532165"/>
                  <a:pt x="5133718" y="518937"/>
                  <a:pt x="5177642" y="475013"/>
                </a:cubicBezTo>
                <a:cubicBezTo>
                  <a:pt x="5195565" y="457090"/>
                  <a:pt x="5219095" y="445434"/>
                  <a:pt x="5237018" y="427511"/>
                </a:cubicBezTo>
                <a:cubicBezTo>
                  <a:pt x="5247110" y="417419"/>
                  <a:pt x="5251632" y="402850"/>
                  <a:pt x="5260769" y="391886"/>
                </a:cubicBezTo>
                <a:cubicBezTo>
                  <a:pt x="5271521" y="378984"/>
                  <a:pt x="5284520" y="368135"/>
                  <a:pt x="5296395" y="356260"/>
                </a:cubicBezTo>
                <a:cubicBezTo>
                  <a:pt x="5300353" y="344385"/>
                  <a:pt x="5299419" y="329485"/>
                  <a:pt x="5308270" y="320634"/>
                </a:cubicBezTo>
                <a:cubicBezTo>
                  <a:pt x="5368310" y="260594"/>
                  <a:pt x="5351212" y="302055"/>
                  <a:pt x="5403273" y="273132"/>
                </a:cubicBezTo>
                <a:cubicBezTo>
                  <a:pt x="5521981" y="207182"/>
                  <a:pt x="5425828" y="241179"/>
                  <a:pt x="5533901" y="201880"/>
                </a:cubicBezTo>
                <a:cubicBezTo>
                  <a:pt x="5665822" y="153909"/>
                  <a:pt x="5551408" y="196628"/>
                  <a:pt x="5652655" y="166254"/>
                </a:cubicBezTo>
                <a:cubicBezTo>
                  <a:pt x="5676635" y="159060"/>
                  <a:pt x="5699619" y="148576"/>
                  <a:pt x="5723907" y="142504"/>
                </a:cubicBezTo>
                <a:cubicBezTo>
                  <a:pt x="5739741" y="138545"/>
                  <a:pt x="5755775" y="135318"/>
                  <a:pt x="5771408" y="130628"/>
                </a:cubicBezTo>
                <a:cubicBezTo>
                  <a:pt x="5795387" y="123434"/>
                  <a:pt x="5818909" y="114795"/>
                  <a:pt x="5842660" y="106878"/>
                </a:cubicBezTo>
                <a:cubicBezTo>
                  <a:pt x="5854535" y="102920"/>
                  <a:pt x="5866011" y="97457"/>
                  <a:pt x="5878286" y="95002"/>
                </a:cubicBezTo>
                <a:cubicBezTo>
                  <a:pt x="5898078" y="91044"/>
                  <a:pt x="5918081" y="88022"/>
                  <a:pt x="5937662" y="83127"/>
                </a:cubicBezTo>
                <a:cubicBezTo>
                  <a:pt x="5949806" y="80091"/>
                  <a:pt x="5961144" y="74288"/>
                  <a:pt x="5973288" y="71252"/>
                </a:cubicBezTo>
                <a:cubicBezTo>
                  <a:pt x="5992870" y="66357"/>
                  <a:pt x="6013083" y="64271"/>
                  <a:pt x="6032665" y="59376"/>
                </a:cubicBezTo>
                <a:cubicBezTo>
                  <a:pt x="6044809" y="56340"/>
                  <a:pt x="6056255" y="50940"/>
                  <a:pt x="6068291" y="47501"/>
                </a:cubicBezTo>
                <a:cubicBezTo>
                  <a:pt x="6083984" y="43017"/>
                  <a:pt x="6100159" y="40316"/>
                  <a:pt x="6115792" y="35626"/>
                </a:cubicBezTo>
                <a:cubicBezTo>
                  <a:pt x="6139772" y="28432"/>
                  <a:pt x="6162349" y="15991"/>
                  <a:pt x="6187044" y="11875"/>
                </a:cubicBezTo>
                <a:lnTo>
                  <a:pt x="6258296" y="0"/>
                </a:lnTo>
                <a:cubicBezTo>
                  <a:pt x="6309756" y="3958"/>
                  <a:pt x="6361125" y="9360"/>
                  <a:pt x="6412675" y="11875"/>
                </a:cubicBezTo>
                <a:cubicBezTo>
                  <a:pt x="6523450" y="17279"/>
                  <a:pt x="6634493" y="16832"/>
                  <a:pt x="6745184" y="23750"/>
                </a:cubicBezTo>
                <a:cubicBezTo>
                  <a:pt x="6761474" y="24768"/>
                  <a:pt x="6776554" y="33144"/>
                  <a:pt x="6792686" y="35626"/>
                </a:cubicBezTo>
                <a:cubicBezTo>
                  <a:pt x="6828114" y="41077"/>
                  <a:pt x="6863938" y="43543"/>
                  <a:pt x="6899564" y="47501"/>
                </a:cubicBezTo>
                <a:cubicBezTo>
                  <a:pt x="6915398" y="43543"/>
                  <a:pt x="6930744" y="35626"/>
                  <a:pt x="6947065" y="35626"/>
                </a:cubicBezTo>
                <a:cubicBezTo>
                  <a:pt x="6959583" y="35626"/>
                  <a:pt x="6970655" y="44062"/>
                  <a:pt x="6982691" y="47501"/>
                </a:cubicBezTo>
                <a:cubicBezTo>
                  <a:pt x="7108317" y="83393"/>
                  <a:pt x="6932125" y="26687"/>
                  <a:pt x="7101444" y="83127"/>
                </a:cubicBezTo>
                <a:cubicBezTo>
                  <a:pt x="7130520" y="92819"/>
                  <a:pt x="7158888" y="100408"/>
                  <a:pt x="7184571" y="118753"/>
                </a:cubicBezTo>
                <a:cubicBezTo>
                  <a:pt x="7198237" y="128515"/>
                  <a:pt x="7205516" y="146223"/>
                  <a:pt x="7220197" y="154379"/>
                </a:cubicBezTo>
                <a:cubicBezTo>
                  <a:pt x="7242082" y="166537"/>
                  <a:pt x="7270618" y="164243"/>
                  <a:pt x="7291449" y="178130"/>
                </a:cubicBezTo>
                <a:cubicBezTo>
                  <a:pt x="7371754" y="231665"/>
                  <a:pt x="7272290" y="167485"/>
                  <a:pt x="7398327" y="237506"/>
                </a:cubicBezTo>
                <a:cubicBezTo>
                  <a:pt x="7410803" y="244437"/>
                  <a:pt x="7422078" y="253340"/>
                  <a:pt x="7433953" y="261257"/>
                </a:cubicBezTo>
                <a:cubicBezTo>
                  <a:pt x="7497289" y="356260"/>
                  <a:pt x="7414161" y="241465"/>
                  <a:pt x="7493330" y="320634"/>
                </a:cubicBezTo>
                <a:cubicBezTo>
                  <a:pt x="7515191" y="342495"/>
                  <a:pt x="7530846" y="370025"/>
                  <a:pt x="7552707" y="391886"/>
                </a:cubicBezTo>
                <a:cubicBezTo>
                  <a:pt x="7562799" y="401978"/>
                  <a:pt x="7577368" y="406499"/>
                  <a:pt x="7588332" y="415636"/>
                </a:cubicBezTo>
                <a:cubicBezTo>
                  <a:pt x="7679770" y="491834"/>
                  <a:pt x="7571130" y="416043"/>
                  <a:pt x="7659584" y="475013"/>
                </a:cubicBezTo>
                <a:cubicBezTo>
                  <a:pt x="7683444" y="546590"/>
                  <a:pt x="7651233" y="477949"/>
                  <a:pt x="7718961" y="534389"/>
                </a:cubicBezTo>
                <a:cubicBezTo>
                  <a:pt x="7729925" y="543526"/>
                  <a:pt x="7733575" y="559051"/>
                  <a:pt x="7742712" y="570015"/>
                </a:cubicBezTo>
                <a:cubicBezTo>
                  <a:pt x="7753463" y="582917"/>
                  <a:pt x="7766463" y="593766"/>
                  <a:pt x="7778338" y="605641"/>
                </a:cubicBezTo>
                <a:cubicBezTo>
                  <a:pt x="7782296" y="617516"/>
                  <a:pt x="7784134" y="630325"/>
                  <a:pt x="7790213" y="641267"/>
                </a:cubicBezTo>
                <a:cubicBezTo>
                  <a:pt x="7825723" y="705186"/>
                  <a:pt x="7830065" y="704870"/>
                  <a:pt x="7873340" y="748145"/>
                </a:cubicBezTo>
                <a:cubicBezTo>
                  <a:pt x="7906117" y="846476"/>
                  <a:pt x="7883204" y="798568"/>
                  <a:pt x="7944592" y="890649"/>
                </a:cubicBezTo>
                <a:lnTo>
                  <a:pt x="7968343" y="926275"/>
                </a:lnTo>
                <a:lnTo>
                  <a:pt x="7992094" y="961901"/>
                </a:lnTo>
                <a:cubicBezTo>
                  <a:pt x="7996052" y="977735"/>
                  <a:pt x="8000429" y="993470"/>
                  <a:pt x="8003969" y="1009402"/>
                </a:cubicBezTo>
                <a:cubicBezTo>
                  <a:pt x="8008347" y="1029106"/>
                  <a:pt x="8010533" y="1049306"/>
                  <a:pt x="8015844" y="1068779"/>
                </a:cubicBezTo>
                <a:cubicBezTo>
                  <a:pt x="8022431" y="1092932"/>
                  <a:pt x="8031678" y="1116280"/>
                  <a:pt x="8039595" y="1140031"/>
                </a:cubicBezTo>
                <a:cubicBezTo>
                  <a:pt x="8043553" y="1151906"/>
                  <a:pt x="8042619" y="1166806"/>
                  <a:pt x="8051470" y="1175657"/>
                </a:cubicBezTo>
                <a:cubicBezTo>
                  <a:pt x="8098924" y="1223111"/>
                  <a:pt x="8091982" y="1211511"/>
                  <a:pt x="8134597" y="1282535"/>
                </a:cubicBezTo>
                <a:cubicBezTo>
                  <a:pt x="8146472" y="1302327"/>
                  <a:pt x="8159901" y="1321267"/>
                  <a:pt x="8170223" y="1341911"/>
                </a:cubicBezTo>
                <a:cubicBezTo>
                  <a:pt x="8175821" y="1353107"/>
                  <a:pt x="8176020" y="1366595"/>
                  <a:pt x="8182099" y="1377537"/>
                </a:cubicBezTo>
                <a:cubicBezTo>
                  <a:pt x="8195962" y="1402490"/>
                  <a:pt x="8229600" y="1448789"/>
                  <a:pt x="8229600" y="1448789"/>
                </a:cubicBezTo>
                <a:cubicBezTo>
                  <a:pt x="8270537" y="1435144"/>
                  <a:pt x="8256375" y="1428063"/>
                  <a:pt x="8277101" y="1448789"/>
                </a:cubicBezTo>
              </a:path>
            </a:pathLst>
          </a:cu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AD3D40-B1AA-054E-9FDF-817F09E92BCC}"/>
              </a:ext>
            </a:extLst>
          </p:cNvPr>
          <p:cNvSpPr/>
          <p:nvPr/>
        </p:nvSpPr>
        <p:spPr>
          <a:xfrm>
            <a:off x="6875813" y="3384468"/>
            <a:ext cx="237506" cy="21375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C8B46B-738F-DA47-9E44-DCC3E36EE749}"/>
              </a:ext>
            </a:extLst>
          </p:cNvPr>
          <p:cNvSpPr/>
          <p:nvPr/>
        </p:nvSpPr>
        <p:spPr>
          <a:xfrm>
            <a:off x="4725009" y="4890653"/>
            <a:ext cx="237506" cy="2137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6F1232-141C-3447-8DF8-636DAEDB1DA9}"/>
              </a:ext>
            </a:extLst>
          </p:cNvPr>
          <p:cNvSpPr/>
          <p:nvPr/>
        </p:nvSpPr>
        <p:spPr>
          <a:xfrm>
            <a:off x="5636821" y="4104903"/>
            <a:ext cx="237506" cy="21375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7C6DEA-CEEF-1B46-84A5-616A7A7969DB}"/>
              </a:ext>
            </a:extLst>
          </p:cNvPr>
          <p:cNvSpPr/>
          <p:nvPr/>
        </p:nvSpPr>
        <p:spPr>
          <a:xfrm>
            <a:off x="1074716" y="5296392"/>
            <a:ext cx="237506" cy="213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ord 8">
            <a:extLst>
              <a:ext uri="{FF2B5EF4-FFF2-40B4-BE49-F238E27FC236}">
                <a16:creationId xmlns:a16="http://schemas.microsoft.com/office/drawing/2014/main" id="{00E3928B-B8DD-6044-A921-FCCEF507D8A5}"/>
              </a:ext>
            </a:extLst>
          </p:cNvPr>
          <p:cNvSpPr/>
          <p:nvPr/>
        </p:nvSpPr>
        <p:spPr>
          <a:xfrm rot="18628102">
            <a:off x="-32046" y="5213264"/>
            <a:ext cx="926665" cy="665020"/>
          </a:xfrm>
          <a:prstGeom prst="chord">
            <a:avLst>
              <a:gd name="adj1" fmla="val 2700000"/>
              <a:gd name="adj2" fmla="val 139380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6C3A2D-8B95-1C4E-AB63-C1BDFD6474B0}"/>
              </a:ext>
            </a:extLst>
          </p:cNvPr>
          <p:cNvSpPr txBox="1"/>
          <p:nvPr/>
        </p:nvSpPr>
        <p:spPr>
          <a:xfrm>
            <a:off x="5604573" y="426917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Mid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EB87FE-A1C8-3748-B9D8-4E1A6EC0E1C5}"/>
              </a:ext>
            </a:extLst>
          </p:cNvPr>
          <p:cNvSpPr txBox="1"/>
          <p:nvPr/>
        </p:nvSpPr>
        <p:spPr>
          <a:xfrm>
            <a:off x="6770983" y="355217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High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C20FB7-51FF-2844-9443-487401E95074}"/>
              </a:ext>
            </a:extLst>
          </p:cNvPr>
          <p:cNvSpPr txBox="1"/>
          <p:nvPr/>
        </p:nvSpPr>
        <p:spPr>
          <a:xfrm>
            <a:off x="4399691" y="5084109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F40E25-5DC0-914B-8236-1D9E2DBBE12E}"/>
              </a:ext>
            </a:extLst>
          </p:cNvPr>
          <p:cNvSpPr txBox="1"/>
          <p:nvPr/>
        </p:nvSpPr>
        <p:spPr>
          <a:xfrm>
            <a:off x="1195644" y="5411186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Maritime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09F2DA-403E-8540-A94D-200974D1FB95}"/>
              </a:ext>
            </a:extLst>
          </p:cNvPr>
          <p:cNvSpPr txBox="1"/>
          <p:nvPr/>
        </p:nvSpPr>
        <p:spPr>
          <a:xfrm>
            <a:off x="5307874" y="6432785"/>
            <a:ext cx="3883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Preliminary analyses (</a:t>
            </a:r>
            <a:r>
              <a:rPr lang="en-US" dirty="0" err="1">
                <a:solidFill>
                  <a:schemeClr val="bg1"/>
                </a:solidFill>
              </a:rPr>
              <a:t>yr</a:t>
            </a:r>
            <a:r>
              <a:rPr lang="en-US" dirty="0">
                <a:solidFill>
                  <a:schemeClr val="bg1"/>
                </a:solidFill>
              </a:rPr>
              <a:t> 2 of 3-yr study)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B89F65-1F5E-ED44-86ED-854873C3AEAA}"/>
              </a:ext>
            </a:extLst>
          </p:cNvPr>
          <p:cNvSpPr txBox="1"/>
          <p:nvPr/>
        </p:nvSpPr>
        <p:spPr>
          <a:xfrm>
            <a:off x="15210" y="5463655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Ocean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9FD80A-4399-B848-B7E2-CB2DB0A05436}"/>
              </a:ext>
            </a:extLst>
          </p:cNvPr>
          <p:cNvSpPr txBox="1"/>
          <p:nvPr/>
        </p:nvSpPr>
        <p:spPr>
          <a:xfrm>
            <a:off x="0" y="0"/>
            <a:ext cx="176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Field experiment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FE375F-3FFC-E048-8E4D-C28E6A7189F2}"/>
              </a:ext>
            </a:extLst>
          </p:cNvPr>
          <p:cNvSpPr txBox="1"/>
          <p:nvPr/>
        </p:nvSpPr>
        <p:spPr>
          <a:xfrm>
            <a:off x="2825966" y="33705"/>
            <a:ext cx="403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Acadia National Park – Cadillac Mountain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8309BF-7F95-0B4F-919F-8C72FDF84302}"/>
              </a:ext>
            </a:extLst>
          </p:cNvPr>
          <p:cNvSpPr txBox="1"/>
          <p:nvPr/>
        </p:nvSpPr>
        <p:spPr>
          <a:xfrm>
            <a:off x="7176294" y="3169586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Cadillac Summit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1C5036-B17D-C44B-ACC5-8AEC501143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61" b="10086"/>
          <a:stretch/>
        </p:blipFill>
        <p:spPr>
          <a:xfrm>
            <a:off x="4586854" y="416289"/>
            <a:ext cx="4461836" cy="25389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8EC80B-4AC2-3041-B224-3A5600CF06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30" b="9617"/>
          <a:stretch/>
        </p:blipFill>
        <p:spPr>
          <a:xfrm>
            <a:off x="57065" y="438319"/>
            <a:ext cx="4504497" cy="251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58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33C8CD-95D1-4242-9D8D-D7810366D4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52" y="857250"/>
            <a:ext cx="3857625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2A1C29-BEAA-3F43-93B9-FC46608C0A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050" y="1143723"/>
            <a:ext cx="3889094" cy="29168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70B282-8217-F44C-B160-3CD8BA42E43D}"/>
              </a:ext>
            </a:extLst>
          </p:cNvPr>
          <p:cNvSpPr txBox="1"/>
          <p:nvPr/>
        </p:nvSpPr>
        <p:spPr>
          <a:xfrm>
            <a:off x="4825377" y="5608633"/>
            <a:ext cx="16831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(most seedlings: 475)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EF2ACA-1594-284E-A406-F78DA7E29077}"/>
              </a:ext>
            </a:extLst>
          </p:cNvPr>
          <p:cNvSpPr txBox="1"/>
          <p:nvPr/>
        </p:nvSpPr>
        <p:spPr>
          <a:xfrm>
            <a:off x="6702017" y="4552201"/>
            <a:ext cx="17085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(fewest seedlings: 19)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BADEA7-1412-3D45-B7CC-CEECCBDB188F}"/>
              </a:ext>
            </a:extLst>
          </p:cNvPr>
          <p:cNvSpPr txBox="1"/>
          <p:nvPr/>
        </p:nvSpPr>
        <p:spPr>
          <a:xfrm>
            <a:off x="4825377" y="4932092"/>
            <a:ext cx="89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Marine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47E4F5-0703-E94B-9D45-042E06A62F0E}"/>
              </a:ext>
            </a:extLst>
          </p:cNvPr>
          <p:cNvSpPr/>
          <p:nvPr/>
        </p:nvSpPr>
        <p:spPr>
          <a:xfrm>
            <a:off x="6918441" y="4358362"/>
            <a:ext cx="237506" cy="2137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583E9C-F107-A941-9703-68BEB2109889}"/>
              </a:ext>
            </a:extLst>
          </p:cNvPr>
          <p:cNvSpPr/>
          <p:nvPr/>
        </p:nvSpPr>
        <p:spPr>
          <a:xfrm>
            <a:off x="5115863" y="5270079"/>
            <a:ext cx="237506" cy="213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77603-5FC0-544B-ACA1-CCCBF9033753}"/>
              </a:ext>
            </a:extLst>
          </p:cNvPr>
          <p:cNvSpPr txBox="1"/>
          <p:nvPr/>
        </p:nvSpPr>
        <p:spPr>
          <a:xfrm>
            <a:off x="6837697" y="4046542"/>
            <a:ext cx="89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CF28CD-5880-5D40-B62A-DFD5CDDA3353}"/>
              </a:ext>
            </a:extLst>
          </p:cNvPr>
          <p:cNvSpPr txBox="1"/>
          <p:nvPr/>
        </p:nvSpPr>
        <p:spPr>
          <a:xfrm>
            <a:off x="0" y="0"/>
            <a:ext cx="176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Field experiment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1EA763-B75F-BF43-BE12-0EFEF23D73EE}"/>
              </a:ext>
            </a:extLst>
          </p:cNvPr>
          <p:cNvSpPr txBox="1"/>
          <p:nvPr/>
        </p:nvSpPr>
        <p:spPr>
          <a:xfrm>
            <a:off x="2825966" y="33705"/>
            <a:ext cx="403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Acadia National Park – Cadillac Mountain</a:t>
            </a:r>
          </a:p>
        </p:txBody>
      </p:sp>
    </p:spTree>
    <p:extLst>
      <p:ext uri="{BB962C8B-B14F-4D97-AF65-F5344CB8AC3E}">
        <p14:creationId xmlns:p14="http://schemas.microsoft.com/office/powerpoint/2010/main" val="2466479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05C723-ECC5-5649-853A-47C1CB49B2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996" y="3158836"/>
            <a:ext cx="4631376" cy="34735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0EABDD-A21B-644E-9FB4-44906473A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28" y="327148"/>
            <a:ext cx="4334736" cy="55748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6EFBE0-EE71-AC42-BD9B-48F7D86B997C}"/>
              </a:ext>
            </a:extLst>
          </p:cNvPr>
          <p:cNvSpPr txBox="1"/>
          <p:nvPr/>
        </p:nvSpPr>
        <p:spPr>
          <a:xfrm>
            <a:off x="5181284" y="327148"/>
            <a:ext cx="34369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Common Campus Tree Experiment</a:t>
            </a:r>
          </a:p>
          <a:p>
            <a:r>
              <a:rPr lang="en-US" dirty="0">
                <a:solidFill>
                  <a:schemeClr val="bg1"/>
                </a:solidFill>
              </a:rPr>
              <a:t>-common garden experiment at </a:t>
            </a:r>
          </a:p>
          <a:p>
            <a:r>
              <a:rPr lang="en-US" dirty="0">
                <a:solidFill>
                  <a:schemeClr val="bg1"/>
                </a:solidFill>
              </a:rPr>
              <a:t>  8 education campuses</a:t>
            </a:r>
          </a:p>
          <a:p>
            <a:r>
              <a:rPr lang="en-US" dirty="0">
                <a:solidFill>
                  <a:schemeClr val="bg1"/>
                </a:solidFill>
              </a:rPr>
              <a:t>-12 tree species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F8B25-202A-274A-9495-D72E27C00AAB}"/>
              </a:ext>
            </a:extLst>
          </p:cNvPr>
          <p:cNvSpPr txBox="1"/>
          <p:nvPr/>
        </p:nvSpPr>
        <p:spPr>
          <a:xfrm>
            <a:off x="4916792" y="2071675"/>
            <a:ext cx="4227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Co-PIs: Andrew Barton, Justin Becknell,  Dylan </a:t>
            </a:r>
            <a:r>
              <a:rPr lang="en-US" dirty="0" err="1">
                <a:solidFill>
                  <a:schemeClr val="bg1"/>
                </a:solidFill>
              </a:rPr>
              <a:t>Dillaway</a:t>
            </a:r>
            <a:r>
              <a:rPr lang="en-US" dirty="0">
                <a:solidFill>
                  <a:schemeClr val="bg1"/>
                </a:solidFill>
              </a:rPr>
              <a:t>, Eric Jones, Thomas </a:t>
            </a:r>
            <a:r>
              <a:rPr lang="en-US" dirty="0" err="1">
                <a:solidFill>
                  <a:schemeClr val="bg1"/>
                </a:solidFill>
              </a:rPr>
              <a:t>Klak</a:t>
            </a:r>
            <a:r>
              <a:rPr lang="en-US" dirty="0">
                <a:solidFill>
                  <a:schemeClr val="bg1"/>
                </a:solidFill>
              </a:rPr>
              <a:t>, Neil Thompson, </a:t>
            </a:r>
            <a:r>
              <a:rPr lang="en-US" dirty="0" err="1">
                <a:solidFill>
                  <a:schemeClr val="bg1"/>
                </a:solidFill>
              </a:rPr>
              <a:t>YongJiang</a:t>
            </a:r>
            <a:r>
              <a:rPr lang="en-US" dirty="0">
                <a:solidFill>
                  <a:schemeClr val="bg1"/>
                </a:solidFill>
              </a:rPr>
              <a:t> (John) Zhang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A4A53F-7349-F542-8175-92CA7C2DFFDD}"/>
              </a:ext>
            </a:extLst>
          </p:cNvPr>
          <p:cNvSpPr txBox="1"/>
          <p:nvPr/>
        </p:nvSpPr>
        <p:spPr>
          <a:xfrm>
            <a:off x="0" y="0"/>
            <a:ext cx="176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Field experiment</a:t>
            </a:r>
          </a:p>
        </p:txBody>
      </p:sp>
    </p:spTree>
    <p:extLst>
      <p:ext uri="{BB962C8B-B14F-4D97-AF65-F5344CB8AC3E}">
        <p14:creationId xmlns:p14="http://schemas.microsoft.com/office/powerpoint/2010/main" val="409528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56353D-A5C1-244A-83FE-22A955F784F4}"/>
              </a:ext>
            </a:extLst>
          </p:cNvPr>
          <p:cNvSpPr txBox="1"/>
          <p:nvPr/>
        </p:nvSpPr>
        <p:spPr>
          <a:xfrm>
            <a:off x="3420094" y="239745"/>
            <a:ext cx="1770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Future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1E6356-C43D-414C-BB63-B1F40CF9DB35}"/>
              </a:ext>
            </a:extLst>
          </p:cNvPr>
          <p:cNvSpPr txBox="1"/>
          <p:nvPr/>
        </p:nvSpPr>
        <p:spPr>
          <a:xfrm>
            <a:off x="1582073" y="732618"/>
            <a:ext cx="5951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 coordinated network of sites across a large climate gradient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conducting seedling experiments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269A2-2F20-AD47-A3A4-D1F6B20865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13" y="1378949"/>
            <a:ext cx="8336478" cy="50553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CA0468-666D-064B-8328-2B1897FAE138}"/>
              </a:ext>
            </a:extLst>
          </p:cNvPr>
          <p:cNvSpPr txBox="1"/>
          <p:nvPr/>
        </p:nvSpPr>
        <p:spPr>
          <a:xfrm>
            <a:off x="0" y="0"/>
            <a:ext cx="176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Field experiment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D44550-F79F-2846-97D7-105B5B1AAE77}"/>
              </a:ext>
            </a:extLst>
          </p:cNvPr>
          <p:cNvSpPr txBox="1"/>
          <p:nvPr/>
        </p:nvSpPr>
        <p:spPr>
          <a:xfrm>
            <a:off x="617981" y="5791200"/>
            <a:ext cx="560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Interested? Contact me: </a:t>
            </a:r>
            <a:r>
              <a:rPr lang="en-US" dirty="0" err="1"/>
              <a:t>NFisichelli@SchoodicInstitute.org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7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4729" y="192759"/>
            <a:ext cx="168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Take Homes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3843" y="887135"/>
            <a:ext cx="694414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</a:rPr>
              <a:t>Seedlings are responsive to small shifts in climate </a:t>
            </a:r>
          </a:p>
          <a:p>
            <a:r>
              <a:rPr lang="en-US" sz="2000" u="sng" dirty="0">
                <a:solidFill>
                  <a:schemeClr val="bg1"/>
                </a:solidFill>
              </a:rPr>
              <a:t>and interacting global change pressures </a:t>
            </a:r>
          </a:p>
          <a:p>
            <a:r>
              <a:rPr lang="en-US" dirty="0">
                <a:solidFill>
                  <a:schemeClr val="bg1"/>
                </a:solidFill>
              </a:rPr>
              <a:t>-warming temperatures</a:t>
            </a:r>
          </a:p>
          <a:p>
            <a:r>
              <a:rPr lang="en-US" dirty="0">
                <a:solidFill>
                  <a:schemeClr val="bg1"/>
                </a:solidFill>
              </a:rPr>
              <a:t>-climate variability: drought and late spring frost</a:t>
            </a:r>
          </a:p>
          <a:p>
            <a:r>
              <a:rPr lang="en-US" dirty="0">
                <a:solidFill>
                  <a:schemeClr val="bg1"/>
                </a:solidFill>
              </a:rPr>
              <a:t>-non-native species (plants, pests, and earthworms)</a:t>
            </a:r>
          </a:p>
          <a:p>
            <a:r>
              <a:rPr lang="en-US" dirty="0">
                <a:solidFill>
                  <a:schemeClr val="bg1"/>
                </a:solidFill>
              </a:rPr>
              <a:t>-deer browse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u="sng" dirty="0">
                <a:solidFill>
                  <a:schemeClr val="bg1"/>
                </a:solidFill>
              </a:rPr>
              <a:t>These responses can have lasting effects to future overstory composition </a:t>
            </a:r>
            <a:r>
              <a:rPr lang="en-US" sz="2000" dirty="0">
                <a:solidFill>
                  <a:schemeClr val="bg1"/>
                </a:solidFill>
              </a:rPr>
              <a:t>(trees spend decades in the canopy) – potential for a depauperate overstory (low diversity)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u="sng" dirty="0">
                <a:solidFill>
                  <a:schemeClr val="bg1"/>
                </a:solidFill>
              </a:rPr>
              <a:t>We need more field experiments! </a:t>
            </a:r>
          </a:p>
          <a:p>
            <a:r>
              <a:rPr lang="en-US" sz="2000" dirty="0">
                <a:solidFill>
                  <a:schemeClr val="bg1"/>
                </a:solidFill>
              </a:rPr>
              <a:t>Coordinated network of experiments</a:t>
            </a:r>
          </a:p>
          <a:p>
            <a:r>
              <a:rPr lang="en-US" sz="2000" dirty="0">
                <a:solidFill>
                  <a:schemeClr val="bg1"/>
                </a:solidFill>
              </a:rPr>
              <a:t>Engage learners of all ages in these experiments (citizen science)</a:t>
            </a:r>
          </a:p>
        </p:txBody>
      </p:sp>
      <p:pic>
        <p:nvPicPr>
          <p:cNvPr id="5" name="Picture 4" descr="GR03_Pinus_str_silhouette.gif">
            <a:extLst>
              <a:ext uri="{FF2B5EF4-FFF2-40B4-BE49-F238E27FC236}">
                <a16:creationId xmlns:a16="http://schemas.microsoft.com/office/drawing/2014/main" id="{291DD2D9-937A-BF48-B181-841D43EFF7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A0A0A"/>
              </a:clrFrom>
              <a:clrTo>
                <a:srgbClr val="0A0A0A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0" b="97333" l="3072" r="91809">
                        <a14:foregroundMark x1="37543" y1="62833" x2="37884" y2="63000"/>
                        <a14:foregroundMark x1="24232" y1="62167" x2="25256" y2="62167"/>
                        <a14:foregroundMark x1="29693" y1="62167" x2="30034" y2="62333"/>
                        <a14:foregroundMark x1="60068" y1="61333" x2="60410" y2="61667"/>
                        <a14:foregroundMark x1="52901" y1="61333" x2="52901" y2="61167"/>
                        <a14:foregroundMark x1="53242" y1="60500" x2="53584" y2="60333"/>
                        <a14:foregroundMark x1="58362" y1="44333" x2="82935" y2="45167"/>
                        <a14:foregroundMark x1="83618" y1="37333" x2="84642" y2="37500"/>
                        <a14:foregroundMark x1="41980" y1="60833" x2="41980" y2="60667"/>
                        <a14:foregroundMark x1="40614" y1="80000" x2="40956" y2="80000"/>
                        <a14:foregroundMark x1="45734" y1="79167" x2="44710" y2="79333"/>
                        <a14:foregroundMark x1="42662" y1="79833" x2="44027" y2="79667"/>
                        <a14:foregroundMark x1="17406" y1="49000" x2="21160" y2="50000"/>
                        <a14:foregroundMark x1="52560" y1="46167" x2="53925" y2="46000"/>
                        <a14:foregroundMark x1="54608" y1="45167" x2="54608" y2="45167"/>
                        <a14:foregroundMark x1="63823" y1="46000" x2="64164" y2="46000"/>
                        <a14:foregroundMark x1="70990" y1="25500" x2="77474" y2="25500"/>
                        <a14:foregroundMark x1="64846" y1="23167" x2="64505" y2="22667"/>
                        <a14:foregroundMark x1="66553" y1="22667" x2="67577" y2="22500"/>
                        <a14:foregroundMark x1="61433" y1="23667" x2="62457" y2="23167"/>
                        <a14:foregroundMark x1="58362" y1="23167" x2="59044" y2="23000"/>
                        <a14:foregroundMark x1="55290" y1="21667" x2="55290" y2="22333"/>
                        <a14:backgroundMark x1="52901" y1="16333" x2="55631" y2="15167"/>
                        <a14:backgroundMark x1="45734" y1="20667" x2="44710" y2="20667"/>
                        <a14:backgroundMark x1="43345" y1="22167" x2="44369" y2="22833"/>
                        <a14:backgroundMark x1="49488" y1="25500" x2="50171" y2="25333"/>
                        <a14:backgroundMark x1="50853" y1="40333" x2="51195" y2="38833"/>
                        <a14:backgroundMark x1="45051" y1="39500" x2="45051" y2="39500"/>
                        <a14:backgroundMark x1="41297" y1="43000" x2="43345" y2="42667"/>
                        <a14:backgroundMark x1="41297" y1="44667" x2="43345" y2="45000"/>
                        <a14:backgroundMark x1="51536" y1="50833" x2="51536" y2="51667"/>
                        <a14:backgroundMark x1="62799" y1="14500" x2="63823" y2="14167"/>
                        <a14:backgroundMark x1="67577" y1="14333" x2="68942" y2="14000"/>
                        <a14:backgroundMark x1="51536" y1="58333" x2="52560" y2="57667"/>
                        <a14:backgroundMark x1="42321" y1="57333" x2="43345" y2="57000"/>
                        <a14:backgroundMark x1="25597" y1="51667" x2="27304" y2="51667"/>
                        <a14:backgroundMark x1="34130" y1="60500" x2="35836" y2="60500"/>
                        <a14:backgroundMark x1="51536" y1="55667" x2="51536" y2="55667"/>
                        <a14:backgroundMark x1="60068" y1="59667" x2="61433" y2="59500"/>
                        <a14:backgroundMark x1="64505" y1="58333" x2="65188" y2="58333"/>
                        <a14:backgroundMark x1="74061" y1="65333" x2="74744" y2="65500"/>
                        <a14:backgroundMark x1="52560" y1="70667" x2="53584" y2="70333"/>
                        <a14:backgroundMark x1="29693" y1="59500" x2="30375" y2="59667"/>
                        <a14:backgroundMark x1="20478" y1="54000" x2="20478" y2="54333"/>
                        <a14:backgroundMark x1="29693" y1="50667" x2="30375" y2="50500"/>
                        <a14:backgroundMark x1="50853" y1="45667" x2="52218" y2="45333"/>
                        <a14:backgroundMark x1="45392" y1="47167" x2="45734" y2="47167"/>
                        <a14:backgroundMark x1="42321" y1="46333" x2="42321" y2="46333"/>
                        <a14:backgroundMark x1="42321" y1="36333" x2="42321" y2="36333"/>
                        <a14:backgroundMark x1="50853" y1="35667" x2="51195" y2="35167"/>
                        <a14:backgroundMark x1="52901" y1="35167" x2="53925" y2="35167"/>
                        <a14:backgroundMark x1="52218" y1="36333" x2="52218" y2="36333"/>
                        <a14:backgroundMark x1="64505" y1="31667" x2="65188" y2="31667"/>
                        <a14:backgroundMark x1="37201" y1="53667" x2="37543" y2="54000"/>
                        <a14:backgroundMark x1="45051" y1="55500" x2="45734" y2="55500"/>
                        <a14:backgroundMark x1="51195" y1="59667" x2="51195" y2="59833"/>
                        <a14:backgroundMark x1="51195" y1="60667" x2="54608" y2="58833"/>
                        <a14:backgroundMark x1="53925" y1="60667" x2="54608" y2="60500"/>
                        <a14:backgroundMark x1="58703" y1="60500" x2="60068" y2="60500"/>
                        <a14:backgroundMark x1="42662" y1="41500" x2="44369" y2="41333"/>
                        <a14:backgroundMark x1="38567" y1="33667" x2="37543" y2="33667"/>
                        <a14:backgroundMark x1="43686" y1="30833" x2="44369" y2="31000"/>
                        <a14:backgroundMark x1="52901" y1="32333" x2="53584" y2="31667"/>
                        <a14:backgroundMark x1="51195" y1="30167" x2="51536" y2="29833"/>
                        <a14:backgroundMark x1="53584" y1="30000" x2="53925" y2="30000"/>
                        <a14:backgroundMark x1="41297" y1="52833" x2="41638" y2="53000"/>
                        <a14:backgroundMark x1="51195" y1="53500" x2="51877" y2="53333"/>
                        <a14:backgroundMark x1="64505" y1="45500" x2="64846" y2="45500"/>
                        <a14:backgroundMark x1="60751" y1="31500" x2="61433" y2="31500"/>
                        <a14:backgroundMark x1="51195" y1="15167" x2="52560" y2="14500"/>
                        <a14:backgroundMark x1="54608" y1="13833" x2="54608" y2="13500"/>
                        <a14:backgroundMark x1="50853" y1="11833" x2="50853" y2="11833"/>
                        <a14:backgroundMark x1="48464" y1="15000" x2="48464" y2="14500"/>
                        <a14:backgroundMark x1="41297" y1="13333" x2="41638" y2="13333"/>
                        <a14:backgroundMark x1="41638" y1="14500" x2="41638" y2="14667"/>
                        <a14:backgroundMark x1="68601" y1="20833" x2="70648" y2="20167"/>
                        <a14:backgroundMark x1="64505" y1="20667" x2="64846" y2="20000"/>
                        <a14:backgroundMark x1="55973" y1="21667" x2="58703" y2="21333"/>
                        <a14:backgroundMark x1="52218" y1="22167" x2="53925" y2="21833"/>
                        <a14:backgroundMark x1="65529" y1="22500" x2="66553" y2="22167"/>
                        <a14:backgroundMark x1="63481" y1="23167" x2="63823" y2="23000"/>
                        <a14:backgroundMark x1="62116" y1="24000" x2="62799" y2="24000"/>
                        <a14:backgroundMark x1="61433" y1="22333" x2="62799" y2="22167"/>
                        <a14:backgroundMark x1="67577" y1="17500" x2="68942" y2="17500"/>
                        <a14:backgroundMark x1="65529" y1="17000" x2="65870" y2="16833"/>
                        <a14:backgroundMark x1="62799" y1="15833" x2="63140" y2="15667"/>
                        <a14:backgroundMark x1="64505" y1="16500" x2="65188" y2="1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32" y="1775663"/>
            <a:ext cx="2073454" cy="424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2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67D14E-808E-3246-AB23-F7B2563DF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766"/>
            <a:ext cx="9144000" cy="51444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675833-32E2-614B-B11D-BBAFF13D6DB0}"/>
              </a:ext>
            </a:extLst>
          </p:cNvPr>
          <p:cNvSpPr txBox="1"/>
          <p:nvPr/>
        </p:nvSpPr>
        <p:spPr>
          <a:xfrm>
            <a:off x="3076993" y="0"/>
            <a:ext cx="2793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36FBB-EAE7-044D-A32F-0EA09B17CE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0328" y="4372266"/>
            <a:ext cx="2311315" cy="22896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6C75F0-B73B-2C4B-B9DF-56F7B0750F9A}"/>
              </a:ext>
            </a:extLst>
          </p:cNvPr>
          <p:cNvSpPr txBox="1"/>
          <p:nvPr/>
        </p:nvSpPr>
        <p:spPr>
          <a:xfrm>
            <a:off x="313383" y="5011339"/>
            <a:ext cx="6331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rgbClr val="FFFFFF"/>
                </a:solidFill>
              </a:rPr>
              <a:t>Nicholas Fisichelli</a:t>
            </a:r>
          </a:p>
          <a:p>
            <a:pPr algn="r"/>
            <a:r>
              <a:rPr lang="en-US" sz="2000" dirty="0">
                <a:solidFill>
                  <a:srgbClr val="FFFFFF"/>
                </a:solidFill>
              </a:rPr>
              <a:t>NFisichelli@SchoodicInstitute.org</a:t>
            </a:r>
          </a:p>
          <a:p>
            <a:pPr algn="r"/>
            <a:r>
              <a:rPr lang="en-US" sz="2000" dirty="0" err="1">
                <a:solidFill>
                  <a:srgbClr val="FFFFFF"/>
                </a:solidFill>
              </a:rPr>
              <a:t>www.schoodicinstitute.org</a:t>
            </a:r>
            <a:r>
              <a:rPr lang="en-US" sz="2000" dirty="0">
                <a:solidFill>
                  <a:srgbClr val="FFFFFF"/>
                </a:solidFill>
              </a:rPr>
              <a:t>/about/forest-ecology-program/</a:t>
            </a:r>
          </a:p>
        </p:txBody>
      </p:sp>
    </p:spTree>
    <p:extLst>
      <p:ext uri="{BB962C8B-B14F-4D97-AF65-F5344CB8AC3E}">
        <p14:creationId xmlns:p14="http://schemas.microsoft.com/office/powerpoint/2010/main" val="53531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4B63A9-6B0E-4A42-9D8C-F850444EE7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91" y="250421"/>
            <a:ext cx="5234609" cy="3153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02C542-8504-4741-A193-43BEFCB2BA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302" y="1126435"/>
            <a:ext cx="4288549" cy="555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1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CDEF52-6E94-494E-BB9B-45E875A47B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29619"/>
            <a:ext cx="3522601" cy="38138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47DA1D-79E5-AA4B-A9CA-19BB0EF835EF}"/>
              </a:ext>
            </a:extLst>
          </p:cNvPr>
          <p:cNvSpPr txBox="1"/>
          <p:nvPr/>
        </p:nvSpPr>
        <p:spPr>
          <a:xfrm>
            <a:off x="2688595" y="95003"/>
            <a:ext cx="3933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Change and Uncertainties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30FD24-289E-AC4D-8379-F91275687425}"/>
              </a:ext>
            </a:extLst>
          </p:cNvPr>
          <p:cNvSpPr txBox="1"/>
          <p:nvPr/>
        </p:nvSpPr>
        <p:spPr>
          <a:xfrm>
            <a:off x="839190" y="4792283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NCA 2018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313678-EA3B-8E42-8AE4-6A3D0B1EE73E}"/>
              </a:ext>
            </a:extLst>
          </p:cNvPr>
          <p:cNvGrpSpPr>
            <a:grpSpLocks noChangeAspect="1"/>
          </p:cNvGrpSpPr>
          <p:nvPr/>
        </p:nvGrpSpPr>
        <p:grpSpPr>
          <a:xfrm>
            <a:off x="3552500" y="1431235"/>
            <a:ext cx="5684263" cy="2394017"/>
            <a:chOff x="1775897" y="618223"/>
            <a:chExt cx="5852582" cy="24649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13EF4B0-0A36-204C-BC76-D755E0651D47}"/>
                </a:ext>
              </a:extLst>
            </p:cNvPr>
            <p:cNvSpPr/>
            <p:nvPr/>
          </p:nvSpPr>
          <p:spPr>
            <a:xfrm>
              <a:off x="1775897" y="1675127"/>
              <a:ext cx="5732736" cy="140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E8EC928-CC3C-3A44-A570-0BC7F89F70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75897" y="618223"/>
              <a:ext cx="5734707" cy="1056904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64DF2EE-D061-1D46-82C5-FD3AD8E77413}"/>
                </a:ext>
              </a:extLst>
            </p:cNvPr>
            <p:cNvGrpSpPr/>
            <p:nvPr/>
          </p:nvGrpSpPr>
          <p:grpSpPr>
            <a:xfrm>
              <a:off x="1880802" y="1675127"/>
              <a:ext cx="5747677" cy="1408003"/>
              <a:chOff x="1916423" y="4073235"/>
              <a:chExt cx="5747677" cy="1408003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0401B5C-3B7D-6048-91F1-E9A43288FE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29393" y="4778527"/>
                <a:ext cx="5614861" cy="262237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B447AA3-67A8-1D43-A7BE-78F2F65080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16423" y="5050629"/>
                <a:ext cx="5627832" cy="23157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1357096-371B-8346-90EC-E4AA3A432F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16423" y="4073235"/>
                <a:ext cx="5627831" cy="231569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2D37B4A-BED3-1C44-BCEC-B19CA405C8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16423" y="4302791"/>
                <a:ext cx="5627831" cy="23156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2D1E9F0-B56E-5941-91DE-2B04369D2A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16423" y="5294070"/>
                <a:ext cx="5627832" cy="18716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CA91D00-222E-8D45-AA15-DA6C0E266D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2135"/>
              <a:stretch/>
            </p:blipFill>
            <p:spPr>
              <a:xfrm>
                <a:off x="1929393" y="4549177"/>
                <a:ext cx="5734707" cy="227593"/>
              </a:xfrm>
              <a:prstGeom prst="rect">
                <a:avLst/>
              </a:prstGeom>
            </p:spPr>
          </p:pic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22A49D5-0872-C445-BE0C-3D1491F3BD2C}"/>
              </a:ext>
            </a:extLst>
          </p:cNvPr>
          <p:cNvSpPr txBox="1"/>
          <p:nvPr/>
        </p:nvSpPr>
        <p:spPr>
          <a:xfrm>
            <a:off x="5579803" y="3957342"/>
            <a:ext cx="20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Janowiak</a:t>
            </a:r>
            <a:r>
              <a:rPr lang="en-US" dirty="0">
                <a:solidFill>
                  <a:schemeClr val="bg1"/>
                </a:solidFill>
              </a:rPr>
              <a:t> et al. 2018</a:t>
            </a:r>
          </a:p>
        </p:txBody>
      </p:sp>
    </p:spTree>
    <p:extLst>
      <p:ext uri="{BB962C8B-B14F-4D97-AF65-F5344CB8AC3E}">
        <p14:creationId xmlns:p14="http://schemas.microsoft.com/office/powerpoint/2010/main" val="2077014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CDEF52-6E94-494E-BB9B-45E875A47B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29619"/>
            <a:ext cx="3522601" cy="38138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47DA1D-79E5-AA4B-A9CA-19BB0EF835EF}"/>
              </a:ext>
            </a:extLst>
          </p:cNvPr>
          <p:cNvSpPr txBox="1"/>
          <p:nvPr/>
        </p:nvSpPr>
        <p:spPr>
          <a:xfrm>
            <a:off x="2688595" y="95003"/>
            <a:ext cx="3933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Change and Uncertainties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30FD24-289E-AC4D-8379-F91275687425}"/>
              </a:ext>
            </a:extLst>
          </p:cNvPr>
          <p:cNvSpPr txBox="1"/>
          <p:nvPr/>
        </p:nvSpPr>
        <p:spPr>
          <a:xfrm>
            <a:off x="839190" y="4792283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NCA 2018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313678-EA3B-8E42-8AE4-6A3D0B1EE73E}"/>
              </a:ext>
            </a:extLst>
          </p:cNvPr>
          <p:cNvGrpSpPr>
            <a:grpSpLocks noChangeAspect="1"/>
          </p:cNvGrpSpPr>
          <p:nvPr/>
        </p:nvGrpSpPr>
        <p:grpSpPr>
          <a:xfrm>
            <a:off x="3552500" y="1431235"/>
            <a:ext cx="5684263" cy="2394017"/>
            <a:chOff x="1775897" y="618223"/>
            <a:chExt cx="5852582" cy="24649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13EF4B0-0A36-204C-BC76-D755E0651D47}"/>
                </a:ext>
              </a:extLst>
            </p:cNvPr>
            <p:cNvSpPr/>
            <p:nvPr/>
          </p:nvSpPr>
          <p:spPr>
            <a:xfrm>
              <a:off x="1775897" y="1675127"/>
              <a:ext cx="5732736" cy="140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E8EC928-CC3C-3A44-A570-0BC7F89F70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75897" y="618223"/>
              <a:ext cx="5734707" cy="1056904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64DF2EE-D061-1D46-82C5-FD3AD8E77413}"/>
                </a:ext>
              </a:extLst>
            </p:cNvPr>
            <p:cNvGrpSpPr/>
            <p:nvPr/>
          </p:nvGrpSpPr>
          <p:grpSpPr>
            <a:xfrm>
              <a:off x="1880802" y="1675127"/>
              <a:ext cx="5747677" cy="1408003"/>
              <a:chOff x="1916423" y="4073235"/>
              <a:chExt cx="5747677" cy="1408003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0401B5C-3B7D-6048-91F1-E9A43288FE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29393" y="4778527"/>
                <a:ext cx="5614861" cy="262237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B447AA3-67A8-1D43-A7BE-78F2F65080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16423" y="5050629"/>
                <a:ext cx="5627832" cy="23157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1357096-371B-8346-90EC-E4AA3A432F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16423" y="4073235"/>
                <a:ext cx="5627831" cy="231569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2D37B4A-BED3-1C44-BCEC-B19CA405C8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16423" y="4302791"/>
                <a:ext cx="5627831" cy="23156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2D1E9F0-B56E-5941-91DE-2B04369D2A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16423" y="5294070"/>
                <a:ext cx="5627832" cy="18716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CA91D00-222E-8D45-AA15-DA6C0E266D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2135"/>
              <a:stretch/>
            </p:blipFill>
            <p:spPr>
              <a:xfrm>
                <a:off x="1929393" y="4549177"/>
                <a:ext cx="5734707" cy="227593"/>
              </a:xfrm>
              <a:prstGeom prst="rect">
                <a:avLst/>
              </a:prstGeom>
            </p:spPr>
          </p:pic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22A49D5-0872-C445-BE0C-3D1491F3BD2C}"/>
              </a:ext>
            </a:extLst>
          </p:cNvPr>
          <p:cNvSpPr txBox="1"/>
          <p:nvPr/>
        </p:nvSpPr>
        <p:spPr>
          <a:xfrm>
            <a:off x="5579803" y="3957342"/>
            <a:ext cx="20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Janowiak</a:t>
            </a:r>
            <a:r>
              <a:rPr lang="en-US" dirty="0">
                <a:solidFill>
                  <a:schemeClr val="bg1"/>
                </a:solidFill>
              </a:rPr>
              <a:t> et al. 2018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9F393C-47CB-BE4B-BC52-B8809A2F9E0C}"/>
              </a:ext>
            </a:extLst>
          </p:cNvPr>
          <p:cNvSpPr txBox="1"/>
          <p:nvPr/>
        </p:nvSpPr>
        <p:spPr>
          <a:xfrm rot="20516892">
            <a:off x="1097130" y="5022070"/>
            <a:ext cx="7348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We need more on-the-ground experiments</a:t>
            </a:r>
          </a:p>
        </p:txBody>
      </p:sp>
    </p:spTree>
    <p:extLst>
      <p:ext uri="{BB962C8B-B14F-4D97-AF65-F5344CB8AC3E}">
        <p14:creationId xmlns:p14="http://schemas.microsoft.com/office/powerpoint/2010/main" val="155795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283" y="2327566"/>
            <a:ext cx="3241964" cy="4322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9646" y="79332"/>
            <a:ext cx="3967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Seedlings are the forest future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F37427-B0EE-A444-B899-5656ECD5AC70}"/>
              </a:ext>
            </a:extLst>
          </p:cNvPr>
          <p:cNvSpPr txBox="1"/>
          <p:nvPr/>
        </p:nvSpPr>
        <p:spPr>
          <a:xfrm>
            <a:off x="1553358" y="943175"/>
            <a:ext cx="608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Species able to establish, persist, grow, and recruit into larger size classes are likely to form the future overstory</a:t>
            </a:r>
          </a:p>
        </p:txBody>
      </p:sp>
    </p:spTree>
    <p:extLst>
      <p:ext uri="{BB962C8B-B14F-4D97-AF65-F5344CB8AC3E}">
        <p14:creationId xmlns:p14="http://schemas.microsoft.com/office/powerpoint/2010/main" val="1410543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283" y="2327566"/>
            <a:ext cx="3241964" cy="4322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9646" y="79332"/>
            <a:ext cx="3967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Seedlings are the forest future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2814" y="2327566"/>
            <a:ext cx="41936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</a:rPr>
              <a:t>Overarching research questions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  <a:p>
            <a:r>
              <a:rPr lang="en-US" sz="2000" dirty="0">
                <a:solidFill>
                  <a:schemeClr val="bg1"/>
                </a:solidFill>
              </a:rPr>
              <a:t>What drives seedling performance?</a:t>
            </a:r>
          </a:p>
          <a:p>
            <a:r>
              <a:rPr lang="en-US" sz="2000" dirty="0">
                <a:solidFill>
                  <a:schemeClr val="bg1"/>
                </a:solidFill>
              </a:rPr>
              <a:t>How are seedlings responding to multiple global change pressures?</a:t>
            </a:r>
          </a:p>
          <a:p>
            <a:r>
              <a:rPr lang="en-US" sz="2000" dirty="0">
                <a:solidFill>
                  <a:schemeClr val="bg1"/>
                </a:solidFill>
              </a:rPr>
              <a:t>-warming temperatures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-climate variability: drought</a:t>
            </a:r>
          </a:p>
          <a:p>
            <a:r>
              <a:rPr lang="en-US" sz="2000" dirty="0">
                <a:solidFill>
                  <a:schemeClr val="bg1"/>
                </a:solidFill>
              </a:rPr>
              <a:t>-non-native species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-deer browse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F37427-B0EE-A444-B899-5656ECD5AC70}"/>
              </a:ext>
            </a:extLst>
          </p:cNvPr>
          <p:cNvSpPr txBox="1"/>
          <p:nvPr/>
        </p:nvSpPr>
        <p:spPr>
          <a:xfrm>
            <a:off x="1553358" y="943175"/>
            <a:ext cx="608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Species able to establish, persist, grow, and recruit into larger size classes are likely to form the future overstory</a:t>
            </a:r>
          </a:p>
        </p:txBody>
      </p:sp>
    </p:spTree>
    <p:extLst>
      <p:ext uri="{BB962C8B-B14F-4D97-AF65-F5344CB8AC3E}">
        <p14:creationId xmlns:p14="http://schemas.microsoft.com/office/powerpoint/2010/main" val="199976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0845" y="8989"/>
            <a:ext cx="6105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-use observational field studies and controlled experiments 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3481" y="2038812"/>
            <a:ext cx="2947739" cy="221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hamber1_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57" y="957382"/>
            <a:ext cx="2856520" cy="2142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557" y="655320"/>
            <a:ext cx="2499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Growth chamber studies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7077" y="1669479"/>
            <a:ext cx="1857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Field experiments</a:t>
            </a:r>
          </a:p>
        </p:txBody>
      </p:sp>
      <p:pic>
        <p:nvPicPr>
          <p:cNvPr id="7" name="Picture 6" descr="13-Schoodic Mt, Bog, S to Point, Brook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146" y="3645527"/>
            <a:ext cx="3774807" cy="25071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7010" y="3276195"/>
            <a:ext cx="267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Observational field studies</a:t>
            </a:r>
          </a:p>
        </p:txBody>
      </p:sp>
      <p:pic>
        <p:nvPicPr>
          <p:cNvPr id="11" name="Picture 10" descr="Nation300-Green2.ti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014" y="5405281"/>
            <a:ext cx="1705101" cy="109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9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76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Field experiment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5794" y="13252"/>
            <a:ext cx="6649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Seedling </a:t>
            </a:r>
            <a:r>
              <a:rPr lang="en-US" sz="2400">
                <a:solidFill>
                  <a:schemeClr val="bg1"/>
                </a:solidFill>
              </a:rPr>
              <a:t>diversity decreases with warming and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47" y="4816764"/>
            <a:ext cx="1340427" cy="17872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533"/>
          <a:stretch/>
        </p:blipFill>
        <p:spPr>
          <a:xfrm>
            <a:off x="882260" y="845128"/>
            <a:ext cx="7661342" cy="3190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46961" y="6502464"/>
            <a:ext cx="191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Wright et al. 2018.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A8B0FC3D-38CA-7F40-AD6A-3737E9E00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7889" y="3915113"/>
            <a:ext cx="2947739" cy="221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6A6116-829D-7049-8CE6-63CABE2C42BF}"/>
              </a:ext>
            </a:extLst>
          </p:cNvPr>
          <p:cNvSpPr txBox="1"/>
          <p:nvPr/>
        </p:nvSpPr>
        <p:spPr>
          <a:xfrm>
            <a:off x="5861168" y="4447432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B4WarmED</a:t>
            </a:r>
          </a:p>
        </p:txBody>
      </p:sp>
    </p:spTree>
    <p:extLst>
      <p:ext uri="{BB962C8B-B14F-4D97-AF65-F5344CB8AC3E}">
        <p14:creationId xmlns:p14="http://schemas.microsoft.com/office/powerpoint/2010/main" val="282541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67D14E-808E-3246-AB23-F7B2563DFE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534" y="451263"/>
            <a:ext cx="8617641" cy="2400533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B723D3B1-D5EF-844F-A12A-3A3BA40F1A42}"/>
              </a:ext>
            </a:extLst>
          </p:cNvPr>
          <p:cNvSpPr/>
          <p:nvPr/>
        </p:nvSpPr>
        <p:spPr>
          <a:xfrm>
            <a:off x="823965" y="3455718"/>
            <a:ext cx="8277101" cy="2054431"/>
          </a:xfrm>
          <a:custGeom>
            <a:avLst/>
            <a:gdLst>
              <a:gd name="connsiteX0" fmla="*/ 0 w 8277101"/>
              <a:gd name="connsiteY0" fmla="*/ 2054431 h 2054431"/>
              <a:gd name="connsiteX1" fmla="*/ 130629 w 8277101"/>
              <a:gd name="connsiteY1" fmla="*/ 2018805 h 2054431"/>
              <a:gd name="connsiteX2" fmla="*/ 178130 w 8277101"/>
              <a:gd name="connsiteY2" fmla="*/ 1995054 h 2054431"/>
              <a:gd name="connsiteX3" fmla="*/ 213756 w 8277101"/>
              <a:gd name="connsiteY3" fmla="*/ 1971304 h 2054431"/>
              <a:gd name="connsiteX4" fmla="*/ 273132 w 8277101"/>
              <a:gd name="connsiteY4" fmla="*/ 1959428 h 2054431"/>
              <a:gd name="connsiteX5" fmla="*/ 380010 w 8277101"/>
              <a:gd name="connsiteY5" fmla="*/ 1923802 h 2054431"/>
              <a:gd name="connsiteX6" fmla="*/ 415636 w 8277101"/>
              <a:gd name="connsiteY6" fmla="*/ 1911927 h 2054431"/>
              <a:gd name="connsiteX7" fmla="*/ 463138 w 8277101"/>
              <a:gd name="connsiteY7" fmla="*/ 1900052 h 2054431"/>
              <a:gd name="connsiteX8" fmla="*/ 498764 w 8277101"/>
              <a:gd name="connsiteY8" fmla="*/ 1888176 h 2054431"/>
              <a:gd name="connsiteX9" fmla="*/ 605642 w 8277101"/>
              <a:gd name="connsiteY9" fmla="*/ 1876301 h 2054431"/>
              <a:gd name="connsiteX10" fmla="*/ 902525 w 8277101"/>
              <a:gd name="connsiteY10" fmla="*/ 1840675 h 2054431"/>
              <a:gd name="connsiteX11" fmla="*/ 1365662 w 8277101"/>
              <a:gd name="connsiteY11" fmla="*/ 1852550 h 2054431"/>
              <a:gd name="connsiteX12" fmla="*/ 1460665 w 8277101"/>
              <a:gd name="connsiteY12" fmla="*/ 1852550 h 2054431"/>
              <a:gd name="connsiteX13" fmla="*/ 1816925 w 8277101"/>
              <a:gd name="connsiteY13" fmla="*/ 1840675 h 2054431"/>
              <a:gd name="connsiteX14" fmla="*/ 1876301 w 8277101"/>
              <a:gd name="connsiteY14" fmla="*/ 1828800 h 2054431"/>
              <a:gd name="connsiteX15" fmla="*/ 1911927 w 8277101"/>
              <a:gd name="connsiteY15" fmla="*/ 1840675 h 2054431"/>
              <a:gd name="connsiteX16" fmla="*/ 1983179 w 8277101"/>
              <a:gd name="connsiteY16" fmla="*/ 1852550 h 2054431"/>
              <a:gd name="connsiteX17" fmla="*/ 2173184 w 8277101"/>
              <a:gd name="connsiteY17" fmla="*/ 1828800 h 2054431"/>
              <a:gd name="connsiteX18" fmla="*/ 2636322 w 8277101"/>
              <a:gd name="connsiteY18" fmla="*/ 1805049 h 2054431"/>
              <a:gd name="connsiteX19" fmla="*/ 2719449 w 8277101"/>
              <a:gd name="connsiteY19" fmla="*/ 1828800 h 2054431"/>
              <a:gd name="connsiteX20" fmla="*/ 2766951 w 8277101"/>
              <a:gd name="connsiteY20" fmla="*/ 1805049 h 2054431"/>
              <a:gd name="connsiteX21" fmla="*/ 2873829 w 8277101"/>
              <a:gd name="connsiteY21" fmla="*/ 1781298 h 2054431"/>
              <a:gd name="connsiteX22" fmla="*/ 2921330 w 8277101"/>
              <a:gd name="connsiteY22" fmla="*/ 1793174 h 2054431"/>
              <a:gd name="connsiteX23" fmla="*/ 2992582 w 8277101"/>
              <a:gd name="connsiteY23" fmla="*/ 1769423 h 2054431"/>
              <a:gd name="connsiteX24" fmla="*/ 3087584 w 8277101"/>
              <a:gd name="connsiteY24" fmla="*/ 1745673 h 2054431"/>
              <a:gd name="connsiteX25" fmla="*/ 3289465 w 8277101"/>
              <a:gd name="connsiteY25" fmla="*/ 1710047 h 2054431"/>
              <a:gd name="connsiteX26" fmla="*/ 3325091 w 8277101"/>
              <a:gd name="connsiteY26" fmla="*/ 1698171 h 2054431"/>
              <a:gd name="connsiteX27" fmla="*/ 3479470 w 8277101"/>
              <a:gd name="connsiteY27" fmla="*/ 1674421 h 2054431"/>
              <a:gd name="connsiteX28" fmla="*/ 3681351 w 8277101"/>
              <a:gd name="connsiteY28" fmla="*/ 1650670 h 2054431"/>
              <a:gd name="connsiteX29" fmla="*/ 3776353 w 8277101"/>
              <a:gd name="connsiteY29" fmla="*/ 1638795 h 2054431"/>
              <a:gd name="connsiteX30" fmla="*/ 3859481 w 8277101"/>
              <a:gd name="connsiteY30" fmla="*/ 1626919 h 2054431"/>
              <a:gd name="connsiteX31" fmla="*/ 3906982 w 8277101"/>
              <a:gd name="connsiteY31" fmla="*/ 1615044 h 2054431"/>
              <a:gd name="connsiteX32" fmla="*/ 3978234 w 8277101"/>
              <a:gd name="connsiteY32" fmla="*/ 1591293 h 2054431"/>
              <a:gd name="connsiteX33" fmla="*/ 4013860 w 8277101"/>
              <a:gd name="connsiteY33" fmla="*/ 1579418 h 2054431"/>
              <a:gd name="connsiteX34" fmla="*/ 4049486 w 8277101"/>
              <a:gd name="connsiteY34" fmla="*/ 1567543 h 2054431"/>
              <a:gd name="connsiteX35" fmla="*/ 4085112 w 8277101"/>
              <a:gd name="connsiteY35" fmla="*/ 1531917 h 2054431"/>
              <a:gd name="connsiteX36" fmla="*/ 4156364 w 8277101"/>
              <a:gd name="connsiteY36" fmla="*/ 1508166 h 2054431"/>
              <a:gd name="connsiteX37" fmla="*/ 4263242 w 8277101"/>
              <a:gd name="connsiteY37" fmla="*/ 1448789 h 2054431"/>
              <a:gd name="connsiteX38" fmla="*/ 4310743 w 8277101"/>
              <a:gd name="connsiteY38" fmla="*/ 1413163 h 2054431"/>
              <a:gd name="connsiteX39" fmla="*/ 4381995 w 8277101"/>
              <a:gd name="connsiteY39" fmla="*/ 1365662 h 2054431"/>
              <a:gd name="connsiteX40" fmla="*/ 4441371 w 8277101"/>
              <a:gd name="connsiteY40" fmla="*/ 1306286 h 2054431"/>
              <a:gd name="connsiteX41" fmla="*/ 4476997 w 8277101"/>
              <a:gd name="connsiteY41" fmla="*/ 1258784 h 2054431"/>
              <a:gd name="connsiteX42" fmla="*/ 4512623 w 8277101"/>
              <a:gd name="connsiteY42" fmla="*/ 1235034 h 2054431"/>
              <a:gd name="connsiteX43" fmla="*/ 4595751 w 8277101"/>
              <a:gd name="connsiteY43" fmla="*/ 1151906 h 2054431"/>
              <a:gd name="connsiteX44" fmla="*/ 4643252 w 8277101"/>
              <a:gd name="connsiteY44" fmla="*/ 1080654 h 2054431"/>
              <a:gd name="connsiteX45" fmla="*/ 4702629 w 8277101"/>
              <a:gd name="connsiteY45" fmla="*/ 1033153 h 2054431"/>
              <a:gd name="connsiteX46" fmla="*/ 4750130 w 8277101"/>
              <a:gd name="connsiteY46" fmla="*/ 961901 h 2054431"/>
              <a:gd name="connsiteX47" fmla="*/ 4773881 w 8277101"/>
              <a:gd name="connsiteY47" fmla="*/ 914400 h 2054431"/>
              <a:gd name="connsiteX48" fmla="*/ 4809507 w 8277101"/>
              <a:gd name="connsiteY48" fmla="*/ 890649 h 2054431"/>
              <a:gd name="connsiteX49" fmla="*/ 4857008 w 8277101"/>
              <a:gd name="connsiteY49" fmla="*/ 819397 h 2054431"/>
              <a:gd name="connsiteX50" fmla="*/ 4940135 w 8277101"/>
              <a:gd name="connsiteY50" fmla="*/ 760021 h 2054431"/>
              <a:gd name="connsiteX51" fmla="*/ 5011387 w 8277101"/>
              <a:gd name="connsiteY51" fmla="*/ 688769 h 2054431"/>
              <a:gd name="connsiteX52" fmla="*/ 5047013 w 8277101"/>
              <a:gd name="connsiteY52" fmla="*/ 653143 h 2054431"/>
              <a:gd name="connsiteX53" fmla="*/ 5070764 w 8277101"/>
              <a:gd name="connsiteY53" fmla="*/ 605641 h 2054431"/>
              <a:gd name="connsiteX54" fmla="*/ 5106390 w 8277101"/>
              <a:gd name="connsiteY54" fmla="*/ 581891 h 2054431"/>
              <a:gd name="connsiteX55" fmla="*/ 5177642 w 8277101"/>
              <a:gd name="connsiteY55" fmla="*/ 475013 h 2054431"/>
              <a:gd name="connsiteX56" fmla="*/ 5237018 w 8277101"/>
              <a:gd name="connsiteY56" fmla="*/ 427511 h 2054431"/>
              <a:gd name="connsiteX57" fmla="*/ 5260769 w 8277101"/>
              <a:gd name="connsiteY57" fmla="*/ 391886 h 2054431"/>
              <a:gd name="connsiteX58" fmla="*/ 5296395 w 8277101"/>
              <a:gd name="connsiteY58" fmla="*/ 356260 h 2054431"/>
              <a:gd name="connsiteX59" fmla="*/ 5308270 w 8277101"/>
              <a:gd name="connsiteY59" fmla="*/ 320634 h 2054431"/>
              <a:gd name="connsiteX60" fmla="*/ 5403273 w 8277101"/>
              <a:gd name="connsiteY60" fmla="*/ 273132 h 2054431"/>
              <a:gd name="connsiteX61" fmla="*/ 5533901 w 8277101"/>
              <a:gd name="connsiteY61" fmla="*/ 201880 h 2054431"/>
              <a:gd name="connsiteX62" fmla="*/ 5652655 w 8277101"/>
              <a:gd name="connsiteY62" fmla="*/ 166254 h 2054431"/>
              <a:gd name="connsiteX63" fmla="*/ 5723907 w 8277101"/>
              <a:gd name="connsiteY63" fmla="*/ 142504 h 2054431"/>
              <a:gd name="connsiteX64" fmla="*/ 5771408 w 8277101"/>
              <a:gd name="connsiteY64" fmla="*/ 130628 h 2054431"/>
              <a:gd name="connsiteX65" fmla="*/ 5842660 w 8277101"/>
              <a:gd name="connsiteY65" fmla="*/ 106878 h 2054431"/>
              <a:gd name="connsiteX66" fmla="*/ 5878286 w 8277101"/>
              <a:gd name="connsiteY66" fmla="*/ 95002 h 2054431"/>
              <a:gd name="connsiteX67" fmla="*/ 5937662 w 8277101"/>
              <a:gd name="connsiteY67" fmla="*/ 83127 h 2054431"/>
              <a:gd name="connsiteX68" fmla="*/ 5973288 w 8277101"/>
              <a:gd name="connsiteY68" fmla="*/ 71252 h 2054431"/>
              <a:gd name="connsiteX69" fmla="*/ 6032665 w 8277101"/>
              <a:gd name="connsiteY69" fmla="*/ 59376 h 2054431"/>
              <a:gd name="connsiteX70" fmla="*/ 6068291 w 8277101"/>
              <a:gd name="connsiteY70" fmla="*/ 47501 h 2054431"/>
              <a:gd name="connsiteX71" fmla="*/ 6115792 w 8277101"/>
              <a:gd name="connsiteY71" fmla="*/ 35626 h 2054431"/>
              <a:gd name="connsiteX72" fmla="*/ 6187044 w 8277101"/>
              <a:gd name="connsiteY72" fmla="*/ 11875 h 2054431"/>
              <a:gd name="connsiteX73" fmla="*/ 6258296 w 8277101"/>
              <a:gd name="connsiteY73" fmla="*/ 0 h 2054431"/>
              <a:gd name="connsiteX74" fmla="*/ 6412675 w 8277101"/>
              <a:gd name="connsiteY74" fmla="*/ 11875 h 2054431"/>
              <a:gd name="connsiteX75" fmla="*/ 6745184 w 8277101"/>
              <a:gd name="connsiteY75" fmla="*/ 23750 h 2054431"/>
              <a:gd name="connsiteX76" fmla="*/ 6792686 w 8277101"/>
              <a:gd name="connsiteY76" fmla="*/ 35626 h 2054431"/>
              <a:gd name="connsiteX77" fmla="*/ 6899564 w 8277101"/>
              <a:gd name="connsiteY77" fmla="*/ 47501 h 2054431"/>
              <a:gd name="connsiteX78" fmla="*/ 6947065 w 8277101"/>
              <a:gd name="connsiteY78" fmla="*/ 35626 h 2054431"/>
              <a:gd name="connsiteX79" fmla="*/ 6982691 w 8277101"/>
              <a:gd name="connsiteY79" fmla="*/ 47501 h 2054431"/>
              <a:gd name="connsiteX80" fmla="*/ 7101444 w 8277101"/>
              <a:gd name="connsiteY80" fmla="*/ 83127 h 2054431"/>
              <a:gd name="connsiteX81" fmla="*/ 7184571 w 8277101"/>
              <a:gd name="connsiteY81" fmla="*/ 118753 h 2054431"/>
              <a:gd name="connsiteX82" fmla="*/ 7220197 w 8277101"/>
              <a:gd name="connsiteY82" fmla="*/ 154379 h 2054431"/>
              <a:gd name="connsiteX83" fmla="*/ 7291449 w 8277101"/>
              <a:gd name="connsiteY83" fmla="*/ 178130 h 2054431"/>
              <a:gd name="connsiteX84" fmla="*/ 7398327 w 8277101"/>
              <a:gd name="connsiteY84" fmla="*/ 237506 h 2054431"/>
              <a:gd name="connsiteX85" fmla="*/ 7433953 w 8277101"/>
              <a:gd name="connsiteY85" fmla="*/ 261257 h 2054431"/>
              <a:gd name="connsiteX86" fmla="*/ 7493330 w 8277101"/>
              <a:gd name="connsiteY86" fmla="*/ 320634 h 2054431"/>
              <a:gd name="connsiteX87" fmla="*/ 7552707 w 8277101"/>
              <a:gd name="connsiteY87" fmla="*/ 391886 h 2054431"/>
              <a:gd name="connsiteX88" fmla="*/ 7588332 w 8277101"/>
              <a:gd name="connsiteY88" fmla="*/ 415636 h 2054431"/>
              <a:gd name="connsiteX89" fmla="*/ 7659584 w 8277101"/>
              <a:gd name="connsiteY89" fmla="*/ 475013 h 2054431"/>
              <a:gd name="connsiteX90" fmla="*/ 7718961 w 8277101"/>
              <a:gd name="connsiteY90" fmla="*/ 534389 h 2054431"/>
              <a:gd name="connsiteX91" fmla="*/ 7742712 w 8277101"/>
              <a:gd name="connsiteY91" fmla="*/ 570015 h 2054431"/>
              <a:gd name="connsiteX92" fmla="*/ 7778338 w 8277101"/>
              <a:gd name="connsiteY92" fmla="*/ 605641 h 2054431"/>
              <a:gd name="connsiteX93" fmla="*/ 7790213 w 8277101"/>
              <a:gd name="connsiteY93" fmla="*/ 641267 h 2054431"/>
              <a:gd name="connsiteX94" fmla="*/ 7873340 w 8277101"/>
              <a:gd name="connsiteY94" fmla="*/ 748145 h 2054431"/>
              <a:gd name="connsiteX95" fmla="*/ 7944592 w 8277101"/>
              <a:gd name="connsiteY95" fmla="*/ 890649 h 2054431"/>
              <a:gd name="connsiteX96" fmla="*/ 7968343 w 8277101"/>
              <a:gd name="connsiteY96" fmla="*/ 926275 h 2054431"/>
              <a:gd name="connsiteX97" fmla="*/ 7992094 w 8277101"/>
              <a:gd name="connsiteY97" fmla="*/ 961901 h 2054431"/>
              <a:gd name="connsiteX98" fmla="*/ 8003969 w 8277101"/>
              <a:gd name="connsiteY98" fmla="*/ 1009402 h 2054431"/>
              <a:gd name="connsiteX99" fmla="*/ 8015844 w 8277101"/>
              <a:gd name="connsiteY99" fmla="*/ 1068779 h 2054431"/>
              <a:gd name="connsiteX100" fmla="*/ 8039595 w 8277101"/>
              <a:gd name="connsiteY100" fmla="*/ 1140031 h 2054431"/>
              <a:gd name="connsiteX101" fmla="*/ 8051470 w 8277101"/>
              <a:gd name="connsiteY101" fmla="*/ 1175657 h 2054431"/>
              <a:gd name="connsiteX102" fmla="*/ 8134597 w 8277101"/>
              <a:gd name="connsiteY102" fmla="*/ 1282535 h 2054431"/>
              <a:gd name="connsiteX103" fmla="*/ 8170223 w 8277101"/>
              <a:gd name="connsiteY103" fmla="*/ 1341911 h 2054431"/>
              <a:gd name="connsiteX104" fmla="*/ 8182099 w 8277101"/>
              <a:gd name="connsiteY104" fmla="*/ 1377537 h 2054431"/>
              <a:gd name="connsiteX105" fmla="*/ 8229600 w 8277101"/>
              <a:gd name="connsiteY105" fmla="*/ 1448789 h 2054431"/>
              <a:gd name="connsiteX106" fmla="*/ 8277101 w 8277101"/>
              <a:gd name="connsiteY106" fmla="*/ 1448789 h 205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8277101" h="2054431">
                <a:moveTo>
                  <a:pt x="0" y="2054431"/>
                </a:moveTo>
                <a:cubicBezTo>
                  <a:pt x="43436" y="2045744"/>
                  <a:pt x="90450" y="2038895"/>
                  <a:pt x="130629" y="2018805"/>
                </a:cubicBezTo>
                <a:cubicBezTo>
                  <a:pt x="146463" y="2010888"/>
                  <a:pt x="162760" y="2003837"/>
                  <a:pt x="178130" y="1995054"/>
                </a:cubicBezTo>
                <a:cubicBezTo>
                  <a:pt x="190522" y="1987973"/>
                  <a:pt x="200392" y="1976315"/>
                  <a:pt x="213756" y="1971304"/>
                </a:cubicBezTo>
                <a:cubicBezTo>
                  <a:pt x="232655" y="1964217"/>
                  <a:pt x="253659" y="1964739"/>
                  <a:pt x="273132" y="1959428"/>
                </a:cubicBezTo>
                <a:cubicBezTo>
                  <a:pt x="273179" y="1959415"/>
                  <a:pt x="362174" y="1929747"/>
                  <a:pt x="380010" y="1923802"/>
                </a:cubicBezTo>
                <a:cubicBezTo>
                  <a:pt x="391885" y="1919844"/>
                  <a:pt x="403492" y="1914963"/>
                  <a:pt x="415636" y="1911927"/>
                </a:cubicBezTo>
                <a:cubicBezTo>
                  <a:pt x="431470" y="1907969"/>
                  <a:pt x="447445" y="1904536"/>
                  <a:pt x="463138" y="1900052"/>
                </a:cubicBezTo>
                <a:cubicBezTo>
                  <a:pt x="475174" y="1896613"/>
                  <a:pt x="486417" y="1890234"/>
                  <a:pt x="498764" y="1888176"/>
                </a:cubicBezTo>
                <a:cubicBezTo>
                  <a:pt x="534122" y="1882283"/>
                  <a:pt x="570235" y="1881892"/>
                  <a:pt x="605642" y="1876301"/>
                </a:cubicBezTo>
                <a:cubicBezTo>
                  <a:pt x="864493" y="1835430"/>
                  <a:pt x="563612" y="1863269"/>
                  <a:pt x="902525" y="1840675"/>
                </a:cubicBezTo>
                <a:cubicBezTo>
                  <a:pt x="1238877" y="1869923"/>
                  <a:pt x="1084447" y="1870127"/>
                  <a:pt x="1365662" y="1852550"/>
                </a:cubicBezTo>
                <a:cubicBezTo>
                  <a:pt x="1529745" y="1885368"/>
                  <a:pt x="1348567" y="1859344"/>
                  <a:pt x="1460665" y="1852550"/>
                </a:cubicBezTo>
                <a:cubicBezTo>
                  <a:pt x="1579267" y="1845362"/>
                  <a:pt x="1698172" y="1844633"/>
                  <a:pt x="1816925" y="1840675"/>
                </a:cubicBezTo>
                <a:cubicBezTo>
                  <a:pt x="1836717" y="1836717"/>
                  <a:pt x="1856117" y="1828800"/>
                  <a:pt x="1876301" y="1828800"/>
                </a:cubicBezTo>
                <a:cubicBezTo>
                  <a:pt x="1888819" y="1828800"/>
                  <a:pt x="1899707" y="1837960"/>
                  <a:pt x="1911927" y="1840675"/>
                </a:cubicBezTo>
                <a:cubicBezTo>
                  <a:pt x="1935432" y="1845898"/>
                  <a:pt x="1959428" y="1848592"/>
                  <a:pt x="1983179" y="1852550"/>
                </a:cubicBezTo>
                <a:cubicBezTo>
                  <a:pt x="2088307" y="1831525"/>
                  <a:pt x="2016221" y="1843749"/>
                  <a:pt x="2173184" y="1828800"/>
                </a:cubicBezTo>
                <a:cubicBezTo>
                  <a:pt x="2424510" y="1804864"/>
                  <a:pt x="2199401" y="1820115"/>
                  <a:pt x="2636322" y="1805049"/>
                </a:cubicBezTo>
                <a:cubicBezTo>
                  <a:pt x="2650001" y="1809609"/>
                  <a:pt x="2708607" y="1830155"/>
                  <a:pt x="2719449" y="1828800"/>
                </a:cubicBezTo>
                <a:cubicBezTo>
                  <a:pt x="2737015" y="1826604"/>
                  <a:pt x="2750679" y="1812022"/>
                  <a:pt x="2766951" y="1805049"/>
                </a:cubicBezTo>
                <a:cubicBezTo>
                  <a:pt x="2804156" y="1789104"/>
                  <a:pt x="2831131" y="1788415"/>
                  <a:pt x="2873829" y="1781298"/>
                </a:cubicBezTo>
                <a:cubicBezTo>
                  <a:pt x="2889663" y="1785257"/>
                  <a:pt x="2905090" y="1794798"/>
                  <a:pt x="2921330" y="1793174"/>
                </a:cubicBezTo>
                <a:cubicBezTo>
                  <a:pt x="2946241" y="1790683"/>
                  <a:pt x="2968831" y="1777340"/>
                  <a:pt x="2992582" y="1769423"/>
                </a:cubicBezTo>
                <a:cubicBezTo>
                  <a:pt x="3040689" y="1753387"/>
                  <a:pt x="3026685" y="1756420"/>
                  <a:pt x="3087584" y="1745673"/>
                </a:cubicBezTo>
                <a:cubicBezTo>
                  <a:pt x="3098678" y="1743715"/>
                  <a:pt x="3246290" y="1720841"/>
                  <a:pt x="3289465" y="1710047"/>
                </a:cubicBezTo>
                <a:cubicBezTo>
                  <a:pt x="3301609" y="1707011"/>
                  <a:pt x="3312871" y="1700887"/>
                  <a:pt x="3325091" y="1698171"/>
                </a:cubicBezTo>
                <a:cubicBezTo>
                  <a:pt x="3352303" y="1692124"/>
                  <a:pt x="3455797" y="1677577"/>
                  <a:pt x="3479470" y="1674421"/>
                </a:cubicBezTo>
                <a:cubicBezTo>
                  <a:pt x="3561116" y="1663535"/>
                  <a:pt x="3597706" y="1659964"/>
                  <a:pt x="3681351" y="1650670"/>
                </a:cubicBezTo>
                <a:cubicBezTo>
                  <a:pt x="3770918" y="1673061"/>
                  <a:pt x="3687255" y="1663094"/>
                  <a:pt x="3776353" y="1638795"/>
                </a:cubicBezTo>
                <a:cubicBezTo>
                  <a:pt x="3803357" y="1631430"/>
                  <a:pt x="3831942" y="1631926"/>
                  <a:pt x="3859481" y="1626919"/>
                </a:cubicBezTo>
                <a:cubicBezTo>
                  <a:pt x="3875539" y="1623999"/>
                  <a:pt x="3891349" y="1619734"/>
                  <a:pt x="3906982" y="1615044"/>
                </a:cubicBezTo>
                <a:cubicBezTo>
                  <a:pt x="3930962" y="1607850"/>
                  <a:pt x="3954483" y="1599210"/>
                  <a:pt x="3978234" y="1591293"/>
                </a:cubicBezTo>
                <a:lnTo>
                  <a:pt x="4013860" y="1579418"/>
                </a:lnTo>
                <a:lnTo>
                  <a:pt x="4049486" y="1567543"/>
                </a:lnTo>
                <a:cubicBezTo>
                  <a:pt x="4061361" y="1555668"/>
                  <a:pt x="4070431" y="1540073"/>
                  <a:pt x="4085112" y="1531917"/>
                </a:cubicBezTo>
                <a:cubicBezTo>
                  <a:pt x="4106997" y="1519759"/>
                  <a:pt x="4156364" y="1508166"/>
                  <a:pt x="4156364" y="1508166"/>
                </a:cubicBezTo>
                <a:cubicBezTo>
                  <a:pt x="4238031" y="1453721"/>
                  <a:pt x="4200536" y="1469692"/>
                  <a:pt x="4263242" y="1448789"/>
                </a:cubicBezTo>
                <a:cubicBezTo>
                  <a:pt x="4279076" y="1436914"/>
                  <a:pt x="4294529" y="1424513"/>
                  <a:pt x="4310743" y="1413163"/>
                </a:cubicBezTo>
                <a:cubicBezTo>
                  <a:pt x="4334128" y="1396794"/>
                  <a:pt x="4381995" y="1365662"/>
                  <a:pt x="4381995" y="1365662"/>
                </a:cubicBezTo>
                <a:cubicBezTo>
                  <a:pt x="4445328" y="1270659"/>
                  <a:pt x="4362203" y="1385454"/>
                  <a:pt x="4441371" y="1306286"/>
                </a:cubicBezTo>
                <a:cubicBezTo>
                  <a:pt x="4455366" y="1292291"/>
                  <a:pt x="4463002" y="1272779"/>
                  <a:pt x="4476997" y="1258784"/>
                </a:cubicBezTo>
                <a:cubicBezTo>
                  <a:pt x="4487089" y="1248692"/>
                  <a:pt x="4502014" y="1244582"/>
                  <a:pt x="4512623" y="1235034"/>
                </a:cubicBezTo>
                <a:cubicBezTo>
                  <a:pt x="4541750" y="1208819"/>
                  <a:pt x="4574014" y="1184512"/>
                  <a:pt x="4595751" y="1151906"/>
                </a:cubicBezTo>
                <a:cubicBezTo>
                  <a:pt x="4611585" y="1128155"/>
                  <a:pt x="4620962" y="1098486"/>
                  <a:pt x="4643252" y="1080654"/>
                </a:cubicBezTo>
                <a:cubicBezTo>
                  <a:pt x="4663044" y="1064820"/>
                  <a:pt x="4685673" y="1051993"/>
                  <a:pt x="4702629" y="1033153"/>
                </a:cubicBezTo>
                <a:cubicBezTo>
                  <a:pt x="4721724" y="1011936"/>
                  <a:pt x="4737364" y="987432"/>
                  <a:pt x="4750130" y="961901"/>
                </a:cubicBezTo>
                <a:cubicBezTo>
                  <a:pt x="4758047" y="946067"/>
                  <a:pt x="4762548" y="928000"/>
                  <a:pt x="4773881" y="914400"/>
                </a:cubicBezTo>
                <a:cubicBezTo>
                  <a:pt x="4783018" y="903436"/>
                  <a:pt x="4797632" y="898566"/>
                  <a:pt x="4809507" y="890649"/>
                </a:cubicBezTo>
                <a:cubicBezTo>
                  <a:pt x="4825341" y="866898"/>
                  <a:pt x="4833257" y="835230"/>
                  <a:pt x="4857008" y="819397"/>
                </a:cubicBezTo>
                <a:cubicBezTo>
                  <a:pt x="4881792" y="802875"/>
                  <a:pt x="4919088" y="778963"/>
                  <a:pt x="4940135" y="760021"/>
                </a:cubicBezTo>
                <a:cubicBezTo>
                  <a:pt x="4965101" y="737551"/>
                  <a:pt x="4987636" y="712520"/>
                  <a:pt x="5011387" y="688769"/>
                </a:cubicBezTo>
                <a:cubicBezTo>
                  <a:pt x="5023262" y="676894"/>
                  <a:pt x="5039502" y="668164"/>
                  <a:pt x="5047013" y="653143"/>
                </a:cubicBezTo>
                <a:cubicBezTo>
                  <a:pt x="5054930" y="637309"/>
                  <a:pt x="5059431" y="619241"/>
                  <a:pt x="5070764" y="605641"/>
                </a:cubicBezTo>
                <a:cubicBezTo>
                  <a:pt x="5079901" y="594677"/>
                  <a:pt x="5094515" y="589808"/>
                  <a:pt x="5106390" y="581891"/>
                </a:cubicBezTo>
                <a:cubicBezTo>
                  <a:pt x="5131252" y="532165"/>
                  <a:pt x="5133718" y="518937"/>
                  <a:pt x="5177642" y="475013"/>
                </a:cubicBezTo>
                <a:cubicBezTo>
                  <a:pt x="5195565" y="457090"/>
                  <a:pt x="5219095" y="445434"/>
                  <a:pt x="5237018" y="427511"/>
                </a:cubicBezTo>
                <a:cubicBezTo>
                  <a:pt x="5247110" y="417419"/>
                  <a:pt x="5251632" y="402850"/>
                  <a:pt x="5260769" y="391886"/>
                </a:cubicBezTo>
                <a:cubicBezTo>
                  <a:pt x="5271521" y="378984"/>
                  <a:pt x="5284520" y="368135"/>
                  <a:pt x="5296395" y="356260"/>
                </a:cubicBezTo>
                <a:cubicBezTo>
                  <a:pt x="5300353" y="344385"/>
                  <a:pt x="5299419" y="329485"/>
                  <a:pt x="5308270" y="320634"/>
                </a:cubicBezTo>
                <a:cubicBezTo>
                  <a:pt x="5368310" y="260594"/>
                  <a:pt x="5351212" y="302055"/>
                  <a:pt x="5403273" y="273132"/>
                </a:cubicBezTo>
                <a:cubicBezTo>
                  <a:pt x="5521981" y="207182"/>
                  <a:pt x="5425828" y="241179"/>
                  <a:pt x="5533901" y="201880"/>
                </a:cubicBezTo>
                <a:cubicBezTo>
                  <a:pt x="5665822" y="153909"/>
                  <a:pt x="5551408" y="196628"/>
                  <a:pt x="5652655" y="166254"/>
                </a:cubicBezTo>
                <a:cubicBezTo>
                  <a:pt x="5676635" y="159060"/>
                  <a:pt x="5699619" y="148576"/>
                  <a:pt x="5723907" y="142504"/>
                </a:cubicBezTo>
                <a:cubicBezTo>
                  <a:pt x="5739741" y="138545"/>
                  <a:pt x="5755775" y="135318"/>
                  <a:pt x="5771408" y="130628"/>
                </a:cubicBezTo>
                <a:cubicBezTo>
                  <a:pt x="5795387" y="123434"/>
                  <a:pt x="5818909" y="114795"/>
                  <a:pt x="5842660" y="106878"/>
                </a:cubicBezTo>
                <a:cubicBezTo>
                  <a:pt x="5854535" y="102920"/>
                  <a:pt x="5866011" y="97457"/>
                  <a:pt x="5878286" y="95002"/>
                </a:cubicBezTo>
                <a:cubicBezTo>
                  <a:pt x="5898078" y="91044"/>
                  <a:pt x="5918081" y="88022"/>
                  <a:pt x="5937662" y="83127"/>
                </a:cubicBezTo>
                <a:cubicBezTo>
                  <a:pt x="5949806" y="80091"/>
                  <a:pt x="5961144" y="74288"/>
                  <a:pt x="5973288" y="71252"/>
                </a:cubicBezTo>
                <a:cubicBezTo>
                  <a:pt x="5992870" y="66357"/>
                  <a:pt x="6013083" y="64271"/>
                  <a:pt x="6032665" y="59376"/>
                </a:cubicBezTo>
                <a:cubicBezTo>
                  <a:pt x="6044809" y="56340"/>
                  <a:pt x="6056255" y="50940"/>
                  <a:pt x="6068291" y="47501"/>
                </a:cubicBezTo>
                <a:cubicBezTo>
                  <a:pt x="6083984" y="43017"/>
                  <a:pt x="6100159" y="40316"/>
                  <a:pt x="6115792" y="35626"/>
                </a:cubicBezTo>
                <a:cubicBezTo>
                  <a:pt x="6139772" y="28432"/>
                  <a:pt x="6162349" y="15991"/>
                  <a:pt x="6187044" y="11875"/>
                </a:cubicBezTo>
                <a:lnTo>
                  <a:pt x="6258296" y="0"/>
                </a:lnTo>
                <a:cubicBezTo>
                  <a:pt x="6309756" y="3958"/>
                  <a:pt x="6361125" y="9360"/>
                  <a:pt x="6412675" y="11875"/>
                </a:cubicBezTo>
                <a:cubicBezTo>
                  <a:pt x="6523450" y="17279"/>
                  <a:pt x="6634493" y="16832"/>
                  <a:pt x="6745184" y="23750"/>
                </a:cubicBezTo>
                <a:cubicBezTo>
                  <a:pt x="6761474" y="24768"/>
                  <a:pt x="6776554" y="33144"/>
                  <a:pt x="6792686" y="35626"/>
                </a:cubicBezTo>
                <a:cubicBezTo>
                  <a:pt x="6828114" y="41077"/>
                  <a:pt x="6863938" y="43543"/>
                  <a:pt x="6899564" y="47501"/>
                </a:cubicBezTo>
                <a:cubicBezTo>
                  <a:pt x="6915398" y="43543"/>
                  <a:pt x="6930744" y="35626"/>
                  <a:pt x="6947065" y="35626"/>
                </a:cubicBezTo>
                <a:cubicBezTo>
                  <a:pt x="6959583" y="35626"/>
                  <a:pt x="6970655" y="44062"/>
                  <a:pt x="6982691" y="47501"/>
                </a:cubicBezTo>
                <a:cubicBezTo>
                  <a:pt x="7108317" y="83393"/>
                  <a:pt x="6932125" y="26687"/>
                  <a:pt x="7101444" y="83127"/>
                </a:cubicBezTo>
                <a:cubicBezTo>
                  <a:pt x="7130520" y="92819"/>
                  <a:pt x="7158888" y="100408"/>
                  <a:pt x="7184571" y="118753"/>
                </a:cubicBezTo>
                <a:cubicBezTo>
                  <a:pt x="7198237" y="128515"/>
                  <a:pt x="7205516" y="146223"/>
                  <a:pt x="7220197" y="154379"/>
                </a:cubicBezTo>
                <a:cubicBezTo>
                  <a:pt x="7242082" y="166537"/>
                  <a:pt x="7270618" y="164243"/>
                  <a:pt x="7291449" y="178130"/>
                </a:cubicBezTo>
                <a:cubicBezTo>
                  <a:pt x="7371754" y="231665"/>
                  <a:pt x="7272290" y="167485"/>
                  <a:pt x="7398327" y="237506"/>
                </a:cubicBezTo>
                <a:cubicBezTo>
                  <a:pt x="7410803" y="244437"/>
                  <a:pt x="7422078" y="253340"/>
                  <a:pt x="7433953" y="261257"/>
                </a:cubicBezTo>
                <a:cubicBezTo>
                  <a:pt x="7497289" y="356260"/>
                  <a:pt x="7414161" y="241465"/>
                  <a:pt x="7493330" y="320634"/>
                </a:cubicBezTo>
                <a:cubicBezTo>
                  <a:pt x="7515191" y="342495"/>
                  <a:pt x="7530846" y="370025"/>
                  <a:pt x="7552707" y="391886"/>
                </a:cubicBezTo>
                <a:cubicBezTo>
                  <a:pt x="7562799" y="401978"/>
                  <a:pt x="7577368" y="406499"/>
                  <a:pt x="7588332" y="415636"/>
                </a:cubicBezTo>
                <a:cubicBezTo>
                  <a:pt x="7679770" y="491834"/>
                  <a:pt x="7571130" y="416043"/>
                  <a:pt x="7659584" y="475013"/>
                </a:cubicBezTo>
                <a:cubicBezTo>
                  <a:pt x="7683444" y="546590"/>
                  <a:pt x="7651233" y="477949"/>
                  <a:pt x="7718961" y="534389"/>
                </a:cubicBezTo>
                <a:cubicBezTo>
                  <a:pt x="7729925" y="543526"/>
                  <a:pt x="7733575" y="559051"/>
                  <a:pt x="7742712" y="570015"/>
                </a:cubicBezTo>
                <a:cubicBezTo>
                  <a:pt x="7753463" y="582917"/>
                  <a:pt x="7766463" y="593766"/>
                  <a:pt x="7778338" y="605641"/>
                </a:cubicBezTo>
                <a:cubicBezTo>
                  <a:pt x="7782296" y="617516"/>
                  <a:pt x="7784134" y="630325"/>
                  <a:pt x="7790213" y="641267"/>
                </a:cubicBezTo>
                <a:cubicBezTo>
                  <a:pt x="7825723" y="705186"/>
                  <a:pt x="7830065" y="704870"/>
                  <a:pt x="7873340" y="748145"/>
                </a:cubicBezTo>
                <a:cubicBezTo>
                  <a:pt x="7906117" y="846476"/>
                  <a:pt x="7883204" y="798568"/>
                  <a:pt x="7944592" y="890649"/>
                </a:cubicBezTo>
                <a:lnTo>
                  <a:pt x="7968343" y="926275"/>
                </a:lnTo>
                <a:lnTo>
                  <a:pt x="7992094" y="961901"/>
                </a:lnTo>
                <a:cubicBezTo>
                  <a:pt x="7996052" y="977735"/>
                  <a:pt x="8000429" y="993470"/>
                  <a:pt x="8003969" y="1009402"/>
                </a:cubicBezTo>
                <a:cubicBezTo>
                  <a:pt x="8008347" y="1029106"/>
                  <a:pt x="8010533" y="1049306"/>
                  <a:pt x="8015844" y="1068779"/>
                </a:cubicBezTo>
                <a:cubicBezTo>
                  <a:pt x="8022431" y="1092932"/>
                  <a:pt x="8031678" y="1116280"/>
                  <a:pt x="8039595" y="1140031"/>
                </a:cubicBezTo>
                <a:cubicBezTo>
                  <a:pt x="8043553" y="1151906"/>
                  <a:pt x="8042619" y="1166806"/>
                  <a:pt x="8051470" y="1175657"/>
                </a:cubicBezTo>
                <a:cubicBezTo>
                  <a:pt x="8098924" y="1223111"/>
                  <a:pt x="8091982" y="1211511"/>
                  <a:pt x="8134597" y="1282535"/>
                </a:cubicBezTo>
                <a:cubicBezTo>
                  <a:pt x="8146472" y="1302327"/>
                  <a:pt x="8159901" y="1321267"/>
                  <a:pt x="8170223" y="1341911"/>
                </a:cubicBezTo>
                <a:cubicBezTo>
                  <a:pt x="8175821" y="1353107"/>
                  <a:pt x="8176020" y="1366595"/>
                  <a:pt x="8182099" y="1377537"/>
                </a:cubicBezTo>
                <a:cubicBezTo>
                  <a:pt x="8195962" y="1402490"/>
                  <a:pt x="8229600" y="1448789"/>
                  <a:pt x="8229600" y="1448789"/>
                </a:cubicBezTo>
                <a:cubicBezTo>
                  <a:pt x="8270537" y="1435144"/>
                  <a:pt x="8256375" y="1428063"/>
                  <a:pt x="8277101" y="1448789"/>
                </a:cubicBezTo>
              </a:path>
            </a:pathLst>
          </a:cu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AD3D40-B1AA-054E-9FDF-817F09E92BCC}"/>
              </a:ext>
            </a:extLst>
          </p:cNvPr>
          <p:cNvSpPr/>
          <p:nvPr/>
        </p:nvSpPr>
        <p:spPr>
          <a:xfrm>
            <a:off x="6875813" y="3384468"/>
            <a:ext cx="237506" cy="21375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C8B46B-738F-DA47-9E44-DCC3E36EE749}"/>
              </a:ext>
            </a:extLst>
          </p:cNvPr>
          <p:cNvSpPr/>
          <p:nvPr/>
        </p:nvSpPr>
        <p:spPr>
          <a:xfrm>
            <a:off x="4725009" y="4890653"/>
            <a:ext cx="237506" cy="2137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6F1232-141C-3447-8DF8-636DAEDB1DA9}"/>
              </a:ext>
            </a:extLst>
          </p:cNvPr>
          <p:cNvSpPr/>
          <p:nvPr/>
        </p:nvSpPr>
        <p:spPr>
          <a:xfrm>
            <a:off x="5636821" y="4104903"/>
            <a:ext cx="237506" cy="21375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7C6DEA-CEEF-1B46-84A5-616A7A7969DB}"/>
              </a:ext>
            </a:extLst>
          </p:cNvPr>
          <p:cNvSpPr/>
          <p:nvPr/>
        </p:nvSpPr>
        <p:spPr>
          <a:xfrm>
            <a:off x="1074716" y="5296392"/>
            <a:ext cx="237506" cy="21375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ord 8">
            <a:extLst>
              <a:ext uri="{FF2B5EF4-FFF2-40B4-BE49-F238E27FC236}">
                <a16:creationId xmlns:a16="http://schemas.microsoft.com/office/drawing/2014/main" id="{00E3928B-B8DD-6044-A921-FCCEF507D8A5}"/>
              </a:ext>
            </a:extLst>
          </p:cNvPr>
          <p:cNvSpPr/>
          <p:nvPr/>
        </p:nvSpPr>
        <p:spPr>
          <a:xfrm rot="18628102">
            <a:off x="-32046" y="5213264"/>
            <a:ext cx="926665" cy="665020"/>
          </a:xfrm>
          <a:prstGeom prst="chord">
            <a:avLst>
              <a:gd name="adj1" fmla="val 2700000"/>
              <a:gd name="adj2" fmla="val 139380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6C3A2D-8B95-1C4E-AB63-C1BDFD6474B0}"/>
              </a:ext>
            </a:extLst>
          </p:cNvPr>
          <p:cNvSpPr txBox="1"/>
          <p:nvPr/>
        </p:nvSpPr>
        <p:spPr>
          <a:xfrm>
            <a:off x="5604573" y="4269179"/>
            <a:ext cx="1212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Mid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300 m </a:t>
            </a:r>
            <a:r>
              <a:rPr lang="en-US" dirty="0" err="1">
                <a:solidFill>
                  <a:schemeClr val="bg1"/>
                </a:solidFill>
              </a:rPr>
              <a:t>elev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EB87FE-A1C8-3748-B9D8-4E1A6EC0E1C5}"/>
              </a:ext>
            </a:extLst>
          </p:cNvPr>
          <p:cNvSpPr txBox="1"/>
          <p:nvPr/>
        </p:nvSpPr>
        <p:spPr>
          <a:xfrm>
            <a:off x="6770983" y="3552170"/>
            <a:ext cx="1212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High</a:t>
            </a:r>
          </a:p>
          <a:p>
            <a:r>
              <a:rPr lang="en-US" dirty="0">
                <a:solidFill>
                  <a:schemeClr val="bg1"/>
                </a:solidFill>
              </a:rPr>
              <a:t>454 m </a:t>
            </a:r>
            <a:r>
              <a:rPr lang="en-US" dirty="0" err="1">
                <a:solidFill>
                  <a:schemeClr val="bg1"/>
                </a:solidFill>
              </a:rPr>
              <a:t>elev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C20FB7-51FF-2844-9443-487401E95074}"/>
              </a:ext>
            </a:extLst>
          </p:cNvPr>
          <p:cNvSpPr txBox="1"/>
          <p:nvPr/>
        </p:nvSpPr>
        <p:spPr>
          <a:xfrm>
            <a:off x="4399691" y="5084109"/>
            <a:ext cx="1212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Low</a:t>
            </a:r>
          </a:p>
          <a:p>
            <a:r>
              <a:rPr lang="en-US" dirty="0">
                <a:solidFill>
                  <a:schemeClr val="bg1"/>
                </a:solidFill>
              </a:rPr>
              <a:t>100 m </a:t>
            </a:r>
            <a:r>
              <a:rPr lang="en-US" dirty="0" err="1">
                <a:solidFill>
                  <a:schemeClr val="bg1"/>
                </a:solidFill>
              </a:rPr>
              <a:t>elev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F40E25-5DC0-914B-8236-1D9E2DBBE12E}"/>
              </a:ext>
            </a:extLst>
          </p:cNvPr>
          <p:cNvSpPr txBox="1"/>
          <p:nvPr/>
        </p:nvSpPr>
        <p:spPr>
          <a:xfrm>
            <a:off x="1195644" y="5411186"/>
            <a:ext cx="1095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Maritime</a:t>
            </a:r>
          </a:p>
          <a:p>
            <a:r>
              <a:rPr lang="en-US" dirty="0">
                <a:solidFill>
                  <a:schemeClr val="bg1"/>
                </a:solidFill>
              </a:rPr>
              <a:t>23 m </a:t>
            </a:r>
            <a:r>
              <a:rPr lang="en-US" dirty="0" err="1">
                <a:solidFill>
                  <a:schemeClr val="bg1"/>
                </a:solidFill>
              </a:rPr>
              <a:t>elev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D9BCE6-91D0-FC4E-A8BA-BAE45CD1BF0D}"/>
              </a:ext>
            </a:extLst>
          </p:cNvPr>
          <p:cNvSpPr txBox="1"/>
          <p:nvPr/>
        </p:nvSpPr>
        <p:spPr>
          <a:xfrm>
            <a:off x="15210" y="5463655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Ocean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E370DB-DFD3-EE40-839B-0247D43E2508}"/>
              </a:ext>
            </a:extLst>
          </p:cNvPr>
          <p:cNvSpPr txBox="1"/>
          <p:nvPr/>
        </p:nvSpPr>
        <p:spPr>
          <a:xfrm>
            <a:off x="0" y="0"/>
            <a:ext cx="176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Field experiment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E84CA-57A9-B54D-87C6-C9543573E7CC}"/>
              </a:ext>
            </a:extLst>
          </p:cNvPr>
          <p:cNvSpPr txBox="1"/>
          <p:nvPr/>
        </p:nvSpPr>
        <p:spPr>
          <a:xfrm>
            <a:off x="2825966" y="33705"/>
            <a:ext cx="403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Acadia National Park – Cadillac Mountain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62B9D4-8B79-B84A-954C-C9DFB105DF37}"/>
              </a:ext>
            </a:extLst>
          </p:cNvPr>
          <p:cNvSpPr txBox="1"/>
          <p:nvPr/>
        </p:nvSpPr>
        <p:spPr>
          <a:xfrm>
            <a:off x="7176294" y="3169586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Cadillac Summit</a:t>
            </a:r>
          </a:p>
        </p:txBody>
      </p:sp>
    </p:spTree>
    <p:extLst>
      <p:ext uri="{BB962C8B-B14F-4D97-AF65-F5344CB8AC3E}">
        <p14:creationId xmlns:p14="http://schemas.microsoft.com/office/powerpoint/2010/main" val="334075266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612</TotalTime>
  <Words>691</Words>
  <Application>Microsoft Macintosh PowerPoint</Application>
  <PresentationFormat>On-screen Show (4:3)</PresentationFormat>
  <Paragraphs>159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NFisichelli</dc:creator>
  <cp:keywords/>
  <dc:description/>
  <cp:lastModifiedBy>NFisichelli</cp:lastModifiedBy>
  <cp:revision>40</cp:revision>
  <dcterms:created xsi:type="dcterms:W3CDTF">2018-12-07T13:07:59Z</dcterms:created>
  <dcterms:modified xsi:type="dcterms:W3CDTF">2018-12-13T14:05:59Z</dcterms:modified>
  <cp:category/>
</cp:coreProperties>
</file>