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7" r:id="rId3"/>
    <p:sldId id="258" r:id="rId4"/>
    <p:sldId id="270" r:id="rId5"/>
    <p:sldId id="256" r:id="rId6"/>
    <p:sldId id="267" r:id="rId7"/>
    <p:sldId id="268" r:id="rId8"/>
    <p:sldId id="293" r:id="rId9"/>
    <p:sldId id="294" r:id="rId10"/>
    <p:sldId id="295" r:id="rId11"/>
    <p:sldId id="296" r:id="rId12"/>
    <p:sldId id="297" r:id="rId13"/>
    <p:sldId id="298" r:id="rId14"/>
    <p:sldId id="299" r:id="rId15"/>
    <p:sldId id="269" r:id="rId16"/>
    <p:sldId id="274" r:id="rId17"/>
    <p:sldId id="300" r:id="rId18"/>
    <p:sldId id="286" r:id="rId19"/>
    <p:sldId id="275" r:id="rId20"/>
    <p:sldId id="288" r:id="rId21"/>
    <p:sldId id="289" r:id="rId22"/>
    <p:sldId id="290" r:id="rId23"/>
    <p:sldId id="301" r:id="rId24"/>
    <p:sldId id="265" r:id="rId25"/>
    <p:sldId id="264" r:id="rId26"/>
    <p:sldId id="276" r:id="rId27"/>
    <p:sldId id="291" r:id="rId28"/>
    <p:sldId id="261" r:id="rId29"/>
    <p:sldId id="273"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3040" autoAdjust="0"/>
  </p:normalViewPr>
  <p:slideViewPr>
    <p:cSldViewPr snapToGrid="0">
      <p:cViewPr>
        <p:scale>
          <a:sx n="40" d="100"/>
          <a:sy n="40" d="100"/>
        </p:scale>
        <p:origin x="7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35611-C137-4991-B945-B32F73D2E313}"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C91DD-2B69-404B-896C-0CA8E0940AAD}" type="slidenum">
              <a:rPr lang="en-US" smtClean="0"/>
              <a:t>‹#›</a:t>
            </a:fld>
            <a:endParaRPr lang="en-US"/>
          </a:p>
        </p:txBody>
      </p:sp>
    </p:spTree>
    <p:extLst>
      <p:ext uri="{BB962C8B-B14F-4D97-AF65-F5344CB8AC3E}">
        <p14:creationId xmlns:p14="http://schemas.microsoft.com/office/powerpoint/2010/main" val="183706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4B379-4426-4E20-8078-AECE75282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42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axis; - box shape and uncertainty; - legend; - effect regions; - Results 1. northern species, regardless of responsibility typically have a strong negative climate effect; 2. Southern species mixed results +- climate and – climate; 3. species by species management information </a:t>
            </a:r>
            <a:endParaRPr lang="en-US" dirty="0"/>
          </a:p>
        </p:txBody>
      </p:sp>
      <p:sp>
        <p:nvSpPr>
          <p:cNvPr id="4" name="Slide Number Placeholder 3"/>
          <p:cNvSpPr>
            <a:spLocks noGrp="1"/>
          </p:cNvSpPr>
          <p:nvPr>
            <p:ph type="sldNum" sz="quarter" idx="10"/>
          </p:nvPr>
        </p:nvSpPr>
        <p:spPr/>
        <p:txBody>
          <a:bodyPr/>
          <a:lstStyle/>
          <a:p>
            <a:fld id="{C23C91DD-2B69-404B-896C-0CA8E0940AAD}" type="slidenum">
              <a:rPr lang="en-US" smtClean="0"/>
              <a:t>25</a:t>
            </a:fld>
            <a:endParaRPr lang="en-US"/>
          </a:p>
        </p:txBody>
      </p:sp>
    </p:spTree>
    <p:extLst>
      <p:ext uri="{BB962C8B-B14F-4D97-AF65-F5344CB8AC3E}">
        <p14:creationId xmlns:p14="http://schemas.microsoft.com/office/powerpoint/2010/main" val="337114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Loosing</a:t>
            </a:r>
            <a:r>
              <a:rPr lang="en-US" baseline="0" dirty="0" smtClean="0"/>
              <a:t> wildlife and wildly thought to be caused by climate change and urban growth but rarely are have they relative importance to biodiversity conservation been quantified</a:t>
            </a:r>
            <a:r>
              <a:rPr lang="en-US" baseline="0" dirty="0" smtClean="0"/>
              <a:t>. Here in the NE, we’ve recently had an opportunity to 1. develop strategies conserve biodiversity and 2. to </a:t>
            </a:r>
            <a:r>
              <a:rPr lang="en-US" baseline="0" dirty="0" err="1" smtClean="0"/>
              <a:t>quatify</a:t>
            </a:r>
            <a:r>
              <a:rPr lang="en-US" baseline="0" dirty="0" smtClean="0"/>
              <a:t> the relative effects of projected climate change and urban growth</a:t>
            </a:r>
            <a:endParaRPr lang="en-US" dirty="0"/>
          </a:p>
        </p:txBody>
      </p:sp>
      <p:sp>
        <p:nvSpPr>
          <p:cNvPr id="4" name="Slide Number Placeholder 3"/>
          <p:cNvSpPr>
            <a:spLocks noGrp="1"/>
          </p:cNvSpPr>
          <p:nvPr>
            <p:ph type="sldNum" sz="quarter" idx="10"/>
          </p:nvPr>
        </p:nvSpPr>
        <p:spPr/>
        <p:txBody>
          <a:bodyPr/>
          <a:lstStyle/>
          <a:p>
            <a:fld id="{D054B379-4426-4E20-8078-AECE752822B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2895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Project objectives</a:t>
            </a:r>
            <a:endParaRPr lang="en-US" dirty="0"/>
          </a:p>
        </p:txBody>
      </p:sp>
      <p:sp>
        <p:nvSpPr>
          <p:cNvPr id="4" name="Slide Number Placeholder 3"/>
          <p:cNvSpPr>
            <a:spLocks noGrp="1"/>
          </p:cNvSpPr>
          <p:nvPr>
            <p:ph type="sldNum" sz="quarter" idx="10"/>
          </p:nvPr>
        </p:nvSpPr>
        <p:spPr/>
        <p:txBody>
          <a:bodyPr/>
          <a:lstStyle/>
          <a:p>
            <a:fld id="{D054B379-4426-4E20-8078-AECE752822B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2734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significant part to help identify core areas in the LCD</a:t>
            </a:r>
            <a:endParaRPr lang="en-US" dirty="0"/>
          </a:p>
        </p:txBody>
      </p:sp>
      <p:sp>
        <p:nvSpPr>
          <p:cNvPr id="4" name="Slide Number Placeholder 3"/>
          <p:cNvSpPr>
            <a:spLocks noGrp="1"/>
          </p:cNvSpPr>
          <p:nvPr>
            <p:ph type="sldNum" sz="quarter" idx="10"/>
          </p:nvPr>
        </p:nvSpPr>
        <p:spPr/>
        <p:txBody>
          <a:bodyPr/>
          <a:lstStyle/>
          <a:p>
            <a:fld id="{C23C91DD-2B69-404B-896C-0CA8E0940AAD}" type="slidenum">
              <a:rPr lang="en-US" smtClean="0"/>
              <a:t>7</a:t>
            </a:fld>
            <a:endParaRPr lang="en-US"/>
          </a:p>
        </p:txBody>
      </p:sp>
    </p:spTree>
    <p:extLst>
      <p:ext uri="{BB962C8B-B14F-4D97-AF65-F5344CB8AC3E}">
        <p14:creationId xmlns:p14="http://schemas.microsoft.com/office/powerpoint/2010/main" val="314199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BBS, logistic</a:t>
            </a:r>
            <a:r>
              <a:rPr lang="en-US" baseline="0" dirty="0" smtClean="0"/>
              <a:t> regression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4B379-4426-4E20-8078-AECE75282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35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BBS, logistic</a:t>
            </a:r>
            <a:r>
              <a:rPr lang="en-US" baseline="0" dirty="0" smtClean="0"/>
              <a:t> regression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4B379-4426-4E20-8078-AECE752822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22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3C91DD-2B69-404B-896C-0CA8E0940AAD}" type="slidenum">
              <a:rPr lang="en-US" smtClean="0"/>
              <a:t>17</a:t>
            </a:fld>
            <a:endParaRPr lang="en-US"/>
          </a:p>
        </p:txBody>
      </p:sp>
    </p:spTree>
    <p:extLst>
      <p:ext uri="{BB962C8B-B14F-4D97-AF65-F5344CB8AC3E}">
        <p14:creationId xmlns:p14="http://schemas.microsoft.com/office/powerpoint/2010/main" val="383428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a:t>
            </a:r>
            <a:r>
              <a:rPr lang="en-US" baseline="0" dirty="0" smtClean="0"/>
              <a:t> examples we really wanted to make sure we put our comparison of climate vs sprawl in appropriate context.</a:t>
            </a:r>
            <a:endParaRPr lang="en-US" dirty="0"/>
          </a:p>
        </p:txBody>
      </p:sp>
      <p:sp>
        <p:nvSpPr>
          <p:cNvPr id="4" name="Slide Number Placeholder 3"/>
          <p:cNvSpPr>
            <a:spLocks noGrp="1"/>
          </p:cNvSpPr>
          <p:nvPr>
            <p:ph type="sldNum" sz="quarter" idx="10"/>
          </p:nvPr>
        </p:nvSpPr>
        <p:spPr/>
        <p:txBody>
          <a:bodyPr/>
          <a:lstStyle/>
          <a:p>
            <a:fld id="{C23C91DD-2B69-404B-896C-0CA8E0940AAD}" type="slidenum">
              <a:rPr lang="en-US" smtClean="0"/>
              <a:t>21</a:t>
            </a:fld>
            <a:endParaRPr lang="en-US"/>
          </a:p>
        </p:txBody>
      </p:sp>
    </p:spTree>
    <p:extLst>
      <p:ext uri="{BB962C8B-B14F-4D97-AF65-F5344CB8AC3E}">
        <p14:creationId xmlns:p14="http://schemas.microsoft.com/office/powerpoint/2010/main" val="94662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these</a:t>
            </a:r>
            <a:r>
              <a:rPr lang="en-US" baseline="0" dirty="0" smtClean="0"/>
              <a:t> examples we really wanted to make sure we put our comparison of climate vs sprawl in appropriate context.</a:t>
            </a:r>
            <a:endParaRPr lang="en-US" dirty="0"/>
          </a:p>
        </p:txBody>
      </p:sp>
      <p:sp>
        <p:nvSpPr>
          <p:cNvPr id="4" name="Slide Number Placeholder 3"/>
          <p:cNvSpPr>
            <a:spLocks noGrp="1"/>
          </p:cNvSpPr>
          <p:nvPr>
            <p:ph type="sldNum" sz="quarter" idx="10"/>
          </p:nvPr>
        </p:nvSpPr>
        <p:spPr/>
        <p:txBody>
          <a:bodyPr/>
          <a:lstStyle/>
          <a:p>
            <a:fld id="{C23C91DD-2B69-404B-896C-0CA8E0940AAD}" type="slidenum">
              <a:rPr lang="en-US" smtClean="0"/>
              <a:t>22</a:t>
            </a:fld>
            <a:endParaRPr lang="en-US"/>
          </a:p>
        </p:txBody>
      </p:sp>
    </p:spTree>
    <p:extLst>
      <p:ext uri="{BB962C8B-B14F-4D97-AF65-F5344CB8AC3E}">
        <p14:creationId xmlns:p14="http://schemas.microsoft.com/office/powerpoint/2010/main" val="3500311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7A3D98-C43E-466A-99A6-8B5E8416D792}"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241927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A3D98-C43E-466A-99A6-8B5E8416D792}"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415269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A3D98-C43E-466A-99A6-8B5E8416D792}"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259080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7748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006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1510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8592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0752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808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21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25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7A3D98-C43E-466A-99A6-8B5E8416D792}"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44034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9827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8502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122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87A3D98-C43E-466A-99A6-8B5E8416D792}"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18876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7A3D98-C43E-466A-99A6-8B5E8416D792}"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345518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7A3D98-C43E-466A-99A6-8B5E8416D792}"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153717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7A3D98-C43E-466A-99A6-8B5E8416D792}"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380131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7A3D98-C43E-466A-99A6-8B5E8416D792}"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240728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7A3D98-C43E-466A-99A6-8B5E8416D792}"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184750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7A3D98-C43E-466A-99A6-8B5E8416D792}"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3894-F1CB-483B-91DC-A1E07446BE03}" type="slidenum">
              <a:rPr lang="en-US" smtClean="0"/>
              <a:t>‹#›</a:t>
            </a:fld>
            <a:endParaRPr lang="en-US"/>
          </a:p>
        </p:txBody>
      </p:sp>
    </p:spTree>
    <p:extLst>
      <p:ext uri="{BB962C8B-B14F-4D97-AF65-F5344CB8AC3E}">
        <p14:creationId xmlns:p14="http://schemas.microsoft.com/office/powerpoint/2010/main" val="318552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A3D98-C43E-466A-99A6-8B5E8416D792}" type="datetimeFigureOut">
              <a:rPr lang="en-US" smtClean="0"/>
              <a:t>12/13/2018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B3894-F1CB-483B-91DC-A1E07446BE03}" type="slidenum">
              <a:rPr lang="en-US" smtClean="0"/>
              <a:t>‹#›</a:t>
            </a:fld>
            <a:endParaRPr lang="en-US"/>
          </a:p>
        </p:txBody>
      </p:sp>
    </p:spTree>
    <p:extLst>
      <p:ext uri="{BB962C8B-B14F-4D97-AF65-F5344CB8AC3E}">
        <p14:creationId xmlns:p14="http://schemas.microsoft.com/office/powerpoint/2010/main" val="3360228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5EF9A-295F-4810-8FAD-54D08BFF9F3F}" type="datetimeFigureOut">
              <a:rPr lang="en-US" smtClean="0">
                <a:solidFill>
                  <a:prstClr val="black">
                    <a:tint val="75000"/>
                  </a:prstClr>
                </a:solidFill>
              </a:rPr>
              <a:pPr/>
              <a:t>12/13/2018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7A752-2621-41C5-B0BF-D9111F6C0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3176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1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72.jp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5.png"/><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5.jpeg"/><Relationship Id="rId4"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2.jp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65.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5.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3" Type="http://schemas.openxmlformats.org/officeDocument/2006/relationships/image" Target="../media/image102.png"/><Relationship Id="rId18" Type="http://schemas.microsoft.com/office/2007/relationships/hdphoto" Target="../media/hdphoto14.wdp"/><Relationship Id="rId26" Type="http://schemas.microsoft.com/office/2007/relationships/hdphoto" Target="../media/hdphoto18.wdp"/><Relationship Id="rId39" Type="http://schemas.openxmlformats.org/officeDocument/2006/relationships/image" Target="../media/image113.png"/><Relationship Id="rId21" Type="http://schemas.openxmlformats.org/officeDocument/2006/relationships/image" Target="../media/image106.png"/><Relationship Id="rId34" Type="http://schemas.microsoft.com/office/2007/relationships/hdphoto" Target="../media/hdphoto6.wdp"/><Relationship Id="rId42" Type="http://schemas.microsoft.com/office/2007/relationships/hdphoto" Target="../media/hdphoto24.wdp"/><Relationship Id="rId47" Type="http://schemas.openxmlformats.org/officeDocument/2006/relationships/image" Target="../media/image117.png"/><Relationship Id="rId50" Type="http://schemas.microsoft.com/office/2007/relationships/hdphoto" Target="../media/hdphoto28.wdp"/><Relationship Id="rId55" Type="http://schemas.openxmlformats.org/officeDocument/2006/relationships/image" Target="../media/image121.png"/><Relationship Id="rId7" Type="http://schemas.openxmlformats.org/officeDocument/2006/relationships/image" Target="../media/image99.png"/><Relationship Id="rId12" Type="http://schemas.microsoft.com/office/2007/relationships/hdphoto" Target="../media/hdphoto11.wdp"/><Relationship Id="rId17" Type="http://schemas.openxmlformats.org/officeDocument/2006/relationships/image" Target="../media/image104.png"/><Relationship Id="rId25" Type="http://schemas.openxmlformats.org/officeDocument/2006/relationships/image" Target="../media/image108.png"/><Relationship Id="rId33" Type="http://schemas.openxmlformats.org/officeDocument/2006/relationships/image" Target="../media/image90.png"/><Relationship Id="rId38" Type="http://schemas.microsoft.com/office/2007/relationships/hdphoto" Target="../media/hdphoto22.wdp"/><Relationship Id="rId46" Type="http://schemas.microsoft.com/office/2007/relationships/hdphoto" Target="../media/hdphoto26.wdp"/><Relationship Id="rId2" Type="http://schemas.openxmlformats.org/officeDocument/2006/relationships/image" Target="../media/image96.png"/><Relationship Id="rId16" Type="http://schemas.microsoft.com/office/2007/relationships/hdphoto" Target="../media/hdphoto13.wdp"/><Relationship Id="rId20" Type="http://schemas.microsoft.com/office/2007/relationships/hdphoto" Target="../media/hdphoto15.wdp"/><Relationship Id="rId29" Type="http://schemas.openxmlformats.org/officeDocument/2006/relationships/image" Target="../media/image94.png"/><Relationship Id="rId41" Type="http://schemas.openxmlformats.org/officeDocument/2006/relationships/image" Target="../media/image114.png"/><Relationship Id="rId54" Type="http://schemas.microsoft.com/office/2007/relationships/hdphoto" Target="../media/hdphoto30.wdp"/><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101.png"/><Relationship Id="rId24" Type="http://schemas.microsoft.com/office/2007/relationships/hdphoto" Target="../media/hdphoto17.wdp"/><Relationship Id="rId32" Type="http://schemas.microsoft.com/office/2007/relationships/hdphoto" Target="../media/hdphoto20.wdp"/><Relationship Id="rId37" Type="http://schemas.openxmlformats.org/officeDocument/2006/relationships/image" Target="../media/image112.png"/><Relationship Id="rId40" Type="http://schemas.microsoft.com/office/2007/relationships/hdphoto" Target="../media/hdphoto23.wdp"/><Relationship Id="rId45" Type="http://schemas.openxmlformats.org/officeDocument/2006/relationships/image" Target="../media/image116.png"/><Relationship Id="rId53" Type="http://schemas.openxmlformats.org/officeDocument/2006/relationships/image" Target="../media/image120.png"/><Relationship Id="rId58" Type="http://schemas.microsoft.com/office/2007/relationships/hdphoto" Target="../media/hdphoto32.wdp"/><Relationship Id="rId5" Type="http://schemas.openxmlformats.org/officeDocument/2006/relationships/image" Target="../media/image98.png"/><Relationship Id="rId15" Type="http://schemas.openxmlformats.org/officeDocument/2006/relationships/image" Target="../media/image103.png"/><Relationship Id="rId23" Type="http://schemas.openxmlformats.org/officeDocument/2006/relationships/image" Target="../media/image107.png"/><Relationship Id="rId28" Type="http://schemas.microsoft.com/office/2007/relationships/hdphoto" Target="../media/hdphoto19.wdp"/><Relationship Id="rId36" Type="http://schemas.microsoft.com/office/2007/relationships/hdphoto" Target="../media/hdphoto21.wdp"/><Relationship Id="rId49" Type="http://schemas.openxmlformats.org/officeDocument/2006/relationships/image" Target="../media/image118.png"/><Relationship Id="rId57" Type="http://schemas.openxmlformats.org/officeDocument/2006/relationships/image" Target="../media/image122.png"/><Relationship Id="rId10" Type="http://schemas.microsoft.com/office/2007/relationships/hdphoto" Target="../media/hdphoto10.wdp"/><Relationship Id="rId19" Type="http://schemas.openxmlformats.org/officeDocument/2006/relationships/image" Target="../media/image105.png"/><Relationship Id="rId31" Type="http://schemas.openxmlformats.org/officeDocument/2006/relationships/image" Target="../media/image110.png"/><Relationship Id="rId44" Type="http://schemas.microsoft.com/office/2007/relationships/hdphoto" Target="../media/hdphoto25.wdp"/><Relationship Id="rId52" Type="http://schemas.microsoft.com/office/2007/relationships/hdphoto" Target="../media/hdphoto29.wdp"/><Relationship Id="rId4" Type="http://schemas.openxmlformats.org/officeDocument/2006/relationships/image" Target="../media/image31.png"/><Relationship Id="rId9" Type="http://schemas.openxmlformats.org/officeDocument/2006/relationships/image" Target="../media/image100.png"/><Relationship Id="rId14" Type="http://schemas.microsoft.com/office/2007/relationships/hdphoto" Target="../media/hdphoto12.wdp"/><Relationship Id="rId22" Type="http://schemas.microsoft.com/office/2007/relationships/hdphoto" Target="../media/hdphoto16.wdp"/><Relationship Id="rId27" Type="http://schemas.openxmlformats.org/officeDocument/2006/relationships/image" Target="../media/image109.png"/><Relationship Id="rId30" Type="http://schemas.microsoft.com/office/2007/relationships/hdphoto" Target="../media/hdphoto7.wdp"/><Relationship Id="rId35" Type="http://schemas.openxmlformats.org/officeDocument/2006/relationships/image" Target="../media/image111.png"/><Relationship Id="rId43" Type="http://schemas.openxmlformats.org/officeDocument/2006/relationships/image" Target="../media/image115.png"/><Relationship Id="rId48" Type="http://schemas.microsoft.com/office/2007/relationships/hdphoto" Target="../media/hdphoto27.wdp"/><Relationship Id="rId56" Type="http://schemas.microsoft.com/office/2007/relationships/hdphoto" Target="../media/hdphoto31.wdp"/><Relationship Id="rId8" Type="http://schemas.microsoft.com/office/2007/relationships/hdphoto" Target="../media/hdphoto9.wdp"/><Relationship Id="rId51" Type="http://schemas.openxmlformats.org/officeDocument/2006/relationships/image" Target="../media/image119.png"/><Relationship Id="rId3"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15.png"/><Relationship Id="rId18" Type="http://schemas.microsoft.com/office/2007/relationships/hdphoto" Target="../media/hdphoto32.wdp"/><Relationship Id="rId3" Type="http://schemas.openxmlformats.org/officeDocument/2006/relationships/image" Target="../media/image123.png"/><Relationship Id="rId7" Type="http://schemas.openxmlformats.org/officeDocument/2006/relationships/image" Target="../media/image109.png"/><Relationship Id="rId12" Type="http://schemas.microsoft.com/office/2007/relationships/hdphoto" Target="../media/hdphoto6.wdp"/><Relationship Id="rId17" Type="http://schemas.openxmlformats.org/officeDocument/2006/relationships/image" Target="../media/image122.png"/><Relationship Id="rId2" Type="http://schemas.openxmlformats.org/officeDocument/2006/relationships/notesSlide" Target="../notesSlides/notesSlide10.xml"/><Relationship Id="rId16" Type="http://schemas.microsoft.com/office/2007/relationships/hdphoto" Target="../media/hdphoto31.wdp"/><Relationship Id="rId20" Type="http://schemas.microsoft.com/office/2007/relationships/hdphoto" Target="../media/hdphoto23.wdp"/><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90.png"/><Relationship Id="rId5" Type="http://schemas.openxmlformats.org/officeDocument/2006/relationships/image" Target="../media/image103.png"/><Relationship Id="rId15" Type="http://schemas.openxmlformats.org/officeDocument/2006/relationships/image" Target="../media/image121.png"/><Relationship Id="rId10" Type="http://schemas.microsoft.com/office/2007/relationships/hdphoto" Target="../media/hdphoto7.wdp"/><Relationship Id="rId19" Type="http://schemas.openxmlformats.org/officeDocument/2006/relationships/image" Target="../media/image113.png"/><Relationship Id="rId4" Type="http://schemas.openxmlformats.org/officeDocument/2006/relationships/image" Target="../media/image124.png"/><Relationship Id="rId9" Type="http://schemas.openxmlformats.org/officeDocument/2006/relationships/image" Target="../media/image94.png"/><Relationship Id="rId14" Type="http://schemas.microsoft.com/office/2007/relationships/hdphoto" Target="../media/hdphoto25.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3.png"/><Relationship Id="rId26" Type="http://schemas.openxmlformats.org/officeDocument/2006/relationships/image" Target="../media/image31.png"/><Relationship Id="rId3" Type="http://schemas.microsoft.com/office/2007/relationships/hdphoto" Target="../media/hdphoto1.wdp"/><Relationship Id="rId21" Type="http://schemas.openxmlformats.org/officeDocument/2006/relationships/image" Target="../media/image26.png"/><Relationship Id="rId7" Type="http://schemas.openxmlformats.org/officeDocument/2006/relationships/image" Target="../media/image15.jpeg"/><Relationship Id="rId12" Type="http://schemas.openxmlformats.org/officeDocument/2006/relationships/image" Target="../media/image18.jpeg"/><Relationship Id="rId17" Type="http://schemas.microsoft.com/office/2007/relationships/hdphoto" Target="../media/hdphoto5.wdp"/><Relationship Id="rId25" Type="http://schemas.openxmlformats.org/officeDocument/2006/relationships/image" Target="../media/image30.png"/><Relationship Id="rId2" Type="http://schemas.openxmlformats.org/officeDocument/2006/relationships/image" Target="../media/image12.png"/><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4.jpeg"/><Relationship Id="rId11" Type="http://schemas.microsoft.com/office/2007/relationships/hdphoto" Target="../media/hdphoto4.wdp"/><Relationship Id="rId24" Type="http://schemas.openxmlformats.org/officeDocument/2006/relationships/image" Target="../media/image29.png"/><Relationship Id="rId5" Type="http://schemas.microsoft.com/office/2007/relationships/hdphoto" Target="../media/hdphoto2.wdp"/><Relationship Id="rId15" Type="http://schemas.openxmlformats.org/officeDocument/2006/relationships/image" Target="../media/image21.jpeg"/><Relationship Id="rId23" Type="http://schemas.openxmlformats.org/officeDocument/2006/relationships/image" Target="../media/image28.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image" Target="../media/image13.png"/><Relationship Id="rId9" Type="http://schemas.microsoft.com/office/2007/relationships/hdphoto" Target="../media/hdphoto3.wdp"/><Relationship Id="rId14" Type="http://schemas.openxmlformats.org/officeDocument/2006/relationships/image" Target="../media/image20.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jpe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49.jpe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pn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3.png"/><Relationship Id="rId19" Type="http://schemas.openxmlformats.org/officeDocument/2006/relationships/image" Target="../media/image52.jpe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png"/><Relationship Id="rId30"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3.png"/><Relationship Id="rId3" Type="http://schemas.openxmlformats.org/officeDocument/2006/relationships/image" Target="../media/image41.png"/><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2.jpeg"/><Relationship Id="rId2" Type="http://schemas.openxmlformats.org/officeDocument/2006/relationships/image" Target="../media/image40.jpeg"/><Relationship Id="rId16" Type="http://schemas.openxmlformats.org/officeDocument/2006/relationships/image" Target="../media/image38.jpeg"/><Relationship Id="rId20"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47.jpeg"/><Relationship Id="rId5" Type="http://schemas.openxmlformats.org/officeDocument/2006/relationships/image" Target="../media/image37.png"/><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alley.jpg"/>
          <p:cNvPicPr>
            <a:picLocks noChangeAspect="1"/>
          </p:cNvPicPr>
          <p:nvPr/>
        </p:nvPicPr>
        <p:blipFill rotWithShape="1">
          <a:blip r:embed="rId3">
            <a:extLst>
              <a:ext uri="{28A0092B-C50C-407E-A947-70E740481C1C}">
                <a14:useLocalDpi xmlns:a14="http://schemas.microsoft.com/office/drawing/2010/main" val="0"/>
              </a:ext>
            </a:extLst>
          </a:blip>
          <a:srcRect l="7649" r="18281"/>
          <a:stretch/>
        </p:blipFill>
        <p:spPr>
          <a:xfrm>
            <a:off x="0" y="-43029"/>
            <a:ext cx="12192000" cy="6944059"/>
          </a:xfrm>
          <a:prstGeom prst="rect">
            <a:avLst/>
          </a:prstGeom>
        </p:spPr>
      </p:pic>
      <p:sp>
        <p:nvSpPr>
          <p:cNvPr id="2" name="Rectangle 2"/>
          <p:cNvSpPr>
            <a:spLocks noGrp="1" noChangeArrowheads="1"/>
          </p:cNvSpPr>
          <p:nvPr>
            <p:ph type="title"/>
          </p:nvPr>
        </p:nvSpPr>
        <p:spPr>
          <a:xfrm>
            <a:off x="0" y="2557855"/>
            <a:ext cx="12192000" cy="1143000"/>
          </a:xfrm>
          <a:effectLst/>
        </p:spPr>
        <p:txBody>
          <a:bodyPr>
            <a:normAutofit fontScale="90000"/>
          </a:bodyPr>
          <a:lstStyle/>
          <a:p>
            <a:pPr>
              <a:spcAft>
                <a:spcPts val="1000"/>
              </a:spcAft>
              <a:defRPr/>
            </a:pPr>
            <a:r>
              <a:rPr lang="en-US" sz="4000" b="1" dirty="0" smtClean="0">
                <a:latin typeface="Calibri" panose="020F0502020204030204" pitchFamily="34" charset="0"/>
                <a:cs typeface="Arial" pitchFamily="34" charset="0"/>
              </a:rPr>
              <a:t>Relative impacts of climate change and urban growth on northeastern wildlife</a:t>
            </a:r>
            <a:r>
              <a:rPr lang="en-US" sz="3600" b="1" dirty="0">
                <a:latin typeface="Calibri" panose="020F0502020204030204" pitchFamily="34" charset="0"/>
                <a:cs typeface="Arial" pitchFamily="34" charset="0"/>
              </a:rPr>
              <a:t/>
            </a:r>
            <a:br>
              <a:rPr lang="en-US" sz="3600" b="1" dirty="0">
                <a:latin typeface="Calibri" panose="020F0502020204030204" pitchFamily="34" charset="0"/>
                <a:cs typeface="Arial" pitchFamily="34" charset="0"/>
              </a:rPr>
            </a:br>
            <a:r>
              <a:rPr lang="en-US" sz="3600" b="1" dirty="0">
                <a:latin typeface="Calibri" panose="020F0502020204030204" pitchFamily="34" charset="0"/>
                <a:cs typeface="Arial" pitchFamily="34" charset="0"/>
              </a:rPr>
              <a:t> </a:t>
            </a:r>
            <a:r>
              <a:rPr lang="en-US" sz="1400" b="1" dirty="0">
                <a:latin typeface="Calibri" panose="020F0502020204030204" pitchFamily="34" charset="0"/>
                <a:cs typeface="Arial" pitchFamily="34" charset="0"/>
              </a:rPr>
              <a:t/>
            </a:r>
            <a:br>
              <a:rPr lang="en-US" sz="1400" b="1" dirty="0">
                <a:latin typeface="Calibri" panose="020F0502020204030204" pitchFamily="34" charset="0"/>
                <a:cs typeface="Arial" pitchFamily="34" charset="0"/>
              </a:rPr>
            </a:br>
            <a:r>
              <a:rPr lang="en-US" sz="1400" b="1" dirty="0" smtClean="0">
                <a:latin typeface="Calibri" panose="020F0502020204030204" pitchFamily="34" charset="0"/>
                <a:cs typeface="Arial" pitchFamily="34" charset="0"/>
              </a:rPr>
              <a:t/>
            </a:r>
            <a:br>
              <a:rPr lang="en-US" sz="1400" b="1" dirty="0" smtClean="0">
                <a:latin typeface="Calibri" panose="020F0502020204030204" pitchFamily="34" charset="0"/>
                <a:cs typeface="Arial" pitchFamily="34" charset="0"/>
              </a:rPr>
            </a:br>
            <a:r>
              <a:rPr lang="en-US" sz="3200" b="1" dirty="0">
                <a:latin typeface="Arial" pitchFamily="34" charset="0"/>
                <a:cs typeface="Arial" pitchFamily="34" charset="0"/>
              </a:rPr>
              <a:t/>
            </a:r>
            <a:br>
              <a:rPr lang="en-US" sz="3200" b="1" dirty="0">
                <a:latin typeface="Arial" pitchFamily="34" charset="0"/>
                <a:cs typeface="Arial" pitchFamily="34" charset="0"/>
              </a:rPr>
            </a:br>
            <a:r>
              <a:rPr lang="en-US" sz="3100" b="1" dirty="0">
                <a:solidFill>
                  <a:schemeClr val="bg1"/>
                </a:solidFill>
                <a:latin typeface="Calibri" panose="020F0502020204030204" pitchFamily="34" charset="0"/>
              </a:rPr>
              <a:t>William V. </a:t>
            </a:r>
            <a:r>
              <a:rPr lang="en-US" sz="3100" b="1" dirty="0" smtClean="0">
                <a:solidFill>
                  <a:schemeClr val="bg1"/>
                </a:solidFill>
                <a:latin typeface="Calibri" panose="020F0502020204030204" pitchFamily="34" charset="0"/>
              </a:rPr>
              <a:t>DeLuca</a:t>
            </a:r>
            <a:r>
              <a:rPr lang="en-US" sz="3100" b="1" baseline="30000" dirty="0" smtClean="0">
                <a:solidFill>
                  <a:schemeClr val="bg1"/>
                </a:solidFill>
                <a:latin typeface="Calibri" panose="020F0502020204030204" pitchFamily="34" charset="0"/>
              </a:rPr>
              <a:t>1,2</a:t>
            </a:r>
            <a:r>
              <a:rPr lang="en-US" sz="3100" b="1" dirty="0" smtClean="0">
                <a:solidFill>
                  <a:schemeClr val="bg1"/>
                </a:solidFill>
                <a:latin typeface="Calibri" panose="020F0502020204030204" pitchFamily="34" charset="0"/>
              </a:rPr>
              <a:t>, Ethan Plunkett</a:t>
            </a:r>
            <a:r>
              <a:rPr lang="en-US" sz="3100" b="1" baseline="30000" dirty="0">
                <a:solidFill>
                  <a:schemeClr val="bg1"/>
                </a:solidFill>
                <a:latin typeface="Calibri" panose="020F0502020204030204" pitchFamily="34" charset="0"/>
              </a:rPr>
              <a:t>1</a:t>
            </a:r>
            <a:r>
              <a:rPr lang="en-US" sz="3100" b="1" dirty="0" smtClean="0">
                <a:solidFill>
                  <a:schemeClr val="bg1"/>
                </a:solidFill>
                <a:latin typeface="Calibri" panose="020F0502020204030204" pitchFamily="34" charset="0"/>
              </a:rPr>
              <a:t>, Bradley W. Compton</a:t>
            </a:r>
            <a:r>
              <a:rPr lang="en-US" sz="3100" b="1" baseline="30000" dirty="0">
                <a:solidFill>
                  <a:schemeClr val="bg1"/>
                </a:solidFill>
                <a:latin typeface="Calibri" panose="020F0502020204030204" pitchFamily="34" charset="0"/>
              </a:rPr>
              <a:t>1</a:t>
            </a:r>
            <a:r>
              <a:rPr lang="en-US" sz="3100" b="1" dirty="0" smtClean="0">
                <a:solidFill>
                  <a:schemeClr val="bg1"/>
                </a:solidFill>
                <a:latin typeface="Calibri" panose="020F0502020204030204" pitchFamily="34" charset="0"/>
              </a:rPr>
              <a:t>, Joanna Grand</a:t>
            </a:r>
            <a:r>
              <a:rPr lang="en-US" sz="3200" b="1" baseline="30000" dirty="0">
                <a:solidFill>
                  <a:schemeClr val="bg1"/>
                </a:solidFill>
                <a:latin typeface="Calibri" panose="020F0502020204030204" pitchFamily="34" charset="0"/>
              </a:rPr>
              <a:t>3</a:t>
            </a:r>
            <a:r>
              <a:rPr lang="en-US" sz="3100" b="1" dirty="0" smtClean="0">
                <a:solidFill>
                  <a:schemeClr val="bg1"/>
                </a:solidFill>
                <a:latin typeface="Calibri" panose="020F0502020204030204" pitchFamily="34" charset="0"/>
              </a:rPr>
              <a:t>, </a:t>
            </a:r>
            <a:br>
              <a:rPr lang="en-US" sz="3100" b="1" dirty="0" smtClean="0">
                <a:solidFill>
                  <a:schemeClr val="bg1"/>
                </a:solidFill>
                <a:latin typeface="Calibri" panose="020F0502020204030204" pitchFamily="34" charset="0"/>
              </a:rPr>
            </a:br>
            <a:r>
              <a:rPr lang="en-US" sz="3100" b="1" dirty="0" smtClean="0">
                <a:solidFill>
                  <a:schemeClr val="bg1"/>
                </a:solidFill>
                <a:latin typeface="Calibri" panose="020F0502020204030204" pitchFamily="34" charset="0"/>
              </a:rPr>
              <a:t>W. Scott Schwenk</a:t>
            </a:r>
            <a:r>
              <a:rPr lang="en-US" sz="3200" b="1" baseline="30000" dirty="0" smtClean="0">
                <a:solidFill>
                  <a:schemeClr val="bg1"/>
                </a:solidFill>
                <a:latin typeface="Calibri" panose="020F0502020204030204" pitchFamily="34" charset="0"/>
              </a:rPr>
              <a:t>4</a:t>
            </a:r>
            <a:r>
              <a:rPr lang="en-US" sz="3100" b="1" dirty="0" smtClean="0">
                <a:solidFill>
                  <a:schemeClr val="bg1"/>
                </a:solidFill>
                <a:latin typeface="Calibri" panose="020F0502020204030204" pitchFamily="34" charset="0"/>
              </a:rPr>
              <a:t>, Kevin McGarigal</a:t>
            </a:r>
            <a:r>
              <a:rPr lang="en-US" sz="2800" b="1" baseline="30000" dirty="0">
                <a:solidFill>
                  <a:schemeClr val="bg1"/>
                </a:solidFill>
                <a:latin typeface="Calibri" panose="020F0502020204030204" pitchFamily="34" charset="0"/>
              </a:rPr>
              <a:t>1</a:t>
            </a:r>
            <a:r>
              <a:rPr lang="en-US" sz="2700" b="1" dirty="0">
                <a:solidFill>
                  <a:schemeClr val="bg1"/>
                </a:solidFill>
                <a:latin typeface="Calibri" panose="020F0502020204030204" pitchFamily="34" charset="0"/>
              </a:rPr>
              <a:t/>
            </a:r>
            <a:br>
              <a:rPr lang="en-US" sz="2700" b="1" dirty="0">
                <a:solidFill>
                  <a:schemeClr val="bg1"/>
                </a:solidFill>
                <a:latin typeface="Calibri" panose="020F0502020204030204" pitchFamily="34" charset="0"/>
              </a:rPr>
            </a:br>
            <a:r>
              <a:rPr lang="en-US" sz="2700" b="1" baseline="30000" dirty="0">
                <a:solidFill>
                  <a:schemeClr val="bg1"/>
                </a:solidFill>
                <a:latin typeface="Calibri" panose="020F0502020204030204" pitchFamily="34" charset="0"/>
              </a:rPr>
              <a:t/>
            </a:r>
            <a:br>
              <a:rPr lang="en-US" sz="2700" b="1" baseline="30000" dirty="0">
                <a:solidFill>
                  <a:schemeClr val="bg1"/>
                </a:solidFill>
                <a:latin typeface="Calibri" panose="020F0502020204030204" pitchFamily="34" charset="0"/>
              </a:rPr>
            </a:br>
            <a:r>
              <a:rPr lang="en-US" sz="2700" b="1" baseline="30000" dirty="0">
                <a:latin typeface="Calibri" panose="020F0502020204030204" pitchFamily="34" charset="0"/>
              </a:rPr>
              <a:t/>
            </a:r>
            <a:br>
              <a:rPr lang="en-US" sz="2700" b="1" baseline="30000" dirty="0">
                <a:latin typeface="Calibri" panose="020F0502020204030204" pitchFamily="34" charset="0"/>
              </a:rPr>
            </a:br>
            <a:r>
              <a:rPr lang="en-US" sz="2800" b="1" baseline="30000" dirty="0" smtClean="0">
                <a:solidFill>
                  <a:schemeClr val="bg1"/>
                </a:solidFill>
                <a:latin typeface="Calibri" panose="020F0502020204030204" pitchFamily="34" charset="0"/>
              </a:rPr>
              <a:t>1</a:t>
            </a:r>
            <a:r>
              <a:rPr lang="en-US" sz="2700" b="1" i="1" dirty="0" smtClean="0">
                <a:solidFill>
                  <a:schemeClr val="bg1"/>
                </a:solidFill>
                <a:latin typeface="Calibri" panose="020F0502020204030204" pitchFamily="34" charset="0"/>
              </a:rPr>
              <a:t>Department </a:t>
            </a:r>
            <a:r>
              <a:rPr lang="en-US" sz="2700" b="1" i="1" dirty="0">
                <a:solidFill>
                  <a:schemeClr val="bg1"/>
                </a:solidFill>
                <a:latin typeface="Calibri" panose="020F0502020204030204" pitchFamily="34" charset="0"/>
              </a:rPr>
              <a:t>of Environmental Conservation, </a:t>
            </a:r>
            <a:r>
              <a:rPr lang="en-US" sz="2700" b="1" i="1" dirty="0">
                <a:solidFill>
                  <a:schemeClr val="bg1"/>
                </a:solidFill>
                <a:latin typeface="Calibri" panose="020F0502020204030204" pitchFamily="34" charset="0"/>
                <a:cs typeface="Arial" charset="0"/>
              </a:rPr>
              <a:t>UMass, Amherst</a:t>
            </a:r>
            <a:br>
              <a:rPr lang="en-US" sz="2700" b="1" i="1" dirty="0">
                <a:solidFill>
                  <a:schemeClr val="bg1"/>
                </a:solidFill>
                <a:latin typeface="Calibri" panose="020F0502020204030204" pitchFamily="34" charset="0"/>
                <a:cs typeface="Arial" charset="0"/>
              </a:rPr>
            </a:br>
            <a:r>
              <a:rPr lang="en-US" sz="2800" b="1" baseline="30000" dirty="0" smtClean="0">
                <a:solidFill>
                  <a:schemeClr val="bg1"/>
                </a:solidFill>
                <a:latin typeface="Calibri" panose="020F0502020204030204" pitchFamily="34" charset="0"/>
              </a:rPr>
              <a:t>2</a:t>
            </a:r>
            <a:r>
              <a:rPr lang="en-US" sz="2700" b="1" i="1" dirty="0" smtClean="0">
                <a:solidFill>
                  <a:schemeClr val="bg1"/>
                </a:solidFill>
                <a:latin typeface="Calibri" panose="020F0502020204030204" pitchFamily="34" charset="0"/>
              </a:rPr>
              <a:t>Northeast </a:t>
            </a:r>
            <a:r>
              <a:rPr lang="en-US" sz="2700" b="1" i="1" dirty="0">
                <a:solidFill>
                  <a:schemeClr val="bg1"/>
                </a:solidFill>
                <a:latin typeface="Calibri" panose="020F0502020204030204" pitchFamily="34" charset="0"/>
              </a:rPr>
              <a:t>Climate </a:t>
            </a:r>
            <a:r>
              <a:rPr lang="en-US" sz="2700" b="1" i="1" dirty="0" smtClean="0">
                <a:solidFill>
                  <a:schemeClr val="bg1"/>
                </a:solidFill>
                <a:latin typeface="Calibri" panose="020F0502020204030204" pitchFamily="34" charset="0"/>
              </a:rPr>
              <a:t>Adaptation Science </a:t>
            </a:r>
            <a:r>
              <a:rPr lang="en-US" sz="2700" b="1" i="1" dirty="0">
                <a:solidFill>
                  <a:schemeClr val="bg1"/>
                </a:solidFill>
                <a:latin typeface="Calibri" panose="020F0502020204030204" pitchFamily="34" charset="0"/>
              </a:rPr>
              <a:t>Center, </a:t>
            </a:r>
            <a:r>
              <a:rPr lang="en-US" sz="2700" b="1" i="1" dirty="0">
                <a:solidFill>
                  <a:schemeClr val="bg1"/>
                </a:solidFill>
                <a:latin typeface="Calibri" panose="020F0502020204030204" pitchFamily="34" charset="0"/>
                <a:cs typeface="Arial" charset="0"/>
              </a:rPr>
              <a:t>UMass, </a:t>
            </a:r>
            <a:r>
              <a:rPr lang="en-US" sz="2700" b="1" i="1" dirty="0" smtClean="0">
                <a:solidFill>
                  <a:schemeClr val="bg1"/>
                </a:solidFill>
                <a:latin typeface="Calibri" panose="020F0502020204030204" pitchFamily="34" charset="0"/>
                <a:cs typeface="Arial" charset="0"/>
              </a:rPr>
              <a:t>Amherst</a:t>
            </a:r>
            <a:br>
              <a:rPr lang="en-US" sz="2700" b="1" i="1" dirty="0" smtClean="0">
                <a:solidFill>
                  <a:schemeClr val="bg1"/>
                </a:solidFill>
                <a:latin typeface="Calibri" panose="020F0502020204030204" pitchFamily="34" charset="0"/>
                <a:cs typeface="Arial" charset="0"/>
              </a:rPr>
            </a:br>
            <a:r>
              <a:rPr lang="en-US" sz="2400" b="1" baseline="30000" dirty="0" smtClean="0">
                <a:solidFill>
                  <a:schemeClr val="bg1"/>
                </a:solidFill>
                <a:latin typeface="Calibri" panose="020F0502020204030204" pitchFamily="34" charset="0"/>
              </a:rPr>
              <a:t>3</a:t>
            </a:r>
            <a:r>
              <a:rPr lang="en-US" sz="2700" b="1" i="1" dirty="0" smtClean="0">
                <a:solidFill>
                  <a:schemeClr val="bg1"/>
                </a:solidFill>
                <a:latin typeface="Calibri" panose="020F0502020204030204" pitchFamily="34" charset="0"/>
                <a:cs typeface="Arial" charset="0"/>
              </a:rPr>
              <a:t>National Audubon Society</a:t>
            </a:r>
            <a:br>
              <a:rPr lang="en-US" sz="2700" b="1" i="1" dirty="0" smtClean="0">
                <a:solidFill>
                  <a:schemeClr val="bg1"/>
                </a:solidFill>
                <a:latin typeface="Calibri" panose="020F0502020204030204" pitchFamily="34" charset="0"/>
                <a:cs typeface="Arial" charset="0"/>
              </a:rPr>
            </a:br>
            <a:r>
              <a:rPr lang="en-US" sz="2400" b="1" baseline="30000" dirty="0" smtClean="0">
                <a:solidFill>
                  <a:schemeClr val="bg1"/>
                </a:solidFill>
                <a:latin typeface="Calibri" panose="020F0502020204030204" pitchFamily="34" charset="0"/>
              </a:rPr>
              <a:t>4</a:t>
            </a:r>
            <a:r>
              <a:rPr lang="en-US" sz="2700" b="1" i="1" dirty="0" smtClean="0">
                <a:solidFill>
                  <a:schemeClr val="bg1"/>
                </a:solidFill>
                <a:latin typeface="Calibri" panose="020F0502020204030204" pitchFamily="34" charset="0"/>
                <a:cs typeface="Arial" charset="0"/>
              </a:rPr>
              <a:t>US Fish &amp; Wildlife Service</a:t>
            </a:r>
            <a:r>
              <a:rPr lang="en-US" sz="2200" b="1" i="1" dirty="0">
                <a:solidFill>
                  <a:schemeClr val="bg1">
                    <a:lumMod val="95000"/>
                  </a:schemeClr>
                </a:solidFill>
                <a:latin typeface="Calibri" panose="020F0502020204030204" pitchFamily="34" charset="0"/>
                <a:cs typeface="Arial" charset="0"/>
              </a:rPr>
              <a:t/>
            </a:r>
            <a:br>
              <a:rPr lang="en-US" sz="2200" b="1" i="1" dirty="0">
                <a:solidFill>
                  <a:schemeClr val="bg1">
                    <a:lumMod val="95000"/>
                  </a:schemeClr>
                </a:solidFill>
                <a:latin typeface="Calibri" panose="020F0502020204030204" pitchFamily="34" charset="0"/>
                <a:cs typeface="Arial" charset="0"/>
              </a:rPr>
            </a:br>
            <a:r>
              <a:rPr lang="en-US" sz="2200" b="1" i="1" dirty="0">
                <a:solidFill>
                  <a:srgbClr val="DDF6F9"/>
                </a:solidFill>
                <a:latin typeface="Calibri" panose="020F0502020204030204" pitchFamily="34" charset="0"/>
                <a:cs typeface="Arial" charset="0"/>
              </a:rPr>
              <a:t/>
            </a:r>
            <a:br>
              <a:rPr lang="en-US" sz="2200" b="1" i="1" dirty="0">
                <a:solidFill>
                  <a:srgbClr val="DDF6F9"/>
                </a:solidFill>
                <a:latin typeface="Calibri" panose="020F0502020204030204" pitchFamily="34" charset="0"/>
                <a:cs typeface="Arial" charset="0"/>
              </a:rPr>
            </a:br>
            <a:r>
              <a:rPr lang="en-US" sz="2000" b="1" i="1" dirty="0">
                <a:solidFill>
                  <a:srgbClr val="DDF6F9"/>
                </a:solidFill>
                <a:latin typeface="Arial" charset="0"/>
                <a:cs typeface="Arial" charset="0"/>
              </a:rPr>
              <a:t/>
            </a:r>
            <a:br>
              <a:rPr lang="en-US" sz="2000" b="1" i="1" dirty="0">
                <a:solidFill>
                  <a:srgbClr val="DDF6F9"/>
                </a:solidFill>
                <a:latin typeface="Arial" charset="0"/>
                <a:cs typeface="Arial" charset="0"/>
              </a:rPr>
            </a:br>
            <a:r>
              <a:rPr lang="en-US" sz="2000" b="1" i="1" dirty="0">
                <a:solidFill>
                  <a:srgbClr val="DDF6F9"/>
                </a:solidFill>
                <a:latin typeface="Arial" charset="0"/>
                <a:cs typeface="Arial" charset="0"/>
              </a:rPr>
              <a:t> </a:t>
            </a:r>
            <a:endParaRPr lang="en-US" sz="3200" b="1" dirty="0">
              <a:latin typeface="Arial"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775" y="5283104"/>
            <a:ext cx="1419225"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7623187" y="5283104"/>
            <a:ext cx="4305300" cy="1419225"/>
          </a:xfrm>
          <a:prstGeom prst="rect">
            <a:avLst/>
          </a:prstGeom>
        </p:spPr>
      </p:pic>
      <p:pic>
        <p:nvPicPr>
          <p:cNvPr id="5" name="Picture 4"/>
          <p:cNvPicPr>
            <a:picLocks noChangeAspect="1"/>
          </p:cNvPicPr>
          <p:nvPr/>
        </p:nvPicPr>
        <p:blipFill>
          <a:blip r:embed="rId6"/>
          <a:stretch>
            <a:fillRect/>
          </a:stretch>
        </p:blipFill>
        <p:spPr>
          <a:xfrm>
            <a:off x="1115877" y="5188058"/>
            <a:ext cx="1394849" cy="1514271"/>
          </a:xfrm>
          <a:prstGeom prst="rect">
            <a:avLst/>
          </a:prstGeom>
        </p:spPr>
      </p:pic>
    </p:spTree>
    <p:extLst>
      <p:ext uri="{BB962C8B-B14F-4D97-AF65-F5344CB8AC3E}">
        <p14:creationId xmlns:p14="http://schemas.microsoft.com/office/powerpoint/2010/main" val="684499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Habitat Capability</a:t>
            </a:r>
          </a:p>
        </p:txBody>
      </p:sp>
      <p:grpSp>
        <p:nvGrpSpPr>
          <p:cNvPr id="15" name="Group 14"/>
          <p:cNvGrpSpPr/>
          <p:nvPr/>
        </p:nvGrpSpPr>
        <p:grpSpPr>
          <a:xfrm>
            <a:off x="180918" y="5829025"/>
            <a:ext cx="3218972" cy="930382"/>
            <a:chOff x="5986514" y="5966045"/>
            <a:chExt cx="3218972" cy="930382"/>
          </a:xfrm>
        </p:grpSpPr>
        <p:pic>
          <p:nvPicPr>
            <p:cNvPr id="18" name="Picture 17"/>
            <p:cNvPicPr>
              <a:picLocks noChangeAspect="1"/>
            </p:cNvPicPr>
            <p:nvPr/>
          </p:nvPicPr>
          <p:blipFill rotWithShape="1">
            <a:blip r:embed="rId2"/>
            <a:srcRect l="11766" t="7145" r="5429" b="7835"/>
            <a:stretch/>
          </p:blipFill>
          <p:spPr>
            <a:xfrm rot="5400000">
              <a:off x="7429600" y="5246516"/>
              <a:ext cx="286774" cy="2372714"/>
            </a:xfrm>
            <a:prstGeom prst="rect">
              <a:avLst/>
            </a:prstGeom>
          </p:spPr>
        </p:pic>
        <p:sp>
          <p:nvSpPr>
            <p:cNvPr id="19" name="Text Box 2"/>
            <p:cNvSpPr txBox="1">
              <a:spLocks noChangeArrowheads="1"/>
            </p:cNvSpPr>
            <p:nvPr/>
          </p:nvSpPr>
          <p:spPr bwMode="auto">
            <a:xfrm>
              <a:off x="8038736" y="5966045"/>
              <a:ext cx="1166750"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Suitable</a:t>
              </a:r>
            </a:p>
          </p:txBody>
        </p:sp>
        <p:sp>
          <p:nvSpPr>
            <p:cNvPr id="20" name="Text Box 2"/>
            <p:cNvSpPr txBox="1">
              <a:spLocks noChangeArrowheads="1"/>
            </p:cNvSpPr>
            <p:nvPr/>
          </p:nvSpPr>
          <p:spPr bwMode="auto">
            <a:xfrm>
              <a:off x="6131226" y="6557873"/>
              <a:ext cx="740288"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Low</a:t>
              </a:r>
            </a:p>
          </p:txBody>
        </p:sp>
        <p:sp>
          <p:nvSpPr>
            <p:cNvPr id="21" name="Text Box 2"/>
            <p:cNvSpPr txBox="1">
              <a:spLocks noChangeArrowheads="1"/>
            </p:cNvSpPr>
            <p:nvPr/>
          </p:nvSpPr>
          <p:spPr bwMode="auto">
            <a:xfrm>
              <a:off x="8345393" y="6557873"/>
              <a:ext cx="839443"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High</a:t>
              </a:r>
            </a:p>
          </p:txBody>
        </p:sp>
        <p:sp>
          <p:nvSpPr>
            <p:cNvPr id="22" name="Text Box 2"/>
            <p:cNvSpPr txBox="1">
              <a:spLocks noChangeArrowheads="1"/>
            </p:cNvSpPr>
            <p:nvPr/>
          </p:nvSpPr>
          <p:spPr bwMode="auto">
            <a:xfrm>
              <a:off x="5986514" y="6000097"/>
              <a:ext cx="1297671"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Unsuitable</a:t>
              </a:r>
            </a:p>
          </p:txBody>
        </p:sp>
      </p:grpSp>
      <p:sp>
        <p:nvSpPr>
          <p:cNvPr id="45" name="Text Box 2"/>
          <p:cNvSpPr txBox="1">
            <a:spLocks noChangeArrowheads="1"/>
          </p:cNvSpPr>
          <p:nvPr/>
        </p:nvSpPr>
        <p:spPr bwMode="auto">
          <a:xfrm>
            <a:off x="7067331" y="5370634"/>
            <a:ext cx="1790220" cy="83099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Habitat Capability</a:t>
            </a:r>
          </a:p>
        </p:txBody>
      </p:sp>
      <p:grpSp>
        <p:nvGrpSpPr>
          <p:cNvPr id="3" name="Group 2"/>
          <p:cNvGrpSpPr/>
          <p:nvPr/>
        </p:nvGrpSpPr>
        <p:grpSpPr>
          <a:xfrm>
            <a:off x="1538139" y="954668"/>
            <a:ext cx="9115721" cy="4264811"/>
            <a:chOff x="1489148" y="811345"/>
            <a:chExt cx="9115721" cy="4264811"/>
          </a:xfrm>
        </p:grpSpPr>
        <p:sp>
          <p:nvSpPr>
            <p:cNvPr id="25" name="Text Box 2"/>
            <p:cNvSpPr txBox="1">
              <a:spLocks noChangeArrowheads="1"/>
            </p:cNvSpPr>
            <p:nvPr/>
          </p:nvSpPr>
          <p:spPr bwMode="auto">
            <a:xfrm>
              <a:off x="4138093" y="3507655"/>
              <a:ext cx="1664445"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Fine Scale Development</a:t>
              </a:r>
            </a:p>
          </p:txBody>
        </p:sp>
        <p:grpSp>
          <p:nvGrpSpPr>
            <p:cNvPr id="41" name="Group 40"/>
            <p:cNvGrpSpPr/>
            <p:nvPr/>
          </p:nvGrpSpPr>
          <p:grpSpPr>
            <a:xfrm>
              <a:off x="1489148" y="811349"/>
              <a:ext cx="2648942" cy="3061091"/>
              <a:chOff x="6061322" y="1610977"/>
              <a:chExt cx="2648942" cy="3061091"/>
            </a:xfrm>
          </p:grpSpPr>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578" y="1610977"/>
                <a:ext cx="2046430" cy="2648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Text Box 2"/>
              <p:cNvSpPr txBox="1">
                <a:spLocks noChangeArrowheads="1"/>
              </p:cNvSpPr>
              <p:nvPr/>
            </p:nvSpPr>
            <p:spPr bwMode="auto">
              <a:xfrm>
                <a:off x="6061322" y="4302736"/>
                <a:ext cx="2648942"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Homerange Capability</a:t>
                </a:r>
              </a:p>
            </p:txBody>
          </p:sp>
        </p:grpSp>
        <p:cxnSp>
          <p:nvCxnSpPr>
            <p:cNvPr id="39" name="Straight Arrow Connector 38"/>
            <p:cNvCxnSpPr>
              <a:stCxn id="38" idx="2"/>
            </p:cNvCxnSpPr>
            <p:nvPr/>
          </p:nvCxnSpPr>
          <p:spPr>
            <a:xfrm>
              <a:off x="2813622" y="3872437"/>
              <a:ext cx="3265681" cy="120371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773" y="811348"/>
              <a:ext cx="2046431" cy="2648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2870" y="811348"/>
              <a:ext cx="2046430" cy="2648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9238" y="811345"/>
              <a:ext cx="2075631" cy="2686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 Box 2"/>
            <p:cNvSpPr txBox="1">
              <a:spLocks noChangeArrowheads="1"/>
            </p:cNvSpPr>
            <p:nvPr/>
          </p:nvSpPr>
          <p:spPr bwMode="auto">
            <a:xfrm>
              <a:off x="6472048" y="3497458"/>
              <a:ext cx="1664445"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coarse Scale Development</a:t>
              </a:r>
            </a:p>
          </p:txBody>
        </p:sp>
        <p:sp>
          <p:nvSpPr>
            <p:cNvPr id="26" name="Text Box 2"/>
            <p:cNvSpPr txBox="1">
              <a:spLocks noChangeArrowheads="1"/>
            </p:cNvSpPr>
            <p:nvPr/>
          </p:nvSpPr>
          <p:spPr bwMode="auto">
            <a:xfrm>
              <a:off x="8597819" y="3590700"/>
              <a:ext cx="1816372"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Habitat Quantity</a:t>
              </a:r>
            </a:p>
          </p:txBody>
        </p:sp>
        <p:cxnSp>
          <p:nvCxnSpPr>
            <p:cNvPr id="28" name="Straight Arrow Connector 27"/>
            <p:cNvCxnSpPr>
              <a:stCxn id="25" idx="2"/>
            </p:cNvCxnSpPr>
            <p:nvPr/>
          </p:nvCxnSpPr>
          <p:spPr>
            <a:xfrm>
              <a:off x="4970316" y="4153983"/>
              <a:ext cx="1108987" cy="92217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4" idx="2"/>
            </p:cNvCxnSpPr>
            <p:nvPr/>
          </p:nvCxnSpPr>
          <p:spPr>
            <a:xfrm flipH="1">
              <a:off x="6079300" y="4143789"/>
              <a:ext cx="1224968" cy="9323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2"/>
            </p:cNvCxnSpPr>
            <p:nvPr/>
          </p:nvCxnSpPr>
          <p:spPr>
            <a:xfrm flipH="1">
              <a:off x="6079303" y="3960035"/>
              <a:ext cx="3426705" cy="111612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1521" y="4599384"/>
            <a:ext cx="1695810" cy="2194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8"/>
          <a:stretch>
            <a:fillRect/>
          </a:stretch>
        </p:blipFill>
        <p:spPr>
          <a:xfrm>
            <a:off x="9697226" y="4617618"/>
            <a:ext cx="1913267" cy="1692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426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838360" y="1595377"/>
            <a:ext cx="6466983" cy="5010555"/>
            <a:chOff x="1314357" y="1595374"/>
            <a:chExt cx="6466983" cy="5010555"/>
          </a:xfrm>
        </p:grpSpPr>
        <p:sp>
          <p:nvSpPr>
            <p:cNvPr id="5" name="Oval 4"/>
            <p:cNvSpPr/>
            <p:nvPr/>
          </p:nvSpPr>
          <p:spPr>
            <a:xfrm>
              <a:off x="3328585" y="4403057"/>
              <a:ext cx="2369128" cy="2202872"/>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412212" y="1595374"/>
              <a:ext cx="2369128" cy="2202872"/>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1314357" y="1595374"/>
              <a:ext cx="2369128" cy="2202872"/>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715464" y="2216732"/>
              <a:ext cx="153920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Habitat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Capability</a:t>
              </a:r>
            </a:p>
          </p:txBody>
        </p:sp>
        <p:sp>
          <p:nvSpPr>
            <p:cNvPr id="10" name="TextBox 9"/>
            <p:cNvSpPr txBox="1"/>
            <p:nvPr/>
          </p:nvSpPr>
          <p:spPr>
            <a:xfrm>
              <a:off x="5904770" y="2175173"/>
              <a:ext cx="150393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Suitability</a:t>
              </a:r>
            </a:p>
          </p:txBody>
        </p:sp>
        <p:sp>
          <p:nvSpPr>
            <p:cNvPr id="12" name="TextBox 11"/>
            <p:cNvSpPr txBox="1"/>
            <p:nvPr/>
          </p:nvSpPr>
          <p:spPr>
            <a:xfrm>
              <a:off x="3680117" y="5061285"/>
              <a:ext cx="177805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Landscape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Capability</a:t>
              </a:r>
            </a:p>
          </p:txBody>
        </p:sp>
        <p:cxnSp>
          <p:nvCxnSpPr>
            <p:cNvPr id="13" name="Straight Arrow Connector 12"/>
            <p:cNvCxnSpPr>
              <a:stCxn id="8" idx="4"/>
              <a:endCxn id="5" idx="2"/>
            </p:cNvCxnSpPr>
            <p:nvPr/>
          </p:nvCxnSpPr>
          <p:spPr>
            <a:xfrm>
              <a:off x="2498921" y="3798246"/>
              <a:ext cx="829664"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4"/>
              <a:endCxn id="5" idx="6"/>
            </p:cNvCxnSpPr>
            <p:nvPr/>
          </p:nvCxnSpPr>
          <p:spPr>
            <a:xfrm flipH="1">
              <a:off x="5697713" y="3798246"/>
              <a:ext cx="899063"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7"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Landscape Capability</a:t>
            </a:r>
          </a:p>
        </p:txBody>
      </p:sp>
    </p:spTree>
    <p:extLst>
      <p:ext uri="{BB962C8B-B14F-4D97-AF65-F5344CB8AC3E}">
        <p14:creationId xmlns:p14="http://schemas.microsoft.com/office/powerpoint/2010/main" val="483365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Climate Suitability</a:t>
            </a:r>
          </a:p>
        </p:txBody>
      </p:sp>
      <p:grpSp>
        <p:nvGrpSpPr>
          <p:cNvPr id="3" name="Group 2"/>
          <p:cNvGrpSpPr/>
          <p:nvPr/>
        </p:nvGrpSpPr>
        <p:grpSpPr>
          <a:xfrm>
            <a:off x="3928554" y="6272203"/>
            <a:ext cx="4455078" cy="545234"/>
            <a:chOff x="2184769" y="5642173"/>
            <a:chExt cx="4683941" cy="851493"/>
          </a:xfrm>
        </p:grpSpPr>
        <p:pic>
          <p:nvPicPr>
            <p:cNvPr id="5" name="Picture 4"/>
            <p:cNvPicPr>
              <a:picLocks noChangeAspect="1"/>
            </p:cNvPicPr>
            <p:nvPr/>
          </p:nvPicPr>
          <p:blipFill rotWithShape="1">
            <a:blip r:embed="rId3"/>
            <a:srcRect l="11766" t="7145" r="5429" b="7835"/>
            <a:stretch/>
          </p:blipFill>
          <p:spPr>
            <a:xfrm rot="5400000">
              <a:off x="4375548" y="4729161"/>
              <a:ext cx="392904" cy="3136106"/>
            </a:xfrm>
            <a:prstGeom prst="rect">
              <a:avLst/>
            </a:prstGeom>
          </p:spPr>
        </p:pic>
        <p:sp>
          <p:nvSpPr>
            <p:cNvPr id="6"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Suitable</a:t>
              </a:r>
            </a:p>
          </p:txBody>
        </p:sp>
        <p:sp>
          <p:nvSpPr>
            <p:cNvPr id="9"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Unsuitable</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45" y="668562"/>
            <a:ext cx="4189724" cy="5421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a:stretch>
            <a:fillRect/>
          </a:stretch>
        </p:blipFill>
        <p:spPr>
          <a:xfrm>
            <a:off x="1715351" y="4873551"/>
            <a:ext cx="1913267" cy="1692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1808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p:cNvGrpSpPr/>
          <p:nvPr/>
        </p:nvGrpSpPr>
        <p:grpSpPr>
          <a:xfrm>
            <a:off x="6711215" y="6107114"/>
            <a:ext cx="3906370" cy="701277"/>
            <a:chOff x="2610417" y="6100762"/>
            <a:chExt cx="4055886" cy="780261"/>
          </a:xfrm>
        </p:grpSpPr>
        <p:pic>
          <p:nvPicPr>
            <p:cNvPr id="2" name="Picture 1"/>
            <p:cNvPicPr>
              <a:picLocks noChangeAspect="1"/>
            </p:cNvPicPr>
            <p:nvPr/>
          </p:nvPicPr>
          <p:blipFill rotWithShape="1">
            <a:blip r:embed="rId2"/>
            <a:srcRect l="11766" t="7145" r="5429" b="7835"/>
            <a:stretch/>
          </p:blipFill>
          <p:spPr>
            <a:xfrm rot="5400000">
              <a:off x="4375548" y="4729161"/>
              <a:ext cx="392904" cy="3136106"/>
            </a:xfrm>
            <a:prstGeom prst="rect">
              <a:avLst/>
            </a:prstGeom>
          </p:spPr>
        </p:pic>
        <p:sp>
          <p:nvSpPr>
            <p:cNvPr id="6" name="Text Box 2"/>
            <p:cNvSpPr txBox="1">
              <a:spLocks noChangeArrowheads="1"/>
            </p:cNvSpPr>
            <p:nvPr/>
          </p:nvSpPr>
          <p:spPr bwMode="auto">
            <a:xfrm>
              <a:off x="2610417" y="6436110"/>
              <a:ext cx="915590" cy="410929"/>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Low</a:t>
              </a:r>
            </a:p>
          </p:txBody>
        </p:sp>
        <p:sp>
          <p:nvSpPr>
            <p:cNvPr id="8" name="Text Box 2"/>
            <p:cNvSpPr txBox="1">
              <a:spLocks noChangeArrowheads="1"/>
            </p:cNvSpPr>
            <p:nvPr/>
          </p:nvSpPr>
          <p:spPr bwMode="auto">
            <a:xfrm>
              <a:off x="5628078" y="6470093"/>
              <a:ext cx="1038225" cy="41093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High</a:t>
              </a:r>
            </a:p>
          </p:txBody>
        </p:sp>
      </p:grpSp>
      <p:cxnSp>
        <p:nvCxnSpPr>
          <p:cNvPr id="16" name="Straight Arrow Connector 15"/>
          <p:cNvCxnSpPr/>
          <p:nvPr/>
        </p:nvCxnSpPr>
        <p:spPr>
          <a:xfrm>
            <a:off x="5793146" y="3221866"/>
            <a:ext cx="1237796" cy="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39052" y="2203447"/>
            <a:ext cx="1954094" cy="1018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46030" y="3221867"/>
            <a:ext cx="1947119" cy="21425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2"/>
          <p:cNvSpPr txBox="1">
            <a:spLocks noChangeArrowheads="1"/>
          </p:cNvSpPr>
          <p:nvPr/>
        </p:nvSpPr>
        <p:spPr bwMode="auto">
          <a:xfrm>
            <a:off x="3731461" y="1420343"/>
            <a:ext cx="1664445"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Habitat Capability</a:t>
            </a:r>
          </a:p>
        </p:txBody>
      </p:sp>
      <p:sp>
        <p:nvSpPr>
          <p:cNvPr id="25" name="Text Box 2"/>
          <p:cNvSpPr txBox="1">
            <a:spLocks noChangeArrowheads="1"/>
          </p:cNvSpPr>
          <p:nvPr/>
        </p:nvSpPr>
        <p:spPr bwMode="auto">
          <a:xfrm>
            <a:off x="3839055" y="5160795"/>
            <a:ext cx="1545797" cy="646331"/>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Climate Suitability</a:t>
            </a:r>
          </a:p>
        </p:txBody>
      </p:sp>
      <p:sp>
        <p:nvSpPr>
          <p:cNvPr id="26" name="Text Box 2"/>
          <p:cNvSpPr txBox="1">
            <a:spLocks noChangeArrowheads="1"/>
          </p:cNvSpPr>
          <p:nvPr/>
        </p:nvSpPr>
        <p:spPr bwMode="auto">
          <a:xfrm>
            <a:off x="5366500" y="2886497"/>
            <a:ext cx="1664445"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Product</a:t>
            </a:r>
          </a:p>
        </p:txBody>
      </p:sp>
      <p:sp>
        <p:nvSpPr>
          <p:cNvPr id="18"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2010 Landscape Capability (LC)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9348" y="3965254"/>
            <a:ext cx="2162294" cy="2798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351" y="1044405"/>
            <a:ext cx="2142413" cy="27725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241" y="1420340"/>
            <a:ext cx="3308379" cy="4281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 Box 2"/>
          <p:cNvSpPr txBox="1">
            <a:spLocks noChangeArrowheads="1"/>
          </p:cNvSpPr>
          <p:nvPr/>
        </p:nvSpPr>
        <p:spPr bwMode="auto">
          <a:xfrm>
            <a:off x="7593056" y="991160"/>
            <a:ext cx="2326781"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Landscape Capability</a:t>
            </a:r>
          </a:p>
        </p:txBody>
      </p:sp>
      <p:pic>
        <p:nvPicPr>
          <p:cNvPr id="17" name="Picture 16"/>
          <p:cNvPicPr>
            <a:picLocks noChangeAspect="1"/>
          </p:cNvPicPr>
          <p:nvPr/>
        </p:nvPicPr>
        <p:blipFill>
          <a:blip r:embed="rId6"/>
          <a:stretch>
            <a:fillRect/>
          </a:stretch>
        </p:blipFill>
        <p:spPr>
          <a:xfrm>
            <a:off x="10238528" y="3071163"/>
            <a:ext cx="1457184" cy="128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3873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Calibri" panose="020F0502020204030204" pitchFamily="34" charset="0"/>
              </a:rPr>
              <a:t>Landscape Capability model evaluation</a:t>
            </a:r>
            <a:endParaRPr lang="en-US" sz="3600" b="1"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327406" y="1236996"/>
            <a:ext cx="7026776" cy="1671888"/>
          </a:xfrm>
          <a:prstGeom prst="rect">
            <a:avLst/>
          </a:prstGeom>
        </p:spPr>
      </p:pic>
      <p:pic>
        <p:nvPicPr>
          <p:cNvPr id="5" name="Picture 4"/>
          <p:cNvPicPr>
            <a:picLocks noChangeAspect="1"/>
          </p:cNvPicPr>
          <p:nvPr/>
        </p:nvPicPr>
        <p:blipFill>
          <a:blip r:embed="rId3"/>
          <a:stretch>
            <a:fillRect/>
          </a:stretch>
        </p:blipFill>
        <p:spPr>
          <a:xfrm>
            <a:off x="327406" y="3723466"/>
            <a:ext cx="7259123" cy="25735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529" y="1236996"/>
            <a:ext cx="3308379" cy="4281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10734816" y="2887819"/>
            <a:ext cx="1457184" cy="128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5972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7487" y="808231"/>
            <a:ext cx="4086225" cy="5181600"/>
          </a:xfrm>
          <a:prstGeom prst="rect">
            <a:avLst/>
          </a:prstGeom>
        </p:spPr>
      </p:pic>
      <p:pic>
        <p:nvPicPr>
          <p:cNvPr id="4" name="Picture 3"/>
          <p:cNvPicPr>
            <a:picLocks noChangeAspect="1"/>
          </p:cNvPicPr>
          <p:nvPr/>
        </p:nvPicPr>
        <p:blipFill>
          <a:blip r:embed="rId3"/>
          <a:stretch>
            <a:fillRect/>
          </a:stretch>
        </p:blipFill>
        <p:spPr>
          <a:xfrm>
            <a:off x="7877175" y="874906"/>
            <a:ext cx="4210050" cy="5114925"/>
          </a:xfrm>
          <a:prstGeom prst="rect">
            <a:avLst/>
          </a:prstGeom>
        </p:spPr>
      </p:pic>
      <p:sp>
        <p:nvSpPr>
          <p:cNvPr id="2"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algn="ctr">
              <a:defRPr/>
            </a:pPr>
            <a:r>
              <a:rPr lang="en-US" sz="3600" b="1" dirty="0" smtClean="0">
                <a:latin typeface="Calibri" panose="020F0502020204030204" pitchFamily="34" charset="0"/>
              </a:rPr>
              <a:t>Urban growth (SPRAWL) model</a:t>
            </a:r>
            <a:endParaRPr lang="en-US" sz="3600" b="1" dirty="0">
              <a:latin typeface="Calibri" panose="020F0502020204030204" pitchFamily="34" charset="0"/>
            </a:endParaRPr>
          </a:p>
        </p:txBody>
      </p:sp>
      <p:sp>
        <p:nvSpPr>
          <p:cNvPr id="7" name="TextBox 6"/>
          <p:cNvSpPr txBox="1"/>
          <p:nvPr/>
        </p:nvSpPr>
        <p:spPr>
          <a:xfrm>
            <a:off x="533472" y="5749332"/>
            <a:ext cx="1981055" cy="1200329"/>
          </a:xfrm>
          <a:prstGeom prst="rect">
            <a:avLst/>
          </a:prstGeom>
          <a:noFill/>
        </p:spPr>
        <p:txBody>
          <a:bodyPr wrap="none" rtlCol="0">
            <a:spAutoFit/>
          </a:bodyPr>
          <a:lstStyle/>
          <a:p>
            <a:pPr algn="ctr"/>
            <a:r>
              <a:rPr lang="en-US" sz="2400" b="1" dirty="0" smtClean="0"/>
              <a:t>Probability of </a:t>
            </a:r>
          </a:p>
          <a:p>
            <a:pPr algn="ctr"/>
            <a:r>
              <a:rPr lang="en-US" sz="2400" b="1" dirty="0" smtClean="0"/>
              <a:t>Development</a:t>
            </a:r>
          </a:p>
          <a:p>
            <a:pPr algn="ctr"/>
            <a:r>
              <a:rPr lang="en-US" sz="2400" b="1" dirty="0" smtClean="0"/>
              <a:t>2080</a:t>
            </a:r>
            <a:endParaRPr lang="en-US" sz="2400" b="1" dirty="0"/>
          </a:p>
        </p:txBody>
      </p:sp>
      <p:sp>
        <p:nvSpPr>
          <p:cNvPr id="8" name="TextBox 7"/>
          <p:cNvSpPr txBox="1"/>
          <p:nvPr/>
        </p:nvSpPr>
        <p:spPr>
          <a:xfrm>
            <a:off x="8412704" y="6044260"/>
            <a:ext cx="2255296" cy="461665"/>
          </a:xfrm>
          <a:prstGeom prst="rect">
            <a:avLst/>
          </a:prstGeom>
          <a:noFill/>
        </p:spPr>
        <p:txBody>
          <a:bodyPr wrap="none" rtlCol="0">
            <a:spAutoFit/>
          </a:bodyPr>
          <a:lstStyle/>
          <a:p>
            <a:pPr algn="ctr"/>
            <a:r>
              <a:rPr lang="en-US" sz="2400" b="1" dirty="0" smtClean="0"/>
              <a:t>2080 Landcover</a:t>
            </a:r>
            <a:endParaRPr lang="en-US" sz="2400" b="1" dirty="0"/>
          </a:p>
        </p:txBody>
      </p:sp>
      <p:pic>
        <p:nvPicPr>
          <p:cNvPr id="3" name="Picture 2"/>
          <p:cNvPicPr>
            <a:picLocks noChangeAspect="1"/>
          </p:cNvPicPr>
          <p:nvPr/>
        </p:nvPicPr>
        <p:blipFill>
          <a:blip r:embed="rId4"/>
          <a:stretch>
            <a:fillRect/>
          </a:stretch>
        </p:blipFill>
        <p:spPr>
          <a:xfrm>
            <a:off x="2798428" y="4500797"/>
            <a:ext cx="5464649" cy="1968949"/>
          </a:xfrm>
          <a:prstGeom prst="rect">
            <a:avLst/>
          </a:prstGeom>
        </p:spPr>
      </p:pic>
    </p:spTree>
    <p:extLst>
      <p:ext uri="{BB962C8B-B14F-4D97-AF65-F5344CB8AC3E}">
        <p14:creationId xmlns:p14="http://schemas.microsoft.com/office/powerpoint/2010/main" val="3505129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Climate Suitability</a:t>
            </a:r>
          </a:p>
        </p:txBody>
      </p:sp>
      <p:grpSp>
        <p:nvGrpSpPr>
          <p:cNvPr id="3" name="Group 2"/>
          <p:cNvGrpSpPr/>
          <p:nvPr/>
        </p:nvGrpSpPr>
        <p:grpSpPr>
          <a:xfrm>
            <a:off x="3928554" y="6272203"/>
            <a:ext cx="4455078" cy="545234"/>
            <a:chOff x="2184769" y="5642173"/>
            <a:chExt cx="4683941" cy="851493"/>
          </a:xfrm>
        </p:grpSpPr>
        <p:pic>
          <p:nvPicPr>
            <p:cNvPr id="5" name="Picture 4"/>
            <p:cNvPicPr>
              <a:picLocks noChangeAspect="1"/>
            </p:cNvPicPr>
            <p:nvPr/>
          </p:nvPicPr>
          <p:blipFill rotWithShape="1">
            <a:blip r:embed="rId3"/>
            <a:srcRect l="11766" t="7145" r="5429" b="7835"/>
            <a:stretch/>
          </p:blipFill>
          <p:spPr>
            <a:xfrm rot="5400000">
              <a:off x="4375548" y="4729161"/>
              <a:ext cx="392904" cy="3136106"/>
            </a:xfrm>
            <a:prstGeom prst="rect">
              <a:avLst/>
            </a:prstGeom>
          </p:spPr>
        </p:pic>
        <p:sp>
          <p:nvSpPr>
            <p:cNvPr id="6"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Suitable</a:t>
              </a:r>
            </a:p>
          </p:txBody>
        </p:sp>
        <p:sp>
          <p:nvSpPr>
            <p:cNvPr id="9"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Unsuitable</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45" y="668562"/>
            <a:ext cx="4189724" cy="5421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145" y="668562"/>
            <a:ext cx="4189724" cy="5421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145" y="668561"/>
            <a:ext cx="4189724" cy="5421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7"/>
          <a:stretch>
            <a:fillRect/>
          </a:stretch>
        </p:blipFill>
        <p:spPr>
          <a:xfrm>
            <a:off x="1715351" y="4873551"/>
            <a:ext cx="1913267" cy="1692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a:stretch>
            <a:fillRect/>
          </a:stretch>
        </p:blipFill>
        <p:spPr>
          <a:xfrm>
            <a:off x="8616546" y="2715852"/>
            <a:ext cx="3333571" cy="1098898"/>
          </a:xfrm>
          <a:prstGeom prst="rect">
            <a:avLst/>
          </a:prstGeom>
        </p:spPr>
      </p:pic>
    </p:spTree>
    <p:extLst>
      <p:ext uri="{BB962C8B-B14F-4D97-AF65-F5344CB8AC3E}">
        <p14:creationId xmlns:p14="http://schemas.microsoft.com/office/powerpoint/2010/main" val="14653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2080 Landscape Capability (LC)</a:t>
            </a:r>
            <a:endParaRPr lang="en-US" sz="3600" b="1" dirty="0">
              <a:latin typeface="Calibri" panose="020F0502020204030204" pitchFamily="34" charset="0"/>
            </a:endParaRPr>
          </a:p>
        </p:txBody>
      </p:sp>
      <p:grpSp>
        <p:nvGrpSpPr>
          <p:cNvPr id="3" name="Group 2"/>
          <p:cNvGrpSpPr/>
          <p:nvPr/>
        </p:nvGrpSpPr>
        <p:grpSpPr>
          <a:xfrm>
            <a:off x="4011490" y="6393342"/>
            <a:ext cx="5256376" cy="375247"/>
            <a:chOff x="1832082" y="6076155"/>
            <a:chExt cx="5457564" cy="417511"/>
          </a:xfrm>
        </p:grpSpPr>
        <p:pic>
          <p:nvPicPr>
            <p:cNvPr id="4" name="Picture 3"/>
            <p:cNvPicPr>
              <a:picLocks noChangeAspect="1"/>
            </p:cNvPicPr>
            <p:nvPr/>
          </p:nvPicPr>
          <p:blipFill rotWithShape="1">
            <a:blip r:embed="rId3"/>
            <a:srcRect l="11766" t="7145" r="5429" b="7835"/>
            <a:stretch/>
          </p:blipFill>
          <p:spPr>
            <a:xfrm rot="5400000">
              <a:off x="4375548" y="4729161"/>
              <a:ext cx="392904" cy="3136106"/>
            </a:xfrm>
            <a:prstGeom prst="rect">
              <a:avLst/>
            </a:prstGeom>
          </p:spPr>
        </p:pic>
        <p:sp>
          <p:nvSpPr>
            <p:cNvPr id="5" name="Text Box 2"/>
            <p:cNvSpPr txBox="1">
              <a:spLocks noChangeArrowheads="1"/>
            </p:cNvSpPr>
            <p:nvPr/>
          </p:nvSpPr>
          <p:spPr bwMode="auto">
            <a:xfrm>
              <a:off x="6251421" y="6076155"/>
              <a:ext cx="1038225" cy="410931"/>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High</a:t>
              </a:r>
            </a:p>
          </p:txBody>
        </p:sp>
        <p:sp>
          <p:nvSpPr>
            <p:cNvPr id="6" name="Text Box 2"/>
            <p:cNvSpPr txBox="1">
              <a:spLocks noChangeArrowheads="1"/>
            </p:cNvSpPr>
            <p:nvPr/>
          </p:nvSpPr>
          <p:spPr bwMode="auto">
            <a:xfrm>
              <a:off x="1832082" y="6076155"/>
              <a:ext cx="1038225" cy="410930"/>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Low</a:t>
              </a:r>
            </a:p>
          </p:txBody>
        </p:sp>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942" y="1464957"/>
            <a:ext cx="2854048" cy="369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1813555" y="867368"/>
            <a:ext cx="3530133" cy="2580621"/>
            <a:chOff x="5252902" y="515550"/>
            <a:chExt cx="3530133" cy="2580621"/>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2902" y="515550"/>
              <a:ext cx="1994117" cy="258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Box 2"/>
            <p:cNvSpPr txBox="1">
              <a:spLocks noChangeArrowheads="1"/>
            </p:cNvSpPr>
            <p:nvPr/>
          </p:nvSpPr>
          <p:spPr bwMode="auto">
            <a:xfrm>
              <a:off x="7118590" y="735326"/>
              <a:ext cx="1664445" cy="646331"/>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Habitat capability</a:t>
              </a:r>
            </a:p>
          </p:txBody>
        </p:sp>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555" y="3646795"/>
            <a:ext cx="1994118" cy="258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 Box 2"/>
          <p:cNvSpPr txBox="1">
            <a:spLocks noChangeArrowheads="1"/>
          </p:cNvSpPr>
          <p:nvPr/>
        </p:nvSpPr>
        <p:spPr bwMode="auto">
          <a:xfrm>
            <a:off x="3736831" y="5243590"/>
            <a:ext cx="1629669" cy="646331"/>
          </a:xfrm>
          <a:prstGeom prst="rect">
            <a:avLst/>
          </a:prstGeom>
          <a:noFill/>
          <a:ln w="9525">
            <a:noFill/>
            <a:miter lim="800000"/>
            <a:headEnd/>
            <a:tailEnd/>
          </a:ln>
          <a:effectLst/>
        </p:spPr>
        <p:txBody>
          <a:bodyPr wrap="square">
            <a:spAutoFit/>
          </a:bodyPr>
          <a:lstStyle/>
          <a:p>
            <a:pPr algn="ctr">
              <a:defRPr/>
            </a:pPr>
            <a:r>
              <a:rPr lang="en-US" b="1" dirty="0" smtClean="0">
                <a:latin typeface="Calibri" panose="020F0502020204030204" pitchFamily="34" charset="0"/>
              </a:rPr>
              <a:t>Climate</a:t>
            </a:r>
          </a:p>
          <a:p>
            <a:pPr algn="ctr">
              <a:defRPr/>
            </a:pPr>
            <a:r>
              <a:rPr lang="en-US" b="1" dirty="0" smtClean="0">
                <a:latin typeface="Calibri" panose="020F0502020204030204" pitchFamily="34" charset="0"/>
              </a:rPr>
              <a:t> </a:t>
            </a:r>
            <a:r>
              <a:rPr lang="en-US" b="1" dirty="0">
                <a:latin typeface="Calibri" panose="020F0502020204030204" pitchFamily="34" charset="0"/>
              </a:rPr>
              <a:t>suitability</a:t>
            </a:r>
          </a:p>
        </p:txBody>
      </p:sp>
      <p:pic>
        <p:nvPicPr>
          <p:cNvPr id="14" name="Picture 13"/>
          <p:cNvPicPr>
            <a:picLocks noChangeAspect="1"/>
          </p:cNvPicPr>
          <p:nvPr/>
        </p:nvPicPr>
        <p:blipFill>
          <a:blip r:embed="rId7"/>
          <a:stretch>
            <a:fillRect/>
          </a:stretch>
        </p:blipFill>
        <p:spPr>
          <a:xfrm>
            <a:off x="10264877" y="5132549"/>
            <a:ext cx="1637542" cy="1448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2055609" y="1071156"/>
            <a:ext cx="601447" cy="338554"/>
          </a:xfrm>
          <a:prstGeom prst="rect">
            <a:avLst/>
          </a:prstGeom>
          <a:solidFill>
            <a:schemeClr val="bg1"/>
          </a:solidFill>
        </p:spPr>
        <p:txBody>
          <a:bodyPr wrap="none" rtlCol="0">
            <a:spAutoFit/>
          </a:bodyPr>
          <a:lstStyle/>
          <a:p>
            <a:r>
              <a:rPr lang="en-US" sz="1600" b="1" dirty="0" smtClean="0"/>
              <a:t>2080</a:t>
            </a:r>
            <a:endParaRPr lang="en-US" sz="1600" b="1" dirty="0"/>
          </a:p>
        </p:txBody>
      </p:sp>
      <p:sp>
        <p:nvSpPr>
          <p:cNvPr id="16" name="TextBox 15"/>
          <p:cNvSpPr txBox="1"/>
          <p:nvPr/>
        </p:nvSpPr>
        <p:spPr>
          <a:xfrm>
            <a:off x="2055610" y="3806278"/>
            <a:ext cx="601447" cy="338554"/>
          </a:xfrm>
          <a:prstGeom prst="rect">
            <a:avLst/>
          </a:prstGeom>
          <a:solidFill>
            <a:schemeClr val="bg1"/>
          </a:solidFill>
        </p:spPr>
        <p:txBody>
          <a:bodyPr wrap="none" rtlCol="0">
            <a:spAutoFit/>
          </a:bodyPr>
          <a:lstStyle/>
          <a:p>
            <a:r>
              <a:rPr lang="en-US" sz="1600" b="1" dirty="0" smtClean="0"/>
              <a:t>2080</a:t>
            </a:r>
            <a:endParaRPr lang="en-US" sz="1600" b="1" dirty="0"/>
          </a:p>
        </p:txBody>
      </p:sp>
      <p:cxnSp>
        <p:nvCxnSpPr>
          <p:cNvPr id="17" name="Straight Connector 16"/>
          <p:cNvCxnSpPr/>
          <p:nvPr/>
        </p:nvCxnSpPr>
        <p:spPr>
          <a:xfrm>
            <a:off x="3839052" y="2203447"/>
            <a:ext cx="1954094" cy="1018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846030" y="3221867"/>
            <a:ext cx="1947119" cy="21425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93146" y="3221866"/>
            <a:ext cx="1237796" cy="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 Box 2"/>
          <p:cNvSpPr txBox="1">
            <a:spLocks noChangeArrowheads="1"/>
          </p:cNvSpPr>
          <p:nvPr/>
        </p:nvSpPr>
        <p:spPr bwMode="auto">
          <a:xfrm>
            <a:off x="5366500" y="2886497"/>
            <a:ext cx="1664445"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Product</a:t>
            </a:r>
          </a:p>
        </p:txBody>
      </p:sp>
    </p:spTree>
    <p:extLst>
      <p:ext uri="{BB962C8B-B14F-4D97-AF65-F5344CB8AC3E}">
        <p14:creationId xmlns:p14="http://schemas.microsoft.com/office/powerpoint/2010/main" val="4133964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Future Uncertainty</a:t>
            </a:r>
            <a:endParaRPr lang="en-US" sz="3600" b="1" dirty="0">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23416095"/>
              </p:ext>
            </p:extLst>
          </p:nvPr>
        </p:nvGraphicFramePr>
        <p:xfrm>
          <a:off x="4343398" y="2844797"/>
          <a:ext cx="7581902" cy="2187845"/>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369225432"/>
                    </a:ext>
                  </a:extLst>
                </a:gridCol>
                <a:gridCol w="1083129">
                  <a:extLst>
                    <a:ext uri="{9D8B030D-6E8A-4147-A177-3AD203B41FA5}">
                      <a16:colId xmlns:a16="http://schemas.microsoft.com/office/drawing/2014/main" val="263971894"/>
                    </a:ext>
                  </a:extLst>
                </a:gridCol>
                <a:gridCol w="1083129">
                  <a:extLst>
                    <a:ext uri="{9D8B030D-6E8A-4147-A177-3AD203B41FA5}">
                      <a16:colId xmlns:a16="http://schemas.microsoft.com/office/drawing/2014/main" val="1140298426"/>
                    </a:ext>
                  </a:extLst>
                </a:gridCol>
                <a:gridCol w="1083129">
                  <a:extLst>
                    <a:ext uri="{9D8B030D-6E8A-4147-A177-3AD203B41FA5}">
                      <a16:colId xmlns:a16="http://schemas.microsoft.com/office/drawing/2014/main" val="761828455"/>
                    </a:ext>
                  </a:extLst>
                </a:gridCol>
                <a:gridCol w="1083129">
                  <a:extLst>
                    <a:ext uri="{9D8B030D-6E8A-4147-A177-3AD203B41FA5}">
                      <a16:colId xmlns:a16="http://schemas.microsoft.com/office/drawing/2014/main" val="1493787242"/>
                    </a:ext>
                  </a:extLst>
                </a:gridCol>
                <a:gridCol w="1083129">
                  <a:extLst>
                    <a:ext uri="{9D8B030D-6E8A-4147-A177-3AD203B41FA5}">
                      <a16:colId xmlns:a16="http://schemas.microsoft.com/office/drawing/2014/main" val="509409658"/>
                    </a:ext>
                  </a:extLst>
                </a:gridCol>
              </a:tblGrid>
              <a:tr h="437569">
                <a:tc>
                  <a:txBody>
                    <a:bodyPr/>
                    <a:lstStyle/>
                    <a:p>
                      <a:endParaRPr lang="en-US" dirty="0"/>
                    </a:p>
                  </a:txBody>
                  <a:tcPr/>
                </a:tc>
                <a:tc gridSpan="2">
                  <a:txBody>
                    <a:bodyPr/>
                    <a:lstStyle/>
                    <a:p>
                      <a:pPr algn="ctr"/>
                      <a:r>
                        <a:rPr lang="en-US" dirty="0" smtClean="0"/>
                        <a:t>Climate</a:t>
                      </a:r>
                      <a:endParaRPr lang="en-US" dirty="0"/>
                    </a:p>
                  </a:txBody>
                  <a:tcPr/>
                </a:tc>
                <a:tc hMerge="1">
                  <a:txBody>
                    <a:bodyPr/>
                    <a:lstStyle/>
                    <a:p>
                      <a:endParaRPr lang="en-US" dirty="0"/>
                    </a:p>
                  </a:txBody>
                  <a:tcPr/>
                </a:tc>
                <a:tc>
                  <a:txBody>
                    <a:bodyPr/>
                    <a:lstStyle/>
                    <a:p>
                      <a:pPr algn="ctr"/>
                      <a:r>
                        <a:rPr lang="en-US" dirty="0" smtClean="0"/>
                        <a:t>SLR</a:t>
                      </a:r>
                      <a:endParaRPr lang="en-US" dirty="0"/>
                    </a:p>
                  </a:txBody>
                  <a:tcPr/>
                </a:tc>
                <a:tc gridSpan="2">
                  <a:txBody>
                    <a:bodyPr/>
                    <a:lstStyle/>
                    <a:p>
                      <a:pPr algn="ctr"/>
                      <a:r>
                        <a:rPr lang="en-US" dirty="0" smtClean="0"/>
                        <a:t>SPRAWL</a:t>
                      </a:r>
                      <a:endParaRPr lang="en-US" dirty="0"/>
                    </a:p>
                  </a:txBody>
                  <a:tcPr/>
                </a:tc>
                <a:tc hMerge="1">
                  <a:txBody>
                    <a:bodyPr/>
                    <a:lstStyle/>
                    <a:p>
                      <a:endParaRPr lang="en-US" dirty="0"/>
                    </a:p>
                  </a:txBody>
                  <a:tcPr/>
                </a:tc>
                <a:extLst>
                  <a:ext uri="{0D108BD9-81ED-4DB2-BD59-A6C34878D82A}">
                    <a16:rowId xmlns:a16="http://schemas.microsoft.com/office/drawing/2014/main" val="3741686843"/>
                  </a:ext>
                </a:extLst>
              </a:tr>
              <a:tr h="437569">
                <a:tc>
                  <a:txBody>
                    <a:bodyPr/>
                    <a:lstStyle/>
                    <a:p>
                      <a:endParaRPr lang="en-US" dirty="0"/>
                    </a:p>
                  </a:txBody>
                  <a:tcPr/>
                </a:tc>
                <a:tc>
                  <a:txBody>
                    <a:bodyPr/>
                    <a:lstStyle/>
                    <a:p>
                      <a:pPr algn="ctr"/>
                      <a:r>
                        <a:rPr lang="en-US" b="1" dirty="0" smtClean="0"/>
                        <a:t>RCP 4.5</a:t>
                      </a:r>
                      <a:endParaRPr lang="en-US" b="1" dirty="0"/>
                    </a:p>
                  </a:txBody>
                  <a:tcPr/>
                </a:tc>
                <a:tc>
                  <a:txBody>
                    <a:bodyPr/>
                    <a:lstStyle/>
                    <a:p>
                      <a:pPr algn="ctr"/>
                      <a:r>
                        <a:rPr lang="en-US" b="1" dirty="0" smtClean="0"/>
                        <a:t>RCP 8.5</a:t>
                      </a:r>
                      <a:endParaRPr lang="en-US" b="1" dirty="0"/>
                    </a:p>
                  </a:txBody>
                  <a:tcPr/>
                </a:tc>
                <a:tc>
                  <a:txBody>
                    <a:bodyPr/>
                    <a:lstStyle/>
                    <a:p>
                      <a:pPr algn="ctr"/>
                      <a:r>
                        <a:rPr lang="en-US" b="1" dirty="0" smtClean="0"/>
                        <a:t>USGS</a:t>
                      </a:r>
                      <a:endParaRPr lang="en-US" b="1" dirty="0"/>
                    </a:p>
                  </a:txBody>
                  <a:tcPr/>
                </a:tc>
                <a:tc>
                  <a:txBody>
                    <a:bodyPr/>
                    <a:lstStyle/>
                    <a:p>
                      <a:pPr algn="ctr"/>
                      <a:r>
                        <a:rPr lang="en-US" b="1" dirty="0" smtClean="0"/>
                        <a:t>Baseline</a:t>
                      </a:r>
                      <a:endParaRPr lang="en-US" b="1" dirty="0"/>
                    </a:p>
                  </a:txBody>
                  <a:tcPr/>
                </a:tc>
                <a:tc>
                  <a:txBody>
                    <a:bodyPr/>
                    <a:lstStyle/>
                    <a:p>
                      <a:pPr algn="ctr"/>
                      <a:r>
                        <a:rPr lang="en-US" b="1" dirty="0" smtClean="0"/>
                        <a:t>Plus</a:t>
                      </a:r>
                      <a:endParaRPr lang="en-US" b="1" dirty="0"/>
                    </a:p>
                  </a:txBody>
                  <a:tcPr/>
                </a:tc>
                <a:extLst>
                  <a:ext uri="{0D108BD9-81ED-4DB2-BD59-A6C34878D82A}">
                    <a16:rowId xmlns:a16="http://schemas.microsoft.com/office/drawing/2014/main" val="408544175"/>
                  </a:ext>
                </a:extLst>
              </a:tr>
              <a:tr h="437569">
                <a:tc>
                  <a:txBody>
                    <a:bodyPr/>
                    <a:lstStyle/>
                    <a:p>
                      <a:pPr algn="ct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1365539082"/>
                  </a:ext>
                </a:extLst>
              </a:tr>
              <a:tr h="437569">
                <a:tc>
                  <a:txBody>
                    <a:bodyPr/>
                    <a:lstStyle/>
                    <a:p>
                      <a:pPr algn="ctr"/>
                      <a:endParaRPr lang="en-US" b="1" dirty="0"/>
                    </a:p>
                  </a:txBody>
                  <a:tcP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a:p>
                  </a:txBody>
                  <a:tcPr anchor="ctr"/>
                </a:tc>
                <a:tc>
                  <a:txBody>
                    <a:bodyPr/>
                    <a:lstStyle/>
                    <a:p>
                      <a:pPr algn="ctr"/>
                      <a:endParaRPr lang="en-US" b="1"/>
                    </a:p>
                  </a:txBody>
                  <a:tcPr anchor="ctr"/>
                </a:tc>
                <a:extLst>
                  <a:ext uri="{0D108BD9-81ED-4DB2-BD59-A6C34878D82A}">
                    <a16:rowId xmlns:a16="http://schemas.microsoft.com/office/drawing/2014/main" val="2494920768"/>
                  </a:ext>
                </a:extLst>
              </a:tr>
              <a:tr h="437569">
                <a:tc>
                  <a:txBody>
                    <a:bodyPr/>
                    <a:lstStyle/>
                    <a:p>
                      <a:pPr algn="ctr"/>
                      <a:endParaRPr lang="en-US" b="1" dirty="0"/>
                    </a:p>
                  </a:txBody>
                  <a:tcP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extLst>
                  <a:ext uri="{0D108BD9-81ED-4DB2-BD59-A6C34878D82A}">
                    <a16:rowId xmlns:a16="http://schemas.microsoft.com/office/drawing/2014/main" val="954070038"/>
                  </a:ext>
                </a:extLst>
              </a:tr>
            </a:tbl>
          </a:graphicData>
        </a:graphic>
      </p:graphicFrame>
      <p:sp>
        <p:nvSpPr>
          <p:cNvPr id="6" name="TextBox 5"/>
          <p:cNvSpPr txBox="1"/>
          <p:nvPr/>
        </p:nvSpPr>
        <p:spPr>
          <a:xfrm>
            <a:off x="6544506" y="1684223"/>
            <a:ext cx="5173596" cy="830997"/>
          </a:xfrm>
          <a:prstGeom prst="rect">
            <a:avLst/>
          </a:prstGeom>
          <a:noFill/>
        </p:spPr>
        <p:txBody>
          <a:bodyPr wrap="none" rtlCol="0">
            <a:spAutoFit/>
          </a:bodyPr>
          <a:lstStyle/>
          <a:p>
            <a:pPr algn="ctr"/>
            <a:r>
              <a:rPr lang="en-US" sz="2400" b="1" u="sng" dirty="0" smtClean="0"/>
              <a:t>Environmental Scenarios</a:t>
            </a:r>
          </a:p>
          <a:p>
            <a:pPr algn="ctr"/>
            <a:r>
              <a:rPr lang="en-US" sz="2400" b="1" dirty="0" smtClean="0"/>
              <a:t>Uncertainty of future (2080) conditions</a:t>
            </a:r>
            <a:endParaRPr lang="en-US" sz="2400" b="1" dirty="0"/>
          </a:p>
        </p:txBody>
      </p:sp>
      <p:pic>
        <p:nvPicPr>
          <p:cNvPr id="10" name="Picture 9"/>
          <p:cNvPicPr>
            <a:picLocks noChangeAspect="1"/>
          </p:cNvPicPr>
          <p:nvPr/>
        </p:nvPicPr>
        <p:blipFill>
          <a:blip r:embed="rId2"/>
          <a:stretch>
            <a:fillRect/>
          </a:stretch>
        </p:blipFill>
        <p:spPr>
          <a:xfrm>
            <a:off x="763386" y="1002164"/>
            <a:ext cx="3360398" cy="1690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261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Future Uncertainty</a:t>
            </a:r>
            <a:endParaRPr lang="en-US" sz="3600" b="1" dirty="0">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92839909"/>
              </p:ext>
            </p:extLst>
          </p:nvPr>
        </p:nvGraphicFramePr>
        <p:xfrm>
          <a:off x="4343398" y="2844797"/>
          <a:ext cx="7581902" cy="2592867"/>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369225432"/>
                    </a:ext>
                  </a:extLst>
                </a:gridCol>
                <a:gridCol w="1083129">
                  <a:extLst>
                    <a:ext uri="{9D8B030D-6E8A-4147-A177-3AD203B41FA5}">
                      <a16:colId xmlns:a16="http://schemas.microsoft.com/office/drawing/2014/main" val="263971894"/>
                    </a:ext>
                  </a:extLst>
                </a:gridCol>
                <a:gridCol w="1083129">
                  <a:extLst>
                    <a:ext uri="{9D8B030D-6E8A-4147-A177-3AD203B41FA5}">
                      <a16:colId xmlns:a16="http://schemas.microsoft.com/office/drawing/2014/main" val="1140298426"/>
                    </a:ext>
                  </a:extLst>
                </a:gridCol>
                <a:gridCol w="1083129">
                  <a:extLst>
                    <a:ext uri="{9D8B030D-6E8A-4147-A177-3AD203B41FA5}">
                      <a16:colId xmlns:a16="http://schemas.microsoft.com/office/drawing/2014/main" val="761828455"/>
                    </a:ext>
                  </a:extLst>
                </a:gridCol>
                <a:gridCol w="1083129">
                  <a:extLst>
                    <a:ext uri="{9D8B030D-6E8A-4147-A177-3AD203B41FA5}">
                      <a16:colId xmlns:a16="http://schemas.microsoft.com/office/drawing/2014/main" val="1493787242"/>
                    </a:ext>
                  </a:extLst>
                </a:gridCol>
                <a:gridCol w="1083129">
                  <a:extLst>
                    <a:ext uri="{9D8B030D-6E8A-4147-A177-3AD203B41FA5}">
                      <a16:colId xmlns:a16="http://schemas.microsoft.com/office/drawing/2014/main" val="509409658"/>
                    </a:ext>
                  </a:extLst>
                </a:gridCol>
              </a:tblGrid>
              <a:tr h="437569">
                <a:tc>
                  <a:txBody>
                    <a:bodyPr/>
                    <a:lstStyle/>
                    <a:p>
                      <a:endParaRPr lang="en-US" dirty="0"/>
                    </a:p>
                  </a:txBody>
                  <a:tcPr/>
                </a:tc>
                <a:tc gridSpan="2">
                  <a:txBody>
                    <a:bodyPr/>
                    <a:lstStyle/>
                    <a:p>
                      <a:pPr algn="ctr"/>
                      <a:r>
                        <a:rPr lang="en-US" dirty="0" smtClean="0"/>
                        <a:t>Climate</a:t>
                      </a:r>
                      <a:endParaRPr lang="en-US" dirty="0"/>
                    </a:p>
                  </a:txBody>
                  <a:tcPr/>
                </a:tc>
                <a:tc hMerge="1">
                  <a:txBody>
                    <a:bodyPr/>
                    <a:lstStyle/>
                    <a:p>
                      <a:endParaRPr lang="en-US" dirty="0"/>
                    </a:p>
                  </a:txBody>
                  <a:tcPr/>
                </a:tc>
                <a:tc>
                  <a:txBody>
                    <a:bodyPr/>
                    <a:lstStyle/>
                    <a:p>
                      <a:pPr algn="ctr"/>
                      <a:r>
                        <a:rPr lang="en-US" dirty="0" smtClean="0"/>
                        <a:t>SLR</a:t>
                      </a:r>
                      <a:endParaRPr lang="en-US" dirty="0"/>
                    </a:p>
                  </a:txBody>
                  <a:tcPr/>
                </a:tc>
                <a:tc gridSpan="2">
                  <a:txBody>
                    <a:bodyPr/>
                    <a:lstStyle/>
                    <a:p>
                      <a:pPr algn="ctr"/>
                      <a:r>
                        <a:rPr lang="en-US" dirty="0" smtClean="0"/>
                        <a:t>SPRAWL</a:t>
                      </a:r>
                      <a:endParaRPr lang="en-US" dirty="0"/>
                    </a:p>
                  </a:txBody>
                  <a:tcPr/>
                </a:tc>
                <a:tc hMerge="1">
                  <a:txBody>
                    <a:bodyPr/>
                    <a:lstStyle/>
                    <a:p>
                      <a:endParaRPr lang="en-US" dirty="0"/>
                    </a:p>
                  </a:txBody>
                  <a:tcPr/>
                </a:tc>
                <a:extLst>
                  <a:ext uri="{0D108BD9-81ED-4DB2-BD59-A6C34878D82A}">
                    <a16:rowId xmlns:a16="http://schemas.microsoft.com/office/drawing/2014/main" val="3741686843"/>
                  </a:ext>
                </a:extLst>
              </a:tr>
              <a:tr h="437569">
                <a:tc>
                  <a:txBody>
                    <a:bodyPr/>
                    <a:lstStyle/>
                    <a:p>
                      <a:endParaRPr lang="en-US" dirty="0"/>
                    </a:p>
                  </a:txBody>
                  <a:tcPr/>
                </a:tc>
                <a:tc>
                  <a:txBody>
                    <a:bodyPr/>
                    <a:lstStyle/>
                    <a:p>
                      <a:pPr algn="ctr"/>
                      <a:r>
                        <a:rPr lang="en-US" b="1" dirty="0" smtClean="0"/>
                        <a:t>RCP 4.5</a:t>
                      </a:r>
                      <a:endParaRPr lang="en-US" b="1" dirty="0"/>
                    </a:p>
                  </a:txBody>
                  <a:tcPr/>
                </a:tc>
                <a:tc>
                  <a:txBody>
                    <a:bodyPr/>
                    <a:lstStyle/>
                    <a:p>
                      <a:pPr algn="ctr"/>
                      <a:r>
                        <a:rPr lang="en-US" b="1" dirty="0" smtClean="0"/>
                        <a:t>RCP 8.5</a:t>
                      </a:r>
                      <a:endParaRPr lang="en-US" b="1" dirty="0"/>
                    </a:p>
                  </a:txBody>
                  <a:tcPr/>
                </a:tc>
                <a:tc>
                  <a:txBody>
                    <a:bodyPr/>
                    <a:lstStyle/>
                    <a:p>
                      <a:pPr algn="ctr"/>
                      <a:r>
                        <a:rPr lang="en-US" b="1" dirty="0" smtClean="0"/>
                        <a:t>USGS</a:t>
                      </a:r>
                      <a:endParaRPr lang="en-US" b="1" dirty="0"/>
                    </a:p>
                  </a:txBody>
                  <a:tcPr/>
                </a:tc>
                <a:tc>
                  <a:txBody>
                    <a:bodyPr/>
                    <a:lstStyle/>
                    <a:p>
                      <a:pPr algn="ctr"/>
                      <a:r>
                        <a:rPr lang="en-US" b="1" dirty="0" smtClean="0"/>
                        <a:t>Baseline</a:t>
                      </a:r>
                      <a:endParaRPr lang="en-US" b="1" dirty="0"/>
                    </a:p>
                  </a:txBody>
                  <a:tcPr/>
                </a:tc>
                <a:tc>
                  <a:txBody>
                    <a:bodyPr/>
                    <a:lstStyle/>
                    <a:p>
                      <a:pPr algn="ctr"/>
                      <a:r>
                        <a:rPr lang="en-US" b="1" dirty="0" smtClean="0"/>
                        <a:t>Plus</a:t>
                      </a:r>
                      <a:endParaRPr lang="en-US" b="1" dirty="0"/>
                    </a:p>
                  </a:txBody>
                  <a:tcPr/>
                </a:tc>
                <a:extLst>
                  <a:ext uri="{0D108BD9-81ED-4DB2-BD59-A6C34878D82A}">
                    <a16:rowId xmlns:a16="http://schemas.microsoft.com/office/drawing/2014/main" val="408544175"/>
                  </a:ext>
                </a:extLst>
              </a:tr>
              <a:tr h="437569">
                <a:tc>
                  <a:txBody>
                    <a:bodyPr/>
                    <a:lstStyle/>
                    <a:p>
                      <a:pPr algn="ctr"/>
                      <a:r>
                        <a:rPr lang="en-US" b="1" dirty="0" smtClean="0"/>
                        <a:t>Habitat</a:t>
                      </a:r>
                      <a:r>
                        <a:rPr lang="en-US" b="1" baseline="0" dirty="0" smtClean="0"/>
                        <a:t> change only</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endParaRPr lang="en-US" b="1" dirty="0"/>
                    </a:p>
                  </a:txBody>
                  <a:tcPr/>
                </a:tc>
                <a:tc>
                  <a:txBody>
                    <a:bodyPr/>
                    <a:lstStyle/>
                    <a:p>
                      <a:pPr algn="ctr"/>
                      <a:endParaRPr lang="en-US" b="1" dirty="0"/>
                    </a:p>
                  </a:txBody>
                  <a:tcPr/>
                </a:tc>
                <a:extLst>
                  <a:ext uri="{0D108BD9-81ED-4DB2-BD59-A6C34878D82A}">
                    <a16:rowId xmlns:a16="http://schemas.microsoft.com/office/drawing/2014/main" val="1365539082"/>
                  </a:ext>
                </a:extLst>
              </a:tr>
              <a:tr h="437569">
                <a:tc>
                  <a:txBody>
                    <a:bodyPr/>
                    <a:lstStyle/>
                    <a:p>
                      <a:pPr algn="ctr"/>
                      <a:r>
                        <a:rPr lang="en-US" b="1" dirty="0" smtClean="0"/>
                        <a:t>Climate change only </a:t>
                      </a:r>
                    </a:p>
                    <a:p>
                      <a:pPr algn="ctr"/>
                      <a:r>
                        <a:rPr lang="en-US" b="1" dirty="0" smtClean="0"/>
                        <a:t>Tracking</a:t>
                      </a:r>
                      <a:endParaRPr lang="en-US" b="1" dirty="0"/>
                    </a:p>
                  </a:txBody>
                  <a:tcP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a:p>
                  </a:txBody>
                  <a:tcPr anchor="ctr"/>
                </a:tc>
                <a:tc>
                  <a:txBody>
                    <a:bodyPr/>
                    <a:lstStyle/>
                    <a:p>
                      <a:pPr algn="ctr"/>
                      <a:endParaRPr lang="en-US" b="1"/>
                    </a:p>
                  </a:txBody>
                  <a:tcPr anchor="ctr"/>
                </a:tc>
                <a:extLst>
                  <a:ext uri="{0D108BD9-81ED-4DB2-BD59-A6C34878D82A}">
                    <a16:rowId xmlns:a16="http://schemas.microsoft.com/office/drawing/2014/main" val="2494920768"/>
                  </a:ext>
                </a:extLst>
              </a:tr>
              <a:tr h="437569">
                <a:tc>
                  <a:txBody>
                    <a:bodyPr/>
                    <a:lstStyle/>
                    <a:p>
                      <a:pPr algn="ctr"/>
                      <a:r>
                        <a:rPr lang="en-US" b="1" dirty="0" smtClean="0"/>
                        <a:t>Climate change only Refugia</a:t>
                      </a:r>
                      <a:endParaRPr lang="en-US" b="1" dirty="0"/>
                    </a:p>
                  </a:txBody>
                  <a:tcP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extLst>
                  <a:ext uri="{0D108BD9-81ED-4DB2-BD59-A6C34878D82A}">
                    <a16:rowId xmlns:a16="http://schemas.microsoft.com/office/drawing/2014/main" val="954070038"/>
                  </a:ext>
                </a:extLst>
              </a:tr>
            </a:tbl>
          </a:graphicData>
        </a:graphic>
      </p:graphicFrame>
      <p:sp>
        <p:nvSpPr>
          <p:cNvPr id="6" name="TextBox 5"/>
          <p:cNvSpPr txBox="1"/>
          <p:nvPr/>
        </p:nvSpPr>
        <p:spPr>
          <a:xfrm>
            <a:off x="6544506" y="1684223"/>
            <a:ext cx="5173596" cy="830997"/>
          </a:xfrm>
          <a:prstGeom prst="rect">
            <a:avLst/>
          </a:prstGeom>
          <a:noFill/>
        </p:spPr>
        <p:txBody>
          <a:bodyPr wrap="none" rtlCol="0">
            <a:spAutoFit/>
          </a:bodyPr>
          <a:lstStyle/>
          <a:p>
            <a:pPr algn="ctr"/>
            <a:r>
              <a:rPr lang="en-US" sz="2400" b="1" u="sng" dirty="0" smtClean="0"/>
              <a:t>Environmental Scenarios</a:t>
            </a:r>
          </a:p>
          <a:p>
            <a:pPr algn="ctr"/>
            <a:r>
              <a:rPr lang="en-US" sz="2400" b="1" dirty="0" smtClean="0"/>
              <a:t>Uncertainty of future (2080) conditions</a:t>
            </a:r>
            <a:endParaRPr lang="en-US" sz="2400" b="1" dirty="0"/>
          </a:p>
        </p:txBody>
      </p:sp>
      <p:sp>
        <p:nvSpPr>
          <p:cNvPr id="7" name="TextBox 6"/>
          <p:cNvSpPr txBox="1"/>
          <p:nvPr/>
        </p:nvSpPr>
        <p:spPr>
          <a:xfrm>
            <a:off x="21912" y="3829808"/>
            <a:ext cx="4185826" cy="1200329"/>
          </a:xfrm>
          <a:prstGeom prst="rect">
            <a:avLst/>
          </a:prstGeom>
          <a:noFill/>
        </p:spPr>
        <p:txBody>
          <a:bodyPr wrap="none" rtlCol="0">
            <a:spAutoFit/>
          </a:bodyPr>
          <a:lstStyle/>
          <a:p>
            <a:pPr algn="ctr"/>
            <a:r>
              <a:rPr lang="en-US" sz="2400" b="1" u="sng" dirty="0" smtClean="0"/>
              <a:t>Species Response Scenarios</a:t>
            </a:r>
          </a:p>
          <a:p>
            <a:pPr algn="ctr"/>
            <a:r>
              <a:rPr lang="en-US" sz="2400" b="1" dirty="0" smtClean="0"/>
              <a:t>Uncertainty of how species </a:t>
            </a:r>
          </a:p>
          <a:p>
            <a:pPr algn="ctr"/>
            <a:r>
              <a:rPr lang="en-US" sz="2400" b="1" dirty="0" smtClean="0"/>
              <a:t>will respond to 2080 conditions</a:t>
            </a:r>
            <a:endParaRPr lang="en-US" sz="2400" b="1" dirty="0"/>
          </a:p>
        </p:txBody>
      </p:sp>
      <p:pic>
        <p:nvPicPr>
          <p:cNvPr id="10" name="Picture 9"/>
          <p:cNvPicPr>
            <a:picLocks noChangeAspect="1"/>
          </p:cNvPicPr>
          <p:nvPr/>
        </p:nvPicPr>
        <p:blipFill>
          <a:blip r:embed="rId2"/>
          <a:stretch>
            <a:fillRect/>
          </a:stretch>
        </p:blipFill>
        <p:spPr>
          <a:xfrm>
            <a:off x="763386" y="1002164"/>
            <a:ext cx="3360398" cy="1690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599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885531"/>
            <a:ext cx="12192000" cy="892552"/>
          </a:xfrm>
          <a:prstGeom prst="rect">
            <a:avLst/>
          </a:prstGeom>
          <a:noFill/>
          <a:ln w="9525">
            <a:noFill/>
            <a:miter lim="800000"/>
            <a:headEnd/>
            <a:tailEnd/>
          </a:ln>
          <a:effectLst/>
        </p:spPr>
        <p:txBody>
          <a:bodyPr wrap="square">
            <a:spAutoFit/>
          </a:bodyPr>
          <a:lstStyle/>
          <a:p>
            <a:pPr algn="ctr">
              <a:defRPr/>
            </a:pPr>
            <a:r>
              <a:rPr lang="en-US" sz="2800" b="1" dirty="0" smtClean="0">
                <a:solidFill>
                  <a:prstClr val="black"/>
                </a:solidFill>
                <a:latin typeface="Calibri" panose="020F0502020204030204" pitchFamily="34" charset="0"/>
              </a:rPr>
              <a:t>Global populations of vertebrates have decreased by 58% since 1970 </a:t>
            </a:r>
            <a:endParaRPr lang="en-US" sz="2800" b="1" dirty="0">
              <a:solidFill>
                <a:prstClr val="black"/>
              </a:solidFill>
              <a:latin typeface="Calibri" panose="020F0502020204030204" pitchFamily="34" charset="0"/>
            </a:endParaRPr>
          </a:p>
          <a:p>
            <a:pPr algn="ctr">
              <a:defRPr/>
            </a:pPr>
            <a:r>
              <a:rPr lang="en-US" sz="2400" b="1" i="1" dirty="0" smtClean="0">
                <a:solidFill>
                  <a:prstClr val="black"/>
                </a:solidFill>
                <a:latin typeface="Calibri" panose="020F0502020204030204" pitchFamily="34" charset="0"/>
              </a:rPr>
              <a:t>WWF, Living Planet Report 2016</a:t>
            </a:r>
            <a:endParaRPr lang="en-US" sz="2400" b="1" i="1" dirty="0">
              <a:solidFill>
                <a:prstClr val="black"/>
              </a:solidFill>
              <a:latin typeface="Calibri" panose="020F0502020204030204" pitchFamily="34" charset="0"/>
            </a:endParaRPr>
          </a:p>
        </p:txBody>
      </p:sp>
      <p:sp>
        <p:nvSpPr>
          <p:cNvPr id="29"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algn="ctr">
              <a:defRPr/>
            </a:pPr>
            <a:r>
              <a:rPr lang="en-US" sz="3600" b="1" dirty="0">
                <a:latin typeface="Calibri" panose="020F0502020204030204" pitchFamily="34" charset="0"/>
              </a:rPr>
              <a:t>Wildlife populations at risk</a:t>
            </a:r>
          </a:p>
        </p:txBody>
      </p:sp>
      <p:pic>
        <p:nvPicPr>
          <p:cNvPr id="2" name="Picture 1"/>
          <p:cNvPicPr>
            <a:picLocks noChangeAspect="1"/>
          </p:cNvPicPr>
          <p:nvPr/>
        </p:nvPicPr>
        <p:blipFill>
          <a:blip r:embed="rId3"/>
          <a:stretch>
            <a:fillRect/>
          </a:stretch>
        </p:blipFill>
        <p:spPr>
          <a:xfrm>
            <a:off x="4116269" y="3302931"/>
            <a:ext cx="3384742" cy="2430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p:cNvGrpSpPr/>
          <p:nvPr/>
        </p:nvGrpSpPr>
        <p:grpSpPr>
          <a:xfrm>
            <a:off x="8654110" y="2577503"/>
            <a:ext cx="2700216" cy="3634733"/>
            <a:chOff x="5743073" y="2425590"/>
            <a:chExt cx="2881648" cy="3878957"/>
          </a:xfrm>
        </p:grpSpPr>
        <p:pic>
          <p:nvPicPr>
            <p:cNvPr id="6" name="Picture 5"/>
            <p:cNvPicPr>
              <a:picLocks noChangeAspect="1"/>
            </p:cNvPicPr>
            <p:nvPr/>
          </p:nvPicPr>
          <p:blipFill>
            <a:blip r:embed="rId4"/>
            <a:stretch>
              <a:fillRect/>
            </a:stretch>
          </p:blipFill>
          <p:spPr>
            <a:xfrm>
              <a:off x="5743073" y="4531225"/>
              <a:ext cx="2881648" cy="1773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5743073" y="2425590"/>
              <a:ext cx="2878054" cy="2071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3" name="Picture 2"/>
          <p:cNvPicPr>
            <a:picLocks noChangeAspect="1"/>
          </p:cNvPicPr>
          <p:nvPr/>
        </p:nvPicPr>
        <p:blipFill>
          <a:blip r:embed="rId6"/>
          <a:stretch>
            <a:fillRect/>
          </a:stretch>
        </p:blipFill>
        <p:spPr>
          <a:xfrm>
            <a:off x="995046" y="2390073"/>
            <a:ext cx="1968124" cy="3949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7"/>
          <a:stretch>
            <a:fillRect/>
          </a:stretch>
        </p:blipFill>
        <p:spPr>
          <a:xfrm>
            <a:off x="474151" y="2179322"/>
            <a:ext cx="704850" cy="92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5964393" y="3244334"/>
            <a:ext cx="263214" cy="369332"/>
          </a:xfrm>
          <a:prstGeom prst="rect">
            <a:avLst/>
          </a:prstGeom>
        </p:spPr>
        <p:txBody>
          <a:bodyPr wrap="none">
            <a:spAutoFit/>
          </a:bodyPr>
          <a:lstStyle/>
          <a:p>
            <a:r>
              <a:rPr lang="en-US" b="1" baseline="30000" dirty="0">
                <a:solidFill>
                  <a:schemeClr val="bg1"/>
                </a:solidFill>
                <a:latin typeface="Calibri" panose="020F0502020204030204" pitchFamily="34" charset="0"/>
              </a:rPr>
              <a:t>1</a:t>
            </a:r>
            <a:endParaRPr lang="en-US" dirty="0"/>
          </a:p>
        </p:txBody>
      </p:sp>
    </p:spTree>
    <p:extLst>
      <p:ext uri="{BB962C8B-B14F-4D97-AF65-F5344CB8AC3E}">
        <p14:creationId xmlns:p14="http://schemas.microsoft.com/office/powerpoint/2010/main" val="307872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Future Uncertainty</a:t>
            </a:r>
            <a:endParaRPr lang="en-US" sz="3600" b="1" dirty="0">
              <a:latin typeface="Calibri" panose="020F0502020204030204" pitchFamily="34" charset="0"/>
            </a:endParaRPr>
          </a:p>
        </p:txBody>
      </p:sp>
      <p:graphicFrame>
        <p:nvGraphicFramePr>
          <p:cNvPr id="5" name="Table 4"/>
          <p:cNvGraphicFramePr>
            <a:graphicFrameLocks noGrp="1"/>
          </p:cNvGraphicFramePr>
          <p:nvPr/>
        </p:nvGraphicFramePr>
        <p:xfrm>
          <a:off x="4343398" y="2844797"/>
          <a:ext cx="7581902" cy="2592867"/>
        </p:xfrm>
        <a:graphic>
          <a:graphicData uri="http://schemas.openxmlformats.org/drawingml/2006/table">
            <a:tbl>
              <a:tblPr firstRow="1" bandRow="1">
                <a:tableStyleId>{5C22544A-7EE6-4342-B048-85BDC9FD1C3A}</a:tableStyleId>
              </a:tblPr>
              <a:tblGrid>
                <a:gridCol w="2166257">
                  <a:extLst>
                    <a:ext uri="{9D8B030D-6E8A-4147-A177-3AD203B41FA5}">
                      <a16:colId xmlns:a16="http://schemas.microsoft.com/office/drawing/2014/main" val="2369225432"/>
                    </a:ext>
                  </a:extLst>
                </a:gridCol>
                <a:gridCol w="1083129">
                  <a:extLst>
                    <a:ext uri="{9D8B030D-6E8A-4147-A177-3AD203B41FA5}">
                      <a16:colId xmlns:a16="http://schemas.microsoft.com/office/drawing/2014/main" val="263971894"/>
                    </a:ext>
                  </a:extLst>
                </a:gridCol>
                <a:gridCol w="1083129">
                  <a:extLst>
                    <a:ext uri="{9D8B030D-6E8A-4147-A177-3AD203B41FA5}">
                      <a16:colId xmlns:a16="http://schemas.microsoft.com/office/drawing/2014/main" val="1140298426"/>
                    </a:ext>
                  </a:extLst>
                </a:gridCol>
                <a:gridCol w="1083129">
                  <a:extLst>
                    <a:ext uri="{9D8B030D-6E8A-4147-A177-3AD203B41FA5}">
                      <a16:colId xmlns:a16="http://schemas.microsoft.com/office/drawing/2014/main" val="761828455"/>
                    </a:ext>
                  </a:extLst>
                </a:gridCol>
                <a:gridCol w="1083129">
                  <a:extLst>
                    <a:ext uri="{9D8B030D-6E8A-4147-A177-3AD203B41FA5}">
                      <a16:colId xmlns:a16="http://schemas.microsoft.com/office/drawing/2014/main" val="1493787242"/>
                    </a:ext>
                  </a:extLst>
                </a:gridCol>
                <a:gridCol w="1083129">
                  <a:extLst>
                    <a:ext uri="{9D8B030D-6E8A-4147-A177-3AD203B41FA5}">
                      <a16:colId xmlns:a16="http://schemas.microsoft.com/office/drawing/2014/main" val="509409658"/>
                    </a:ext>
                  </a:extLst>
                </a:gridCol>
              </a:tblGrid>
              <a:tr h="437569">
                <a:tc>
                  <a:txBody>
                    <a:bodyPr/>
                    <a:lstStyle/>
                    <a:p>
                      <a:endParaRPr lang="en-US" dirty="0"/>
                    </a:p>
                  </a:txBody>
                  <a:tcPr/>
                </a:tc>
                <a:tc gridSpan="2">
                  <a:txBody>
                    <a:bodyPr/>
                    <a:lstStyle/>
                    <a:p>
                      <a:pPr algn="ctr"/>
                      <a:r>
                        <a:rPr lang="en-US" dirty="0" smtClean="0"/>
                        <a:t>Climate</a:t>
                      </a:r>
                      <a:endParaRPr lang="en-US" dirty="0"/>
                    </a:p>
                  </a:txBody>
                  <a:tcPr/>
                </a:tc>
                <a:tc hMerge="1">
                  <a:txBody>
                    <a:bodyPr/>
                    <a:lstStyle/>
                    <a:p>
                      <a:endParaRPr lang="en-US" dirty="0"/>
                    </a:p>
                  </a:txBody>
                  <a:tcPr/>
                </a:tc>
                <a:tc>
                  <a:txBody>
                    <a:bodyPr/>
                    <a:lstStyle/>
                    <a:p>
                      <a:pPr algn="ctr"/>
                      <a:r>
                        <a:rPr lang="en-US" dirty="0" smtClean="0"/>
                        <a:t>SLR</a:t>
                      </a:r>
                      <a:endParaRPr lang="en-US" dirty="0"/>
                    </a:p>
                  </a:txBody>
                  <a:tcPr/>
                </a:tc>
                <a:tc gridSpan="2">
                  <a:txBody>
                    <a:bodyPr/>
                    <a:lstStyle/>
                    <a:p>
                      <a:pPr algn="ctr"/>
                      <a:r>
                        <a:rPr lang="en-US" dirty="0" smtClean="0"/>
                        <a:t>SPRAWL</a:t>
                      </a:r>
                      <a:endParaRPr lang="en-US" dirty="0"/>
                    </a:p>
                  </a:txBody>
                  <a:tcPr/>
                </a:tc>
                <a:tc hMerge="1">
                  <a:txBody>
                    <a:bodyPr/>
                    <a:lstStyle/>
                    <a:p>
                      <a:endParaRPr lang="en-US" dirty="0"/>
                    </a:p>
                  </a:txBody>
                  <a:tcPr/>
                </a:tc>
                <a:extLst>
                  <a:ext uri="{0D108BD9-81ED-4DB2-BD59-A6C34878D82A}">
                    <a16:rowId xmlns:a16="http://schemas.microsoft.com/office/drawing/2014/main" val="3741686843"/>
                  </a:ext>
                </a:extLst>
              </a:tr>
              <a:tr h="437569">
                <a:tc>
                  <a:txBody>
                    <a:bodyPr/>
                    <a:lstStyle/>
                    <a:p>
                      <a:endParaRPr lang="en-US" dirty="0"/>
                    </a:p>
                  </a:txBody>
                  <a:tcPr/>
                </a:tc>
                <a:tc>
                  <a:txBody>
                    <a:bodyPr/>
                    <a:lstStyle/>
                    <a:p>
                      <a:pPr algn="ctr"/>
                      <a:r>
                        <a:rPr lang="en-US" b="1" dirty="0" smtClean="0"/>
                        <a:t>RCP 4.5</a:t>
                      </a:r>
                      <a:endParaRPr lang="en-US" b="1" dirty="0"/>
                    </a:p>
                  </a:txBody>
                  <a:tcPr/>
                </a:tc>
                <a:tc>
                  <a:txBody>
                    <a:bodyPr/>
                    <a:lstStyle/>
                    <a:p>
                      <a:pPr algn="ctr"/>
                      <a:r>
                        <a:rPr lang="en-US" b="1" dirty="0" smtClean="0"/>
                        <a:t>RCP 8.5</a:t>
                      </a:r>
                      <a:endParaRPr lang="en-US" b="1" dirty="0"/>
                    </a:p>
                  </a:txBody>
                  <a:tcPr/>
                </a:tc>
                <a:tc>
                  <a:txBody>
                    <a:bodyPr/>
                    <a:lstStyle/>
                    <a:p>
                      <a:pPr algn="ctr"/>
                      <a:r>
                        <a:rPr lang="en-US" b="1" dirty="0" smtClean="0"/>
                        <a:t>USGS</a:t>
                      </a:r>
                      <a:endParaRPr lang="en-US" b="1" dirty="0"/>
                    </a:p>
                  </a:txBody>
                  <a:tcPr/>
                </a:tc>
                <a:tc>
                  <a:txBody>
                    <a:bodyPr/>
                    <a:lstStyle/>
                    <a:p>
                      <a:pPr algn="ctr"/>
                      <a:r>
                        <a:rPr lang="en-US" b="1" dirty="0" smtClean="0"/>
                        <a:t>Baseline</a:t>
                      </a:r>
                      <a:endParaRPr lang="en-US" b="1" dirty="0"/>
                    </a:p>
                  </a:txBody>
                  <a:tcPr/>
                </a:tc>
                <a:tc>
                  <a:txBody>
                    <a:bodyPr/>
                    <a:lstStyle/>
                    <a:p>
                      <a:pPr algn="ctr"/>
                      <a:r>
                        <a:rPr lang="en-US" b="1" dirty="0" smtClean="0"/>
                        <a:t>Plus</a:t>
                      </a:r>
                      <a:endParaRPr lang="en-US" b="1" dirty="0"/>
                    </a:p>
                  </a:txBody>
                  <a:tcPr/>
                </a:tc>
                <a:extLst>
                  <a:ext uri="{0D108BD9-81ED-4DB2-BD59-A6C34878D82A}">
                    <a16:rowId xmlns:a16="http://schemas.microsoft.com/office/drawing/2014/main" val="408544175"/>
                  </a:ext>
                </a:extLst>
              </a:tr>
              <a:tr h="437569">
                <a:tc>
                  <a:txBody>
                    <a:bodyPr/>
                    <a:lstStyle/>
                    <a:p>
                      <a:pPr algn="ctr"/>
                      <a:r>
                        <a:rPr lang="en-US" b="1" dirty="0" smtClean="0"/>
                        <a:t>Habitat</a:t>
                      </a:r>
                      <a:r>
                        <a:rPr lang="en-US" b="1" baseline="0" dirty="0" smtClean="0"/>
                        <a:t> change only</a:t>
                      </a:r>
                      <a:endParaRPr lang="en-US" b="1" dirty="0"/>
                    </a:p>
                  </a:txBody>
                  <a:tcPr/>
                </a:tc>
                <a:tc>
                  <a:txBody>
                    <a:bodyPr/>
                    <a:lstStyle/>
                    <a:p>
                      <a:pPr algn="ctr"/>
                      <a:endParaRPr lang="en-US" b="1"/>
                    </a:p>
                  </a:txBody>
                  <a:tcPr/>
                </a:tc>
                <a:tc>
                  <a:txBody>
                    <a:bodyPr/>
                    <a:lstStyle/>
                    <a:p>
                      <a:pPr algn="ctr"/>
                      <a:endParaRPr lang="en-US" b="1"/>
                    </a:p>
                  </a:txBody>
                  <a:tcPr/>
                </a:tc>
                <a:tc>
                  <a:txBody>
                    <a:bodyPr/>
                    <a:lstStyle/>
                    <a:p>
                      <a:pPr algn="ctr"/>
                      <a:endParaRPr lang="en-US" b="1"/>
                    </a:p>
                  </a:txBody>
                  <a:tcPr/>
                </a:tc>
                <a:tc>
                  <a:txBody>
                    <a:bodyPr/>
                    <a:lstStyle/>
                    <a:p>
                      <a:pPr algn="ctr"/>
                      <a:r>
                        <a:rPr lang="en-US" b="1" dirty="0" smtClean="0"/>
                        <a:t>X</a:t>
                      </a:r>
                      <a:endParaRPr lang="en-US" b="1" dirty="0"/>
                    </a:p>
                  </a:txBody>
                  <a:tcPr/>
                </a:tc>
                <a:tc>
                  <a:txBody>
                    <a:bodyPr/>
                    <a:lstStyle/>
                    <a:p>
                      <a:pPr algn="ctr"/>
                      <a:r>
                        <a:rPr lang="en-US" b="1" dirty="0" smtClean="0"/>
                        <a:t>X</a:t>
                      </a:r>
                      <a:endParaRPr lang="en-US" b="1" dirty="0"/>
                    </a:p>
                  </a:txBody>
                  <a:tcPr/>
                </a:tc>
                <a:extLst>
                  <a:ext uri="{0D108BD9-81ED-4DB2-BD59-A6C34878D82A}">
                    <a16:rowId xmlns:a16="http://schemas.microsoft.com/office/drawing/2014/main" val="1365539082"/>
                  </a:ext>
                </a:extLst>
              </a:tr>
              <a:tr h="437569">
                <a:tc>
                  <a:txBody>
                    <a:bodyPr/>
                    <a:lstStyle/>
                    <a:p>
                      <a:pPr algn="ctr"/>
                      <a:r>
                        <a:rPr lang="en-US" b="1" dirty="0" smtClean="0"/>
                        <a:t>Climate change only </a:t>
                      </a:r>
                    </a:p>
                    <a:p>
                      <a:pPr algn="ctr"/>
                      <a:r>
                        <a:rPr lang="en-US" b="1" dirty="0" smtClean="0"/>
                        <a:t>Tracking</a:t>
                      </a:r>
                      <a:endParaRPr lang="en-US" b="1" dirty="0"/>
                    </a:p>
                  </a:txBody>
                  <a:tcPr/>
                </a:tc>
                <a:tc>
                  <a:txBody>
                    <a:bodyPr/>
                    <a:lstStyle/>
                    <a:p>
                      <a:pPr algn="ctr"/>
                      <a:r>
                        <a:rPr lang="en-US" b="1" dirty="0" smtClean="0"/>
                        <a:t>X</a:t>
                      </a:r>
                      <a:endParaRPr lang="en-US" b="1" dirty="0"/>
                    </a:p>
                  </a:txBody>
                  <a:tcPr anchor="ctr"/>
                </a:tc>
                <a:tc>
                  <a:txBody>
                    <a:bodyPr/>
                    <a:lstStyle/>
                    <a:p>
                      <a:pPr algn="ctr"/>
                      <a:r>
                        <a:rPr lang="en-US" b="1" dirty="0" smtClean="0"/>
                        <a:t>X</a:t>
                      </a:r>
                      <a:endParaRPr lang="en-US" b="1" dirty="0"/>
                    </a:p>
                  </a:txBody>
                  <a:tcPr anchor="ctr"/>
                </a:tc>
                <a:tc>
                  <a:txBody>
                    <a:bodyPr/>
                    <a:lstStyle/>
                    <a:p>
                      <a:pPr algn="ctr"/>
                      <a:endParaRPr lang="en-US" b="1" dirty="0"/>
                    </a:p>
                  </a:txBody>
                  <a:tcPr anchor="ctr"/>
                </a:tc>
                <a:tc>
                  <a:txBody>
                    <a:bodyPr/>
                    <a:lstStyle/>
                    <a:p>
                      <a:pPr algn="ctr"/>
                      <a:endParaRPr lang="en-US" b="1"/>
                    </a:p>
                  </a:txBody>
                  <a:tcPr anchor="ctr"/>
                </a:tc>
                <a:tc>
                  <a:txBody>
                    <a:bodyPr/>
                    <a:lstStyle/>
                    <a:p>
                      <a:pPr algn="ctr"/>
                      <a:endParaRPr lang="en-US" b="1"/>
                    </a:p>
                  </a:txBody>
                  <a:tcPr anchor="ctr"/>
                </a:tc>
                <a:extLst>
                  <a:ext uri="{0D108BD9-81ED-4DB2-BD59-A6C34878D82A}">
                    <a16:rowId xmlns:a16="http://schemas.microsoft.com/office/drawing/2014/main" val="2494920768"/>
                  </a:ext>
                </a:extLst>
              </a:tr>
              <a:tr h="437569">
                <a:tc>
                  <a:txBody>
                    <a:bodyPr/>
                    <a:lstStyle/>
                    <a:p>
                      <a:pPr algn="ctr"/>
                      <a:r>
                        <a:rPr lang="en-US" b="1" dirty="0" smtClean="0"/>
                        <a:t>Climate change only Refugia</a:t>
                      </a:r>
                      <a:endParaRPr lang="en-US" b="1" dirty="0"/>
                    </a:p>
                  </a:txBody>
                  <a:tcPr/>
                </a:tc>
                <a:tc>
                  <a:txBody>
                    <a:bodyPr/>
                    <a:lstStyle/>
                    <a:p>
                      <a:pPr algn="ctr"/>
                      <a:r>
                        <a:rPr lang="en-US" b="1" dirty="0" smtClean="0"/>
                        <a:t>X</a:t>
                      </a:r>
                      <a:endParaRPr lang="en-US" b="1" dirty="0"/>
                    </a:p>
                  </a:txBody>
                  <a:tcPr anchor="ctr"/>
                </a:tc>
                <a:tc>
                  <a:txBody>
                    <a:bodyPr/>
                    <a:lstStyle/>
                    <a:p>
                      <a:pPr algn="ctr"/>
                      <a:r>
                        <a:rPr lang="en-US" b="1" dirty="0" smtClean="0"/>
                        <a:t>X</a:t>
                      </a: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tc>
                  <a:txBody>
                    <a:bodyPr/>
                    <a:lstStyle/>
                    <a:p>
                      <a:pPr algn="ctr"/>
                      <a:endParaRPr lang="en-US" b="1" dirty="0"/>
                    </a:p>
                  </a:txBody>
                  <a:tcPr anchor="ctr"/>
                </a:tc>
                <a:extLst>
                  <a:ext uri="{0D108BD9-81ED-4DB2-BD59-A6C34878D82A}">
                    <a16:rowId xmlns:a16="http://schemas.microsoft.com/office/drawing/2014/main" val="954070038"/>
                  </a:ext>
                </a:extLst>
              </a:tr>
            </a:tbl>
          </a:graphicData>
        </a:graphic>
      </p:graphicFrame>
      <p:sp>
        <p:nvSpPr>
          <p:cNvPr id="6" name="TextBox 5"/>
          <p:cNvSpPr txBox="1"/>
          <p:nvPr/>
        </p:nvSpPr>
        <p:spPr>
          <a:xfrm>
            <a:off x="6544506" y="1684223"/>
            <a:ext cx="5173596" cy="830997"/>
          </a:xfrm>
          <a:prstGeom prst="rect">
            <a:avLst/>
          </a:prstGeom>
          <a:noFill/>
        </p:spPr>
        <p:txBody>
          <a:bodyPr wrap="none" rtlCol="0">
            <a:spAutoFit/>
          </a:bodyPr>
          <a:lstStyle/>
          <a:p>
            <a:pPr algn="ctr"/>
            <a:r>
              <a:rPr lang="en-US" sz="2400" b="1" u="sng" dirty="0" smtClean="0"/>
              <a:t>Environmental Scenarios</a:t>
            </a:r>
          </a:p>
          <a:p>
            <a:pPr algn="ctr"/>
            <a:r>
              <a:rPr lang="en-US" sz="2400" b="1" dirty="0" smtClean="0"/>
              <a:t>Uncertainty of future (2080) conditions</a:t>
            </a:r>
            <a:endParaRPr lang="en-US" sz="2400" b="1" dirty="0"/>
          </a:p>
        </p:txBody>
      </p:sp>
      <p:sp>
        <p:nvSpPr>
          <p:cNvPr id="7" name="TextBox 6"/>
          <p:cNvSpPr txBox="1"/>
          <p:nvPr/>
        </p:nvSpPr>
        <p:spPr>
          <a:xfrm>
            <a:off x="21912" y="3829808"/>
            <a:ext cx="4185826" cy="1200329"/>
          </a:xfrm>
          <a:prstGeom prst="rect">
            <a:avLst/>
          </a:prstGeom>
          <a:noFill/>
        </p:spPr>
        <p:txBody>
          <a:bodyPr wrap="none" rtlCol="0">
            <a:spAutoFit/>
          </a:bodyPr>
          <a:lstStyle/>
          <a:p>
            <a:pPr algn="ctr"/>
            <a:r>
              <a:rPr lang="en-US" sz="2400" b="1" u="sng" dirty="0" smtClean="0"/>
              <a:t>Species Response Scenarios</a:t>
            </a:r>
          </a:p>
          <a:p>
            <a:pPr algn="ctr"/>
            <a:r>
              <a:rPr lang="en-US" sz="2400" b="1" dirty="0" smtClean="0"/>
              <a:t>Uncertainty of how species </a:t>
            </a:r>
          </a:p>
          <a:p>
            <a:pPr algn="ctr"/>
            <a:r>
              <a:rPr lang="en-US" sz="2400" b="1" dirty="0" smtClean="0"/>
              <a:t>will respond to 2080 conditions</a:t>
            </a:r>
            <a:endParaRPr lang="en-US" sz="2400" b="1" dirty="0"/>
          </a:p>
        </p:txBody>
      </p:sp>
      <p:pic>
        <p:nvPicPr>
          <p:cNvPr id="8" name="Picture 7"/>
          <p:cNvPicPr>
            <a:picLocks noChangeAspect="1"/>
          </p:cNvPicPr>
          <p:nvPr/>
        </p:nvPicPr>
        <p:blipFill>
          <a:blip r:embed="rId2"/>
          <a:stretch>
            <a:fillRect/>
          </a:stretch>
        </p:blipFill>
        <p:spPr>
          <a:xfrm>
            <a:off x="9045902" y="4250584"/>
            <a:ext cx="371147" cy="358775"/>
          </a:xfrm>
          <a:prstGeom prst="rect">
            <a:avLst/>
          </a:prstGeom>
        </p:spPr>
      </p:pic>
      <p:pic>
        <p:nvPicPr>
          <p:cNvPr id="9" name="Picture 8"/>
          <p:cNvPicPr>
            <a:picLocks noChangeAspect="1"/>
          </p:cNvPicPr>
          <p:nvPr/>
        </p:nvPicPr>
        <p:blipFill>
          <a:blip r:embed="rId2"/>
          <a:stretch>
            <a:fillRect/>
          </a:stretch>
        </p:blipFill>
        <p:spPr>
          <a:xfrm>
            <a:off x="9045902" y="4879351"/>
            <a:ext cx="371147" cy="358775"/>
          </a:xfrm>
          <a:prstGeom prst="rect">
            <a:avLst/>
          </a:prstGeom>
        </p:spPr>
      </p:pic>
      <p:pic>
        <p:nvPicPr>
          <p:cNvPr id="10" name="Picture 9"/>
          <p:cNvPicPr>
            <a:picLocks noChangeAspect="1"/>
          </p:cNvPicPr>
          <p:nvPr/>
        </p:nvPicPr>
        <p:blipFill>
          <a:blip r:embed="rId3"/>
          <a:stretch>
            <a:fillRect/>
          </a:stretch>
        </p:blipFill>
        <p:spPr>
          <a:xfrm>
            <a:off x="763386" y="1002164"/>
            <a:ext cx="3360398" cy="1690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6550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Considering species range: Southern example</a:t>
            </a:r>
            <a:endParaRPr lang="en-US" sz="3600" b="1" dirty="0">
              <a:latin typeface="Calibri" panose="020F0502020204030204" pitchFamily="34" charset="0"/>
            </a:endParaRPr>
          </a:p>
        </p:txBody>
      </p:sp>
      <p:grpSp>
        <p:nvGrpSpPr>
          <p:cNvPr id="4" name="Group 3"/>
          <p:cNvGrpSpPr/>
          <p:nvPr/>
        </p:nvGrpSpPr>
        <p:grpSpPr>
          <a:xfrm>
            <a:off x="3928554" y="6272203"/>
            <a:ext cx="4455078" cy="545234"/>
            <a:chOff x="2184769" y="5642173"/>
            <a:chExt cx="4683941" cy="851493"/>
          </a:xfrm>
        </p:grpSpPr>
        <p:pic>
          <p:nvPicPr>
            <p:cNvPr id="5" name="Picture 4"/>
            <p:cNvPicPr>
              <a:picLocks noChangeAspect="1"/>
            </p:cNvPicPr>
            <p:nvPr/>
          </p:nvPicPr>
          <p:blipFill rotWithShape="1">
            <a:blip r:embed="rId3"/>
            <a:srcRect l="11766" t="7145" r="5429" b="7835"/>
            <a:stretch/>
          </p:blipFill>
          <p:spPr>
            <a:xfrm rot="5400000">
              <a:off x="4375548" y="4729161"/>
              <a:ext cx="392904" cy="3136106"/>
            </a:xfrm>
            <a:prstGeom prst="rect">
              <a:avLst/>
            </a:prstGeom>
          </p:spPr>
        </p:pic>
        <p:sp>
          <p:nvSpPr>
            <p:cNvPr id="6"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Suitable</a:t>
              </a:r>
            </a:p>
          </p:txBody>
        </p:sp>
        <p:sp>
          <p:nvSpPr>
            <p:cNvPr id="7"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Unsuitable</a:t>
              </a:r>
            </a:p>
          </p:txBody>
        </p:sp>
      </p:grpSp>
      <p:pic>
        <p:nvPicPr>
          <p:cNvPr id="2" name="Picture 1"/>
          <p:cNvPicPr>
            <a:picLocks noChangeAspect="1"/>
          </p:cNvPicPr>
          <p:nvPr/>
        </p:nvPicPr>
        <p:blipFill>
          <a:blip r:embed="rId4"/>
          <a:stretch>
            <a:fillRect/>
          </a:stretch>
        </p:blipFill>
        <p:spPr>
          <a:xfrm>
            <a:off x="1108409" y="1222560"/>
            <a:ext cx="3943350" cy="4829175"/>
          </a:xfrm>
          <a:prstGeom prst="rect">
            <a:avLst/>
          </a:prstGeom>
        </p:spPr>
      </p:pic>
      <p:pic>
        <p:nvPicPr>
          <p:cNvPr id="12" name="Picture 11"/>
          <p:cNvPicPr>
            <a:picLocks noChangeAspect="1"/>
          </p:cNvPicPr>
          <p:nvPr/>
        </p:nvPicPr>
        <p:blipFill>
          <a:blip r:embed="rId5"/>
          <a:stretch>
            <a:fillRect/>
          </a:stretch>
        </p:blipFill>
        <p:spPr>
          <a:xfrm>
            <a:off x="7431254" y="1471603"/>
            <a:ext cx="4067175" cy="4800600"/>
          </a:xfrm>
          <a:prstGeom prst="rect">
            <a:avLst/>
          </a:prstGeom>
        </p:spPr>
      </p:pic>
      <p:sp>
        <p:nvSpPr>
          <p:cNvPr id="13" name="TextBox 12"/>
          <p:cNvSpPr txBox="1"/>
          <p:nvPr/>
        </p:nvSpPr>
        <p:spPr>
          <a:xfrm>
            <a:off x="1632512" y="2136960"/>
            <a:ext cx="915635" cy="523220"/>
          </a:xfrm>
          <a:prstGeom prst="rect">
            <a:avLst/>
          </a:prstGeom>
          <a:noFill/>
        </p:spPr>
        <p:txBody>
          <a:bodyPr wrap="none" rtlCol="0">
            <a:spAutoFit/>
          </a:bodyPr>
          <a:lstStyle/>
          <a:p>
            <a:r>
              <a:rPr lang="en-US" sz="2800" b="1" dirty="0" smtClean="0"/>
              <a:t>2010</a:t>
            </a:r>
            <a:endParaRPr lang="en-US" sz="2800" b="1" dirty="0"/>
          </a:p>
        </p:txBody>
      </p:sp>
      <p:sp>
        <p:nvSpPr>
          <p:cNvPr id="14" name="TextBox 13"/>
          <p:cNvSpPr txBox="1"/>
          <p:nvPr/>
        </p:nvSpPr>
        <p:spPr>
          <a:xfrm>
            <a:off x="8164447" y="2136960"/>
            <a:ext cx="915635" cy="523220"/>
          </a:xfrm>
          <a:prstGeom prst="rect">
            <a:avLst/>
          </a:prstGeom>
          <a:noFill/>
        </p:spPr>
        <p:txBody>
          <a:bodyPr wrap="none" rtlCol="0">
            <a:spAutoFit/>
          </a:bodyPr>
          <a:lstStyle/>
          <a:p>
            <a:r>
              <a:rPr lang="en-US" sz="2800" b="1" dirty="0" smtClean="0"/>
              <a:t>2080</a:t>
            </a:r>
            <a:endParaRPr lang="en-US" sz="2800" b="1" dirty="0"/>
          </a:p>
        </p:txBody>
      </p:sp>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6432" b="89627" l="9688" r="94745">
                        <a14:foregroundMark x1="59606" y1="12448" x2="70115" y2="6639"/>
                        <a14:foregroundMark x1="83580" y1="19502" x2="94745" y2="17635"/>
                        <a14:foregroundMark x1="17406" y1="62448" x2="9524" y2="73444"/>
                        <a14:foregroundMark x1="13793" y1="65768" x2="31691" y2="58299"/>
                      </a14:backgroundRemoval>
                    </a14:imgEffect>
                  </a14:imgLayer>
                </a14:imgProps>
              </a:ext>
            </a:extLst>
          </a:blip>
          <a:stretch>
            <a:fillRect/>
          </a:stretch>
        </p:blipFill>
        <p:spPr>
          <a:xfrm>
            <a:off x="9939639" y="5065271"/>
            <a:ext cx="2213838" cy="1752166"/>
          </a:xfrm>
          <a:prstGeom prst="rect">
            <a:avLst/>
          </a:prstGeom>
        </p:spPr>
      </p:pic>
      <p:pic>
        <p:nvPicPr>
          <p:cNvPr id="16" name="Picture 15"/>
          <p:cNvPicPr>
            <a:picLocks noChangeAspect="1"/>
          </p:cNvPicPr>
          <p:nvPr/>
        </p:nvPicPr>
        <p:blipFill>
          <a:blip r:embed="rId8"/>
          <a:stretch>
            <a:fillRect/>
          </a:stretch>
        </p:blipFill>
        <p:spPr>
          <a:xfrm>
            <a:off x="5209552" y="2660180"/>
            <a:ext cx="2513813" cy="3027874"/>
          </a:xfrm>
          <a:prstGeom prst="rect">
            <a:avLst/>
          </a:prstGeom>
        </p:spPr>
      </p:pic>
    </p:spTree>
    <p:extLst>
      <p:ext uri="{BB962C8B-B14F-4D97-AF65-F5344CB8AC3E}">
        <p14:creationId xmlns:p14="http://schemas.microsoft.com/office/powerpoint/2010/main" val="585956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28554" y="6272203"/>
            <a:ext cx="4455078" cy="545234"/>
            <a:chOff x="2184769" y="5642173"/>
            <a:chExt cx="4683941" cy="851493"/>
          </a:xfrm>
        </p:grpSpPr>
        <p:pic>
          <p:nvPicPr>
            <p:cNvPr id="5" name="Picture 4"/>
            <p:cNvPicPr>
              <a:picLocks noChangeAspect="1"/>
            </p:cNvPicPr>
            <p:nvPr/>
          </p:nvPicPr>
          <p:blipFill rotWithShape="1">
            <a:blip r:embed="rId3"/>
            <a:srcRect l="11766" t="7145" r="5429" b="7835"/>
            <a:stretch/>
          </p:blipFill>
          <p:spPr>
            <a:xfrm rot="5400000">
              <a:off x="4375548" y="4729161"/>
              <a:ext cx="392904" cy="3136106"/>
            </a:xfrm>
            <a:prstGeom prst="rect">
              <a:avLst/>
            </a:prstGeom>
          </p:spPr>
        </p:pic>
        <p:sp>
          <p:nvSpPr>
            <p:cNvPr id="6" name="Text Box 2"/>
            <p:cNvSpPr txBox="1">
              <a:spLocks noChangeArrowheads="1"/>
            </p:cNvSpPr>
            <p:nvPr/>
          </p:nvSpPr>
          <p:spPr bwMode="auto">
            <a:xfrm>
              <a:off x="5425672" y="5642173"/>
              <a:ext cx="1443038" cy="576787"/>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Suitable</a:t>
              </a:r>
            </a:p>
          </p:txBody>
        </p:sp>
        <p:sp>
          <p:nvSpPr>
            <p:cNvPr id="7" name="Text Box 2"/>
            <p:cNvSpPr txBox="1">
              <a:spLocks noChangeArrowheads="1"/>
            </p:cNvSpPr>
            <p:nvPr/>
          </p:nvSpPr>
          <p:spPr bwMode="auto">
            <a:xfrm>
              <a:off x="2184769" y="5642173"/>
              <a:ext cx="1604962" cy="576787"/>
            </a:xfrm>
            <a:prstGeom prst="rect">
              <a:avLst/>
            </a:prstGeom>
            <a:noFill/>
            <a:ln w="9525">
              <a:noFill/>
              <a:miter lim="800000"/>
              <a:headEnd/>
              <a:tailEnd/>
            </a:ln>
            <a:effectLst/>
          </p:spPr>
          <p:txBody>
            <a:bodyPr wrap="square">
              <a:spAutoFit/>
            </a:bodyPr>
            <a:lstStyle/>
            <a:p>
              <a:pPr algn="ctr">
                <a:defRPr/>
              </a:pPr>
              <a:r>
                <a:rPr lang="en-US" b="1" dirty="0">
                  <a:latin typeface="Calibri" panose="020F0502020204030204" pitchFamily="34" charset="0"/>
                </a:rPr>
                <a:t>Unsuitable</a:t>
              </a:r>
            </a:p>
          </p:txBody>
        </p:sp>
      </p:grpSp>
      <p:pic>
        <p:nvPicPr>
          <p:cNvPr id="2" name="Picture 1"/>
          <p:cNvPicPr>
            <a:picLocks noChangeAspect="1"/>
          </p:cNvPicPr>
          <p:nvPr/>
        </p:nvPicPr>
        <p:blipFill>
          <a:blip r:embed="rId4"/>
          <a:stretch>
            <a:fillRect/>
          </a:stretch>
        </p:blipFill>
        <p:spPr>
          <a:xfrm>
            <a:off x="744556" y="1610043"/>
            <a:ext cx="3871006" cy="4568323"/>
          </a:xfrm>
          <a:prstGeom prst="rect">
            <a:avLst/>
          </a:prstGeom>
        </p:spPr>
      </p:pic>
      <p:pic>
        <p:nvPicPr>
          <p:cNvPr id="8" name="Picture 7"/>
          <p:cNvPicPr>
            <a:picLocks noChangeAspect="1"/>
          </p:cNvPicPr>
          <p:nvPr/>
        </p:nvPicPr>
        <p:blipFill>
          <a:blip r:embed="rId5"/>
          <a:stretch>
            <a:fillRect/>
          </a:stretch>
        </p:blipFill>
        <p:spPr>
          <a:xfrm>
            <a:off x="6979819" y="1493904"/>
            <a:ext cx="4200525" cy="4800600"/>
          </a:xfrm>
          <a:prstGeom prst="rect">
            <a:avLst/>
          </a:prstGeom>
        </p:spPr>
      </p:pic>
      <p:sp>
        <p:nvSpPr>
          <p:cNvPr id="9" name="TextBox 8"/>
          <p:cNvSpPr txBox="1"/>
          <p:nvPr/>
        </p:nvSpPr>
        <p:spPr>
          <a:xfrm>
            <a:off x="1632512" y="2136960"/>
            <a:ext cx="915635" cy="523220"/>
          </a:xfrm>
          <a:prstGeom prst="rect">
            <a:avLst/>
          </a:prstGeom>
          <a:noFill/>
        </p:spPr>
        <p:txBody>
          <a:bodyPr wrap="none" rtlCol="0">
            <a:spAutoFit/>
          </a:bodyPr>
          <a:lstStyle/>
          <a:p>
            <a:r>
              <a:rPr lang="en-US" sz="2800" b="1" dirty="0" smtClean="0"/>
              <a:t>2010</a:t>
            </a:r>
            <a:endParaRPr lang="en-US" sz="2800" b="1" dirty="0"/>
          </a:p>
        </p:txBody>
      </p:sp>
      <p:sp>
        <p:nvSpPr>
          <p:cNvPr id="10" name="TextBox 9"/>
          <p:cNvSpPr txBox="1"/>
          <p:nvPr/>
        </p:nvSpPr>
        <p:spPr>
          <a:xfrm>
            <a:off x="8164447" y="2136960"/>
            <a:ext cx="915635" cy="523220"/>
          </a:xfrm>
          <a:prstGeom prst="rect">
            <a:avLst/>
          </a:prstGeom>
          <a:noFill/>
        </p:spPr>
        <p:txBody>
          <a:bodyPr wrap="none" rtlCol="0">
            <a:spAutoFit/>
          </a:bodyPr>
          <a:lstStyle/>
          <a:p>
            <a:r>
              <a:rPr lang="en-US" sz="2800" b="1" dirty="0" smtClean="0"/>
              <a:t>2080</a:t>
            </a:r>
            <a:endParaRPr lang="en-US" sz="2800" b="1" dirty="0"/>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9733" b="89953" l="3535" r="95657">
                        <a14:foregroundMark x1="40909" y1="49294" x2="20606" y2="28728"/>
                        <a14:foregroundMark x1="23333" y1="34223" x2="20101" y2="28728"/>
                        <a14:foregroundMark x1="42222" y1="57928" x2="51010" y2="71115"/>
                        <a14:foregroundMark x1="49899" y1="69545" x2="52222" y2="73626"/>
                        <a14:foregroundMark x1="16162" y1="21350" x2="3636" y2="12716"/>
                        <a14:foregroundMark x1="88889" y1="32653" x2="95657" y2="31711"/>
                      </a14:backgroundRemoval>
                    </a14:imgEffect>
                  </a14:imgLayer>
                </a14:imgProps>
              </a:ext>
            </a:extLst>
          </a:blip>
          <a:stretch>
            <a:fillRect/>
          </a:stretch>
        </p:blipFill>
        <p:spPr>
          <a:xfrm>
            <a:off x="9939639" y="5293075"/>
            <a:ext cx="2095721" cy="1348459"/>
          </a:xfrm>
          <a:prstGeom prst="rect">
            <a:avLst/>
          </a:prstGeom>
        </p:spPr>
      </p:pic>
      <p:pic>
        <p:nvPicPr>
          <p:cNvPr id="12" name="Picture 11"/>
          <p:cNvPicPr>
            <a:picLocks noChangeAspect="1"/>
          </p:cNvPicPr>
          <p:nvPr/>
        </p:nvPicPr>
        <p:blipFill>
          <a:blip r:embed="rId8"/>
          <a:stretch>
            <a:fillRect/>
          </a:stretch>
        </p:blipFill>
        <p:spPr>
          <a:xfrm>
            <a:off x="4520490" y="3316651"/>
            <a:ext cx="3151020" cy="1939089"/>
          </a:xfrm>
          <a:prstGeom prst="rect">
            <a:avLst/>
          </a:prstGeom>
        </p:spPr>
      </p:pic>
      <p:sp>
        <p:nvSpPr>
          <p:cNvPr id="13"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Considering species range: Northern example</a:t>
            </a:r>
            <a:endParaRPr lang="en-US" sz="3600" b="1" dirty="0">
              <a:latin typeface="Calibri" panose="020F0502020204030204" pitchFamily="34" charset="0"/>
            </a:endParaRPr>
          </a:p>
        </p:txBody>
      </p:sp>
    </p:spTree>
    <p:extLst>
      <p:ext uri="{BB962C8B-B14F-4D97-AF65-F5344CB8AC3E}">
        <p14:creationId xmlns:p14="http://schemas.microsoft.com/office/powerpoint/2010/main" val="3186588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9355136" y="5525137"/>
            <a:ext cx="1038151" cy="1206994"/>
          </a:xfrm>
          <a:prstGeom prst="rect">
            <a:avLst/>
          </a:prstGeom>
        </p:spPr>
      </p:pic>
      <p:pic>
        <p:nvPicPr>
          <p:cNvPr id="20" name="Picture 19"/>
          <p:cNvPicPr>
            <a:picLocks noChangeAspect="1"/>
          </p:cNvPicPr>
          <p:nvPr/>
        </p:nvPicPr>
        <p:blipFill>
          <a:blip r:embed="rId3"/>
          <a:stretch>
            <a:fillRect/>
          </a:stretch>
        </p:blipFill>
        <p:spPr>
          <a:xfrm>
            <a:off x="1233999" y="5598391"/>
            <a:ext cx="1850134" cy="1217366"/>
          </a:xfrm>
          <a:prstGeom prst="rect">
            <a:avLst/>
          </a:prstGeom>
        </p:spPr>
      </p:pic>
      <p:sp>
        <p:nvSpPr>
          <p:cNvPr id="2" name="Rectangle 1"/>
          <p:cNvSpPr/>
          <p:nvPr/>
        </p:nvSpPr>
        <p:spPr>
          <a:xfrm>
            <a:off x="1814523" y="430455"/>
            <a:ext cx="8431619" cy="48590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9794437" y="1863436"/>
            <a:ext cx="1912805" cy="2260588"/>
          </a:xfrm>
          <a:prstGeom prst="rect">
            <a:avLst/>
          </a:prstGeom>
        </p:spPr>
      </p:pic>
      <p:sp>
        <p:nvSpPr>
          <p:cNvPr id="5" name="TextBox 4"/>
          <p:cNvSpPr txBox="1"/>
          <p:nvPr/>
        </p:nvSpPr>
        <p:spPr>
          <a:xfrm rot="16200000">
            <a:off x="-851951" y="2762898"/>
            <a:ext cx="2679837" cy="461665"/>
          </a:xfrm>
          <a:prstGeom prst="rect">
            <a:avLst/>
          </a:prstGeom>
          <a:noFill/>
        </p:spPr>
        <p:txBody>
          <a:bodyPr wrap="none" rtlCol="0">
            <a:spAutoFit/>
          </a:bodyPr>
          <a:lstStyle/>
          <a:p>
            <a:pPr algn="ctr"/>
            <a:r>
              <a:rPr lang="en-US" sz="2400" b="1" dirty="0" smtClean="0"/>
              <a:t>Specie range center</a:t>
            </a:r>
          </a:p>
        </p:txBody>
      </p:sp>
      <p:sp>
        <p:nvSpPr>
          <p:cNvPr id="6" name="TextBox 5"/>
          <p:cNvSpPr txBox="1"/>
          <p:nvPr/>
        </p:nvSpPr>
        <p:spPr>
          <a:xfrm>
            <a:off x="4812904" y="5841136"/>
            <a:ext cx="3079754" cy="461665"/>
          </a:xfrm>
          <a:prstGeom prst="rect">
            <a:avLst/>
          </a:prstGeom>
          <a:noFill/>
        </p:spPr>
        <p:txBody>
          <a:bodyPr wrap="none" rtlCol="0">
            <a:spAutoFit/>
          </a:bodyPr>
          <a:lstStyle/>
          <a:p>
            <a:r>
              <a:rPr lang="en-US" sz="2400" b="1" dirty="0" smtClean="0"/>
              <a:t>Regional responsibility</a:t>
            </a:r>
            <a:endParaRPr lang="en-US" sz="2400" b="1" dirty="0"/>
          </a:p>
        </p:txBody>
      </p:sp>
      <p:grpSp>
        <p:nvGrpSpPr>
          <p:cNvPr id="19" name="Group 18"/>
          <p:cNvGrpSpPr/>
          <p:nvPr/>
        </p:nvGrpSpPr>
        <p:grpSpPr>
          <a:xfrm>
            <a:off x="1814523" y="5375080"/>
            <a:ext cx="8263303" cy="461665"/>
            <a:chOff x="2105246" y="5795228"/>
            <a:chExt cx="8263303" cy="461665"/>
          </a:xfrm>
        </p:grpSpPr>
        <p:sp>
          <p:nvSpPr>
            <p:cNvPr id="3" name="TextBox 2"/>
            <p:cNvSpPr txBox="1"/>
            <p:nvPr/>
          </p:nvSpPr>
          <p:spPr>
            <a:xfrm>
              <a:off x="2105246" y="5795228"/>
              <a:ext cx="708271" cy="461665"/>
            </a:xfrm>
            <a:prstGeom prst="rect">
              <a:avLst/>
            </a:prstGeom>
            <a:noFill/>
          </p:spPr>
          <p:txBody>
            <a:bodyPr wrap="none" rtlCol="0">
              <a:spAutoFit/>
            </a:bodyPr>
            <a:lstStyle/>
            <a:p>
              <a:r>
                <a:rPr lang="en-US" sz="2400" b="1" dirty="0" smtClean="0"/>
                <a:t>Low</a:t>
              </a:r>
              <a:endParaRPr lang="en-US" sz="2400" b="1" dirty="0"/>
            </a:p>
          </p:txBody>
        </p:sp>
        <p:sp>
          <p:nvSpPr>
            <p:cNvPr id="7" name="TextBox 6"/>
            <p:cNvSpPr txBox="1"/>
            <p:nvPr/>
          </p:nvSpPr>
          <p:spPr>
            <a:xfrm>
              <a:off x="9603596" y="5795228"/>
              <a:ext cx="764953" cy="461665"/>
            </a:xfrm>
            <a:prstGeom prst="rect">
              <a:avLst/>
            </a:prstGeom>
            <a:noFill/>
          </p:spPr>
          <p:txBody>
            <a:bodyPr wrap="none" rtlCol="0">
              <a:spAutoFit/>
            </a:bodyPr>
            <a:lstStyle/>
            <a:p>
              <a:r>
                <a:rPr lang="en-US" sz="2400" b="1" dirty="0" smtClean="0"/>
                <a:t>High</a:t>
              </a:r>
              <a:endParaRPr lang="en-US" sz="2400" b="1" dirty="0"/>
            </a:p>
          </p:txBody>
        </p:sp>
        <p:sp>
          <p:nvSpPr>
            <p:cNvPr id="8" name="Right Arrow 7"/>
            <p:cNvSpPr/>
            <p:nvPr/>
          </p:nvSpPr>
          <p:spPr>
            <a:xfrm>
              <a:off x="3038515" y="5872363"/>
              <a:ext cx="6565081" cy="353475"/>
            </a:xfrm>
            <a:prstGeom prst="rightArrow">
              <a:avLst/>
            </a:prstGeom>
            <a:gradFill flip="none" rotWithShape="1">
              <a:gsLst>
                <a:gs pos="0">
                  <a:schemeClr val="bg1">
                    <a:lumMod val="75000"/>
                  </a:schemeClr>
                </a:gs>
                <a:gs pos="100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814522" y="430455"/>
            <a:ext cx="4314621" cy="2840450"/>
          </a:xfrm>
          <a:prstGeom prst="rect">
            <a:avLst/>
          </a:prstGeom>
          <a:solidFill>
            <a:schemeClr val="accent1">
              <a:lumMod val="75000"/>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14522" y="3270906"/>
            <a:ext cx="4314619" cy="2018627"/>
          </a:xfrm>
          <a:prstGeom prst="rect">
            <a:avLst/>
          </a:prstGeom>
          <a:solidFill>
            <a:schemeClr val="accent6">
              <a:lumMod val="75000"/>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29143" y="473228"/>
            <a:ext cx="3996342" cy="2797677"/>
          </a:xfrm>
          <a:prstGeom prst="rect">
            <a:avLst/>
          </a:prstGeom>
          <a:solidFill>
            <a:schemeClr val="accent1">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29143" y="3270905"/>
            <a:ext cx="3996341" cy="2018628"/>
          </a:xfrm>
          <a:prstGeom prst="rect">
            <a:avLst/>
          </a:prstGeom>
          <a:solidFill>
            <a:schemeClr val="accent6">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67365" y="382972"/>
            <a:ext cx="966540" cy="4999498"/>
            <a:chOff x="938820" y="803120"/>
            <a:chExt cx="966540" cy="4999498"/>
          </a:xfrm>
        </p:grpSpPr>
        <p:sp>
          <p:nvSpPr>
            <p:cNvPr id="15" name="TextBox 14"/>
            <p:cNvSpPr txBox="1"/>
            <p:nvPr/>
          </p:nvSpPr>
          <p:spPr>
            <a:xfrm>
              <a:off x="938820" y="803120"/>
              <a:ext cx="933269" cy="461665"/>
            </a:xfrm>
            <a:prstGeom prst="rect">
              <a:avLst/>
            </a:prstGeom>
            <a:noFill/>
          </p:spPr>
          <p:txBody>
            <a:bodyPr wrap="none" rtlCol="0">
              <a:spAutoFit/>
            </a:bodyPr>
            <a:lstStyle/>
            <a:p>
              <a:r>
                <a:rPr lang="en-US" sz="2400" b="1" dirty="0" smtClean="0"/>
                <a:t>North</a:t>
              </a:r>
              <a:endParaRPr lang="en-US" sz="2400" b="1" dirty="0"/>
            </a:p>
          </p:txBody>
        </p:sp>
        <p:sp>
          <p:nvSpPr>
            <p:cNvPr id="16" name="TextBox 15"/>
            <p:cNvSpPr txBox="1"/>
            <p:nvPr/>
          </p:nvSpPr>
          <p:spPr>
            <a:xfrm>
              <a:off x="972091" y="5340953"/>
              <a:ext cx="933269" cy="461665"/>
            </a:xfrm>
            <a:prstGeom prst="rect">
              <a:avLst/>
            </a:prstGeom>
            <a:noFill/>
          </p:spPr>
          <p:txBody>
            <a:bodyPr wrap="none" rtlCol="0">
              <a:spAutoFit/>
            </a:bodyPr>
            <a:lstStyle/>
            <a:p>
              <a:r>
                <a:rPr lang="en-US" sz="2400" b="1" dirty="0" smtClean="0"/>
                <a:t>South</a:t>
              </a:r>
              <a:endParaRPr lang="en-US" sz="2400" b="1" dirty="0"/>
            </a:p>
          </p:txBody>
        </p:sp>
        <p:sp>
          <p:nvSpPr>
            <p:cNvPr id="17" name="Right Arrow 16"/>
            <p:cNvSpPr/>
            <p:nvPr/>
          </p:nvSpPr>
          <p:spPr>
            <a:xfrm rot="16200000">
              <a:off x="-644357" y="3142822"/>
              <a:ext cx="4099624" cy="343551"/>
            </a:xfrm>
            <a:prstGeom prst="rightArrow">
              <a:avLst/>
            </a:prstGeom>
            <a:gradFill flip="none" rotWithShape="1">
              <a:gsLst>
                <a:gs pos="0">
                  <a:schemeClr val="accent6">
                    <a:lumMod val="7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610332" y="992091"/>
            <a:ext cx="2460738" cy="1323439"/>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t>Northern species</a:t>
            </a:r>
          </a:p>
          <a:p>
            <a:pPr marL="342900" indent="-342900">
              <a:buFont typeface="Arial" panose="020B0604020202020204" pitchFamily="34" charset="0"/>
              <a:buChar char="•"/>
            </a:pPr>
            <a:r>
              <a:rPr lang="en-US" sz="2000" b="1" dirty="0" smtClean="0"/>
              <a:t>Low responsibility</a:t>
            </a:r>
          </a:p>
          <a:p>
            <a:pPr marL="342900" indent="-342900">
              <a:buFont typeface="Arial" panose="020B0604020202020204" pitchFamily="34" charset="0"/>
              <a:buChar char="•"/>
            </a:pPr>
            <a:r>
              <a:rPr lang="en-US" sz="2000" b="1" dirty="0" smtClean="0"/>
              <a:t>Shifting out?</a:t>
            </a:r>
          </a:p>
          <a:p>
            <a:pPr marL="342900" indent="-342900">
              <a:buFont typeface="Arial" panose="020B0604020202020204" pitchFamily="34" charset="0"/>
              <a:buChar char="•"/>
            </a:pPr>
            <a:r>
              <a:rPr lang="en-US" sz="2000" b="1" dirty="0" smtClean="0"/>
              <a:t>Less concern?</a:t>
            </a:r>
            <a:endParaRPr lang="en-US" sz="2000" b="1" dirty="0"/>
          </a:p>
        </p:txBody>
      </p:sp>
      <p:sp>
        <p:nvSpPr>
          <p:cNvPr id="49" name="TextBox 48"/>
          <p:cNvSpPr txBox="1"/>
          <p:nvPr/>
        </p:nvSpPr>
        <p:spPr>
          <a:xfrm>
            <a:off x="6896958" y="992090"/>
            <a:ext cx="2507738" cy="1323439"/>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t>Northern species</a:t>
            </a:r>
          </a:p>
          <a:p>
            <a:pPr marL="342900" indent="-342900">
              <a:buFont typeface="Arial" panose="020B0604020202020204" pitchFamily="34" charset="0"/>
              <a:buChar char="•"/>
            </a:pPr>
            <a:r>
              <a:rPr lang="en-US" sz="2000" b="1" dirty="0" smtClean="0"/>
              <a:t>High responsibility</a:t>
            </a:r>
          </a:p>
          <a:p>
            <a:pPr marL="342900" indent="-342900">
              <a:buFont typeface="Arial" panose="020B0604020202020204" pitchFamily="34" charset="0"/>
              <a:buChar char="•"/>
            </a:pPr>
            <a:r>
              <a:rPr lang="en-US" sz="2000" b="1" dirty="0" smtClean="0"/>
              <a:t>Shifting out?</a:t>
            </a:r>
          </a:p>
          <a:p>
            <a:pPr marL="342900" indent="-342900">
              <a:buFont typeface="Arial" panose="020B0604020202020204" pitchFamily="34" charset="0"/>
              <a:buChar char="•"/>
            </a:pPr>
            <a:r>
              <a:rPr lang="en-US" sz="2000" b="1" dirty="0" smtClean="0"/>
              <a:t>More concern?</a:t>
            </a:r>
            <a:endParaRPr lang="en-US" sz="2000" b="1" dirty="0"/>
          </a:p>
        </p:txBody>
      </p:sp>
      <p:sp>
        <p:nvSpPr>
          <p:cNvPr id="50" name="TextBox 49"/>
          <p:cNvSpPr txBox="1"/>
          <p:nvPr/>
        </p:nvSpPr>
        <p:spPr>
          <a:xfrm>
            <a:off x="2610332" y="3627578"/>
            <a:ext cx="2460738" cy="1323439"/>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t>Southern species</a:t>
            </a:r>
          </a:p>
          <a:p>
            <a:pPr marL="342900" indent="-342900">
              <a:buFont typeface="Arial" panose="020B0604020202020204" pitchFamily="34" charset="0"/>
              <a:buChar char="•"/>
            </a:pPr>
            <a:r>
              <a:rPr lang="en-US" sz="2000" b="1" dirty="0" smtClean="0"/>
              <a:t>Low responsibility</a:t>
            </a:r>
          </a:p>
          <a:p>
            <a:pPr marL="342900" indent="-342900">
              <a:buFont typeface="Arial" panose="020B0604020202020204" pitchFamily="34" charset="0"/>
              <a:buChar char="•"/>
            </a:pPr>
            <a:r>
              <a:rPr lang="en-US" sz="2000" b="1" dirty="0" smtClean="0"/>
              <a:t>Shifting in?</a:t>
            </a:r>
          </a:p>
          <a:p>
            <a:pPr marL="342900" indent="-342900">
              <a:buFont typeface="Arial" panose="020B0604020202020204" pitchFamily="34" charset="0"/>
              <a:buChar char="•"/>
            </a:pPr>
            <a:r>
              <a:rPr lang="en-US" sz="2000" b="1" dirty="0" smtClean="0"/>
              <a:t>Concern?</a:t>
            </a:r>
            <a:endParaRPr lang="en-US" sz="2000" b="1" dirty="0"/>
          </a:p>
        </p:txBody>
      </p:sp>
      <p:sp>
        <p:nvSpPr>
          <p:cNvPr id="51" name="TextBox 50"/>
          <p:cNvSpPr txBox="1"/>
          <p:nvPr/>
        </p:nvSpPr>
        <p:spPr>
          <a:xfrm>
            <a:off x="6896958" y="3627578"/>
            <a:ext cx="2507738" cy="1323439"/>
          </a:xfrm>
          <a:prstGeom prst="rect">
            <a:avLst/>
          </a:prstGeom>
          <a:noFill/>
        </p:spPr>
        <p:txBody>
          <a:bodyPr wrap="none" rtlCol="0">
            <a:spAutoFit/>
          </a:bodyPr>
          <a:lstStyle/>
          <a:p>
            <a:pPr marL="342900" indent="-342900">
              <a:buFont typeface="Arial" panose="020B0604020202020204" pitchFamily="34" charset="0"/>
              <a:buChar char="•"/>
            </a:pPr>
            <a:r>
              <a:rPr lang="en-US" sz="2000" b="1" dirty="0" smtClean="0"/>
              <a:t>Southern species</a:t>
            </a:r>
          </a:p>
          <a:p>
            <a:pPr marL="342900" indent="-342900">
              <a:buFont typeface="Arial" panose="020B0604020202020204" pitchFamily="34" charset="0"/>
              <a:buChar char="•"/>
            </a:pPr>
            <a:r>
              <a:rPr lang="en-US" sz="2000" b="1" dirty="0" smtClean="0"/>
              <a:t>High responsibility</a:t>
            </a:r>
          </a:p>
          <a:p>
            <a:pPr marL="342900" indent="-342900">
              <a:buFont typeface="Arial" panose="020B0604020202020204" pitchFamily="34" charset="0"/>
              <a:buChar char="•"/>
            </a:pPr>
            <a:r>
              <a:rPr lang="en-US" sz="2000" b="1" dirty="0" smtClean="0"/>
              <a:t>Shifting in?</a:t>
            </a:r>
          </a:p>
          <a:p>
            <a:pPr marL="342900" indent="-342900">
              <a:buFont typeface="Arial" panose="020B0604020202020204" pitchFamily="34" charset="0"/>
              <a:buChar char="•"/>
            </a:pPr>
            <a:r>
              <a:rPr lang="en-US" sz="2000" b="1" dirty="0"/>
              <a:t>C</a:t>
            </a:r>
            <a:r>
              <a:rPr lang="en-US" sz="2000" b="1" dirty="0" smtClean="0"/>
              <a:t>oncern?</a:t>
            </a:r>
            <a:endParaRPr lang="en-US" sz="2000" b="1" dirty="0"/>
          </a:p>
        </p:txBody>
      </p:sp>
    </p:spTree>
    <p:extLst>
      <p:ext uri="{BB962C8B-B14F-4D97-AF65-F5344CB8AC3E}">
        <p14:creationId xmlns:p14="http://schemas.microsoft.com/office/powerpoint/2010/main" val="4370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9355136" y="5525137"/>
            <a:ext cx="1038151" cy="1206994"/>
          </a:xfrm>
          <a:prstGeom prst="rect">
            <a:avLst/>
          </a:prstGeom>
        </p:spPr>
      </p:pic>
      <p:pic>
        <p:nvPicPr>
          <p:cNvPr id="20" name="Picture 19"/>
          <p:cNvPicPr>
            <a:picLocks noChangeAspect="1"/>
          </p:cNvPicPr>
          <p:nvPr/>
        </p:nvPicPr>
        <p:blipFill>
          <a:blip r:embed="rId3"/>
          <a:stretch>
            <a:fillRect/>
          </a:stretch>
        </p:blipFill>
        <p:spPr>
          <a:xfrm>
            <a:off x="1233999" y="5598391"/>
            <a:ext cx="1850134" cy="1217366"/>
          </a:xfrm>
          <a:prstGeom prst="rect">
            <a:avLst/>
          </a:prstGeom>
        </p:spPr>
      </p:pic>
      <p:sp>
        <p:nvSpPr>
          <p:cNvPr id="2" name="Rectangle 1"/>
          <p:cNvSpPr/>
          <p:nvPr/>
        </p:nvSpPr>
        <p:spPr>
          <a:xfrm>
            <a:off x="1814523" y="430455"/>
            <a:ext cx="8431619" cy="48590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9794437" y="1863436"/>
            <a:ext cx="1912805" cy="2260588"/>
          </a:xfrm>
          <a:prstGeom prst="rect">
            <a:avLst/>
          </a:prstGeom>
        </p:spPr>
      </p:pic>
      <p:sp>
        <p:nvSpPr>
          <p:cNvPr id="5" name="TextBox 4"/>
          <p:cNvSpPr txBox="1"/>
          <p:nvPr/>
        </p:nvSpPr>
        <p:spPr>
          <a:xfrm rot="16200000">
            <a:off x="-851951" y="2762898"/>
            <a:ext cx="2679837" cy="461665"/>
          </a:xfrm>
          <a:prstGeom prst="rect">
            <a:avLst/>
          </a:prstGeom>
          <a:noFill/>
        </p:spPr>
        <p:txBody>
          <a:bodyPr wrap="none" rtlCol="0">
            <a:spAutoFit/>
          </a:bodyPr>
          <a:lstStyle/>
          <a:p>
            <a:pPr algn="ctr"/>
            <a:r>
              <a:rPr lang="en-US" sz="2400" b="1" dirty="0" smtClean="0"/>
              <a:t>Specie range center</a:t>
            </a:r>
          </a:p>
        </p:txBody>
      </p:sp>
      <p:sp>
        <p:nvSpPr>
          <p:cNvPr id="6" name="TextBox 5"/>
          <p:cNvSpPr txBox="1"/>
          <p:nvPr/>
        </p:nvSpPr>
        <p:spPr>
          <a:xfrm>
            <a:off x="4812904" y="5841136"/>
            <a:ext cx="3079754" cy="461665"/>
          </a:xfrm>
          <a:prstGeom prst="rect">
            <a:avLst/>
          </a:prstGeom>
          <a:noFill/>
        </p:spPr>
        <p:txBody>
          <a:bodyPr wrap="none" rtlCol="0">
            <a:spAutoFit/>
          </a:bodyPr>
          <a:lstStyle/>
          <a:p>
            <a:r>
              <a:rPr lang="en-US" sz="2400" b="1" dirty="0" smtClean="0"/>
              <a:t>Regional responsibility</a:t>
            </a:r>
            <a:endParaRPr lang="en-US" sz="2400" b="1" dirty="0"/>
          </a:p>
        </p:txBody>
      </p:sp>
      <p:grpSp>
        <p:nvGrpSpPr>
          <p:cNvPr id="19" name="Group 18"/>
          <p:cNvGrpSpPr/>
          <p:nvPr/>
        </p:nvGrpSpPr>
        <p:grpSpPr>
          <a:xfrm>
            <a:off x="1814523" y="5375080"/>
            <a:ext cx="8263303" cy="461665"/>
            <a:chOff x="2105246" y="5795228"/>
            <a:chExt cx="8263303" cy="461665"/>
          </a:xfrm>
        </p:grpSpPr>
        <p:sp>
          <p:nvSpPr>
            <p:cNvPr id="3" name="TextBox 2"/>
            <p:cNvSpPr txBox="1"/>
            <p:nvPr/>
          </p:nvSpPr>
          <p:spPr>
            <a:xfrm>
              <a:off x="2105246" y="5795228"/>
              <a:ext cx="708271" cy="461665"/>
            </a:xfrm>
            <a:prstGeom prst="rect">
              <a:avLst/>
            </a:prstGeom>
            <a:noFill/>
          </p:spPr>
          <p:txBody>
            <a:bodyPr wrap="none" rtlCol="0">
              <a:spAutoFit/>
            </a:bodyPr>
            <a:lstStyle/>
            <a:p>
              <a:r>
                <a:rPr lang="en-US" sz="2400" b="1" dirty="0" smtClean="0"/>
                <a:t>Low</a:t>
              </a:r>
              <a:endParaRPr lang="en-US" sz="2400" b="1" dirty="0"/>
            </a:p>
          </p:txBody>
        </p:sp>
        <p:sp>
          <p:nvSpPr>
            <p:cNvPr id="7" name="TextBox 6"/>
            <p:cNvSpPr txBox="1"/>
            <p:nvPr/>
          </p:nvSpPr>
          <p:spPr>
            <a:xfrm>
              <a:off x="9603596" y="5795228"/>
              <a:ext cx="764953" cy="461665"/>
            </a:xfrm>
            <a:prstGeom prst="rect">
              <a:avLst/>
            </a:prstGeom>
            <a:noFill/>
          </p:spPr>
          <p:txBody>
            <a:bodyPr wrap="none" rtlCol="0">
              <a:spAutoFit/>
            </a:bodyPr>
            <a:lstStyle/>
            <a:p>
              <a:r>
                <a:rPr lang="en-US" sz="2400" b="1" dirty="0" smtClean="0"/>
                <a:t>High</a:t>
              </a:r>
              <a:endParaRPr lang="en-US" sz="2400" b="1" dirty="0"/>
            </a:p>
          </p:txBody>
        </p:sp>
        <p:sp>
          <p:nvSpPr>
            <p:cNvPr id="8" name="Right Arrow 7"/>
            <p:cNvSpPr/>
            <p:nvPr/>
          </p:nvSpPr>
          <p:spPr>
            <a:xfrm>
              <a:off x="3038515" y="5872363"/>
              <a:ext cx="6565081" cy="353475"/>
            </a:xfrm>
            <a:prstGeom prst="rightArrow">
              <a:avLst/>
            </a:prstGeom>
            <a:gradFill flip="none" rotWithShape="1">
              <a:gsLst>
                <a:gs pos="0">
                  <a:schemeClr val="bg1">
                    <a:lumMod val="75000"/>
                  </a:schemeClr>
                </a:gs>
                <a:gs pos="100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814522" y="430455"/>
            <a:ext cx="4314621" cy="2840450"/>
          </a:xfrm>
          <a:prstGeom prst="rect">
            <a:avLst/>
          </a:prstGeom>
          <a:solidFill>
            <a:schemeClr val="accent1">
              <a:lumMod val="75000"/>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14522" y="3270906"/>
            <a:ext cx="4314619" cy="2018627"/>
          </a:xfrm>
          <a:prstGeom prst="rect">
            <a:avLst/>
          </a:prstGeom>
          <a:solidFill>
            <a:schemeClr val="accent6">
              <a:lumMod val="75000"/>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29143" y="473228"/>
            <a:ext cx="3996342" cy="2797677"/>
          </a:xfrm>
          <a:prstGeom prst="rect">
            <a:avLst/>
          </a:prstGeom>
          <a:solidFill>
            <a:schemeClr val="accent1">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29143" y="3270905"/>
            <a:ext cx="3996341" cy="2018628"/>
          </a:xfrm>
          <a:prstGeom prst="rect">
            <a:avLst/>
          </a:prstGeom>
          <a:solidFill>
            <a:schemeClr val="accent6">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67365" y="382972"/>
            <a:ext cx="966540" cy="4999498"/>
            <a:chOff x="938820" y="803120"/>
            <a:chExt cx="966540" cy="4999498"/>
          </a:xfrm>
        </p:grpSpPr>
        <p:sp>
          <p:nvSpPr>
            <p:cNvPr id="15" name="TextBox 14"/>
            <p:cNvSpPr txBox="1"/>
            <p:nvPr/>
          </p:nvSpPr>
          <p:spPr>
            <a:xfrm>
              <a:off x="938820" y="803120"/>
              <a:ext cx="933269" cy="461665"/>
            </a:xfrm>
            <a:prstGeom prst="rect">
              <a:avLst/>
            </a:prstGeom>
            <a:noFill/>
          </p:spPr>
          <p:txBody>
            <a:bodyPr wrap="none" rtlCol="0">
              <a:spAutoFit/>
            </a:bodyPr>
            <a:lstStyle/>
            <a:p>
              <a:r>
                <a:rPr lang="en-US" sz="2400" b="1" dirty="0" smtClean="0"/>
                <a:t>North</a:t>
              </a:r>
              <a:endParaRPr lang="en-US" sz="2400" b="1" dirty="0"/>
            </a:p>
          </p:txBody>
        </p:sp>
        <p:sp>
          <p:nvSpPr>
            <p:cNvPr id="16" name="TextBox 15"/>
            <p:cNvSpPr txBox="1"/>
            <p:nvPr/>
          </p:nvSpPr>
          <p:spPr>
            <a:xfrm>
              <a:off x="972091" y="5340953"/>
              <a:ext cx="933269" cy="461665"/>
            </a:xfrm>
            <a:prstGeom prst="rect">
              <a:avLst/>
            </a:prstGeom>
            <a:noFill/>
          </p:spPr>
          <p:txBody>
            <a:bodyPr wrap="none" rtlCol="0">
              <a:spAutoFit/>
            </a:bodyPr>
            <a:lstStyle/>
            <a:p>
              <a:r>
                <a:rPr lang="en-US" sz="2400" b="1" dirty="0" smtClean="0"/>
                <a:t>South</a:t>
              </a:r>
              <a:endParaRPr lang="en-US" sz="2400" b="1" dirty="0"/>
            </a:p>
          </p:txBody>
        </p:sp>
        <p:sp>
          <p:nvSpPr>
            <p:cNvPr id="17" name="Right Arrow 16"/>
            <p:cNvSpPr/>
            <p:nvPr/>
          </p:nvSpPr>
          <p:spPr>
            <a:xfrm rot="16200000">
              <a:off x="-644357" y="3142822"/>
              <a:ext cx="4099624" cy="343551"/>
            </a:xfrm>
            <a:prstGeom prst="rightArrow">
              <a:avLst/>
            </a:prstGeom>
            <a:gradFill flip="none" rotWithShape="1">
              <a:gsLst>
                <a:gs pos="0">
                  <a:schemeClr val="accent6">
                    <a:lumMod val="7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7290" b="89907" l="6564" r="96654">
                        <a14:foregroundMark x1="81982" y1="21869" x2="96654" y2="18131"/>
                        <a14:foregroundMark x1="80180" y1="15514" x2="79022" y2="7290"/>
                        <a14:foregroundMark x1="21750" y1="37009" x2="6564" y2="32523"/>
                        <a14:foregroundMark x1="48263" y1="72150" x2="60746" y2="89533"/>
                        <a14:backgroundMark x1="59846" y1="12336" x2="13642" y2="28037"/>
                      </a14:backgroundRemoval>
                    </a14:imgEffect>
                  </a14:imgLayer>
                </a14:imgProps>
              </a:ext>
            </a:extLst>
          </a:blip>
          <a:stretch>
            <a:fillRect/>
          </a:stretch>
        </p:blipFill>
        <p:spPr>
          <a:xfrm>
            <a:off x="1882628" y="480487"/>
            <a:ext cx="1057735" cy="728299"/>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3909" b="89577" l="1723" r="96965">
                        <a14:foregroundMark x1="75308" y1="18078" x2="81378" y2="3909"/>
                        <a14:foregroundMark x1="84249" y1="15147" x2="96965" y2="14169"/>
                        <a14:foregroundMark x1="15751" y1="66287" x2="1723" y2="73290"/>
                      </a14:backgroundRemoval>
                    </a14:imgEffect>
                  </a14:imgLayer>
                </a14:imgProps>
              </a:ext>
            </a:extLst>
          </a:blip>
          <a:stretch>
            <a:fillRect/>
          </a:stretch>
        </p:blipFill>
        <p:spPr>
          <a:xfrm>
            <a:off x="2986981" y="1100136"/>
            <a:ext cx="943487" cy="475226"/>
          </a:xfrm>
          <a:prstGeom prst="rect">
            <a:avLst/>
          </a:prstGeom>
        </p:spPr>
      </p:pic>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backgroundRemoval t="9430" b="96053" l="6186" r="95582">
                        <a14:foregroundMark x1="45508" y1="48465" x2="93225" y2="61404"/>
                        <a14:foregroundMark x1="71576" y1="62061" x2="71429" y2="96053"/>
                        <a14:foregroundMark x1="81738" y1="66886" x2="95729" y2="77851"/>
                        <a14:foregroundMark x1="13402" y1="19079" x2="6186" y2="13377"/>
                        <a14:backgroundMark x1="21797" y1="56140" x2="9278" y2="89474"/>
                      </a14:backgroundRemoval>
                    </a14:imgEffect>
                  </a14:imgLayer>
                </a14:imgProps>
              </a:ext>
            </a:extLst>
          </a:blip>
          <a:stretch>
            <a:fillRect/>
          </a:stretch>
        </p:blipFill>
        <p:spPr>
          <a:xfrm>
            <a:off x="2940363" y="613804"/>
            <a:ext cx="847042" cy="568853"/>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165221" y="1169626"/>
            <a:ext cx="647683" cy="702439"/>
          </a:xfrm>
          <a:prstGeom prst="rect">
            <a:avLst/>
          </a:prstGeom>
        </p:spPr>
      </p:pic>
      <p:pic>
        <p:nvPicPr>
          <p:cNvPr id="25" name="Picture 24"/>
          <p:cNvPicPr>
            <a:picLocks noChangeAspect="1"/>
          </p:cNvPicPr>
          <p:nvPr/>
        </p:nvPicPr>
        <p:blipFill>
          <a:blip r:embed="rId13">
            <a:extLst>
              <a:ext uri="{BEBA8EAE-BF5A-486C-A8C5-ECC9F3942E4B}">
                <a14:imgProps xmlns:a14="http://schemas.microsoft.com/office/drawing/2010/main">
                  <a14:imgLayer r:embed="rId14">
                    <a14:imgEffect>
                      <a14:backgroundRemoval t="4836" b="89860" l="4316" r="96947">
                        <a14:foregroundMark x1="14421" y1="29953" x2="4316" y2="29641"/>
                        <a14:foregroundMark x1="66632" y1="16225" x2="78947" y2="4992"/>
                        <a14:foregroundMark x1="88105" y1="13261" x2="96947" y2="14197"/>
                      </a14:backgroundRemoval>
                    </a14:imgEffect>
                  </a14:imgLayer>
                </a14:imgProps>
              </a:ext>
            </a:extLst>
          </a:blip>
          <a:stretch>
            <a:fillRect/>
          </a:stretch>
        </p:blipFill>
        <p:spPr>
          <a:xfrm>
            <a:off x="4594556" y="1286275"/>
            <a:ext cx="856888" cy="578174"/>
          </a:xfrm>
          <a:prstGeom prst="rect">
            <a:avLst/>
          </a:prstGeom>
        </p:spPr>
      </p:pic>
      <p:pic>
        <p:nvPicPr>
          <p:cNvPr id="26" name="Picture 25"/>
          <p:cNvPicPr>
            <a:picLocks noChangeAspect="1"/>
          </p:cNvPicPr>
          <p:nvPr/>
        </p:nvPicPr>
        <p:blipFill>
          <a:blip r:embed="rId15">
            <a:extLst>
              <a:ext uri="{BEBA8EAE-BF5A-486C-A8C5-ECC9F3942E4B}">
                <a14:imgProps xmlns:a14="http://schemas.microsoft.com/office/drawing/2010/main">
                  <a14:imgLayer r:embed="rId16">
                    <a14:imgEffect>
                      <a14:backgroundRemoval t="6025" b="89919" l="9931" r="95843">
                        <a14:foregroundMark x1="86952" y1="6141" x2="82794" y2="16454"/>
                        <a14:foregroundMark x1="88915" y1="14716" x2="95843" y2="17381"/>
                        <a14:foregroundMark x1="83949" y1="53534" x2="81293" y2="67323"/>
                        <a14:foregroundMark x1="53349" y1="87254" x2="74134" y2="76362"/>
                      </a14:backgroundRemoval>
                    </a14:imgEffect>
                  </a14:imgLayer>
                </a14:imgProps>
              </a:ext>
            </a:extLst>
          </a:blip>
          <a:stretch>
            <a:fillRect/>
          </a:stretch>
        </p:blipFill>
        <p:spPr>
          <a:xfrm>
            <a:off x="4941657" y="1681557"/>
            <a:ext cx="601164" cy="599082"/>
          </a:xfrm>
          <a:prstGeom prst="rect">
            <a:avLst/>
          </a:prstGeom>
        </p:spPr>
      </p:pic>
      <p:pic>
        <p:nvPicPr>
          <p:cNvPr id="27" name="Picture 26"/>
          <p:cNvPicPr>
            <a:picLocks noChangeAspect="1"/>
          </p:cNvPicPr>
          <p:nvPr/>
        </p:nvPicPr>
        <p:blipFill>
          <a:blip r:embed="rId17">
            <a:extLst>
              <a:ext uri="{BEBA8EAE-BF5A-486C-A8C5-ECC9F3942E4B}">
                <a14:imgProps xmlns:a14="http://schemas.microsoft.com/office/drawing/2010/main">
                  <a14:imgLayer r:embed="rId18">
                    <a14:imgEffect>
                      <a14:backgroundRemoval t="9781" b="91400" l="4530" r="95470">
                        <a14:foregroundMark x1="63873" y1="47386" x2="48245" y2="62732"/>
                        <a14:foregroundMark x1="23216" y1="45025" x2="46999" y2="62901"/>
                        <a14:foregroundMark x1="77463" y1="47723" x2="50849" y2="66779"/>
                        <a14:foregroundMark x1="86070" y1="25295" x2="95470" y2="31535"/>
                        <a14:foregroundMark x1="46093" y1="74536" x2="49377" y2="86678"/>
                        <a14:foregroundMark x1="50736" y1="69477" x2="54360" y2="91568"/>
                        <a14:foregroundMark x1="14723" y1="41653" x2="4530" y2="40978"/>
                        <a14:foregroundMark x1="78482" y1="50590" x2="55832" y2="66779"/>
                        <a14:foregroundMark x1="75425" y1="54975" x2="56059" y2="67116"/>
                      </a14:backgroundRemoval>
                    </a14:imgEffect>
                  </a14:imgLayer>
                </a14:imgProps>
              </a:ext>
            </a:extLst>
          </a:blip>
          <a:stretch>
            <a:fillRect/>
          </a:stretch>
        </p:blipFill>
        <p:spPr>
          <a:xfrm>
            <a:off x="5348095" y="2305411"/>
            <a:ext cx="781047" cy="524531"/>
          </a:xfrm>
          <a:prstGeom prst="rect">
            <a:avLst/>
          </a:prstGeom>
        </p:spPr>
      </p:pic>
      <p:pic>
        <p:nvPicPr>
          <p:cNvPr id="28" name="Picture 27"/>
          <p:cNvPicPr>
            <a:picLocks noChangeAspect="1"/>
          </p:cNvPicPr>
          <p:nvPr/>
        </p:nvPicPr>
        <p:blipFill>
          <a:blip r:embed="rId19">
            <a:extLst>
              <a:ext uri="{BEBA8EAE-BF5A-486C-A8C5-ECC9F3942E4B}">
                <a14:imgProps xmlns:a14="http://schemas.microsoft.com/office/drawing/2010/main">
                  <a14:imgLayer r:embed="rId20">
                    <a14:imgEffect>
                      <a14:backgroundRemoval t="6410" b="89927" l="9764" r="93543">
                        <a14:foregroundMark x1="69291" y1="13736" x2="75906" y2="6593"/>
                        <a14:foregroundMark x1="86772" y1="17766" x2="93543" y2="19414"/>
                        <a14:foregroundMark x1="47087" y1="69597" x2="53858" y2="82967"/>
                      </a14:backgroundRemoval>
                    </a14:imgEffect>
                  </a14:imgLayer>
                </a14:imgProps>
              </a:ext>
            </a:extLst>
          </a:blip>
          <a:stretch>
            <a:fillRect/>
          </a:stretch>
        </p:blipFill>
        <p:spPr>
          <a:xfrm>
            <a:off x="5343218" y="2699630"/>
            <a:ext cx="780187" cy="670838"/>
          </a:xfrm>
          <a:prstGeom prst="rect">
            <a:avLst/>
          </a:prstGeom>
        </p:spPr>
      </p:pic>
      <p:pic>
        <p:nvPicPr>
          <p:cNvPr id="29" name="Picture 28"/>
          <p:cNvPicPr>
            <a:picLocks noChangeAspect="1"/>
          </p:cNvPicPr>
          <p:nvPr/>
        </p:nvPicPr>
        <p:blipFill>
          <a:blip r:embed="rId21">
            <a:extLst>
              <a:ext uri="{BEBA8EAE-BF5A-486C-A8C5-ECC9F3942E4B}">
                <a14:imgProps xmlns:a14="http://schemas.microsoft.com/office/drawing/2010/main">
                  <a14:imgLayer r:embed="rId22">
                    <a14:imgEffect>
                      <a14:backgroundRemoval t="7668" b="89776" l="9990" r="92820">
                        <a14:foregroundMark x1="77107" y1="11182" x2="70552" y2="7827"/>
                        <a14:foregroundMark x1="78356" y1="22524" x2="92820" y2="35463"/>
                      </a14:backgroundRemoval>
                    </a14:imgEffect>
                  </a14:imgLayer>
                </a14:imgProps>
              </a:ext>
            </a:extLst>
          </a:blip>
          <a:stretch>
            <a:fillRect/>
          </a:stretch>
        </p:blipFill>
        <p:spPr>
          <a:xfrm>
            <a:off x="5679421" y="1741004"/>
            <a:ext cx="873034" cy="568698"/>
          </a:xfrm>
          <a:prstGeom prst="rect">
            <a:avLst/>
          </a:prstGeom>
        </p:spPr>
      </p:pic>
      <p:pic>
        <p:nvPicPr>
          <p:cNvPr id="31" name="Picture 30"/>
          <p:cNvPicPr>
            <a:picLocks noChangeAspect="1"/>
          </p:cNvPicPr>
          <p:nvPr/>
        </p:nvPicPr>
        <p:blipFill>
          <a:blip r:embed="rId23">
            <a:extLst>
              <a:ext uri="{BEBA8EAE-BF5A-486C-A8C5-ECC9F3942E4B}">
                <a14:imgProps xmlns:a14="http://schemas.microsoft.com/office/drawing/2010/main">
                  <a14:imgLayer r:embed="rId24">
                    <a14:imgEffect>
                      <a14:backgroundRemoval t="7877" b="89716" l="5532" r="93191">
                        <a14:foregroundMark x1="78085" y1="15536" x2="87872" y2="8315"/>
                        <a14:foregroundMark x1="85532" y1="21007" x2="93404" y2="20788"/>
                        <a14:foregroundMark x1="44894" y1="73523" x2="52553" y2="84902"/>
                        <a14:foregroundMark x1="62340" y1="74398" x2="72340" y2="86871"/>
                        <a14:foregroundMark x1="20851" y1="76586" x2="5532" y2="85996"/>
                      </a14:backgroundRemoval>
                    </a14:imgEffect>
                  </a14:imgLayer>
                </a14:imgProps>
              </a:ext>
            </a:extLst>
          </a:blip>
          <a:stretch>
            <a:fillRect/>
          </a:stretch>
        </p:blipFill>
        <p:spPr>
          <a:xfrm>
            <a:off x="6265742" y="1798214"/>
            <a:ext cx="855970" cy="832294"/>
          </a:xfrm>
          <a:prstGeom prst="rect">
            <a:avLst/>
          </a:prstGeom>
        </p:spPr>
      </p:pic>
      <p:pic>
        <p:nvPicPr>
          <p:cNvPr id="30" name="Picture 29"/>
          <p:cNvPicPr>
            <a:picLocks noChangeAspect="1"/>
          </p:cNvPicPr>
          <p:nvPr/>
        </p:nvPicPr>
        <p:blipFill>
          <a:blip r:embed="rId25">
            <a:extLst>
              <a:ext uri="{BEBA8EAE-BF5A-486C-A8C5-ECC9F3942E4B}">
                <a14:imgProps xmlns:a14="http://schemas.microsoft.com/office/drawing/2010/main">
                  <a14:imgLayer r:embed="rId26">
                    <a14:imgEffect>
                      <a14:backgroundRemoval t="7012" b="89649" l="5678" r="94427">
                        <a14:foregroundMark x1="69821" y1="13856" x2="74553" y2="7012"/>
                        <a14:foregroundMark x1="85594" y1="21369" x2="94427" y2="28715"/>
                        <a14:foregroundMark x1="15563" y1="52755" x2="5678" y2="40067"/>
                      </a14:backgroundRemoval>
                    </a14:imgEffect>
                  </a14:imgLayer>
                </a14:imgProps>
              </a:ext>
            </a:extLst>
          </a:blip>
          <a:stretch>
            <a:fillRect/>
          </a:stretch>
        </p:blipFill>
        <p:spPr>
          <a:xfrm>
            <a:off x="5852793" y="2352475"/>
            <a:ext cx="856934" cy="539751"/>
          </a:xfrm>
          <a:prstGeom prst="rect">
            <a:avLst/>
          </a:prstGeom>
        </p:spPr>
      </p:pic>
      <p:pic>
        <p:nvPicPr>
          <p:cNvPr id="32" name="Picture 31"/>
          <p:cNvPicPr>
            <a:picLocks noChangeAspect="1"/>
          </p:cNvPicPr>
          <p:nvPr/>
        </p:nvPicPr>
        <p:blipFill>
          <a:blip r:embed="rId27">
            <a:extLst>
              <a:ext uri="{BEBA8EAE-BF5A-486C-A8C5-ECC9F3942E4B}">
                <a14:imgProps xmlns:a14="http://schemas.microsoft.com/office/drawing/2010/main">
                  <a14:imgLayer r:embed="rId28">
                    <a14:imgEffect>
                      <a14:backgroundRemoval t="9742" b="89861" l="4112" r="96262">
                        <a14:foregroundMark x1="82617" y1="27833" x2="96262" y2="19881"/>
                        <a14:foregroundMark x1="16075" y1="24254" x2="4112" y2="21471"/>
                      </a14:backgroundRemoval>
                    </a14:imgEffect>
                  </a14:imgLayer>
                </a14:imgProps>
              </a:ext>
            </a:extLst>
          </a:blip>
          <a:stretch>
            <a:fillRect/>
          </a:stretch>
        </p:blipFill>
        <p:spPr>
          <a:xfrm>
            <a:off x="7746834" y="1520845"/>
            <a:ext cx="909515" cy="855114"/>
          </a:xfrm>
          <a:prstGeom prst="rect">
            <a:avLst/>
          </a:prstGeom>
        </p:spPr>
      </p:pic>
      <p:pic>
        <p:nvPicPr>
          <p:cNvPr id="33" name="Picture 32"/>
          <p:cNvPicPr>
            <a:picLocks noChangeAspect="1"/>
          </p:cNvPicPr>
          <p:nvPr/>
        </p:nvPicPr>
        <p:blipFill>
          <a:blip r:embed="rId29">
            <a:extLst>
              <a:ext uri="{BEBA8EAE-BF5A-486C-A8C5-ECC9F3942E4B}">
                <a14:imgProps xmlns:a14="http://schemas.microsoft.com/office/drawing/2010/main">
                  <a14:imgLayer r:embed="rId30">
                    <a14:imgEffect>
                      <a14:backgroundRemoval t="9733" b="89953" l="3535" r="95657">
                        <a14:foregroundMark x1="40909" y1="49294" x2="20606" y2="28728"/>
                        <a14:foregroundMark x1="23333" y1="34223" x2="20101" y2="28728"/>
                        <a14:foregroundMark x1="42222" y1="57928" x2="51010" y2="71115"/>
                        <a14:foregroundMark x1="49899" y1="69545" x2="52222" y2="73626"/>
                        <a14:foregroundMark x1="16162" y1="21350" x2="3636" y2="12716"/>
                        <a14:foregroundMark x1="88889" y1="32653" x2="95657" y2="31711"/>
                      </a14:backgroundRemoval>
                    </a14:imgEffect>
                  </a14:imgLayer>
                </a14:imgProps>
              </a:ext>
            </a:extLst>
          </a:blip>
          <a:stretch>
            <a:fillRect/>
          </a:stretch>
        </p:blipFill>
        <p:spPr>
          <a:xfrm>
            <a:off x="7149029" y="1932327"/>
            <a:ext cx="1021117" cy="657022"/>
          </a:xfrm>
          <a:prstGeom prst="rect">
            <a:avLst/>
          </a:prstGeom>
        </p:spPr>
      </p:pic>
      <p:pic>
        <p:nvPicPr>
          <p:cNvPr id="34" name="Picture 33"/>
          <p:cNvPicPr>
            <a:picLocks noChangeAspect="1"/>
          </p:cNvPicPr>
          <p:nvPr/>
        </p:nvPicPr>
        <p:blipFill>
          <a:blip r:embed="rId31">
            <a:extLst>
              <a:ext uri="{BEBA8EAE-BF5A-486C-A8C5-ECC9F3942E4B}">
                <a14:imgProps xmlns:a14="http://schemas.microsoft.com/office/drawing/2010/main">
                  <a14:imgLayer r:embed="rId32">
                    <a14:imgEffect>
                      <a14:backgroundRemoval t="8671" b="89595" l="2007" r="89964">
                        <a14:foregroundMark x1="83942" y1="19942" x2="84672" y2="8671"/>
                        <a14:foregroundMark x1="86861" y1="16474" x2="86861" y2="10405"/>
                        <a14:foregroundMark x1="14234" y1="52023" x2="2007" y2="77168"/>
                        <a14:foregroundMark x1="83942" y1="10983" x2="77920" y2="13584"/>
                      </a14:backgroundRemoval>
                    </a14:imgEffect>
                  </a14:imgLayer>
                </a14:imgProps>
              </a:ext>
            </a:extLst>
          </a:blip>
          <a:stretch>
            <a:fillRect/>
          </a:stretch>
        </p:blipFill>
        <p:spPr>
          <a:xfrm>
            <a:off x="8316485" y="2526016"/>
            <a:ext cx="1167378" cy="737067"/>
          </a:xfrm>
          <a:prstGeom prst="rect">
            <a:avLst/>
          </a:prstGeom>
        </p:spPr>
      </p:pic>
      <p:pic>
        <p:nvPicPr>
          <p:cNvPr id="35" name="Picture 34"/>
          <p:cNvPicPr>
            <a:picLocks noChangeAspect="1"/>
          </p:cNvPicPr>
          <p:nvPr/>
        </p:nvPicPr>
        <p:blipFill>
          <a:blip r:embed="rId33">
            <a:extLst>
              <a:ext uri="{BEBA8EAE-BF5A-486C-A8C5-ECC9F3942E4B}">
                <a14:imgProps xmlns:a14="http://schemas.microsoft.com/office/drawing/2010/main">
                  <a14:imgLayer r:embed="rId34">
                    <a14:imgEffect>
                      <a14:backgroundRemoval t="6432" b="89627" l="9688" r="94745">
                        <a14:foregroundMark x1="59606" y1="12448" x2="70115" y2="6639"/>
                        <a14:foregroundMark x1="83580" y1="19502" x2="94745" y2="17635"/>
                        <a14:foregroundMark x1="17406" y1="62448" x2="9524" y2="73444"/>
                        <a14:foregroundMark x1="13793" y1="65768" x2="31691" y2="58299"/>
                      </a14:backgroundRemoval>
                    </a14:imgEffect>
                  </a14:imgLayer>
                </a14:imgProps>
              </a:ext>
            </a:extLst>
          </a:blip>
          <a:stretch>
            <a:fillRect/>
          </a:stretch>
        </p:blipFill>
        <p:spPr>
          <a:xfrm>
            <a:off x="2493867" y="4095500"/>
            <a:ext cx="1072399" cy="848762"/>
          </a:xfrm>
          <a:prstGeom prst="rect">
            <a:avLst/>
          </a:prstGeom>
        </p:spPr>
      </p:pic>
      <p:pic>
        <p:nvPicPr>
          <p:cNvPr id="36" name="Picture 35"/>
          <p:cNvPicPr>
            <a:picLocks noChangeAspect="1"/>
          </p:cNvPicPr>
          <p:nvPr/>
        </p:nvPicPr>
        <p:blipFill>
          <a:blip r:embed="rId35">
            <a:extLst>
              <a:ext uri="{BEBA8EAE-BF5A-486C-A8C5-ECC9F3942E4B}">
                <a14:imgProps xmlns:a14="http://schemas.microsoft.com/office/drawing/2010/main">
                  <a14:imgLayer r:embed="rId36">
                    <a14:imgEffect>
                      <a14:backgroundRemoval t="0" b="95974" l="0" r="95609">
                        <a14:foregroundMark x1="83633" y1="30918" x2="95609" y2="44122"/>
                        <a14:foregroundMark x1="16168" y1="40580" x2="2395" y2="48309"/>
                        <a14:foregroundMark x1="44212" y1="82287" x2="46108" y2="96135"/>
                        <a14:foregroundMark x1="29441" y1="57327" x2="17365" y2="48631"/>
                      </a14:backgroundRemoval>
                    </a14:imgEffect>
                  </a14:imgLayer>
                </a14:imgProps>
              </a:ext>
            </a:extLst>
          </a:blip>
          <a:stretch>
            <a:fillRect/>
          </a:stretch>
        </p:blipFill>
        <p:spPr>
          <a:xfrm>
            <a:off x="3607263" y="4555206"/>
            <a:ext cx="1060779" cy="657429"/>
          </a:xfrm>
          <a:prstGeom prst="rect">
            <a:avLst/>
          </a:prstGeom>
        </p:spPr>
      </p:pic>
      <p:pic>
        <p:nvPicPr>
          <p:cNvPr id="37" name="Picture 36"/>
          <p:cNvPicPr>
            <a:picLocks noChangeAspect="1"/>
          </p:cNvPicPr>
          <p:nvPr/>
        </p:nvPicPr>
        <p:blipFill>
          <a:blip r:embed="rId37">
            <a:extLst>
              <a:ext uri="{BEBA8EAE-BF5A-486C-A8C5-ECC9F3942E4B}">
                <a14:imgProps xmlns:a14="http://schemas.microsoft.com/office/drawing/2010/main">
                  <a14:imgLayer r:embed="rId38">
                    <a14:imgEffect>
                      <a14:backgroundRemoval t="8116" b="93948" l="9802" r="92999">
                        <a14:foregroundMark x1="45041" y1="13205" x2="14586" y2="8116"/>
                        <a14:foregroundMark x1="72345" y1="46217" x2="92999" y2="52545"/>
                        <a14:foregroundMark x1="77713" y1="45667" x2="82847" y2="48693"/>
                        <a14:foregroundMark x1="26604" y1="84594" x2="28005" y2="87208"/>
                        <a14:foregroundMark x1="26954" y1="86245" x2="22287" y2="87758"/>
                        <a14:foregroundMark x1="60560" y1="91609" x2="66394" y2="93948"/>
                      </a14:backgroundRemoval>
                    </a14:imgEffect>
                  </a14:imgLayer>
                </a14:imgProps>
              </a:ext>
            </a:extLst>
          </a:blip>
          <a:stretch>
            <a:fillRect/>
          </a:stretch>
        </p:blipFill>
        <p:spPr>
          <a:xfrm>
            <a:off x="4263591" y="3554991"/>
            <a:ext cx="901337" cy="764612"/>
          </a:xfrm>
          <a:prstGeom prst="rect">
            <a:avLst/>
          </a:prstGeom>
        </p:spPr>
      </p:pic>
      <p:pic>
        <p:nvPicPr>
          <p:cNvPr id="38" name="Picture 37"/>
          <p:cNvPicPr>
            <a:picLocks noChangeAspect="1"/>
          </p:cNvPicPr>
          <p:nvPr/>
        </p:nvPicPr>
        <p:blipFill>
          <a:blip r:embed="rId39">
            <a:extLst>
              <a:ext uri="{BEBA8EAE-BF5A-486C-A8C5-ECC9F3942E4B}">
                <a14:imgProps xmlns:a14="http://schemas.microsoft.com/office/drawing/2010/main">
                  <a14:imgLayer r:embed="rId40">
                    <a14:imgEffect>
                      <a14:backgroundRemoval t="7449" b="94786" l="2629" r="97270">
                        <a14:foregroundMark x1="15672" y1="69646" x2="2730" y2="60894"/>
                        <a14:foregroundMark x1="25986" y1="85475" x2="76441" y2="85847"/>
                        <a14:foregroundMark x1="47725" y1="93669" x2="87765" y2="94972"/>
                        <a14:foregroundMark x1="74722" y1="7821" x2="85339" y2="7635"/>
                        <a14:foregroundMark x1="89080" y1="28305" x2="97270" y2="37616"/>
                        <a14:foregroundMark x1="90192" y1="41341" x2="95248" y2="46927"/>
                      </a14:backgroundRemoval>
                    </a14:imgEffect>
                  </a14:imgLayer>
                </a14:imgProps>
              </a:ext>
            </a:extLst>
          </a:blip>
          <a:stretch>
            <a:fillRect/>
          </a:stretch>
        </p:blipFill>
        <p:spPr>
          <a:xfrm>
            <a:off x="5720397" y="2997468"/>
            <a:ext cx="870892" cy="472871"/>
          </a:xfrm>
          <a:prstGeom prst="rect">
            <a:avLst/>
          </a:prstGeom>
        </p:spPr>
      </p:pic>
      <p:pic>
        <p:nvPicPr>
          <p:cNvPr id="39" name="Picture 38"/>
          <p:cNvPicPr>
            <a:picLocks noChangeAspect="1"/>
          </p:cNvPicPr>
          <p:nvPr/>
        </p:nvPicPr>
        <p:blipFill>
          <a:blip r:embed="rId41">
            <a:extLst>
              <a:ext uri="{BEBA8EAE-BF5A-486C-A8C5-ECC9F3942E4B}">
                <a14:imgProps xmlns:a14="http://schemas.microsoft.com/office/drawing/2010/main">
                  <a14:imgLayer r:embed="rId42">
                    <a14:imgEffect>
                      <a14:backgroundRemoval t="8260" b="89982" l="9894" r="89929">
                        <a14:foregroundMark x1="75618" y1="14411" x2="69258" y2="8260"/>
                        <a14:foregroundMark x1="82862" y1="16872" x2="88869" y2="20211"/>
                        <a14:foregroundMark x1="78799" y1="11775" x2="74735" y2="8787"/>
                        <a14:foregroundMark x1="66431" y1="8963" x2="60247" y2="8787"/>
                        <a14:foregroundMark x1="59894" y1="10018" x2="54240" y2="11951"/>
                        <a14:foregroundMark x1="66961" y1="72232" x2="83216" y2="67663"/>
                      </a14:backgroundRemoval>
                    </a14:imgEffect>
                  </a14:imgLayer>
                </a14:imgProps>
              </a:ext>
            </a:extLst>
          </a:blip>
          <a:stretch>
            <a:fillRect/>
          </a:stretch>
        </p:blipFill>
        <p:spPr>
          <a:xfrm>
            <a:off x="9240884" y="3183029"/>
            <a:ext cx="884600" cy="889288"/>
          </a:xfrm>
          <a:prstGeom prst="rect">
            <a:avLst/>
          </a:prstGeom>
        </p:spPr>
      </p:pic>
      <p:pic>
        <p:nvPicPr>
          <p:cNvPr id="40" name="Picture 39"/>
          <p:cNvPicPr>
            <a:picLocks noChangeAspect="1"/>
          </p:cNvPicPr>
          <p:nvPr/>
        </p:nvPicPr>
        <p:blipFill>
          <a:blip r:embed="rId43">
            <a:extLst>
              <a:ext uri="{BEBA8EAE-BF5A-486C-A8C5-ECC9F3942E4B}">
                <a14:imgProps xmlns:a14="http://schemas.microsoft.com/office/drawing/2010/main">
                  <a14:imgLayer r:embed="rId44">
                    <a14:imgEffect>
                      <a14:backgroundRemoval t="4122" b="89785" l="7119" r="95593">
                        <a14:foregroundMark x1="18305" y1="65054" x2="7119" y2="74194"/>
                        <a14:foregroundMark x1="38136" y1="69892" x2="54407" y2="89427"/>
                        <a14:foregroundMark x1="47627" y1="72581" x2="66102" y2="89964"/>
                        <a14:foregroundMark x1="70169" y1="12366" x2="75424" y2="4122"/>
                        <a14:foregroundMark x1="85424" y1="6272" x2="94576" y2="4301"/>
                        <a14:foregroundMark x1="84407" y1="10753" x2="95593" y2="6989"/>
                      </a14:backgroundRemoval>
                    </a14:imgEffect>
                  </a14:imgLayer>
                </a14:imgProps>
              </a:ext>
            </a:extLst>
          </a:blip>
          <a:stretch>
            <a:fillRect/>
          </a:stretch>
        </p:blipFill>
        <p:spPr>
          <a:xfrm>
            <a:off x="6015827" y="4364217"/>
            <a:ext cx="923953" cy="873840"/>
          </a:xfrm>
          <a:prstGeom prst="rect">
            <a:avLst/>
          </a:prstGeom>
        </p:spPr>
      </p:pic>
      <p:pic>
        <p:nvPicPr>
          <p:cNvPr id="41" name="Picture 40"/>
          <p:cNvPicPr>
            <a:picLocks noChangeAspect="1"/>
          </p:cNvPicPr>
          <p:nvPr/>
        </p:nvPicPr>
        <p:blipFill>
          <a:blip r:embed="rId45">
            <a:extLst>
              <a:ext uri="{BEBA8EAE-BF5A-486C-A8C5-ECC9F3942E4B}">
                <a14:imgProps xmlns:a14="http://schemas.microsoft.com/office/drawing/2010/main">
                  <a14:imgLayer r:embed="rId46">
                    <a14:imgEffect>
                      <a14:backgroundRemoval t="10000" b="93462" l="3509" r="93372">
                        <a14:foregroundMark x1="73294" y1="41154" x2="93762" y2="12692"/>
                        <a14:foregroundMark x1="63938" y1="76154" x2="67057" y2="93846"/>
                        <a14:foregroundMark x1="16959" y1="56538" x2="3509" y2="60769"/>
                      </a14:backgroundRemoval>
                    </a14:imgEffect>
                  </a14:imgLayer>
                </a14:imgProps>
              </a:ext>
            </a:extLst>
          </a:blip>
          <a:stretch>
            <a:fillRect/>
          </a:stretch>
        </p:blipFill>
        <p:spPr>
          <a:xfrm>
            <a:off x="7591119" y="4318522"/>
            <a:ext cx="1220944" cy="618802"/>
          </a:xfrm>
          <a:prstGeom prst="rect">
            <a:avLst/>
          </a:prstGeom>
        </p:spPr>
      </p:pic>
      <p:pic>
        <p:nvPicPr>
          <p:cNvPr id="42" name="Picture 41"/>
          <p:cNvPicPr>
            <a:picLocks noChangeAspect="1"/>
          </p:cNvPicPr>
          <p:nvPr/>
        </p:nvPicPr>
        <p:blipFill>
          <a:blip r:embed="rId47">
            <a:extLst>
              <a:ext uri="{BEBA8EAE-BF5A-486C-A8C5-ECC9F3942E4B}">
                <a14:imgProps xmlns:a14="http://schemas.microsoft.com/office/drawing/2010/main">
                  <a14:imgLayer r:embed="rId48">
                    <a14:imgEffect>
                      <a14:backgroundRemoval t="7494" b="89406" l="5556" r="92130">
                        <a14:foregroundMark x1="42130" y1="51680" x2="5556" y2="34109"/>
                        <a14:foregroundMark x1="9877" y1="40052" x2="49846" y2="83204"/>
                        <a14:foregroundMark x1="6790" y1="47287" x2="30864" y2="82687"/>
                        <a14:foregroundMark x1="48765" y1="82946" x2="73611" y2="80362"/>
                        <a14:foregroundMark x1="68056" y1="7494" x2="36574" y2="13178"/>
                        <a14:foregroundMark x1="87191" y1="36176" x2="92130" y2="63824"/>
                      </a14:backgroundRemoval>
                    </a14:imgEffect>
                  </a14:imgLayer>
                </a14:imgProps>
              </a:ext>
            </a:extLst>
          </a:blip>
          <a:stretch>
            <a:fillRect/>
          </a:stretch>
        </p:blipFill>
        <p:spPr>
          <a:xfrm>
            <a:off x="6924171" y="4081592"/>
            <a:ext cx="780344" cy="466039"/>
          </a:xfrm>
          <a:prstGeom prst="rect">
            <a:avLst/>
          </a:prstGeom>
        </p:spPr>
      </p:pic>
      <p:pic>
        <p:nvPicPr>
          <p:cNvPr id="44" name="Picture 43"/>
          <p:cNvPicPr>
            <a:picLocks noChangeAspect="1"/>
          </p:cNvPicPr>
          <p:nvPr/>
        </p:nvPicPr>
        <p:blipFill>
          <a:blip r:embed="rId49">
            <a:extLst>
              <a:ext uri="{BEBA8EAE-BF5A-486C-A8C5-ECC9F3942E4B}">
                <a14:imgProps xmlns:a14="http://schemas.microsoft.com/office/drawing/2010/main">
                  <a14:imgLayer r:embed="rId50">
                    <a14:imgEffect>
                      <a14:backgroundRemoval t="4976" b="89888" l="2721" r="92420">
                        <a14:foregroundMark x1="11176" y1="40449" x2="2915" y2="40128"/>
                        <a14:foregroundMark x1="59281" y1="13804" x2="66181" y2="5136"/>
                        <a14:foregroundMark x1="67153" y1="6581" x2="74052" y2="19904"/>
                        <a14:foregroundMark x1="64043" y1="5939" x2="69193" y2="6260"/>
                        <a14:foregroundMark x1="77940" y1="30819" x2="92420" y2="54254"/>
                      </a14:backgroundRemoval>
                    </a14:imgEffect>
                  </a14:imgLayer>
                </a14:imgProps>
              </a:ext>
            </a:extLst>
          </a:blip>
          <a:stretch>
            <a:fillRect/>
          </a:stretch>
        </p:blipFill>
        <p:spPr>
          <a:xfrm>
            <a:off x="6626447" y="3110960"/>
            <a:ext cx="880219" cy="532921"/>
          </a:xfrm>
          <a:prstGeom prst="rect">
            <a:avLst/>
          </a:prstGeom>
        </p:spPr>
      </p:pic>
      <p:pic>
        <p:nvPicPr>
          <p:cNvPr id="45" name="Picture 44"/>
          <p:cNvPicPr>
            <a:picLocks noChangeAspect="1"/>
          </p:cNvPicPr>
          <p:nvPr/>
        </p:nvPicPr>
        <p:blipFill>
          <a:blip r:embed="rId51">
            <a:extLst>
              <a:ext uri="{BEBA8EAE-BF5A-486C-A8C5-ECC9F3942E4B}">
                <a14:imgProps xmlns:a14="http://schemas.microsoft.com/office/drawing/2010/main">
                  <a14:imgLayer r:embed="rId52">
                    <a14:imgEffect>
                      <a14:backgroundRemoval t="8392" b="93287" l="4855" r="95868">
                        <a14:foregroundMark x1="77583" y1="15105" x2="96074" y2="8671"/>
                        <a14:foregroundMark x1="94938" y1="10490" x2="81715" y2="18462"/>
                        <a14:foregroundMark x1="88533" y1="16783" x2="84607" y2="29650"/>
                        <a14:foregroundMark x1="87810" y1="34825" x2="85124" y2="55524"/>
                        <a14:foregroundMark x1="76136" y1="66434" x2="35744" y2="57622"/>
                        <a14:foregroundMark x1="59814" y1="77203" x2="69525" y2="93287"/>
                        <a14:foregroundMark x1="15806" y1="48252" x2="4855" y2="48531"/>
                      </a14:backgroundRemoval>
                    </a14:imgEffect>
                  </a14:imgLayer>
                </a14:imgProps>
              </a:ext>
            </a:extLst>
          </a:blip>
          <a:stretch>
            <a:fillRect/>
          </a:stretch>
        </p:blipFill>
        <p:spPr>
          <a:xfrm>
            <a:off x="7127350" y="3234401"/>
            <a:ext cx="788393" cy="582335"/>
          </a:xfrm>
          <a:prstGeom prst="rect">
            <a:avLst/>
          </a:prstGeom>
        </p:spPr>
      </p:pic>
      <p:pic>
        <p:nvPicPr>
          <p:cNvPr id="46" name="Picture 45"/>
          <p:cNvPicPr>
            <a:picLocks noChangeAspect="1"/>
          </p:cNvPicPr>
          <p:nvPr/>
        </p:nvPicPr>
        <p:blipFill>
          <a:blip r:embed="rId53">
            <a:extLst>
              <a:ext uri="{BEBA8EAE-BF5A-486C-A8C5-ECC9F3942E4B}">
                <a14:imgProps xmlns:a14="http://schemas.microsoft.com/office/drawing/2010/main">
                  <a14:imgLayer r:embed="rId54">
                    <a14:imgEffect>
                      <a14:backgroundRemoval t="9641" b="89686" l="2897" r="94710">
                        <a14:foregroundMark x1="85642" y1="10538" x2="94836" y2="27803"/>
                        <a14:foregroundMark x1="72166" y1="64798" x2="64232" y2="77354"/>
                        <a14:foregroundMark x1="45592" y1="63453" x2="66499" y2="85202"/>
                        <a14:foregroundMark x1="87783" y1="42601" x2="79597" y2="61659"/>
                        <a14:foregroundMark x1="82116" y1="61211" x2="67632" y2="74215"/>
                        <a14:foregroundMark x1="21662" y1="41928" x2="2897" y2="45740"/>
                      </a14:backgroundRemoval>
                    </a14:imgEffect>
                  </a14:imgLayer>
                </a14:imgProps>
              </a:ext>
            </a:extLst>
          </a:blip>
          <a:stretch>
            <a:fillRect/>
          </a:stretch>
        </p:blipFill>
        <p:spPr>
          <a:xfrm>
            <a:off x="7522152" y="3319947"/>
            <a:ext cx="1042903" cy="585812"/>
          </a:xfrm>
          <a:prstGeom prst="rect">
            <a:avLst/>
          </a:prstGeom>
        </p:spPr>
      </p:pic>
      <p:pic>
        <p:nvPicPr>
          <p:cNvPr id="47" name="Picture 46"/>
          <p:cNvPicPr>
            <a:picLocks noChangeAspect="1"/>
          </p:cNvPicPr>
          <p:nvPr/>
        </p:nvPicPr>
        <p:blipFill>
          <a:blip r:embed="rId55">
            <a:extLst>
              <a:ext uri="{BEBA8EAE-BF5A-486C-A8C5-ECC9F3942E4B}">
                <a14:imgProps xmlns:a14="http://schemas.microsoft.com/office/drawing/2010/main">
                  <a14:imgLayer r:embed="rId56">
                    <a14:imgEffect>
                      <a14:backgroundRemoval t="2800" b="97312" l="9941" r="91988">
                        <a14:foregroundMark x1="34866" y1="26204" x2="27596" y2="2800"/>
                        <a14:foregroundMark x1="82047" y1="86114" x2="83086" y2="97424"/>
                        <a14:foregroundMark x1="88872" y1="83987" x2="91988" y2="88690"/>
                      </a14:backgroundRemoval>
                    </a14:imgEffect>
                  </a14:imgLayer>
                </a14:imgProps>
              </a:ext>
            </a:extLst>
          </a:blip>
          <a:stretch>
            <a:fillRect/>
          </a:stretch>
        </p:blipFill>
        <p:spPr>
          <a:xfrm>
            <a:off x="7298585" y="3475405"/>
            <a:ext cx="687528" cy="910923"/>
          </a:xfrm>
          <a:prstGeom prst="rect">
            <a:avLst/>
          </a:prstGeom>
        </p:spPr>
      </p:pic>
      <p:pic>
        <p:nvPicPr>
          <p:cNvPr id="43" name="Picture 42"/>
          <p:cNvPicPr>
            <a:picLocks noChangeAspect="1"/>
          </p:cNvPicPr>
          <p:nvPr/>
        </p:nvPicPr>
        <p:blipFill>
          <a:blip r:embed="rId57">
            <a:extLst>
              <a:ext uri="{BEBA8EAE-BF5A-486C-A8C5-ECC9F3942E4B}">
                <a14:imgProps xmlns:a14="http://schemas.microsoft.com/office/drawing/2010/main">
                  <a14:imgLayer r:embed="rId58">
                    <a14:imgEffect>
                      <a14:backgroundRemoval t="5495" b="94231" l="7692" r="92769">
                        <a14:foregroundMark x1="61231" y1="13599" x2="72462" y2="5495"/>
                        <a14:foregroundMark x1="83846" y1="13049" x2="92923" y2="12363"/>
                        <a14:foregroundMark x1="86615" y1="12088" x2="82769" y2="11676"/>
                        <a14:foregroundMark x1="32000" y1="69780" x2="7692" y2="94231"/>
                      </a14:backgroundRemoval>
                    </a14:imgEffect>
                  </a14:imgLayer>
                </a14:imgProps>
              </a:ext>
            </a:extLst>
          </a:blip>
          <a:stretch>
            <a:fillRect/>
          </a:stretch>
        </p:blipFill>
        <p:spPr>
          <a:xfrm>
            <a:off x="7522152" y="3966313"/>
            <a:ext cx="647994" cy="725753"/>
          </a:xfrm>
          <a:prstGeom prst="rect">
            <a:avLst/>
          </a:prstGeom>
        </p:spPr>
      </p:pic>
    </p:spTree>
    <p:extLst>
      <p:ext uri="{BB962C8B-B14F-4D97-AF65-F5344CB8AC3E}">
        <p14:creationId xmlns:p14="http://schemas.microsoft.com/office/powerpoint/2010/main" val="1751639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0670"/>
            <a:ext cx="7838768" cy="6507330"/>
          </a:xfrm>
          <a:prstGeom prst="rect">
            <a:avLst/>
          </a:prstGeom>
        </p:spPr>
      </p:pic>
      <p:pic>
        <p:nvPicPr>
          <p:cNvPr id="52" name="Picture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332" y="1671470"/>
            <a:ext cx="4050668" cy="2316330"/>
          </a:xfrm>
          <a:prstGeom prst="rect">
            <a:avLst/>
          </a:prstGeom>
        </p:spPr>
      </p:pic>
      <p:grpSp>
        <p:nvGrpSpPr>
          <p:cNvPr id="63" name="Group 62"/>
          <p:cNvGrpSpPr/>
          <p:nvPr/>
        </p:nvGrpSpPr>
        <p:grpSpPr>
          <a:xfrm>
            <a:off x="1107042" y="382661"/>
            <a:ext cx="3047149" cy="4882893"/>
            <a:chOff x="1107042" y="382661"/>
            <a:chExt cx="3047149" cy="4882893"/>
          </a:xfrm>
        </p:grpSpPr>
        <p:sp>
          <p:nvSpPr>
            <p:cNvPr id="60" name="TextBox 59"/>
            <p:cNvSpPr txBox="1"/>
            <p:nvPr/>
          </p:nvSpPr>
          <p:spPr>
            <a:xfrm>
              <a:off x="2248926" y="4557668"/>
              <a:ext cx="1905265" cy="707886"/>
            </a:xfrm>
            <a:prstGeom prst="rect">
              <a:avLst/>
            </a:prstGeom>
            <a:noFill/>
          </p:spPr>
          <p:txBody>
            <a:bodyPr wrap="none" rtlCol="0">
              <a:spAutoFit/>
            </a:bodyPr>
            <a:lstStyle/>
            <a:p>
              <a:pPr algn="ctr"/>
              <a:r>
                <a:rPr lang="en-US" sz="2000" b="1" dirty="0" smtClean="0"/>
                <a:t>Strong negative </a:t>
              </a:r>
            </a:p>
            <a:p>
              <a:pPr algn="ctr"/>
              <a:r>
                <a:rPr lang="en-US" sz="2000" b="1" dirty="0" smtClean="0"/>
                <a:t>climate effects</a:t>
              </a:r>
              <a:endParaRPr lang="en-US" sz="2000" b="1" dirty="0" smtClean="0"/>
            </a:p>
          </p:txBody>
        </p:sp>
        <p:sp>
          <p:nvSpPr>
            <p:cNvPr id="61" name="TextBox 60"/>
            <p:cNvSpPr txBox="1"/>
            <p:nvPr/>
          </p:nvSpPr>
          <p:spPr>
            <a:xfrm>
              <a:off x="2248926" y="382661"/>
              <a:ext cx="1778949" cy="707886"/>
            </a:xfrm>
            <a:prstGeom prst="rect">
              <a:avLst/>
            </a:prstGeom>
            <a:noFill/>
          </p:spPr>
          <p:txBody>
            <a:bodyPr wrap="none" rtlCol="0">
              <a:spAutoFit/>
            </a:bodyPr>
            <a:lstStyle/>
            <a:p>
              <a:pPr algn="ctr"/>
              <a:r>
                <a:rPr lang="en-US" sz="2000" b="1" dirty="0" smtClean="0"/>
                <a:t>Strong positive</a:t>
              </a:r>
            </a:p>
            <a:p>
              <a:pPr algn="ctr"/>
              <a:r>
                <a:rPr lang="en-US" sz="2000" b="1" dirty="0" smtClean="0"/>
                <a:t>climate effects</a:t>
              </a:r>
              <a:endParaRPr lang="en-US" sz="2000" b="1" dirty="0" smtClean="0"/>
            </a:p>
          </p:txBody>
        </p:sp>
        <p:sp>
          <p:nvSpPr>
            <p:cNvPr id="62" name="TextBox 61"/>
            <p:cNvSpPr txBox="1"/>
            <p:nvPr/>
          </p:nvSpPr>
          <p:spPr>
            <a:xfrm>
              <a:off x="1107042" y="2733626"/>
              <a:ext cx="2551666" cy="1015663"/>
            </a:xfrm>
            <a:prstGeom prst="rect">
              <a:avLst/>
            </a:prstGeom>
            <a:noFill/>
          </p:spPr>
          <p:txBody>
            <a:bodyPr wrap="square" rtlCol="0">
              <a:spAutoFit/>
            </a:bodyPr>
            <a:lstStyle/>
            <a:p>
              <a:pPr algn="ctr"/>
              <a:r>
                <a:rPr lang="en-US" sz="2000" b="1" dirty="0" smtClean="0"/>
                <a:t>Strong negative </a:t>
              </a:r>
            </a:p>
            <a:p>
              <a:pPr algn="ctr"/>
              <a:r>
                <a:rPr lang="en-US" sz="2000" b="1" dirty="0"/>
                <a:t>u</a:t>
              </a:r>
              <a:r>
                <a:rPr lang="en-US" sz="2000" b="1" dirty="0" smtClean="0"/>
                <a:t>rban growth</a:t>
              </a:r>
            </a:p>
            <a:p>
              <a:pPr algn="ctr"/>
              <a:r>
                <a:rPr lang="en-US" sz="2000" b="1" dirty="0" smtClean="0"/>
                <a:t>effects</a:t>
              </a:r>
              <a:endParaRPr lang="en-US" sz="2000" b="1" dirty="0" smtClean="0"/>
            </a:p>
          </p:txBody>
        </p:sp>
      </p:grpSp>
      <p:grpSp>
        <p:nvGrpSpPr>
          <p:cNvPr id="66" name="Group 65"/>
          <p:cNvGrpSpPr/>
          <p:nvPr/>
        </p:nvGrpSpPr>
        <p:grpSpPr>
          <a:xfrm>
            <a:off x="2089203" y="350670"/>
            <a:ext cx="5478174" cy="5615645"/>
            <a:chOff x="2089203" y="350670"/>
            <a:chExt cx="5478174" cy="5615645"/>
          </a:xfrm>
        </p:grpSpPr>
        <p:grpSp>
          <p:nvGrpSpPr>
            <p:cNvPr id="64" name="Group 63"/>
            <p:cNvGrpSpPr/>
            <p:nvPr/>
          </p:nvGrpSpPr>
          <p:grpSpPr>
            <a:xfrm>
              <a:off x="2089203" y="350670"/>
              <a:ext cx="5478174" cy="5615645"/>
              <a:chOff x="2089203" y="350670"/>
              <a:chExt cx="5478174" cy="5615645"/>
            </a:xfrm>
          </p:grpSpPr>
          <p:pic>
            <p:nvPicPr>
              <p:cNvPr id="53" name="Picture 52"/>
              <p:cNvPicPr>
                <a:picLocks noChangeAspect="1"/>
              </p:cNvPicPr>
              <p:nvPr/>
            </p:nvPicPr>
            <p:blipFill>
              <a:blip r:embed="rId5">
                <a:extLst>
                  <a:ext uri="{BEBA8EAE-BF5A-486C-A8C5-ECC9F3942E4B}">
                    <a14:imgProps xmlns:a14="http://schemas.microsoft.com/office/drawing/2010/main">
                      <a14:imgLayer r:embed="rId6">
                        <a14:imgEffect>
                          <a14:backgroundRemoval t="6025" b="89919" l="9931" r="95843">
                            <a14:foregroundMark x1="86952" y1="6141" x2="82794" y2="16454"/>
                            <a14:foregroundMark x1="88915" y1="14716" x2="95843" y2="17381"/>
                            <a14:foregroundMark x1="83949" y1="53534" x2="81293" y2="67323"/>
                            <a14:foregroundMark x1="53349" y1="87254" x2="74134" y2="76362"/>
                          </a14:backgroundRemoval>
                        </a14:imgEffect>
                      </a14:imgLayer>
                    </a14:imgProps>
                  </a:ext>
                </a:extLst>
              </a:blip>
              <a:stretch>
                <a:fillRect/>
              </a:stretch>
            </p:blipFill>
            <p:spPr>
              <a:xfrm>
                <a:off x="6071957" y="4345180"/>
                <a:ext cx="601164" cy="599082"/>
              </a:xfrm>
              <a:prstGeom prst="rect">
                <a:avLst/>
              </a:prstGeom>
            </p:spPr>
          </p:pic>
          <p:pic>
            <p:nvPicPr>
              <p:cNvPr id="54" name="Picture 53"/>
              <p:cNvPicPr>
                <a:picLocks noChangeAspect="1"/>
              </p:cNvPicPr>
              <p:nvPr/>
            </p:nvPicPr>
            <p:blipFill>
              <a:blip r:embed="rId7">
                <a:extLst>
                  <a:ext uri="{BEBA8EAE-BF5A-486C-A8C5-ECC9F3942E4B}">
                    <a14:imgProps xmlns:a14="http://schemas.microsoft.com/office/drawing/2010/main">
                      <a14:imgLayer r:embed="rId8">
                        <a14:imgEffect>
                          <a14:backgroundRemoval t="9742" b="89861" l="4112" r="96262">
                            <a14:foregroundMark x1="82617" y1="27833" x2="96262" y2="19881"/>
                            <a14:foregroundMark x1="16075" y1="24254" x2="4112" y2="21471"/>
                          </a14:backgroundRemoval>
                        </a14:imgEffect>
                      </a14:imgLayer>
                    </a14:imgProps>
                  </a:ext>
                </a:extLst>
              </a:blip>
              <a:stretch>
                <a:fillRect/>
              </a:stretch>
            </p:blipFill>
            <p:spPr>
              <a:xfrm>
                <a:off x="6817911" y="5261677"/>
                <a:ext cx="749466" cy="704638"/>
              </a:xfrm>
              <a:prstGeom prst="rect">
                <a:avLst/>
              </a:prstGeom>
            </p:spPr>
          </p:pic>
          <p:pic>
            <p:nvPicPr>
              <p:cNvPr id="55" name="Picture 54"/>
              <p:cNvPicPr>
                <a:picLocks noChangeAspect="1"/>
              </p:cNvPicPr>
              <p:nvPr/>
            </p:nvPicPr>
            <p:blipFill>
              <a:blip r:embed="rId9">
                <a:extLst>
                  <a:ext uri="{BEBA8EAE-BF5A-486C-A8C5-ECC9F3942E4B}">
                    <a14:imgProps xmlns:a14="http://schemas.microsoft.com/office/drawing/2010/main">
                      <a14:imgLayer r:embed="rId10">
                        <a14:imgEffect>
                          <a14:backgroundRemoval t="9733" b="89953" l="3535" r="95657">
                            <a14:foregroundMark x1="40909" y1="49294" x2="20606" y2="28728"/>
                            <a14:foregroundMark x1="23333" y1="34223" x2="20101" y2="28728"/>
                            <a14:foregroundMark x1="42222" y1="57928" x2="51010" y2="71115"/>
                            <a14:foregroundMark x1="49899" y1="69545" x2="52222" y2="73626"/>
                            <a14:foregroundMark x1="16162" y1="21350" x2="3636" y2="12716"/>
                            <a14:foregroundMark x1="88889" y1="32653" x2="95657" y2="31711"/>
                          </a14:backgroundRemoval>
                        </a14:imgEffect>
                      </a14:imgLayer>
                    </a14:imgProps>
                  </a:ext>
                </a:extLst>
              </a:blip>
              <a:stretch>
                <a:fillRect/>
              </a:stretch>
            </p:blipFill>
            <p:spPr>
              <a:xfrm>
                <a:off x="6375798" y="4824990"/>
                <a:ext cx="816846" cy="525587"/>
              </a:xfrm>
              <a:prstGeom prst="rect">
                <a:avLst/>
              </a:prstGeom>
            </p:spPr>
          </p:pic>
          <p:pic>
            <p:nvPicPr>
              <p:cNvPr id="56" name="Picture 55"/>
              <p:cNvPicPr>
                <a:picLocks noChangeAspect="1"/>
              </p:cNvPicPr>
              <p:nvPr/>
            </p:nvPicPr>
            <p:blipFill>
              <a:blip r:embed="rId11">
                <a:extLst>
                  <a:ext uri="{BEBA8EAE-BF5A-486C-A8C5-ECC9F3942E4B}">
                    <a14:imgProps xmlns:a14="http://schemas.microsoft.com/office/drawing/2010/main">
                      <a14:imgLayer r:embed="rId12">
                        <a14:imgEffect>
                          <a14:backgroundRemoval t="6432" b="89627" l="9688" r="94745">
                            <a14:foregroundMark x1="59606" y1="12448" x2="70115" y2="6639"/>
                            <a14:foregroundMark x1="83580" y1="19502" x2="94745" y2="17635"/>
                            <a14:foregroundMark x1="17406" y1="62448" x2="9524" y2="73444"/>
                            <a14:foregroundMark x1="13793" y1="65768" x2="31691" y2="58299"/>
                          </a14:backgroundRemoval>
                        </a14:imgEffect>
                      </a14:imgLayer>
                    </a14:imgProps>
                  </a:ext>
                </a:extLst>
              </a:blip>
              <a:stretch>
                <a:fillRect/>
              </a:stretch>
            </p:blipFill>
            <p:spPr>
              <a:xfrm>
                <a:off x="4346411" y="2230553"/>
                <a:ext cx="756932" cy="599082"/>
              </a:xfrm>
              <a:prstGeom prst="rect">
                <a:avLst/>
              </a:prstGeom>
            </p:spPr>
          </p:pic>
          <p:pic>
            <p:nvPicPr>
              <p:cNvPr id="57" name="Picture 56"/>
              <p:cNvPicPr>
                <a:picLocks noChangeAspect="1"/>
              </p:cNvPicPr>
              <p:nvPr/>
            </p:nvPicPr>
            <p:blipFill>
              <a:blip r:embed="rId13">
                <a:extLst>
                  <a:ext uri="{BEBA8EAE-BF5A-486C-A8C5-ECC9F3942E4B}">
                    <a14:imgProps xmlns:a14="http://schemas.microsoft.com/office/drawing/2010/main">
                      <a14:imgLayer r:embed="rId14">
                        <a14:imgEffect>
                          <a14:backgroundRemoval t="4122" b="89785" l="7119" r="95593">
                            <a14:foregroundMark x1="18305" y1="65054" x2="7119" y2="74194"/>
                            <a14:foregroundMark x1="38136" y1="69892" x2="54407" y2="89427"/>
                            <a14:foregroundMark x1="47627" y1="72581" x2="66102" y2="89964"/>
                            <a14:foregroundMark x1="70169" y1="12366" x2="75424" y2="4122"/>
                            <a14:foregroundMark x1="85424" y1="6272" x2="94576" y2="4301"/>
                            <a14:foregroundMark x1="84407" y1="10753" x2="95593" y2="6989"/>
                          </a14:backgroundRemoval>
                        </a14:imgEffect>
                      </a14:imgLayer>
                    </a14:imgProps>
                  </a:ext>
                </a:extLst>
              </a:blip>
              <a:stretch>
                <a:fillRect/>
              </a:stretch>
            </p:blipFill>
            <p:spPr>
              <a:xfrm>
                <a:off x="2089203" y="1897923"/>
                <a:ext cx="809327" cy="765431"/>
              </a:xfrm>
              <a:prstGeom prst="rect">
                <a:avLst/>
              </a:prstGeom>
            </p:spPr>
          </p:pic>
          <p:pic>
            <p:nvPicPr>
              <p:cNvPr id="58" name="Picture 57"/>
              <p:cNvPicPr>
                <a:picLocks noChangeAspect="1"/>
              </p:cNvPicPr>
              <p:nvPr/>
            </p:nvPicPr>
            <p:blipFill>
              <a:blip r:embed="rId15">
                <a:extLst>
                  <a:ext uri="{BEBA8EAE-BF5A-486C-A8C5-ECC9F3942E4B}">
                    <a14:imgProps xmlns:a14="http://schemas.microsoft.com/office/drawing/2010/main">
                      <a14:imgLayer r:embed="rId16">
                        <a14:imgEffect>
                          <a14:backgroundRemoval t="2800" b="97312" l="9941" r="91988">
                            <a14:foregroundMark x1="34866" y1="26204" x2="27596" y2="2800"/>
                            <a14:foregroundMark x1="82047" y1="86114" x2="83086" y2="97424"/>
                            <a14:foregroundMark x1="88872" y1="83987" x2="91988" y2="88690"/>
                          </a14:backgroundRemoval>
                        </a14:imgEffect>
                      </a14:imgLayer>
                    </a14:imgProps>
                  </a:ext>
                </a:extLst>
              </a:blip>
              <a:stretch>
                <a:fillRect/>
              </a:stretch>
            </p:blipFill>
            <p:spPr>
              <a:xfrm>
                <a:off x="4597893" y="350670"/>
                <a:ext cx="687528" cy="910923"/>
              </a:xfrm>
              <a:prstGeom prst="rect">
                <a:avLst/>
              </a:prstGeom>
            </p:spPr>
          </p:pic>
          <p:pic>
            <p:nvPicPr>
              <p:cNvPr id="59" name="Picture 58"/>
              <p:cNvPicPr>
                <a:picLocks noChangeAspect="1"/>
              </p:cNvPicPr>
              <p:nvPr/>
            </p:nvPicPr>
            <p:blipFill>
              <a:blip r:embed="rId17">
                <a:extLst>
                  <a:ext uri="{BEBA8EAE-BF5A-486C-A8C5-ECC9F3942E4B}">
                    <a14:imgProps xmlns:a14="http://schemas.microsoft.com/office/drawing/2010/main">
                      <a14:imgLayer r:embed="rId18">
                        <a14:imgEffect>
                          <a14:backgroundRemoval t="5495" b="94231" l="7692" r="92769">
                            <a14:foregroundMark x1="61231" y1="13599" x2="72462" y2="5495"/>
                            <a14:foregroundMark x1="83846" y1="13049" x2="92923" y2="12363"/>
                            <a14:foregroundMark x1="86615" y1="12088" x2="82769" y2="11676"/>
                            <a14:foregroundMark x1="32000" y1="69780" x2="7692" y2="94231"/>
                          </a14:backgroundRemoval>
                        </a14:imgEffect>
                      </a14:imgLayer>
                    </a14:imgProps>
                  </a:ext>
                </a:extLst>
              </a:blip>
              <a:stretch>
                <a:fillRect/>
              </a:stretch>
            </p:blipFill>
            <p:spPr>
              <a:xfrm>
                <a:off x="3566266" y="2878582"/>
                <a:ext cx="647994" cy="725753"/>
              </a:xfrm>
              <a:prstGeom prst="rect">
                <a:avLst/>
              </a:prstGeom>
            </p:spPr>
          </p:pic>
        </p:grpSp>
        <p:pic>
          <p:nvPicPr>
            <p:cNvPr id="65" name="Picture 64"/>
            <p:cNvPicPr>
              <a:picLocks noChangeAspect="1"/>
            </p:cNvPicPr>
            <p:nvPr/>
          </p:nvPicPr>
          <p:blipFill>
            <a:blip r:embed="rId19">
              <a:extLst>
                <a:ext uri="{BEBA8EAE-BF5A-486C-A8C5-ECC9F3942E4B}">
                  <a14:imgProps xmlns:a14="http://schemas.microsoft.com/office/drawing/2010/main">
                    <a14:imgLayer r:embed="rId20">
                      <a14:imgEffect>
                        <a14:backgroundRemoval t="7449" b="94786" l="2629" r="97270">
                          <a14:foregroundMark x1="15672" y1="69646" x2="2730" y2="60894"/>
                          <a14:foregroundMark x1="25986" y1="85475" x2="76441" y2="85847"/>
                          <a14:foregroundMark x1="47725" y1="93669" x2="87765" y2="94972"/>
                          <a14:foregroundMark x1="74722" y1="7821" x2="85339" y2="7635"/>
                          <a14:foregroundMark x1="89080" y1="28305" x2="97270" y2="37616"/>
                          <a14:foregroundMark x1="90192" y1="41341" x2="95248" y2="46927"/>
                        </a14:backgroundRemoval>
                      </a14:imgEffect>
                    </a14:imgLayer>
                  </a14:imgProps>
                </a:ext>
              </a:extLst>
            </a:blip>
            <a:stretch>
              <a:fillRect/>
            </a:stretch>
          </p:blipFill>
          <p:spPr>
            <a:xfrm>
              <a:off x="5339124" y="1261593"/>
              <a:ext cx="870892" cy="472871"/>
            </a:xfrm>
            <a:prstGeom prst="rect">
              <a:avLst/>
            </a:prstGeom>
          </p:spPr>
        </p:pic>
      </p:grpSp>
    </p:spTree>
    <p:extLst>
      <p:ext uri="{BB962C8B-B14F-4D97-AF65-F5344CB8AC3E}">
        <p14:creationId xmlns:p14="http://schemas.microsoft.com/office/powerpoint/2010/main" val="101580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Conclusions</a:t>
            </a:r>
            <a:endParaRPr lang="en-US" sz="3600" b="1" dirty="0">
              <a:latin typeface="Calibri" panose="020F0502020204030204" pitchFamily="34" charset="0"/>
            </a:endParaRPr>
          </a:p>
        </p:txBody>
      </p:sp>
      <p:sp>
        <p:nvSpPr>
          <p:cNvPr id="5" name="Text Box 7"/>
          <p:cNvSpPr txBox="1">
            <a:spLocks noChangeArrowheads="1"/>
          </p:cNvSpPr>
          <p:nvPr/>
        </p:nvSpPr>
        <p:spPr bwMode="auto">
          <a:xfrm>
            <a:off x="6820579" y="1417754"/>
            <a:ext cx="4842031" cy="4401205"/>
          </a:xfrm>
          <a:prstGeom prst="rect">
            <a:avLst/>
          </a:prstGeom>
          <a:noFill/>
          <a:ln w="9525">
            <a:noFill/>
            <a:miter lim="800000"/>
            <a:headEnd/>
            <a:tailEnd/>
          </a:ln>
          <a:effectLst/>
        </p:spPr>
        <p:txBody>
          <a:bodyPr wrap="square">
            <a:spAutoFit/>
          </a:bodyPr>
          <a:lstStyle/>
          <a:p>
            <a:pPr>
              <a:buClr>
                <a:schemeClr val="bg2">
                  <a:lumMod val="25000"/>
                </a:schemeClr>
              </a:buClr>
              <a:tabLst>
                <a:tab pos="182880" algn="l"/>
                <a:tab pos="274320" algn="l"/>
              </a:tabLst>
            </a:pPr>
            <a:endParaRPr lang="en-US" sz="28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800" b="1" dirty="0" smtClean="0">
                <a:latin typeface="Calibri" panose="020F0502020204030204" pitchFamily="34" charset="0"/>
              </a:rPr>
              <a:t>Co-produced LCD can be effective</a:t>
            </a:r>
          </a:p>
          <a:p>
            <a:pPr marL="342900" indent="-342900">
              <a:buClr>
                <a:schemeClr val="bg2">
                  <a:lumMod val="25000"/>
                </a:schemeClr>
              </a:buClr>
              <a:buFont typeface="Arial" pitchFamily="34" charset="0"/>
              <a:buChar char="•"/>
              <a:tabLst>
                <a:tab pos="182880" algn="l"/>
                <a:tab pos="274320" algn="l"/>
              </a:tabLst>
            </a:pPr>
            <a:endParaRPr lang="en-US" sz="28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800" b="1" dirty="0" smtClean="0">
                <a:latin typeface="Calibri" panose="020F0502020204030204" pitchFamily="34" charset="0"/>
              </a:rPr>
              <a:t>Scaling up from a pilot landscape is also effective</a:t>
            </a:r>
            <a:endParaRPr lang="en-US" sz="2800" b="1" dirty="0" smtClean="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endParaRPr lang="en-US" sz="28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800" b="1" dirty="0" smtClean="0">
                <a:latin typeface="Calibri" panose="020F0502020204030204" pitchFamily="34" charset="0"/>
              </a:rPr>
              <a:t>Not only is the final LCD useful, but its components are also informative</a:t>
            </a:r>
            <a:endParaRPr lang="en-US" sz="2800" b="1" dirty="0">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162325" y="3844969"/>
            <a:ext cx="4961887" cy="3013032"/>
          </a:xfrm>
          <a:prstGeom prst="rect">
            <a:avLst/>
          </a:prstGeom>
        </p:spPr>
      </p:pic>
      <p:pic>
        <p:nvPicPr>
          <p:cNvPr id="8" name="Picture 7"/>
          <p:cNvPicPr>
            <a:picLocks noChangeAspect="1"/>
          </p:cNvPicPr>
          <p:nvPr/>
        </p:nvPicPr>
        <p:blipFill>
          <a:blip r:embed="rId3"/>
          <a:stretch>
            <a:fillRect/>
          </a:stretch>
        </p:blipFill>
        <p:spPr>
          <a:xfrm>
            <a:off x="162325" y="947994"/>
            <a:ext cx="4961887" cy="26703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6323" y="2301089"/>
            <a:ext cx="2035778" cy="2634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5737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Conclusions</a:t>
            </a:r>
            <a:endParaRPr lang="en-US" sz="3600" b="1" dirty="0">
              <a:latin typeface="Calibri" panose="020F0502020204030204" pitchFamily="34" charset="0"/>
            </a:endParaRPr>
          </a:p>
        </p:txBody>
      </p:sp>
      <p:sp>
        <p:nvSpPr>
          <p:cNvPr id="5" name="Text Box 7"/>
          <p:cNvSpPr txBox="1">
            <a:spLocks noChangeArrowheads="1"/>
          </p:cNvSpPr>
          <p:nvPr/>
        </p:nvSpPr>
        <p:spPr bwMode="auto">
          <a:xfrm>
            <a:off x="5681590" y="1083927"/>
            <a:ext cx="5964310" cy="4893647"/>
          </a:xfrm>
          <a:prstGeom prst="rect">
            <a:avLst/>
          </a:prstGeom>
          <a:noFill/>
          <a:ln w="9525">
            <a:noFill/>
            <a:miter lim="800000"/>
            <a:headEnd/>
            <a:tailEnd/>
          </a:ln>
          <a:effectLst/>
        </p:spPr>
        <p:txBody>
          <a:bodyPr wrap="square">
            <a:spAutoFit/>
          </a:bodyPr>
          <a:lstStyle/>
          <a:p>
            <a:pPr>
              <a:buClr>
                <a:schemeClr val="bg2">
                  <a:lumMod val="25000"/>
                </a:schemeClr>
              </a:buClr>
              <a:tabLst>
                <a:tab pos="182880" algn="l"/>
                <a:tab pos="274320" algn="l"/>
              </a:tabLst>
            </a:pPr>
            <a:r>
              <a:rPr lang="en-US" sz="2400" b="1" dirty="0" smtClean="0">
                <a:latin typeface="Calibri" panose="020F0502020204030204" pitchFamily="34" charset="0"/>
              </a:rPr>
              <a:t>In the Northeast Region:</a:t>
            </a:r>
          </a:p>
          <a:p>
            <a:pPr marL="342900" indent="-342900">
              <a:buClr>
                <a:schemeClr val="bg2">
                  <a:lumMod val="25000"/>
                </a:schemeClr>
              </a:buClr>
              <a:buFont typeface="Arial" pitchFamily="34" charset="0"/>
              <a:buChar char="•"/>
              <a:tabLst>
                <a:tab pos="182880" algn="l"/>
                <a:tab pos="274320" algn="l"/>
              </a:tabLst>
            </a:pPr>
            <a:endParaRPr lang="en-US" sz="24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400" b="1" dirty="0">
                <a:latin typeface="Calibri" panose="020F0502020204030204" pitchFamily="34" charset="0"/>
              </a:rPr>
              <a:t>N</a:t>
            </a:r>
            <a:r>
              <a:rPr lang="en-US" sz="2400" b="1" dirty="0" smtClean="0">
                <a:latin typeface="Calibri" panose="020F0502020204030204" pitchFamily="34" charset="0"/>
              </a:rPr>
              <a:t>orthern species typically lose LC due to climate change</a:t>
            </a:r>
          </a:p>
          <a:p>
            <a:pPr marL="342900" indent="-342900">
              <a:buClr>
                <a:schemeClr val="bg2">
                  <a:lumMod val="25000"/>
                </a:schemeClr>
              </a:buClr>
              <a:buFont typeface="Arial" pitchFamily="34" charset="0"/>
              <a:buChar char="•"/>
              <a:tabLst>
                <a:tab pos="182880" algn="l"/>
                <a:tab pos="274320" algn="l"/>
              </a:tabLst>
            </a:pPr>
            <a:endParaRPr lang="en-US" sz="24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400" b="1" dirty="0" smtClean="0">
                <a:latin typeface="Calibri" panose="020F0502020204030204" pitchFamily="34" charset="0"/>
              </a:rPr>
              <a:t>Souther</a:t>
            </a:r>
            <a:r>
              <a:rPr lang="en-US" sz="2400" b="1" dirty="0" smtClean="0">
                <a:latin typeface="Calibri" panose="020F0502020204030204" pitchFamily="34" charset="0"/>
              </a:rPr>
              <a:t>n species have a variable response to future conditions:</a:t>
            </a:r>
          </a:p>
          <a:p>
            <a:pPr marL="1257300" lvl="2" indent="-342900">
              <a:buClr>
                <a:schemeClr val="bg2">
                  <a:lumMod val="25000"/>
                </a:schemeClr>
              </a:buClr>
              <a:buFont typeface="Arial" pitchFamily="34" charset="0"/>
              <a:buChar char="•"/>
              <a:tabLst>
                <a:tab pos="182880" algn="l"/>
                <a:tab pos="274320" algn="l"/>
              </a:tabLst>
            </a:pPr>
            <a:r>
              <a:rPr lang="en-US" sz="2400" b="1" dirty="0" smtClean="0">
                <a:latin typeface="Calibri" panose="020F0502020204030204" pitchFamily="34" charset="0"/>
              </a:rPr>
              <a:t>L</a:t>
            </a:r>
            <a:r>
              <a:rPr lang="en-US" sz="2400" b="1" dirty="0" smtClean="0">
                <a:latin typeface="Calibri" panose="020F0502020204030204" pitchFamily="34" charset="0"/>
              </a:rPr>
              <a:t>ose LC due to urban growth</a:t>
            </a:r>
          </a:p>
          <a:p>
            <a:pPr marL="1257300" lvl="2" indent="-342900">
              <a:buClr>
                <a:schemeClr val="bg2">
                  <a:lumMod val="25000"/>
                </a:schemeClr>
              </a:buClr>
              <a:buFont typeface="Arial" pitchFamily="34" charset="0"/>
              <a:buChar char="•"/>
              <a:tabLst>
                <a:tab pos="182880" algn="l"/>
                <a:tab pos="274320" algn="l"/>
              </a:tabLst>
            </a:pPr>
            <a:r>
              <a:rPr lang="en-US" sz="2400" b="1" dirty="0" smtClean="0">
                <a:latin typeface="Calibri" panose="020F0502020204030204" pitchFamily="34" charset="0"/>
              </a:rPr>
              <a:t>Lose LC due to climate change</a:t>
            </a:r>
          </a:p>
          <a:p>
            <a:pPr marL="1257300" lvl="2" indent="-342900">
              <a:buClr>
                <a:schemeClr val="bg2">
                  <a:lumMod val="25000"/>
                </a:schemeClr>
              </a:buClr>
              <a:buFont typeface="Arial" pitchFamily="34" charset="0"/>
              <a:buChar char="•"/>
              <a:tabLst>
                <a:tab pos="182880" algn="l"/>
                <a:tab pos="274320" algn="l"/>
              </a:tabLst>
            </a:pPr>
            <a:r>
              <a:rPr lang="en-US" sz="2400" b="1" dirty="0">
                <a:latin typeface="Calibri" panose="020F0502020204030204" pitchFamily="34" charset="0"/>
              </a:rPr>
              <a:t>G</a:t>
            </a:r>
            <a:r>
              <a:rPr lang="en-US" sz="2400" b="1" dirty="0" smtClean="0">
                <a:latin typeface="Calibri" panose="020F0502020204030204" pitchFamily="34" charset="0"/>
              </a:rPr>
              <a:t>ain LC due to climate change</a:t>
            </a:r>
          </a:p>
          <a:p>
            <a:pPr marL="342900" indent="-342900">
              <a:buClr>
                <a:schemeClr val="bg2">
                  <a:lumMod val="25000"/>
                </a:schemeClr>
              </a:buClr>
              <a:buFont typeface="Arial" pitchFamily="34" charset="0"/>
              <a:buChar char="•"/>
              <a:tabLst>
                <a:tab pos="182880" algn="l"/>
                <a:tab pos="274320" algn="l"/>
              </a:tabLst>
            </a:pPr>
            <a:endParaRPr lang="en-US" sz="2400" b="1" dirty="0">
              <a:latin typeface="Calibri" panose="020F0502020204030204" pitchFamily="34" charset="0"/>
            </a:endParaRPr>
          </a:p>
          <a:p>
            <a:pPr marL="342900" indent="-342900">
              <a:buClr>
                <a:schemeClr val="bg2">
                  <a:lumMod val="25000"/>
                </a:schemeClr>
              </a:buClr>
              <a:buFont typeface="Arial" pitchFamily="34" charset="0"/>
              <a:buChar char="•"/>
              <a:tabLst>
                <a:tab pos="182880" algn="l"/>
                <a:tab pos="274320" algn="l"/>
              </a:tabLst>
            </a:pPr>
            <a:r>
              <a:rPr lang="en-US" sz="2400" b="1" dirty="0" smtClean="0">
                <a:latin typeface="Calibri" panose="020F0502020204030204" pitchFamily="34" charset="0"/>
              </a:rPr>
              <a:t>When considering a species, this can inform management actions  </a:t>
            </a:r>
            <a:endParaRPr lang="en-US" sz="2400" b="1" dirty="0">
              <a:latin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752" y="1267326"/>
            <a:ext cx="5671704" cy="4710248"/>
          </a:xfrm>
          <a:prstGeom prst="rect">
            <a:avLst/>
          </a:prstGeom>
        </p:spPr>
      </p:pic>
    </p:spTree>
    <p:extLst>
      <p:ext uri="{BB962C8B-B14F-4D97-AF65-F5344CB8AC3E}">
        <p14:creationId xmlns:p14="http://schemas.microsoft.com/office/powerpoint/2010/main" val="23796138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Box 2"/>
          <p:cNvSpPr txBox="1">
            <a:spLocks noChangeArrowheads="1"/>
          </p:cNvSpPr>
          <p:nvPr/>
        </p:nvSpPr>
        <p:spPr bwMode="auto">
          <a:xfrm>
            <a:off x="130264" y="211248"/>
            <a:ext cx="5201153" cy="1569660"/>
          </a:xfrm>
          <a:prstGeom prst="rect">
            <a:avLst/>
          </a:prstGeom>
          <a:noFill/>
          <a:ln w="9525">
            <a:noFill/>
            <a:miter lim="800000"/>
            <a:headEnd/>
            <a:tailEnd/>
          </a:ln>
          <a:effectLst/>
        </p:spPr>
        <p:txBody>
          <a:bodyPr wrap="square">
            <a:spAutoFit/>
          </a:bodyPr>
          <a:lstStyle/>
          <a:p>
            <a:pPr>
              <a:defRPr/>
            </a:pPr>
            <a:r>
              <a:rPr lang="en-US" sz="3200" b="1" dirty="0">
                <a:latin typeface="Calibri" panose="020F0502020204030204" pitchFamily="34" charset="0"/>
              </a:rPr>
              <a:t>Thank </a:t>
            </a:r>
            <a:r>
              <a:rPr lang="en-US" sz="3200" b="1" dirty="0" smtClean="0">
                <a:latin typeface="Calibri" panose="020F0502020204030204" pitchFamily="34" charset="0"/>
              </a:rPr>
              <a:t>you</a:t>
            </a:r>
          </a:p>
          <a:p>
            <a:pPr>
              <a:defRPr/>
            </a:pPr>
            <a:endParaRPr lang="en-US" sz="3200" b="1" dirty="0" smtClean="0">
              <a:latin typeface="Calibri" panose="020F0502020204030204" pitchFamily="34" charset="0"/>
            </a:endParaRPr>
          </a:p>
          <a:p>
            <a:pPr>
              <a:defRPr/>
            </a:pPr>
            <a:endParaRPr lang="en-US" sz="3200" b="1" dirty="0">
              <a:latin typeface="Calibri" panose="020F0502020204030204" pitchFamily="34"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601" y="4912963"/>
            <a:ext cx="1789366" cy="178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7623187" y="5283104"/>
            <a:ext cx="4305300" cy="1419225"/>
          </a:xfrm>
          <a:prstGeom prst="rect">
            <a:avLst/>
          </a:prstGeom>
        </p:spPr>
      </p:pic>
      <p:pic>
        <p:nvPicPr>
          <p:cNvPr id="12" name="Picture 11"/>
          <p:cNvPicPr>
            <a:picLocks noChangeAspect="1"/>
          </p:cNvPicPr>
          <p:nvPr/>
        </p:nvPicPr>
        <p:blipFill>
          <a:blip r:embed="rId5"/>
          <a:stretch>
            <a:fillRect/>
          </a:stretch>
        </p:blipFill>
        <p:spPr>
          <a:xfrm>
            <a:off x="1115877" y="5188058"/>
            <a:ext cx="1394849" cy="1514271"/>
          </a:xfrm>
          <a:prstGeom prst="rect">
            <a:avLst/>
          </a:prstGeom>
        </p:spPr>
      </p:pic>
    </p:spTree>
    <p:extLst>
      <p:ext uri="{BB962C8B-B14F-4D97-AF65-F5344CB8AC3E}">
        <p14:creationId xmlns:p14="http://schemas.microsoft.com/office/powerpoint/2010/main" val="348280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0"/>
            <a:ext cx="8875059" cy="6858000"/>
          </a:xfrm>
          <a:prstGeom prst="rect">
            <a:avLst/>
          </a:prstGeom>
        </p:spPr>
      </p:pic>
    </p:spTree>
    <p:extLst>
      <p:ext uri="{BB962C8B-B14F-4D97-AF65-F5344CB8AC3E}">
        <p14:creationId xmlns:p14="http://schemas.microsoft.com/office/powerpoint/2010/main" val="1533029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6811887" y="1923964"/>
            <a:ext cx="4892433" cy="3768019"/>
            <a:chOff x="6359078" y="1802044"/>
            <a:chExt cx="4892433" cy="3768019"/>
          </a:xfrm>
        </p:grpSpPr>
        <p:sp>
          <p:nvSpPr>
            <p:cNvPr id="7" name="Text Box 7"/>
            <p:cNvSpPr txBox="1">
              <a:spLocks noChangeArrowheads="1"/>
            </p:cNvSpPr>
            <p:nvPr/>
          </p:nvSpPr>
          <p:spPr bwMode="auto">
            <a:xfrm>
              <a:off x="6359081" y="2892407"/>
              <a:ext cx="4892430" cy="2677656"/>
            </a:xfrm>
            <a:prstGeom prst="rect">
              <a:avLst/>
            </a:prstGeom>
            <a:noFill/>
            <a:ln w="9525">
              <a:noFill/>
              <a:miter lim="800000"/>
              <a:headEnd/>
              <a:tailEnd/>
            </a:ln>
            <a:effectLst/>
          </p:spPr>
          <p:txBody>
            <a:bodyPr wrap="square">
              <a:spAutoFit/>
            </a:bodyPr>
            <a:lstStyle/>
            <a:p>
              <a:pPr marL="342900" indent="-342900">
                <a:buClr>
                  <a:schemeClr val="bg2">
                    <a:lumMod val="25000"/>
                  </a:schemeClr>
                </a:buClr>
                <a:buFont typeface="Arial" pitchFamily="34" charset="0"/>
                <a:buChar char="•"/>
                <a:tabLst>
                  <a:tab pos="182880" algn="l"/>
                  <a:tab pos="274320" algn="l"/>
                </a:tabLst>
              </a:pPr>
              <a:r>
                <a:rPr lang="en-US" sz="2400" b="1" dirty="0">
                  <a:latin typeface="Calibri" panose="020F0502020204030204" pitchFamily="34" charset="0"/>
                </a:rPr>
                <a:t>Assess the capability of current and potential future landscapes in the Northeast to provide integral ecosystems and suitable habitat for a suite of representative species, and provide guidance for strategic habitat conservation</a:t>
              </a:r>
            </a:p>
          </p:txBody>
        </p:sp>
        <p:sp>
          <p:nvSpPr>
            <p:cNvPr id="8" name="TextBox 7"/>
            <p:cNvSpPr txBox="1"/>
            <p:nvPr/>
          </p:nvSpPr>
          <p:spPr>
            <a:xfrm>
              <a:off x="6359078" y="1802044"/>
              <a:ext cx="3044360" cy="830997"/>
            </a:xfrm>
            <a:prstGeom prst="rect">
              <a:avLst/>
            </a:prstGeom>
            <a:noFill/>
          </p:spPr>
          <p:txBody>
            <a:bodyPr wrap="none" rtlCol="0">
              <a:spAutoFit/>
            </a:bodyPr>
            <a:lstStyle/>
            <a:p>
              <a:r>
                <a:rPr lang="en-US" sz="2400" b="1" dirty="0">
                  <a:latin typeface="Calibri" panose="020F0502020204030204" pitchFamily="34" charset="0"/>
                </a:rPr>
                <a:t>Designing Sustainable </a:t>
              </a:r>
            </a:p>
            <a:p>
              <a:r>
                <a:rPr lang="en-US" sz="2400" b="1" dirty="0">
                  <a:latin typeface="Calibri" panose="020F0502020204030204" pitchFamily="34" charset="0"/>
                </a:rPr>
                <a:t>Landscapes Project</a:t>
              </a:r>
            </a:p>
          </p:txBody>
        </p:sp>
      </p:grpSp>
      <p:grpSp>
        <p:nvGrpSpPr>
          <p:cNvPr id="6" name="Group 5"/>
          <p:cNvGrpSpPr/>
          <p:nvPr/>
        </p:nvGrpSpPr>
        <p:grpSpPr>
          <a:xfrm>
            <a:off x="1383575" y="1612465"/>
            <a:ext cx="3774635" cy="4884821"/>
            <a:chOff x="1786530" y="1612464"/>
            <a:chExt cx="3774635" cy="48848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530" y="1612464"/>
              <a:ext cx="3774635" cy="4884821"/>
            </a:xfrm>
            <a:prstGeom prst="rect">
              <a:avLst/>
            </a:prstGeom>
            <a:ln>
              <a:noFill/>
            </a:ln>
            <a:effectLst>
              <a:softEdge rad="112500"/>
            </a:effectLst>
          </p:spPr>
        </p:pic>
        <p:sp>
          <p:nvSpPr>
            <p:cNvPr id="3" name="Rectangle 2"/>
            <p:cNvSpPr/>
            <p:nvPr/>
          </p:nvSpPr>
          <p:spPr>
            <a:xfrm>
              <a:off x="1957140" y="2329153"/>
              <a:ext cx="352927" cy="3209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10067" y="2329150"/>
              <a:ext cx="808939" cy="369332"/>
            </a:xfrm>
            <a:prstGeom prst="rect">
              <a:avLst/>
            </a:prstGeom>
            <a:noFill/>
            <a:ln>
              <a:noFill/>
            </a:ln>
          </p:spPr>
          <p:txBody>
            <a:bodyPr wrap="none" rtlCol="0">
              <a:spAutoFit/>
            </a:bodyPr>
            <a:lstStyle/>
            <a:p>
              <a:r>
                <a:rPr lang="en-US" dirty="0"/>
                <a:t>NALCC</a:t>
              </a:r>
            </a:p>
          </p:txBody>
        </p:sp>
      </p:grpSp>
      <p:pic>
        <p:nvPicPr>
          <p:cNvPr id="5" name="Picture 4"/>
          <p:cNvPicPr>
            <a:picLocks noChangeAspect="1"/>
          </p:cNvPicPr>
          <p:nvPr/>
        </p:nvPicPr>
        <p:blipFill>
          <a:blip r:embed="rId4"/>
          <a:stretch>
            <a:fillRect/>
          </a:stretch>
        </p:blipFill>
        <p:spPr>
          <a:xfrm>
            <a:off x="2310067" y="93164"/>
            <a:ext cx="7359853" cy="1254375"/>
          </a:xfrm>
          <a:prstGeom prst="rect">
            <a:avLst/>
          </a:prstGeom>
        </p:spPr>
      </p:pic>
    </p:spTree>
    <p:extLst>
      <p:ext uri="{BB962C8B-B14F-4D97-AF65-F5344CB8AC3E}">
        <p14:creationId xmlns:p14="http://schemas.microsoft.com/office/powerpoint/2010/main" val="68306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p:cNvSpPr>
            <a:spLocks noGrp="1"/>
          </p:cNvSpPr>
          <p:nvPr>
            <p:ph type="sldNum" sz="quarter" idx="4294967295"/>
          </p:nvPr>
        </p:nvSpPr>
        <p:spPr>
          <a:xfrm>
            <a:off x="9593339" y="6088140"/>
            <a:ext cx="427609" cy="402156"/>
          </a:xfrm>
          <a:prstGeom prst="rect">
            <a:avLst/>
          </a:prstGeom>
        </p:spPr>
        <p:txBody>
          <a:bodyPr/>
          <a:lstStyle/>
          <a:p>
            <a:pPr>
              <a:defRPr/>
            </a:pPr>
            <a:fld id="{063B7592-9883-4095-8831-34900D489CC5}" type="slidenum">
              <a:rPr lang="en-US" smtClean="0"/>
              <a:pPr>
                <a:defRPr/>
              </a:pPr>
              <a:t>16</a:t>
            </a:fld>
            <a:endParaRPr lang="en-US"/>
          </a:p>
        </p:txBody>
      </p:sp>
      <p:grpSp>
        <p:nvGrpSpPr>
          <p:cNvPr id="3" name="Group 2"/>
          <p:cNvGrpSpPr/>
          <p:nvPr/>
        </p:nvGrpSpPr>
        <p:grpSpPr>
          <a:xfrm>
            <a:off x="7760311" y="1009500"/>
            <a:ext cx="3603924" cy="5268774"/>
            <a:chOff x="8178765" y="1169760"/>
            <a:chExt cx="3603924" cy="5268774"/>
          </a:xfrm>
        </p:grpSpPr>
        <p:pic>
          <p:nvPicPr>
            <p:cNvPr id="4" name="Picture 16" descr="https://pbs.twimg.com/profile_images/448506786685808640/pSuisvb6_400x400.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8677" y1="19844" x2="6226" y2="39300"/>
                          <a14:foregroundMark x1="6226" y1="40078" x2="7782" y2="62646"/>
                          <a14:foregroundMark x1="7782" y1="66148" x2="21401" y2="81712"/>
                          <a14:foregroundMark x1="19844" y1="82879" x2="39300" y2="92996"/>
                          <a14:foregroundMark x1="43969" y1="93774" x2="69261" y2="90661"/>
                          <a14:foregroundMark x1="75097" y1="89883" x2="94163" y2="69261"/>
                          <a14:foregroundMark x1="95331" y1="66926" x2="97276" y2="47860"/>
                          <a14:foregroundMark x1="97276" y1="45914" x2="89883" y2="28016"/>
                          <a14:foregroundMark x1="89883" y1="27626" x2="75486" y2="10117"/>
                          <a14:foregroundMark x1="75097" y1="10117" x2="54864" y2="778"/>
                          <a14:foregroundMark x1="54864" y1="1167" x2="32296" y2="8560"/>
                          <a14:foregroundMark x1="37743" y1="7393" x2="19066" y2="13230"/>
                          <a14:foregroundMark x1="16342" y1="17899" x2="40078" y2="16342"/>
                          <a14:foregroundMark x1="40467" y1="28016" x2="62646" y2="40078"/>
                          <a14:foregroundMark x1="50584" y1="3891" x2="80545" y2="22179"/>
                          <a14:foregroundMark x1="90661" y1="40078" x2="94163" y2="60700"/>
                          <a14:foregroundMark x1="93385" y1="61479" x2="78210" y2="82879"/>
                        </a14:backgroundRemoval>
                      </a14:imgEffect>
                    </a14:imgLayer>
                  </a14:imgProps>
                </a:ext>
                <a:ext uri="{28A0092B-C50C-407E-A947-70E740481C1C}">
                  <a14:useLocalDpi xmlns:a14="http://schemas.microsoft.com/office/drawing/2010/main" val="0"/>
                </a:ext>
              </a:extLst>
            </a:blip>
            <a:srcRect/>
            <a:stretch>
              <a:fillRect/>
            </a:stretch>
          </p:blipFill>
          <p:spPr bwMode="auto">
            <a:xfrm>
              <a:off x="9642075" y="2462050"/>
              <a:ext cx="1053468" cy="10318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ttp://environment.yale.edu/forests/files/CT%20DEEP.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3333" y1="15556" x2="79444" y2="76111"/>
                          <a14:foregroundMark x1="18889" y1="27222" x2="5000" y2="48333"/>
                          <a14:foregroundMark x1="8333" y1="51667" x2="15556" y2="72778"/>
                          <a14:foregroundMark x1="12222" y1="72222" x2="27222" y2="86111"/>
                          <a14:foregroundMark x1="37222" y1="90556" x2="59444" y2="89444"/>
                          <a14:foregroundMark x1="63889" y1="89444" x2="82778" y2="77778"/>
                          <a14:foregroundMark x1="53889" y1="75556" x2="77778" y2="73889"/>
                          <a14:foregroundMark x1="82222" y1="76111" x2="91667" y2="61111"/>
                          <a14:foregroundMark x1="91667" y1="58889" x2="91667" y2="44444"/>
                          <a14:foregroundMark x1="56667" y1="6111" x2="83333" y2="23889"/>
                          <a14:foregroundMark x1="61667" y1="10556" x2="35556" y2="10556"/>
                          <a14:foregroundMark x1="40000" y1="10556" x2="12222"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9363598" y="4308022"/>
              <a:ext cx="1106729" cy="10840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http://environment.yale.edu/forests/files/Highstead%20Log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348204" y="4257452"/>
              <a:ext cx="1429707" cy="11000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http://environment.yale.edu/forests/files/The-Nature-Conservancy-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8923" y="3443314"/>
              <a:ext cx="2458987" cy="814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http://www.mass.gov/eea/agencies/dfg/dfw/dfw-rev-logo-bj-art-v2-117x120.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78765" y="5018847"/>
              <a:ext cx="1100498" cy="1105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http://cdn.net.outdoorhub.com/wp-content/uploads/sites/2/2012/05/New-Hampshire-fish_and_game_logo210.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19815" y="5285372"/>
              <a:ext cx="1062874" cy="1153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0" descr="http://ezramagazine.cornell.edu/Update/July13/photos/TPL_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75352" y="1811390"/>
              <a:ext cx="880657" cy="17046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descr="File:USGS logo.sv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31235" y="1805082"/>
              <a:ext cx="1771456" cy="6940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0" descr="http://www.fws.gov/greatersagegrouse/images/502px-us-fishandwildlifeservice-logosv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08287" y="4067283"/>
              <a:ext cx="970606" cy="11343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2" descr="http://www.umass.edu/prep/images/Combination1%20blk-maroon.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82372" y="1169760"/>
              <a:ext cx="1912626" cy="6690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4" descr="https://www.mychamplain.net/sites/default/files/vtfwlogo.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93992" y="1758544"/>
              <a:ext cx="1343277" cy="145665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392269" y="6301964"/>
            <a:ext cx="5415393" cy="523220"/>
          </a:xfrm>
          <a:prstGeom prst="rect">
            <a:avLst/>
          </a:prstGeom>
          <a:noFill/>
        </p:spPr>
        <p:txBody>
          <a:bodyPr wrap="none" rtlCol="0">
            <a:spAutoFit/>
          </a:bodyPr>
          <a:lstStyle/>
          <a:p>
            <a:r>
              <a:rPr lang="en-US" sz="2800" b="1" dirty="0" smtClean="0"/>
              <a:t>27 organizations, 13 </a:t>
            </a:r>
            <a:r>
              <a:rPr lang="en-US" sz="2800" b="1" dirty="0"/>
              <a:t>states, 7 </a:t>
            </a:r>
            <a:r>
              <a:rPr lang="en-US" sz="2800" b="1" dirty="0" smtClean="0"/>
              <a:t>NGOs</a:t>
            </a:r>
            <a:endParaRPr lang="en-US" sz="2800" b="1" dirty="0"/>
          </a:p>
        </p:txBody>
      </p:sp>
      <p:pic>
        <p:nvPicPr>
          <p:cNvPr id="16" name="Picture 15"/>
          <p:cNvPicPr>
            <a:picLocks noChangeAspect="1"/>
          </p:cNvPicPr>
          <p:nvPr/>
        </p:nvPicPr>
        <p:blipFill>
          <a:blip r:embed="rId18"/>
          <a:stretch>
            <a:fillRect/>
          </a:stretch>
        </p:blipFill>
        <p:spPr>
          <a:xfrm>
            <a:off x="6974471" y="3664249"/>
            <a:ext cx="1326178" cy="937701"/>
          </a:xfrm>
          <a:prstGeom prst="rect">
            <a:avLst/>
          </a:prstGeom>
        </p:spPr>
      </p:pic>
      <p:pic>
        <p:nvPicPr>
          <p:cNvPr id="17" name="Picture 16"/>
          <p:cNvPicPr>
            <a:picLocks noChangeAspect="1"/>
          </p:cNvPicPr>
          <p:nvPr/>
        </p:nvPicPr>
        <p:blipFill>
          <a:blip r:embed="rId19"/>
          <a:stretch>
            <a:fillRect/>
          </a:stretch>
        </p:blipFill>
        <p:spPr>
          <a:xfrm>
            <a:off x="8085621" y="5992956"/>
            <a:ext cx="2191468" cy="597673"/>
          </a:xfrm>
          <a:prstGeom prst="rect">
            <a:avLst/>
          </a:prstGeom>
        </p:spPr>
      </p:pic>
      <p:pic>
        <p:nvPicPr>
          <p:cNvPr id="18" name="Picture 17"/>
          <p:cNvPicPr>
            <a:picLocks noChangeAspect="1"/>
          </p:cNvPicPr>
          <p:nvPr/>
        </p:nvPicPr>
        <p:blipFill>
          <a:blip r:embed="rId20"/>
          <a:stretch>
            <a:fillRect/>
          </a:stretch>
        </p:blipFill>
        <p:spPr>
          <a:xfrm>
            <a:off x="8668095" y="5138775"/>
            <a:ext cx="1924050" cy="771525"/>
          </a:xfrm>
          <a:prstGeom prst="rect">
            <a:avLst/>
          </a:prstGeom>
        </p:spPr>
      </p:pic>
      <p:pic>
        <p:nvPicPr>
          <p:cNvPr id="19" name="Picture 18"/>
          <p:cNvPicPr>
            <a:picLocks noChangeAspect="1"/>
          </p:cNvPicPr>
          <p:nvPr/>
        </p:nvPicPr>
        <p:blipFill>
          <a:blip r:embed="rId21"/>
          <a:stretch>
            <a:fillRect/>
          </a:stretch>
        </p:blipFill>
        <p:spPr>
          <a:xfrm>
            <a:off x="10259831" y="5363701"/>
            <a:ext cx="1040486" cy="1161336"/>
          </a:xfrm>
          <a:prstGeom prst="rect">
            <a:avLst/>
          </a:prstGeom>
        </p:spPr>
      </p:pic>
      <p:pic>
        <p:nvPicPr>
          <p:cNvPr id="20" name="Picture 19"/>
          <p:cNvPicPr>
            <a:picLocks noChangeAspect="1"/>
          </p:cNvPicPr>
          <p:nvPr/>
        </p:nvPicPr>
        <p:blipFill>
          <a:blip r:embed="rId22"/>
          <a:stretch>
            <a:fillRect/>
          </a:stretch>
        </p:blipFill>
        <p:spPr>
          <a:xfrm>
            <a:off x="6448565" y="4519204"/>
            <a:ext cx="1943914" cy="589965"/>
          </a:xfrm>
          <a:prstGeom prst="rect">
            <a:avLst/>
          </a:prstGeom>
        </p:spPr>
      </p:pic>
      <p:pic>
        <p:nvPicPr>
          <p:cNvPr id="21" name="Picture 20"/>
          <p:cNvPicPr>
            <a:picLocks noChangeAspect="1"/>
          </p:cNvPicPr>
          <p:nvPr/>
        </p:nvPicPr>
        <p:blipFill>
          <a:blip r:embed="rId23"/>
          <a:stretch>
            <a:fillRect/>
          </a:stretch>
        </p:blipFill>
        <p:spPr>
          <a:xfrm>
            <a:off x="6833224" y="1644822"/>
            <a:ext cx="1298364" cy="1251151"/>
          </a:xfrm>
          <a:prstGeom prst="rect">
            <a:avLst/>
          </a:prstGeom>
        </p:spPr>
      </p:pic>
      <p:pic>
        <p:nvPicPr>
          <p:cNvPr id="22" name="Picture 21"/>
          <p:cNvPicPr>
            <a:picLocks noChangeAspect="1"/>
          </p:cNvPicPr>
          <p:nvPr/>
        </p:nvPicPr>
        <p:blipFill>
          <a:blip r:embed="rId24"/>
          <a:stretch>
            <a:fillRect/>
          </a:stretch>
        </p:blipFill>
        <p:spPr>
          <a:xfrm>
            <a:off x="6477134" y="2911113"/>
            <a:ext cx="2741681" cy="782242"/>
          </a:xfrm>
          <a:prstGeom prst="rect">
            <a:avLst/>
          </a:prstGeom>
        </p:spPr>
      </p:pic>
      <p:pic>
        <p:nvPicPr>
          <p:cNvPr id="23" name="Picture 22"/>
          <p:cNvPicPr>
            <a:picLocks noChangeAspect="1"/>
          </p:cNvPicPr>
          <p:nvPr/>
        </p:nvPicPr>
        <p:blipFill>
          <a:blip r:embed="rId25"/>
          <a:stretch>
            <a:fillRect/>
          </a:stretch>
        </p:blipFill>
        <p:spPr>
          <a:xfrm>
            <a:off x="6877281" y="5396802"/>
            <a:ext cx="1208340" cy="1163476"/>
          </a:xfrm>
          <a:prstGeom prst="rect">
            <a:avLst/>
          </a:prstGeom>
        </p:spPr>
      </p:pic>
      <p:sp>
        <p:nvSpPr>
          <p:cNvPr id="24"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Diverse group of stakeholder to develop a regional LCD</a:t>
            </a:r>
            <a:endParaRPr lang="en-US" sz="3600" b="1" dirty="0">
              <a:latin typeface="Calibri" panose="020F0502020204030204" pitchFamily="34" charset="0"/>
            </a:endParaRPr>
          </a:p>
        </p:txBody>
      </p:sp>
      <p:pic>
        <p:nvPicPr>
          <p:cNvPr id="25" name="Picture 24"/>
          <p:cNvPicPr>
            <a:picLocks noChangeAspect="1"/>
          </p:cNvPicPr>
          <p:nvPr/>
        </p:nvPicPr>
        <p:blipFill>
          <a:blip r:embed="rId26"/>
          <a:stretch>
            <a:fillRect/>
          </a:stretch>
        </p:blipFill>
        <p:spPr>
          <a:xfrm>
            <a:off x="568176" y="531262"/>
            <a:ext cx="4924425" cy="5819775"/>
          </a:xfrm>
          <a:prstGeom prst="rect">
            <a:avLst/>
          </a:prstGeom>
        </p:spPr>
      </p:pic>
    </p:spTree>
    <p:extLst>
      <p:ext uri="{BB962C8B-B14F-4D97-AF65-F5344CB8AC3E}">
        <p14:creationId xmlns:p14="http://schemas.microsoft.com/office/powerpoint/2010/main" val="1201655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478" y="813080"/>
            <a:ext cx="9754326" cy="5249535"/>
          </a:xfrm>
          <a:prstGeom prst="rect">
            <a:avLst/>
          </a:prstGeom>
        </p:spPr>
      </p:pic>
      <p:sp>
        <p:nvSpPr>
          <p:cNvPr id="4" name="Text Box 2"/>
          <p:cNvSpPr txBox="1">
            <a:spLocks noChangeArrowheads="1"/>
          </p:cNvSpPr>
          <p:nvPr/>
        </p:nvSpPr>
        <p:spPr bwMode="auto">
          <a:xfrm>
            <a:off x="3914459" y="6207133"/>
            <a:ext cx="5372503" cy="523220"/>
          </a:xfrm>
          <a:prstGeom prst="rect">
            <a:avLst/>
          </a:prstGeom>
          <a:noFill/>
          <a:ln w="9525">
            <a:noFill/>
            <a:miter lim="800000"/>
            <a:headEnd/>
            <a:tailEnd/>
          </a:ln>
          <a:effectLst/>
        </p:spPr>
        <p:txBody>
          <a:bodyPr wrap="square">
            <a:spAutoFit/>
          </a:bodyPr>
          <a:lstStyle/>
          <a:p>
            <a:pPr>
              <a:defRPr/>
            </a:pPr>
            <a:r>
              <a:rPr lang="en-US" sz="2800" b="1" dirty="0">
                <a:latin typeface="Calibri" panose="020F0502020204030204" pitchFamily="34" charset="0"/>
              </a:rPr>
              <a:t> </a:t>
            </a:r>
            <a:r>
              <a:rPr lang="en-US" sz="2800" b="1" dirty="0" smtClean="0">
                <a:latin typeface="Calibri" panose="020F0502020204030204" pitchFamily="34" charset="0"/>
              </a:rPr>
              <a:t>connecttheconnecticut.org</a:t>
            </a:r>
            <a:endParaRPr lang="en-US" sz="2800" b="1" dirty="0">
              <a:latin typeface="Calibri" panose="020F0502020204030204" pitchFamily="34" charset="0"/>
            </a:endParaRPr>
          </a:p>
        </p:txBody>
      </p:sp>
      <p:sp>
        <p:nvSpPr>
          <p:cNvPr id="5"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CT </a:t>
            </a:r>
            <a:r>
              <a:rPr lang="en-US" sz="3600" b="1" dirty="0">
                <a:latin typeface="Calibri" panose="020F0502020204030204" pitchFamily="34" charset="0"/>
              </a:rPr>
              <a:t>River Watershed Pilot </a:t>
            </a:r>
            <a:r>
              <a:rPr lang="en-US" sz="3600" b="1" dirty="0" smtClean="0">
                <a:latin typeface="Calibri" panose="020F0502020204030204" pitchFamily="34" charset="0"/>
              </a:rPr>
              <a:t>Landscape Conservation Design</a:t>
            </a:r>
            <a:endParaRPr lang="en-US" sz="3600" b="1" dirty="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15" y="1342474"/>
            <a:ext cx="3238304" cy="4190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2338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Northeast Regional Landscape Conservation Design </a:t>
            </a:r>
            <a:endParaRPr lang="en-US" sz="3600" b="1"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402956" y="976250"/>
            <a:ext cx="9083540" cy="551584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3741" y="1941715"/>
            <a:ext cx="2763026" cy="3575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 Box 2"/>
          <p:cNvSpPr txBox="1">
            <a:spLocks noChangeArrowheads="1"/>
          </p:cNvSpPr>
          <p:nvPr/>
        </p:nvSpPr>
        <p:spPr bwMode="auto">
          <a:xfrm>
            <a:off x="4363545" y="6230485"/>
            <a:ext cx="3464909" cy="523220"/>
          </a:xfrm>
          <a:prstGeom prst="rect">
            <a:avLst/>
          </a:prstGeom>
          <a:noFill/>
          <a:ln w="9525">
            <a:noFill/>
            <a:miter lim="800000"/>
            <a:headEnd/>
            <a:tailEnd/>
          </a:ln>
          <a:effectLst/>
        </p:spPr>
        <p:txBody>
          <a:bodyPr wrap="square">
            <a:spAutoFit/>
          </a:bodyPr>
          <a:lstStyle/>
          <a:p>
            <a:pPr>
              <a:defRPr/>
            </a:pPr>
            <a:r>
              <a:rPr lang="en-US" sz="2800" b="1" dirty="0">
                <a:latin typeface="Calibri" panose="020F0502020204030204" pitchFamily="34" charset="0"/>
              </a:rPr>
              <a:t>n</a:t>
            </a:r>
            <a:r>
              <a:rPr lang="en-US" sz="2800" b="1" dirty="0" smtClean="0">
                <a:latin typeface="Calibri" panose="020F0502020204030204" pitchFamily="34" charset="0"/>
              </a:rPr>
              <a:t>aturesnetwork.org</a:t>
            </a:r>
            <a:endParaRPr lang="en-US" sz="2800" b="1" dirty="0">
              <a:latin typeface="Calibri" panose="020F0502020204030204" pitchFamily="34" charset="0"/>
            </a:endParaRPr>
          </a:p>
        </p:txBody>
      </p:sp>
    </p:spTree>
    <p:extLst>
      <p:ext uri="{BB962C8B-B14F-4D97-AF65-F5344CB8AC3E}">
        <p14:creationId xmlns:p14="http://schemas.microsoft.com/office/powerpoint/2010/main" val="1038650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2231"/>
            <a:ext cx="12192000" cy="646331"/>
          </a:xfrm>
          <a:prstGeom prst="rect">
            <a:avLst/>
          </a:prstGeom>
          <a:noFill/>
          <a:ln w="9525">
            <a:noFill/>
            <a:miter lim="800000"/>
            <a:headEnd/>
            <a:tailEnd/>
          </a:ln>
          <a:effectLst/>
        </p:spPr>
        <p:txBody>
          <a:bodyPr wrap="square">
            <a:spAutoFit/>
          </a:bodyPr>
          <a:lstStyle/>
          <a:p>
            <a:pPr algn="ctr">
              <a:defRPr/>
            </a:pPr>
            <a:r>
              <a:rPr lang="en-US" sz="3600" b="1" dirty="0" smtClean="0">
                <a:latin typeface="Calibri" panose="020F0502020204030204" pitchFamily="34" charset="0"/>
              </a:rPr>
              <a:t>Surrogate species </a:t>
            </a:r>
            <a:endParaRPr lang="en-US" sz="3600" b="1" dirty="0">
              <a:latin typeface="Calibri" panose="020F0502020204030204" pitchFamily="34" charset="0"/>
            </a:endParaRPr>
          </a:p>
        </p:txBody>
      </p:sp>
      <p:grpSp>
        <p:nvGrpSpPr>
          <p:cNvPr id="35" name="Group 34"/>
          <p:cNvGrpSpPr/>
          <p:nvPr/>
        </p:nvGrpSpPr>
        <p:grpSpPr>
          <a:xfrm>
            <a:off x="1504918" y="657860"/>
            <a:ext cx="9163550" cy="6013751"/>
            <a:chOff x="1504918" y="866406"/>
            <a:chExt cx="9163550" cy="6013751"/>
          </a:xfrm>
        </p:grpSpPr>
        <p:pic>
          <p:nvPicPr>
            <p:cNvPr id="4" name="Picture 3"/>
            <p:cNvPicPr>
              <a:picLocks noChangeAspect="1"/>
            </p:cNvPicPr>
            <p:nvPr/>
          </p:nvPicPr>
          <p:blipFill>
            <a:blip r:embed="rId3"/>
            <a:stretch>
              <a:fillRect/>
            </a:stretch>
          </p:blipFill>
          <p:spPr>
            <a:xfrm>
              <a:off x="8730831" y="866406"/>
              <a:ext cx="1927544" cy="1156526"/>
            </a:xfrm>
            <a:prstGeom prst="rect">
              <a:avLst/>
            </a:prstGeom>
          </p:spPr>
        </p:pic>
        <p:grpSp>
          <p:nvGrpSpPr>
            <p:cNvPr id="34" name="Group 33"/>
            <p:cNvGrpSpPr/>
            <p:nvPr/>
          </p:nvGrpSpPr>
          <p:grpSpPr>
            <a:xfrm>
              <a:off x="1504918" y="895251"/>
              <a:ext cx="9163550" cy="5984906"/>
              <a:chOff x="1504918" y="895251"/>
              <a:chExt cx="9163550" cy="5984906"/>
            </a:xfrm>
          </p:grpSpPr>
          <p:pic>
            <p:nvPicPr>
              <p:cNvPr id="3" name="Picture 5"/>
              <p:cNvPicPr>
                <a:picLocks noChangeAspect="1" noChangeArrowheads="1"/>
              </p:cNvPicPr>
              <p:nvPr/>
            </p:nvPicPr>
            <p:blipFill>
              <a:blip r:embed="rId4" cstate="print"/>
              <a:srcRect/>
              <a:stretch>
                <a:fillRect/>
              </a:stretch>
            </p:blipFill>
            <p:spPr bwMode="auto">
              <a:xfrm>
                <a:off x="4583673" y="895251"/>
                <a:ext cx="1258570" cy="1891291"/>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504918" y="929435"/>
                <a:ext cx="9163550" cy="5950722"/>
                <a:chOff x="1504918" y="929435"/>
                <a:chExt cx="9163550" cy="5950722"/>
              </a:xfrm>
            </p:grpSpPr>
            <p:pic>
              <p:nvPicPr>
                <p:cNvPr id="6" name="Picture 10" descr="http://m7.i.pbase.com/u42/tmurray74/upload/27341017.CRW_7115_RJ.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776" y="2756224"/>
                  <a:ext cx="1667882" cy="2085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4615516" y="3955677"/>
                  <a:ext cx="2004125" cy="1463105"/>
                </a:xfrm>
                <a:prstGeom prst="rect">
                  <a:avLst/>
                </a:prstGeom>
              </p:spPr>
            </p:pic>
            <p:pic>
              <p:nvPicPr>
                <p:cNvPr id="8" name="Picture 2" descr="http://www.google.com/url?source=imglanding&amp;ct=img&amp;q=http://3.bp.blogspot.com/_PGvSoaafXiI/TAzYGzs9xNI/AAAAAAAAIOs/Ahk7jAkXumk/s1600/oven-bird.jpg&amp;sa=X&amp;ei=JGt4UPTcLOX40gGB6YGwCw&amp;ved=0CAwQ8wc4KQ&amp;usg=AFQjCNF1caQrVBHKs9gCC1_lvloKnmBS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32" t="13725" r="38013" b="17123"/>
                <a:stretch/>
              </p:blipFill>
              <p:spPr bwMode="auto">
                <a:xfrm>
                  <a:off x="9070686" y="3662469"/>
                  <a:ext cx="1597317" cy="1319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8" cstate="print"/>
                <a:srcRect t="3424"/>
                <a:stretch>
                  <a:fillRect/>
                </a:stretch>
              </p:blipFill>
              <p:spPr bwMode="auto">
                <a:xfrm>
                  <a:off x="1524000" y="2407415"/>
                  <a:ext cx="1306324" cy="1026095"/>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9" cstate="print"/>
                <a:srcRect/>
                <a:stretch>
                  <a:fillRect/>
                </a:stretch>
              </p:blipFill>
              <p:spPr bwMode="auto">
                <a:xfrm>
                  <a:off x="6521748" y="4319513"/>
                  <a:ext cx="1648053" cy="1207732"/>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10" cstate="print"/>
                <a:srcRect/>
                <a:stretch>
                  <a:fillRect/>
                </a:stretch>
              </p:blipFill>
              <p:spPr bwMode="auto">
                <a:xfrm>
                  <a:off x="5706979" y="1061169"/>
                  <a:ext cx="1913459" cy="1439649"/>
                </a:xfrm>
                <a:prstGeom prst="rect">
                  <a:avLst/>
                </a:prstGeom>
                <a:ln>
                  <a:noFill/>
                </a:ln>
                <a:effectLst>
                  <a:outerShdw blurRad="292100" dist="139700" dir="2700000" algn="tl" rotWithShape="0">
                    <a:srgbClr val="333333">
                      <a:alpha val="65000"/>
                    </a:srgbClr>
                  </a:outerShdw>
                </a:effectLst>
              </p:spPr>
            </p:pic>
            <p:pic>
              <p:nvPicPr>
                <p:cNvPr id="12" name="Picture 11" descr="red_shouldered_hawk_sim_2.jpg"/>
                <p:cNvPicPr>
                  <a:picLocks noChangeAspect="1"/>
                </p:cNvPicPr>
                <p:nvPr/>
              </p:nvPicPr>
              <p:blipFill>
                <a:blip r:embed="rId11" cstate="print"/>
                <a:stretch>
                  <a:fillRect/>
                </a:stretch>
              </p:blipFill>
              <p:spPr>
                <a:xfrm>
                  <a:off x="7620438" y="929435"/>
                  <a:ext cx="1728661" cy="1594435"/>
                </a:xfrm>
                <a:prstGeom prst="rect">
                  <a:avLst/>
                </a:prstGeom>
                <a:ln>
                  <a:noFill/>
                </a:ln>
                <a:effectLst>
                  <a:outerShdw blurRad="292100" dist="139700" dir="2700000" algn="tl" rotWithShape="0">
                    <a:srgbClr val="333333">
                      <a:alpha val="65000"/>
                    </a:srgbClr>
                  </a:outerShdw>
                </a:effectLst>
              </p:spPr>
            </p:pic>
            <p:pic>
              <p:nvPicPr>
                <p:cNvPr id="13" name="Picture 12" descr="northern waterthrush 3.jpg"/>
                <p:cNvPicPr>
                  <a:picLocks noChangeAspect="1"/>
                </p:cNvPicPr>
                <p:nvPr/>
              </p:nvPicPr>
              <p:blipFill>
                <a:blip r:embed="rId12" cstate="print"/>
                <a:stretch>
                  <a:fillRect/>
                </a:stretch>
              </p:blipFill>
              <p:spPr>
                <a:xfrm>
                  <a:off x="2800517" y="2308043"/>
                  <a:ext cx="1811602" cy="1197355"/>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13" cstate="print"/>
                <a:srcRect/>
                <a:stretch>
                  <a:fillRect/>
                </a:stretch>
              </p:blipFill>
              <p:spPr bwMode="auto">
                <a:xfrm>
                  <a:off x="9321529" y="1934188"/>
                  <a:ext cx="1346939" cy="1761797"/>
                </a:xfrm>
                <a:prstGeom prst="rect">
                  <a:avLst/>
                </a:prstGeom>
                <a:ln>
                  <a:noFill/>
                </a:ln>
                <a:effectLst>
                  <a:outerShdw blurRad="292100" dist="139700" dir="2700000" algn="tl" rotWithShape="0">
                    <a:srgbClr val="333333">
                      <a:alpha val="65000"/>
                    </a:srgbClr>
                  </a:outerShdw>
                </a:effectLst>
              </p:spPr>
            </p:pic>
            <p:pic>
              <p:nvPicPr>
                <p:cNvPr id="15" name="Picture 2" descr="http://www.google.com/url?source=imglanding&amp;ct=img&amp;q=http://www.billhubick.com/images/brown_headed_nuthatch_pt_lookout_03_20060917.jpg&amp;sa=X&amp;ei=YEF4UN_5HMi_0QG1r4CgCg&amp;ved=0CAwQ8wc&amp;usg=AFQjCNG27DmX4UIZqt3iCxnFHc-MVOFHa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17377"/>
                <a:stretch/>
              </p:blipFill>
              <p:spPr bwMode="auto">
                <a:xfrm>
                  <a:off x="1504918" y="1101887"/>
                  <a:ext cx="1537916" cy="12998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http://www.state.nj.us/dep/fgw/images/bear/bear_grass.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7417" y="2354622"/>
                  <a:ext cx="1506361" cy="1594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4" descr="http://sdakotabirds.com/species/photos/american_black_duck.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100" t="12673" r="5636" b="9925"/>
                <a:stretch/>
              </p:blipFill>
              <p:spPr bwMode="auto">
                <a:xfrm>
                  <a:off x="1524000" y="4656703"/>
                  <a:ext cx="1518834" cy="991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6" descr="http://www.roysephotos.com/zzSaltmarshSparrow7.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2586" r="25639"/>
                <a:stretch/>
              </p:blipFill>
              <p:spPr bwMode="auto">
                <a:xfrm>
                  <a:off x="8035918" y="4711485"/>
                  <a:ext cx="1299231" cy="1127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http://www.allaboutbirds.org/guide/PHOTO/LARGE/AmericanWoodcock-Vyn_080407_0014.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45236" y="4663912"/>
                  <a:ext cx="1679476" cy="1221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2" descr="http://www.statesymbolsusa.org/IMAGES/Tennessee/eastern-box-turtle-2.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90978" y="2459453"/>
                  <a:ext cx="1630548" cy="1385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20"/>
                <a:stretch>
                  <a:fillRect/>
                </a:stretch>
              </p:blipFill>
              <p:spPr>
                <a:xfrm>
                  <a:off x="1524003" y="5613159"/>
                  <a:ext cx="1818821" cy="1235130"/>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21"/>
                <a:stretch>
                  <a:fillRect/>
                </a:stretch>
              </p:blipFill>
              <p:spPr>
                <a:xfrm>
                  <a:off x="6616295" y="5513565"/>
                  <a:ext cx="1833411" cy="1341009"/>
                </a:xfrm>
                <a:prstGeom prst="rect">
                  <a:avLst/>
                </a:prstGeom>
                <a:ln>
                  <a:noFill/>
                </a:ln>
                <a:effectLst>
                  <a:outerShdw blurRad="292100" dist="139700" dir="2700000" algn="tl" rotWithShape="0">
                    <a:srgbClr val="333333">
                      <a:alpha val="65000"/>
                    </a:srgbClr>
                  </a:outerShdw>
                </a:effectLst>
              </p:spPr>
            </p:pic>
            <p:pic>
              <p:nvPicPr>
                <p:cNvPr id="23" name="Picture 2" descr="The Bicknell's thrush is a medium-sized thrush with a brownish-gray upper body and pointed beak"/>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25121"/>
                <a:stretch/>
              </p:blipFill>
              <p:spPr bwMode="auto">
                <a:xfrm>
                  <a:off x="6116208" y="2200852"/>
                  <a:ext cx="1649989" cy="909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3"/>
                <a:stretch>
                  <a:fillRect/>
                </a:stretch>
              </p:blipFill>
              <p:spPr>
                <a:xfrm>
                  <a:off x="3355285" y="5886890"/>
                  <a:ext cx="1662490" cy="93425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24"/>
                <a:stretch>
                  <a:fillRect/>
                </a:stretch>
              </p:blipFill>
              <p:spPr>
                <a:xfrm>
                  <a:off x="9295303" y="4797420"/>
                  <a:ext cx="1363072" cy="1032771"/>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25"/>
                <a:stretch>
                  <a:fillRect/>
                </a:stretch>
              </p:blipFill>
              <p:spPr>
                <a:xfrm>
                  <a:off x="2625319" y="3471545"/>
                  <a:ext cx="2071757" cy="1201018"/>
                </a:xfrm>
                <a:prstGeom prst="rect">
                  <a:avLst/>
                </a:prstGeom>
              </p:spPr>
            </p:pic>
            <p:pic>
              <p:nvPicPr>
                <p:cNvPr id="27" name="Picture 26"/>
                <p:cNvPicPr>
                  <a:picLocks noChangeAspect="1"/>
                </p:cNvPicPr>
                <p:nvPr/>
              </p:nvPicPr>
              <p:blipFill>
                <a:blip r:embed="rId26"/>
                <a:stretch>
                  <a:fillRect/>
                </a:stretch>
              </p:blipFill>
              <p:spPr>
                <a:xfrm>
                  <a:off x="7737059" y="3725520"/>
                  <a:ext cx="1558247" cy="980306"/>
                </a:xfrm>
                <a:prstGeom prst="rect">
                  <a:avLst/>
                </a:prstGeom>
              </p:spPr>
            </p:pic>
            <p:pic>
              <p:nvPicPr>
                <p:cNvPr id="28" name="Picture 27"/>
                <p:cNvPicPr>
                  <a:picLocks noChangeAspect="1"/>
                </p:cNvPicPr>
                <p:nvPr/>
              </p:nvPicPr>
              <p:blipFill rotWithShape="1">
                <a:blip r:embed="rId27"/>
                <a:srcRect t="8362"/>
                <a:stretch/>
              </p:blipFill>
              <p:spPr>
                <a:xfrm>
                  <a:off x="5017775" y="5879815"/>
                  <a:ext cx="1600890" cy="968477"/>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28"/>
                <a:stretch>
                  <a:fillRect/>
                </a:stretch>
              </p:blipFill>
              <p:spPr>
                <a:xfrm>
                  <a:off x="8432696" y="5847952"/>
                  <a:ext cx="2235304" cy="1032205"/>
                </a:xfrm>
                <a:prstGeom prst="rect">
                  <a:avLst/>
                </a:prstGeom>
              </p:spPr>
            </p:pic>
            <p:pic>
              <p:nvPicPr>
                <p:cNvPr id="30" name="Picture 29"/>
                <p:cNvPicPr>
                  <a:picLocks noChangeAspect="1"/>
                </p:cNvPicPr>
                <p:nvPr/>
              </p:nvPicPr>
              <p:blipFill>
                <a:blip r:embed="rId29"/>
                <a:stretch>
                  <a:fillRect/>
                </a:stretch>
              </p:blipFill>
              <p:spPr>
                <a:xfrm>
                  <a:off x="4711305" y="4912818"/>
                  <a:ext cx="2129705" cy="985320"/>
                </a:xfrm>
                <a:prstGeom prst="rect">
                  <a:avLst/>
                </a:prstGeom>
              </p:spPr>
            </p:pic>
            <p:pic>
              <p:nvPicPr>
                <p:cNvPr id="31" name="Picture 30"/>
                <p:cNvPicPr>
                  <a:picLocks noChangeAspect="1"/>
                </p:cNvPicPr>
                <p:nvPr/>
              </p:nvPicPr>
              <p:blipFill>
                <a:blip r:embed="rId30"/>
                <a:stretch>
                  <a:fillRect/>
                </a:stretch>
              </p:blipFill>
              <p:spPr>
                <a:xfrm>
                  <a:off x="2903722" y="998412"/>
                  <a:ext cx="1692858" cy="1394915"/>
                </a:xfrm>
                <a:prstGeom prst="rect">
                  <a:avLst/>
                </a:prstGeom>
              </p:spPr>
            </p:pic>
            <p:pic>
              <p:nvPicPr>
                <p:cNvPr id="32" name="Picture 1"/>
                <p:cNvPicPr>
                  <a:picLocks noChangeAspect="1" noChangeArrowheads="1"/>
                </p:cNvPicPr>
                <p:nvPr/>
              </p:nvPicPr>
              <p:blipFill rotWithShape="1">
                <a:blip r:embed="rId31" cstate="print"/>
                <a:srcRect l="17093" t="-2544" r="-4244" b="2544"/>
                <a:stretch/>
              </p:blipFill>
              <p:spPr bwMode="auto">
                <a:xfrm>
                  <a:off x="1524000" y="3398272"/>
                  <a:ext cx="1603546" cy="1227603"/>
                </a:xfrm>
                <a:prstGeom prst="rect">
                  <a:avLst/>
                </a:prstGeom>
                <a:ln>
                  <a:noFill/>
                </a:ln>
                <a:effectLst>
                  <a:outerShdw blurRad="292100" dist="139700" dir="2700000" algn="tl" rotWithShape="0">
                    <a:srgbClr val="333333">
                      <a:alpha val="65000"/>
                    </a:srgbClr>
                  </a:outerShdw>
                </a:effectLst>
              </p:spPr>
            </p:pic>
          </p:grpSp>
        </p:grpSp>
      </p:grpSp>
    </p:spTree>
    <p:extLst>
      <p:ext uri="{BB962C8B-B14F-4D97-AF65-F5344CB8AC3E}">
        <p14:creationId xmlns:p14="http://schemas.microsoft.com/office/powerpoint/2010/main" val="2558298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algn="ctr">
              <a:defRPr/>
            </a:pPr>
            <a:r>
              <a:rPr lang="en-US" sz="3600" b="1" dirty="0">
                <a:latin typeface="Calibri" panose="020F0502020204030204" pitchFamily="34" charset="0"/>
              </a:rPr>
              <a:t>Landscape </a:t>
            </a:r>
            <a:r>
              <a:rPr lang="en-US" sz="3600" b="1" dirty="0" smtClean="0">
                <a:latin typeface="Calibri" panose="020F0502020204030204" pitchFamily="34" charset="0"/>
              </a:rPr>
              <a:t>Capability Models</a:t>
            </a:r>
            <a:endParaRPr lang="en-US" sz="3600" b="1" dirty="0">
              <a:latin typeface="Calibri" panose="020F0502020204030204" pitchFamily="34" charset="0"/>
            </a:endParaRPr>
          </a:p>
        </p:txBody>
      </p:sp>
      <p:sp>
        <p:nvSpPr>
          <p:cNvPr id="4" name="Text Box 2"/>
          <p:cNvSpPr txBox="1">
            <a:spLocks noChangeArrowheads="1"/>
          </p:cNvSpPr>
          <p:nvPr/>
        </p:nvSpPr>
        <p:spPr bwMode="auto">
          <a:xfrm>
            <a:off x="5951621" y="1247284"/>
            <a:ext cx="5846783" cy="4524315"/>
          </a:xfrm>
          <a:prstGeom prst="rect">
            <a:avLst/>
          </a:prstGeom>
          <a:noFill/>
          <a:ln w="9525">
            <a:noFill/>
            <a:miter lim="800000"/>
            <a:headEnd/>
            <a:tailEnd/>
          </a:ln>
          <a:effectLst/>
        </p:spPr>
        <p:txBody>
          <a:bodyPr wrap="square">
            <a:spAutoFit/>
          </a:bodyPr>
          <a:lstStyle/>
          <a:p>
            <a:pPr>
              <a:defRPr/>
            </a:pPr>
            <a:endParaRPr lang="en-US" sz="3200" b="1" dirty="0">
              <a:latin typeface="Calibri" panose="020F0502020204030204" pitchFamily="34" charset="0"/>
            </a:endParaRPr>
          </a:p>
          <a:p>
            <a:pPr marL="114300" indent="-114300">
              <a:buFont typeface="Arial" panose="020B0604020202020204" pitchFamily="34" charset="0"/>
              <a:buChar char="•"/>
              <a:defRPr/>
            </a:pPr>
            <a:r>
              <a:rPr lang="en-US" sz="3200" b="1" dirty="0">
                <a:latin typeface="Calibri" panose="020F0502020204030204" pitchFamily="34" charset="0"/>
              </a:rPr>
              <a:t>Landscape Capability (LC) – capability of the landscape to provide suitable and accessible habitat</a:t>
            </a:r>
          </a:p>
          <a:p>
            <a:pPr>
              <a:defRPr/>
            </a:pPr>
            <a:endParaRPr lang="en-US" sz="3200" b="1" dirty="0">
              <a:latin typeface="Calibri" panose="020F0502020204030204" pitchFamily="34" charset="0"/>
            </a:endParaRPr>
          </a:p>
          <a:p>
            <a:pPr>
              <a:defRPr/>
            </a:pPr>
            <a:endParaRPr lang="en-US" sz="3200" b="1" dirty="0">
              <a:latin typeface="Calibri" panose="020F0502020204030204" pitchFamily="34" charset="0"/>
            </a:endParaRPr>
          </a:p>
          <a:p>
            <a:pPr marL="114300" indent="-114300">
              <a:buFont typeface="Arial" panose="020B0604020202020204" pitchFamily="34" charset="0"/>
              <a:buChar char="•"/>
              <a:defRPr/>
            </a:pPr>
            <a:r>
              <a:rPr lang="en-US" sz="3200" b="1" dirty="0">
                <a:latin typeface="Calibri" panose="020F0502020204030204" pitchFamily="34" charset="0"/>
              </a:rPr>
              <a:t>Ultimately informs landscape conservation design </a:t>
            </a:r>
          </a:p>
        </p:txBody>
      </p:sp>
      <p:pic>
        <p:nvPicPr>
          <p:cNvPr id="5" name="Picture 2" descr="http://www.google.com/url?source=imglanding&amp;ct=img&amp;q=http://3.bp.blogspot.com/_PGvSoaafXiI/TAzYGzs9xNI/AAAAAAAAIOs/Ahk7jAkXumk/s1600/oven-bird.jpg&amp;sa=X&amp;ei=JGt4UPTcLOX40gGB6YGwCw&amp;ved=0CAwQ8wc4KQ&amp;usg=AFQjCNF1caQrVBHKs9gCC1_lvloKnmBS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32" t="13725" r="38013" b="17123"/>
          <a:stretch/>
        </p:blipFill>
        <p:spPr bwMode="auto">
          <a:xfrm>
            <a:off x="2443627" y="1016030"/>
            <a:ext cx="943410" cy="7792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srcRect t="3424"/>
          <a:stretch>
            <a:fillRect/>
          </a:stretch>
        </p:blipFill>
        <p:spPr bwMode="auto">
          <a:xfrm>
            <a:off x="1304847" y="1895449"/>
            <a:ext cx="1128758" cy="886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4" cstate="print"/>
          <a:srcRect/>
          <a:stretch>
            <a:fillRect/>
          </a:stretch>
        </p:blipFill>
        <p:spPr bwMode="auto">
          <a:xfrm>
            <a:off x="3111729" y="2711753"/>
            <a:ext cx="1022227" cy="749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5"/>
          <p:cNvPicPr>
            <a:picLocks noChangeAspect="1" noChangeArrowheads="1"/>
          </p:cNvPicPr>
          <p:nvPr/>
        </p:nvPicPr>
        <p:blipFill>
          <a:blip r:embed="rId5" cstate="print"/>
          <a:srcRect/>
          <a:stretch>
            <a:fillRect/>
          </a:stretch>
        </p:blipFill>
        <p:spPr bwMode="auto">
          <a:xfrm>
            <a:off x="2360688" y="1648029"/>
            <a:ext cx="698993" cy="1050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
          <p:cNvPicPr>
            <a:picLocks noChangeAspect="1" noChangeArrowheads="1"/>
          </p:cNvPicPr>
          <p:nvPr/>
        </p:nvPicPr>
        <p:blipFill>
          <a:blip r:embed="rId6" cstate="print"/>
          <a:srcRect/>
          <a:stretch>
            <a:fillRect/>
          </a:stretch>
        </p:blipFill>
        <p:spPr bwMode="auto">
          <a:xfrm>
            <a:off x="1250290" y="2700319"/>
            <a:ext cx="1132696" cy="755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p:cNvPicPr>
            <a:picLocks noChangeAspect="1" noChangeArrowheads="1"/>
          </p:cNvPicPr>
          <p:nvPr/>
        </p:nvPicPr>
        <p:blipFill>
          <a:blip r:embed="rId7" cstate="print"/>
          <a:srcRect/>
          <a:stretch>
            <a:fillRect/>
          </a:stretch>
        </p:blipFill>
        <p:spPr bwMode="auto">
          <a:xfrm>
            <a:off x="2912912" y="1925101"/>
            <a:ext cx="1186849" cy="892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red_shouldered_hawk_sim_2.jpg"/>
          <p:cNvPicPr>
            <a:picLocks noChangeAspect="1"/>
          </p:cNvPicPr>
          <p:nvPr/>
        </p:nvPicPr>
        <p:blipFill>
          <a:blip r:embed="rId8" cstate="print"/>
          <a:stretch>
            <a:fillRect/>
          </a:stretch>
        </p:blipFill>
        <p:spPr>
          <a:xfrm>
            <a:off x="1676094" y="876545"/>
            <a:ext cx="974729" cy="89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northern waterthrush 3.jpg"/>
          <p:cNvPicPr>
            <a:picLocks noChangeAspect="1"/>
          </p:cNvPicPr>
          <p:nvPr/>
        </p:nvPicPr>
        <p:blipFill>
          <a:blip r:embed="rId9" cstate="print"/>
          <a:stretch>
            <a:fillRect/>
          </a:stretch>
        </p:blipFill>
        <p:spPr>
          <a:xfrm>
            <a:off x="2163459" y="2615865"/>
            <a:ext cx="1123671" cy="742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5"/>
          <p:cNvPicPr>
            <a:picLocks noChangeAspect="1" noChangeArrowheads="1"/>
          </p:cNvPicPr>
          <p:nvPr/>
        </p:nvPicPr>
        <p:blipFill>
          <a:blip r:embed="rId10" cstate="print"/>
          <a:srcRect/>
          <a:stretch>
            <a:fillRect/>
          </a:stretch>
        </p:blipFill>
        <p:spPr bwMode="auto">
          <a:xfrm>
            <a:off x="3387040" y="1098193"/>
            <a:ext cx="712721" cy="93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descr="http://www.google.com/url?source=imglanding&amp;ct=img&amp;q=http://www.billhubick.com/images/brown_headed_nuthatch_pt_lookout_03_20060917.jpg&amp;sa=X&amp;ei=YEF4UN_5HMi_0QG1r4CgCg&amp;ved=0CAwQ8wc&amp;usg=AFQjCNG27DmX4UIZqt3iCxnFHc-MVOFHa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7377"/>
          <a:stretch/>
        </p:blipFill>
        <p:spPr bwMode="auto">
          <a:xfrm>
            <a:off x="1192487" y="1325574"/>
            <a:ext cx="833937" cy="704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2" descr="http://www.state.nj.us/dep/fgw/images/bear/bear_gras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57318" y="3454004"/>
            <a:ext cx="934341" cy="989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4" descr="http://sdakotabirds.com/species/photos/american_black_duck.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59250" y="4179102"/>
            <a:ext cx="1092083" cy="794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6" descr="http://www.roysephotos.com/zzSaltmarshSparrow7.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38623" y="3358545"/>
            <a:ext cx="1083731" cy="800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8" descr="http://www.allaboutbirds.org/guide/PHOTO/LARGE/AmericanWoodcock-Vyn_080407_0014.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80119" y="4924042"/>
            <a:ext cx="1041718" cy="757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10" descr="http://m7.i.pbase.com/u42/tmurray74/upload/27341017.CRW_7115_RJ.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53400" y="3509442"/>
            <a:ext cx="892030" cy="111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12" descr="http://www.statesymbolsusa.org/IMAGES/Tennessee/eastern-box-turtle-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39239" y="4443182"/>
            <a:ext cx="1011370" cy="859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8"/>
          <a:stretch>
            <a:fillRect/>
          </a:stretch>
        </p:blipFill>
        <p:spPr>
          <a:xfrm>
            <a:off x="1266158" y="5660483"/>
            <a:ext cx="1128148" cy="766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19"/>
          <a:stretch>
            <a:fillRect/>
          </a:stretch>
        </p:blipFill>
        <p:spPr>
          <a:xfrm>
            <a:off x="3353400" y="4576533"/>
            <a:ext cx="1137198" cy="831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 descr="The Bicknell's thrush is a medium-sized thrush with a brownish-gray upper body and pointed beak"/>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5121"/>
          <a:stretch/>
        </p:blipFill>
        <p:spPr bwMode="auto">
          <a:xfrm>
            <a:off x="2381444" y="5307984"/>
            <a:ext cx="1326965" cy="731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21"/>
          <a:stretch>
            <a:fillRect/>
          </a:stretch>
        </p:blipFill>
        <p:spPr>
          <a:xfrm>
            <a:off x="2260297" y="6031397"/>
            <a:ext cx="1138237" cy="639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22"/>
          <a:stretch>
            <a:fillRect/>
          </a:stretch>
        </p:blipFill>
        <p:spPr>
          <a:xfrm>
            <a:off x="3336661" y="5425499"/>
            <a:ext cx="1096572" cy="83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1422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838360" y="1595377"/>
            <a:ext cx="6466983" cy="5010555"/>
            <a:chOff x="1314357" y="1595374"/>
            <a:chExt cx="6466983" cy="5010555"/>
          </a:xfrm>
        </p:grpSpPr>
        <p:sp>
          <p:nvSpPr>
            <p:cNvPr id="5" name="Oval 4"/>
            <p:cNvSpPr/>
            <p:nvPr/>
          </p:nvSpPr>
          <p:spPr>
            <a:xfrm>
              <a:off x="3328585" y="4403057"/>
              <a:ext cx="2369128" cy="2202872"/>
            </a:xfrm>
            <a:prstGeom prst="ellipse">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412212" y="1595374"/>
              <a:ext cx="2369128" cy="2202872"/>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1314357" y="1595374"/>
              <a:ext cx="2369128" cy="2202872"/>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715464" y="2216732"/>
              <a:ext cx="153920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Habitat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Capability</a:t>
              </a:r>
            </a:p>
          </p:txBody>
        </p:sp>
        <p:sp>
          <p:nvSpPr>
            <p:cNvPr id="10" name="TextBox 9"/>
            <p:cNvSpPr txBox="1"/>
            <p:nvPr/>
          </p:nvSpPr>
          <p:spPr>
            <a:xfrm>
              <a:off x="5904770" y="2175173"/>
              <a:ext cx="150393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Climate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Suitability</a:t>
              </a:r>
            </a:p>
          </p:txBody>
        </p:sp>
        <p:sp>
          <p:nvSpPr>
            <p:cNvPr id="12" name="TextBox 11"/>
            <p:cNvSpPr txBox="1"/>
            <p:nvPr/>
          </p:nvSpPr>
          <p:spPr>
            <a:xfrm>
              <a:off x="3680117" y="5061285"/>
              <a:ext cx="177805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Landscape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Capability</a:t>
              </a:r>
            </a:p>
          </p:txBody>
        </p:sp>
        <p:cxnSp>
          <p:nvCxnSpPr>
            <p:cNvPr id="13" name="Straight Arrow Connector 12"/>
            <p:cNvCxnSpPr>
              <a:stCxn id="8" idx="4"/>
              <a:endCxn id="5" idx="2"/>
            </p:cNvCxnSpPr>
            <p:nvPr/>
          </p:nvCxnSpPr>
          <p:spPr>
            <a:xfrm>
              <a:off x="2498921" y="3798246"/>
              <a:ext cx="829664"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4"/>
              <a:endCxn id="5" idx="6"/>
            </p:cNvCxnSpPr>
            <p:nvPr/>
          </p:nvCxnSpPr>
          <p:spPr>
            <a:xfrm flipH="1">
              <a:off x="5697713" y="3798246"/>
              <a:ext cx="899063" cy="1706247"/>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7" name="Text Box 2"/>
          <p:cNvSpPr txBox="1">
            <a:spLocks noChangeArrowheads="1"/>
          </p:cNvSpPr>
          <p:nvPr/>
        </p:nvSpPr>
        <p:spPr bwMode="auto">
          <a:xfrm>
            <a:off x="1524000" y="22231"/>
            <a:ext cx="9144000" cy="646331"/>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Landscape Capability</a:t>
            </a:r>
          </a:p>
        </p:txBody>
      </p:sp>
    </p:spTree>
    <p:extLst>
      <p:ext uri="{BB962C8B-B14F-4D97-AF65-F5344CB8AC3E}">
        <p14:creationId xmlns:p14="http://schemas.microsoft.com/office/powerpoint/2010/main" val="2733701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692</Words>
  <Application>Microsoft Office PowerPoint</Application>
  <PresentationFormat>Widescreen</PresentationFormat>
  <Paragraphs>210</Paragraphs>
  <Slides>29</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Calibri Light</vt:lpstr>
      <vt:lpstr>Office Theme</vt:lpstr>
      <vt:lpstr>1_Office Theme</vt:lpstr>
      <vt:lpstr>Relative impacts of climate change and urban growth on northeastern wildlife     William V. DeLuca1,2, Ethan Plunkett1, Bradley W. Compton1, Joanna Grand3,  W. Scott Schwenk4, Kevin McGarigal1   1Department of Environmental Conservation, UMass, Amherst 2Northeast Climate Adaptation Science Center, UMass, Amherst 3National Audubon Society 4US Fish &amp; Wildlife Service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UMass Amherst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sustainable landscapes: Species response to land use &amp; climate change inform  landscape conservation design     William V. DeLuca1,2, Ethan Plunkett1, Bradley W. Compton1, Joanna Grand3,  W. Scott Schwenk4, Kevin McGarigal1   1Department of Environmental Conservation, UMass, Amherst 2Northeast Climate Adaptation Science Center, UMass, Amherst 3National Audubon Society 4US Fish &amp; Wildlife Service</dc:title>
  <dc:creator>William Deluca</dc:creator>
  <cp:lastModifiedBy>William Deluca</cp:lastModifiedBy>
  <cp:revision>68</cp:revision>
  <dcterms:created xsi:type="dcterms:W3CDTF">2018-12-12T19:51:30Z</dcterms:created>
  <dcterms:modified xsi:type="dcterms:W3CDTF">2018-12-13T22:37:10Z</dcterms:modified>
</cp:coreProperties>
</file>