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36.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1" r:id="rId1"/>
    <p:sldMasterId id="2147483734" r:id="rId2"/>
  </p:sldMasterIdLst>
  <p:notesMasterIdLst>
    <p:notesMasterId r:id="rId46"/>
  </p:notesMasterIdLst>
  <p:sldIdLst>
    <p:sldId id="272" r:id="rId3"/>
    <p:sldId id="364" r:id="rId4"/>
    <p:sldId id="386" r:id="rId5"/>
    <p:sldId id="323" r:id="rId6"/>
    <p:sldId id="296" r:id="rId7"/>
    <p:sldId id="274" r:id="rId8"/>
    <p:sldId id="385" r:id="rId9"/>
    <p:sldId id="273" r:id="rId10"/>
    <p:sldId id="278" r:id="rId11"/>
    <p:sldId id="365" r:id="rId12"/>
    <p:sldId id="366" r:id="rId13"/>
    <p:sldId id="280" r:id="rId14"/>
    <p:sldId id="387" r:id="rId15"/>
    <p:sldId id="312" r:id="rId16"/>
    <p:sldId id="388" r:id="rId17"/>
    <p:sldId id="373" r:id="rId18"/>
    <p:sldId id="376" r:id="rId19"/>
    <p:sldId id="391" r:id="rId20"/>
    <p:sldId id="374" r:id="rId21"/>
    <p:sldId id="390" r:id="rId22"/>
    <p:sldId id="377" r:id="rId23"/>
    <p:sldId id="379" r:id="rId24"/>
    <p:sldId id="372" r:id="rId25"/>
    <p:sldId id="392" r:id="rId26"/>
    <p:sldId id="329" r:id="rId27"/>
    <p:sldId id="317" r:id="rId28"/>
    <p:sldId id="371" r:id="rId29"/>
    <p:sldId id="287" r:id="rId30"/>
    <p:sldId id="341" r:id="rId31"/>
    <p:sldId id="350" r:id="rId32"/>
    <p:sldId id="352" r:id="rId33"/>
    <p:sldId id="349" r:id="rId34"/>
    <p:sldId id="380" r:id="rId35"/>
    <p:sldId id="389" r:id="rId36"/>
    <p:sldId id="395" r:id="rId37"/>
    <p:sldId id="394" r:id="rId38"/>
    <p:sldId id="393" r:id="rId39"/>
    <p:sldId id="343" r:id="rId40"/>
    <p:sldId id="382" r:id="rId41"/>
    <p:sldId id="344" r:id="rId42"/>
    <p:sldId id="381" r:id="rId43"/>
    <p:sldId id="383" r:id="rId44"/>
    <p:sldId id="330" r:id="rId4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6A6A6"/>
    <a:srgbClr val="800000"/>
    <a:srgbClr val="FF9900"/>
    <a:srgbClr val="FFFF66"/>
    <a:srgbClr val="FF6600"/>
    <a:srgbClr val="DC4440"/>
    <a:srgbClr val="009900"/>
    <a:srgbClr val="FA572A"/>
    <a:srgbClr val="DD3305"/>
    <a:srgbClr val="9A420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4" autoAdjust="0"/>
    <p:restoredTop sz="86885" autoAdjust="0"/>
  </p:normalViewPr>
  <p:slideViewPr>
    <p:cSldViewPr snapToGrid="0">
      <p:cViewPr>
        <p:scale>
          <a:sx n="80" d="100"/>
          <a:sy n="80" d="100"/>
        </p:scale>
        <p:origin x="1176" y="60"/>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viewProps" Target="viewProps.xml"/><Relationship Id="rId8" Type="http://schemas.openxmlformats.org/officeDocument/2006/relationships/slide" Target="slides/slide6.xml"/><Relationship Id="rId51" Type="http://schemas.microsoft.com/office/2015/10/relationships/revisionInfo" Target="revisionInfo.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'Current year only'!$B$1</c:f>
              <c:strCache>
                <c:ptCount val="1"/>
                <c:pt idx="0">
                  <c:v>Tmax</c:v>
                </c:pt>
              </c:strCache>
            </c:strRef>
          </c:tx>
          <c:spPr>
            <a:solidFill>
              <a:srgbClr val="FF0000"/>
            </a:solidFill>
            <a:ln>
              <a:noFill/>
            </a:ln>
            <a:effectLst/>
          </c:spPr>
          <c:invertIfNegative val="0"/>
          <c:cat>
            <c:strRef>
              <c:f>'Current year only'!$A$2:$A$10</c:f>
              <c:strCache>
                <c:ptCount val="9"/>
                <c:pt idx="0">
                  <c:v>SEP</c:v>
                </c:pt>
                <c:pt idx="1">
                  <c:v>AUG</c:v>
                </c:pt>
                <c:pt idx="2">
                  <c:v>JUL</c:v>
                </c:pt>
                <c:pt idx="3">
                  <c:v>JUN</c:v>
                </c:pt>
                <c:pt idx="4">
                  <c:v>MAY</c:v>
                </c:pt>
                <c:pt idx="5">
                  <c:v>APR</c:v>
                </c:pt>
                <c:pt idx="6">
                  <c:v>MAR</c:v>
                </c:pt>
                <c:pt idx="7">
                  <c:v>FEB</c:v>
                </c:pt>
                <c:pt idx="8">
                  <c:v>JAN</c:v>
                </c:pt>
              </c:strCache>
            </c:strRef>
          </c:cat>
          <c:val>
            <c:numRef>
              <c:f>'Current year only'!$B$2:$B$10</c:f>
              <c:numCache>
                <c:formatCode>General</c:formatCode>
                <c:ptCount val="9"/>
                <c:pt idx="3">
                  <c:v>-0.36</c:v>
                </c:pt>
              </c:numCache>
            </c:numRef>
          </c:val>
          <c:extLst>
            <c:ext xmlns:c16="http://schemas.microsoft.com/office/drawing/2014/chart" uri="{C3380CC4-5D6E-409C-BE32-E72D297353CC}">
              <c16:uniqueId val="{00000000-1899-47D4-A8CF-8D7FB1199846}"/>
            </c:ext>
          </c:extLst>
        </c:ser>
        <c:ser>
          <c:idx val="1"/>
          <c:order val="1"/>
          <c:tx>
            <c:strRef>
              <c:f>'Current year only'!$C$1</c:f>
              <c:strCache>
                <c:ptCount val="1"/>
                <c:pt idx="0">
                  <c:v>Total precip</c:v>
                </c:pt>
              </c:strCache>
            </c:strRef>
          </c:tx>
          <c:spPr>
            <a:solidFill>
              <a:srgbClr val="00B050"/>
            </a:solidFill>
            <a:ln>
              <a:noFill/>
            </a:ln>
            <a:effectLst/>
          </c:spPr>
          <c:invertIfNegative val="0"/>
          <c:cat>
            <c:strRef>
              <c:f>'Current year only'!$A$2:$A$10</c:f>
              <c:strCache>
                <c:ptCount val="9"/>
                <c:pt idx="0">
                  <c:v>SEP</c:v>
                </c:pt>
                <c:pt idx="1">
                  <c:v>AUG</c:v>
                </c:pt>
                <c:pt idx="2">
                  <c:v>JUL</c:v>
                </c:pt>
                <c:pt idx="3">
                  <c:v>JUN</c:v>
                </c:pt>
                <c:pt idx="4">
                  <c:v>MAY</c:v>
                </c:pt>
                <c:pt idx="5">
                  <c:v>APR</c:v>
                </c:pt>
                <c:pt idx="6">
                  <c:v>MAR</c:v>
                </c:pt>
                <c:pt idx="7">
                  <c:v>FEB</c:v>
                </c:pt>
                <c:pt idx="8">
                  <c:v>JAN</c:v>
                </c:pt>
              </c:strCache>
            </c:strRef>
          </c:cat>
          <c:val>
            <c:numRef>
              <c:f>'Current year only'!$C$2:$C$10</c:f>
              <c:numCache>
                <c:formatCode>General</c:formatCode>
                <c:ptCount val="9"/>
                <c:pt idx="2">
                  <c:v>0.41</c:v>
                </c:pt>
                <c:pt idx="3">
                  <c:v>0.35</c:v>
                </c:pt>
              </c:numCache>
            </c:numRef>
          </c:val>
          <c:extLst>
            <c:ext xmlns:c16="http://schemas.microsoft.com/office/drawing/2014/chart" uri="{C3380CC4-5D6E-409C-BE32-E72D297353CC}">
              <c16:uniqueId val="{00000001-1899-47D4-A8CF-8D7FB1199846}"/>
            </c:ext>
          </c:extLst>
        </c:ser>
        <c:ser>
          <c:idx val="2"/>
          <c:order val="2"/>
          <c:tx>
            <c:strRef>
              <c:f>'Current year only'!$D$1</c:f>
              <c:strCache>
                <c:ptCount val="1"/>
                <c:pt idx="0">
                  <c:v>SPEI-01</c:v>
                </c:pt>
              </c:strCache>
            </c:strRef>
          </c:tx>
          <c:spPr>
            <a:solidFill>
              <a:schemeClr val="accent1">
                <a:lumMod val="75000"/>
              </a:schemeClr>
            </a:solidFill>
            <a:ln>
              <a:noFill/>
            </a:ln>
            <a:effectLst/>
          </c:spPr>
          <c:invertIfNegative val="0"/>
          <c:cat>
            <c:strRef>
              <c:f>'Current year only'!$A$2:$A$10</c:f>
              <c:strCache>
                <c:ptCount val="9"/>
                <c:pt idx="0">
                  <c:v>SEP</c:v>
                </c:pt>
                <c:pt idx="1">
                  <c:v>AUG</c:v>
                </c:pt>
                <c:pt idx="2">
                  <c:v>JUL</c:v>
                </c:pt>
                <c:pt idx="3">
                  <c:v>JUN</c:v>
                </c:pt>
                <c:pt idx="4">
                  <c:v>MAY</c:v>
                </c:pt>
                <c:pt idx="5">
                  <c:v>APR</c:v>
                </c:pt>
                <c:pt idx="6">
                  <c:v>MAR</c:v>
                </c:pt>
                <c:pt idx="7">
                  <c:v>FEB</c:v>
                </c:pt>
                <c:pt idx="8">
                  <c:v>JAN</c:v>
                </c:pt>
              </c:strCache>
            </c:strRef>
          </c:cat>
          <c:val>
            <c:numRef>
              <c:f>'Current year only'!$D$2:$D$10</c:f>
              <c:numCache>
                <c:formatCode>General</c:formatCode>
                <c:ptCount val="9"/>
                <c:pt idx="2">
                  <c:v>0.39</c:v>
                </c:pt>
                <c:pt idx="3">
                  <c:v>0.38</c:v>
                </c:pt>
              </c:numCache>
            </c:numRef>
          </c:val>
          <c:extLst>
            <c:ext xmlns:c16="http://schemas.microsoft.com/office/drawing/2014/chart" uri="{C3380CC4-5D6E-409C-BE32-E72D297353CC}">
              <c16:uniqueId val="{00000002-1899-47D4-A8CF-8D7FB1199846}"/>
            </c:ext>
          </c:extLst>
        </c:ser>
        <c:ser>
          <c:idx val="3"/>
          <c:order val="3"/>
          <c:tx>
            <c:strRef>
              <c:f>'Current year only'!$E$1</c:f>
              <c:strCache>
                <c:ptCount val="1"/>
                <c:pt idx="0">
                  <c:v>SPEI-03</c:v>
                </c:pt>
              </c:strCache>
            </c:strRef>
          </c:tx>
          <c:spPr>
            <a:solidFill>
              <a:srgbClr val="00B0F0"/>
            </a:solidFill>
            <a:ln>
              <a:noFill/>
            </a:ln>
            <a:effectLst/>
          </c:spPr>
          <c:invertIfNegative val="0"/>
          <c:cat>
            <c:strRef>
              <c:f>'Current year only'!$A$2:$A$10</c:f>
              <c:strCache>
                <c:ptCount val="9"/>
                <c:pt idx="0">
                  <c:v>SEP</c:v>
                </c:pt>
                <c:pt idx="1">
                  <c:v>AUG</c:v>
                </c:pt>
                <c:pt idx="2">
                  <c:v>JUL</c:v>
                </c:pt>
                <c:pt idx="3">
                  <c:v>JUN</c:v>
                </c:pt>
                <c:pt idx="4">
                  <c:v>MAY</c:v>
                </c:pt>
                <c:pt idx="5">
                  <c:v>APR</c:v>
                </c:pt>
                <c:pt idx="6">
                  <c:v>MAR</c:v>
                </c:pt>
                <c:pt idx="7">
                  <c:v>FEB</c:v>
                </c:pt>
                <c:pt idx="8">
                  <c:v>JAN</c:v>
                </c:pt>
              </c:strCache>
            </c:strRef>
          </c:cat>
          <c:val>
            <c:numRef>
              <c:f>'Current year only'!$E$2:$E$10</c:f>
              <c:numCache>
                <c:formatCode>General</c:formatCode>
                <c:ptCount val="9"/>
                <c:pt idx="1">
                  <c:v>0.37</c:v>
                </c:pt>
                <c:pt idx="2">
                  <c:v>0.41099999999999998</c:v>
                </c:pt>
                <c:pt idx="3">
                  <c:v>0.25900000000000001</c:v>
                </c:pt>
              </c:numCache>
            </c:numRef>
          </c:val>
          <c:extLst>
            <c:ext xmlns:c16="http://schemas.microsoft.com/office/drawing/2014/chart" uri="{C3380CC4-5D6E-409C-BE32-E72D297353CC}">
              <c16:uniqueId val="{00000003-1899-47D4-A8CF-8D7FB1199846}"/>
            </c:ext>
          </c:extLst>
        </c:ser>
        <c:ser>
          <c:idx val="4"/>
          <c:order val="4"/>
          <c:tx>
            <c:strRef>
              <c:f>'Current year only'!$F$1</c:f>
              <c:strCache>
                <c:ptCount val="1"/>
                <c:pt idx="0">
                  <c:v>SPEI-06</c:v>
                </c:pt>
              </c:strCache>
            </c:strRef>
          </c:tx>
          <c:spPr>
            <a:solidFill>
              <a:schemeClr val="accent5"/>
            </a:solidFill>
            <a:ln>
              <a:noFill/>
            </a:ln>
            <a:effectLst/>
          </c:spPr>
          <c:invertIfNegative val="0"/>
          <c:cat>
            <c:strRef>
              <c:f>'Current year only'!$A$2:$A$10</c:f>
              <c:strCache>
                <c:ptCount val="9"/>
                <c:pt idx="0">
                  <c:v>SEP</c:v>
                </c:pt>
                <c:pt idx="1">
                  <c:v>AUG</c:v>
                </c:pt>
                <c:pt idx="2">
                  <c:v>JUL</c:v>
                </c:pt>
                <c:pt idx="3">
                  <c:v>JUN</c:v>
                </c:pt>
                <c:pt idx="4">
                  <c:v>MAY</c:v>
                </c:pt>
                <c:pt idx="5">
                  <c:v>APR</c:v>
                </c:pt>
                <c:pt idx="6">
                  <c:v>MAR</c:v>
                </c:pt>
                <c:pt idx="7">
                  <c:v>FEB</c:v>
                </c:pt>
                <c:pt idx="8">
                  <c:v>JAN</c:v>
                </c:pt>
              </c:strCache>
            </c:strRef>
          </c:cat>
          <c:val>
            <c:numRef>
              <c:f>'Current year only'!$F$2:$F$10</c:f>
              <c:numCache>
                <c:formatCode>General</c:formatCode>
                <c:ptCount val="9"/>
                <c:pt idx="0">
                  <c:v>0.28999999999999998</c:v>
                </c:pt>
                <c:pt idx="1">
                  <c:v>0.28399999999999997</c:v>
                </c:pt>
                <c:pt idx="2">
                  <c:v>0.28000000000000003</c:v>
                </c:pt>
              </c:numCache>
            </c:numRef>
          </c:val>
          <c:extLst>
            <c:ext xmlns:c16="http://schemas.microsoft.com/office/drawing/2014/chart" uri="{C3380CC4-5D6E-409C-BE32-E72D297353CC}">
              <c16:uniqueId val="{00000004-1899-47D4-A8CF-8D7FB1199846}"/>
            </c:ext>
          </c:extLst>
        </c:ser>
        <c:ser>
          <c:idx val="5"/>
          <c:order val="5"/>
          <c:tx>
            <c:strRef>
              <c:f>'Current year only'!$G$1</c:f>
              <c:strCache>
                <c:ptCount val="1"/>
                <c:pt idx="0">
                  <c:v>SPEI-09</c:v>
                </c:pt>
              </c:strCache>
            </c:strRef>
          </c:tx>
          <c:spPr>
            <a:solidFill>
              <a:srgbClr val="00FFFF"/>
            </a:solidFill>
            <a:ln>
              <a:noFill/>
            </a:ln>
            <a:effectLst/>
          </c:spPr>
          <c:invertIfNegative val="0"/>
          <c:cat>
            <c:strRef>
              <c:f>'Current year only'!$A$2:$A$10</c:f>
              <c:strCache>
                <c:ptCount val="9"/>
                <c:pt idx="0">
                  <c:v>SEP</c:v>
                </c:pt>
                <c:pt idx="1">
                  <c:v>AUG</c:v>
                </c:pt>
                <c:pt idx="2">
                  <c:v>JUL</c:v>
                </c:pt>
                <c:pt idx="3">
                  <c:v>JUN</c:v>
                </c:pt>
                <c:pt idx="4">
                  <c:v>MAY</c:v>
                </c:pt>
                <c:pt idx="5">
                  <c:v>APR</c:v>
                </c:pt>
                <c:pt idx="6">
                  <c:v>MAR</c:v>
                </c:pt>
                <c:pt idx="7">
                  <c:v>FEB</c:v>
                </c:pt>
                <c:pt idx="8">
                  <c:v>JAN</c:v>
                </c:pt>
              </c:strCache>
            </c:strRef>
          </c:cat>
          <c:val>
            <c:numRef>
              <c:f>'Current year only'!$G$2:$G$10</c:f>
              <c:numCache>
                <c:formatCode>General</c:formatCode>
                <c:ptCount val="9"/>
                <c:pt idx="0">
                  <c:v>0.22</c:v>
                </c:pt>
                <c:pt idx="1">
                  <c:v>0.2</c:v>
                </c:pt>
                <c:pt idx="2">
                  <c:v>0.24</c:v>
                </c:pt>
              </c:numCache>
            </c:numRef>
          </c:val>
          <c:extLst>
            <c:ext xmlns:c16="http://schemas.microsoft.com/office/drawing/2014/chart" uri="{C3380CC4-5D6E-409C-BE32-E72D297353CC}">
              <c16:uniqueId val="{00000005-1899-47D4-A8CF-8D7FB1199846}"/>
            </c:ext>
          </c:extLst>
        </c:ser>
        <c:dLbls>
          <c:showLegendKey val="0"/>
          <c:showVal val="0"/>
          <c:showCatName val="0"/>
          <c:showSerName val="0"/>
          <c:showPercent val="0"/>
          <c:showBubbleSize val="0"/>
        </c:dLbls>
        <c:gapWidth val="0"/>
        <c:axId val="699400912"/>
        <c:axId val="699408456"/>
      </c:barChart>
      <c:catAx>
        <c:axId val="69940091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99408456"/>
        <c:crosses val="autoZero"/>
        <c:auto val="1"/>
        <c:lblAlgn val="ctr"/>
        <c:lblOffset val="100"/>
        <c:noMultiLvlLbl val="0"/>
      </c:catAx>
      <c:valAx>
        <c:axId val="699408456"/>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99400912"/>
        <c:crosses val="autoZero"/>
        <c:crossBetween val="between"/>
        <c:majorUnit val="5.000000000000001E-2"/>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Sheet2!$B$1</c:f>
              <c:strCache>
                <c:ptCount val="1"/>
                <c:pt idx="0">
                  <c:v>Tmin</c:v>
                </c:pt>
              </c:strCache>
            </c:strRef>
          </c:tx>
          <c:spPr>
            <a:solidFill>
              <a:srgbClr val="FF9900"/>
            </a:solidFill>
            <a:ln w="15875">
              <a:solidFill>
                <a:srgbClr val="FF9900"/>
              </a:solidFill>
            </a:ln>
            <a:effectLst/>
          </c:spPr>
          <c:invertIfNegative val="0"/>
          <c:cat>
            <c:strRef>
              <c:f>Sheet2!$A$2:$A$10</c:f>
              <c:strCache>
                <c:ptCount val="9"/>
                <c:pt idx="0">
                  <c:v>SEP</c:v>
                </c:pt>
                <c:pt idx="1">
                  <c:v>AUG</c:v>
                </c:pt>
                <c:pt idx="2">
                  <c:v>JUL</c:v>
                </c:pt>
                <c:pt idx="3">
                  <c:v>JUN</c:v>
                </c:pt>
                <c:pt idx="4">
                  <c:v>MAY</c:v>
                </c:pt>
                <c:pt idx="5">
                  <c:v>APR</c:v>
                </c:pt>
                <c:pt idx="6">
                  <c:v>MAR</c:v>
                </c:pt>
                <c:pt idx="7">
                  <c:v>FEB</c:v>
                </c:pt>
                <c:pt idx="8">
                  <c:v>JAN</c:v>
                </c:pt>
              </c:strCache>
            </c:strRef>
          </c:cat>
          <c:val>
            <c:numRef>
              <c:f>Sheet2!$B$2:$B$10</c:f>
              <c:numCache>
                <c:formatCode>General</c:formatCode>
                <c:ptCount val="9"/>
                <c:pt idx="3">
                  <c:v>0.23</c:v>
                </c:pt>
                <c:pt idx="6">
                  <c:v>-0.25</c:v>
                </c:pt>
              </c:numCache>
            </c:numRef>
          </c:val>
          <c:extLst>
            <c:ext xmlns:c16="http://schemas.microsoft.com/office/drawing/2014/chart" uri="{C3380CC4-5D6E-409C-BE32-E72D297353CC}">
              <c16:uniqueId val="{00000000-62AD-4070-B626-AB4175C4457B}"/>
            </c:ext>
          </c:extLst>
        </c:ser>
        <c:ser>
          <c:idx val="1"/>
          <c:order val="1"/>
          <c:tx>
            <c:strRef>
              <c:f>Sheet2!$C$1</c:f>
              <c:strCache>
                <c:ptCount val="1"/>
                <c:pt idx="0">
                  <c:v>Tmax</c:v>
                </c:pt>
              </c:strCache>
            </c:strRef>
          </c:tx>
          <c:spPr>
            <a:solidFill>
              <a:srgbClr val="FF0000"/>
            </a:solidFill>
            <a:ln w="15875">
              <a:solidFill>
                <a:srgbClr val="FF0000"/>
              </a:solidFill>
            </a:ln>
            <a:effectLst/>
          </c:spPr>
          <c:invertIfNegative val="0"/>
          <c:cat>
            <c:strRef>
              <c:f>Sheet2!$A$2:$A$10</c:f>
              <c:strCache>
                <c:ptCount val="9"/>
                <c:pt idx="0">
                  <c:v>SEP</c:v>
                </c:pt>
                <c:pt idx="1">
                  <c:v>AUG</c:v>
                </c:pt>
                <c:pt idx="2">
                  <c:v>JUL</c:v>
                </c:pt>
                <c:pt idx="3">
                  <c:v>JUN</c:v>
                </c:pt>
                <c:pt idx="4">
                  <c:v>MAY</c:v>
                </c:pt>
                <c:pt idx="5">
                  <c:v>APR</c:v>
                </c:pt>
                <c:pt idx="6">
                  <c:v>MAR</c:v>
                </c:pt>
                <c:pt idx="7">
                  <c:v>FEB</c:v>
                </c:pt>
                <c:pt idx="8">
                  <c:v>JAN</c:v>
                </c:pt>
              </c:strCache>
            </c:strRef>
          </c:cat>
          <c:val>
            <c:numRef>
              <c:f>Sheet2!$C$2:$C$10</c:f>
              <c:numCache>
                <c:formatCode>General</c:formatCode>
                <c:ptCount val="9"/>
                <c:pt idx="6">
                  <c:v>-0.32</c:v>
                </c:pt>
              </c:numCache>
            </c:numRef>
          </c:val>
          <c:extLst>
            <c:ext xmlns:c16="http://schemas.microsoft.com/office/drawing/2014/chart" uri="{C3380CC4-5D6E-409C-BE32-E72D297353CC}">
              <c16:uniqueId val="{00000001-62AD-4070-B626-AB4175C4457B}"/>
            </c:ext>
          </c:extLst>
        </c:ser>
        <c:ser>
          <c:idx val="2"/>
          <c:order val="2"/>
          <c:tx>
            <c:strRef>
              <c:f>Sheet2!$D$1</c:f>
              <c:strCache>
                <c:ptCount val="1"/>
                <c:pt idx="0">
                  <c:v>Total precip</c:v>
                </c:pt>
              </c:strCache>
            </c:strRef>
          </c:tx>
          <c:spPr>
            <a:solidFill>
              <a:srgbClr val="00B050"/>
            </a:solidFill>
            <a:ln w="15875">
              <a:solidFill>
                <a:srgbClr val="00B050"/>
              </a:solidFill>
            </a:ln>
            <a:effectLst/>
          </c:spPr>
          <c:invertIfNegative val="0"/>
          <c:cat>
            <c:strRef>
              <c:f>Sheet2!$A$2:$A$10</c:f>
              <c:strCache>
                <c:ptCount val="9"/>
                <c:pt idx="0">
                  <c:v>SEP</c:v>
                </c:pt>
                <c:pt idx="1">
                  <c:v>AUG</c:v>
                </c:pt>
                <c:pt idx="2">
                  <c:v>JUL</c:v>
                </c:pt>
                <c:pt idx="3">
                  <c:v>JUN</c:v>
                </c:pt>
                <c:pt idx="4">
                  <c:v>MAY</c:v>
                </c:pt>
                <c:pt idx="5">
                  <c:v>APR</c:v>
                </c:pt>
                <c:pt idx="6">
                  <c:v>MAR</c:v>
                </c:pt>
                <c:pt idx="7">
                  <c:v>FEB</c:v>
                </c:pt>
                <c:pt idx="8">
                  <c:v>JAN</c:v>
                </c:pt>
              </c:strCache>
            </c:strRef>
          </c:cat>
          <c:val>
            <c:numRef>
              <c:f>Sheet2!$D$2:$D$10</c:f>
              <c:numCache>
                <c:formatCode>General</c:formatCode>
                <c:ptCount val="9"/>
              </c:numCache>
            </c:numRef>
          </c:val>
          <c:extLst>
            <c:ext xmlns:c16="http://schemas.microsoft.com/office/drawing/2014/chart" uri="{C3380CC4-5D6E-409C-BE32-E72D297353CC}">
              <c16:uniqueId val="{00000002-62AD-4070-B626-AB4175C4457B}"/>
            </c:ext>
          </c:extLst>
        </c:ser>
        <c:ser>
          <c:idx val="3"/>
          <c:order val="3"/>
          <c:tx>
            <c:strRef>
              <c:f>Sheet2!$E$1</c:f>
              <c:strCache>
                <c:ptCount val="1"/>
                <c:pt idx="0">
                  <c:v>SPEI-01</c:v>
                </c:pt>
              </c:strCache>
            </c:strRef>
          </c:tx>
          <c:spPr>
            <a:solidFill>
              <a:schemeClr val="accent1">
                <a:lumMod val="75000"/>
              </a:schemeClr>
            </a:solidFill>
            <a:ln w="15875">
              <a:solidFill>
                <a:schemeClr val="accent1">
                  <a:lumMod val="75000"/>
                </a:schemeClr>
              </a:solidFill>
            </a:ln>
            <a:effectLst/>
          </c:spPr>
          <c:invertIfNegative val="0"/>
          <c:cat>
            <c:strRef>
              <c:f>Sheet2!$A$2:$A$10</c:f>
              <c:strCache>
                <c:ptCount val="9"/>
                <c:pt idx="0">
                  <c:v>SEP</c:v>
                </c:pt>
                <c:pt idx="1">
                  <c:v>AUG</c:v>
                </c:pt>
                <c:pt idx="2">
                  <c:v>JUL</c:v>
                </c:pt>
                <c:pt idx="3">
                  <c:v>JUN</c:v>
                </c:pt>
                <c:pt idx="4">
                  <c:v>MAY</c:v>
                </c:pt>
                <c:pt idx="5">
                  <c:v>APR</c:v>
                </c:pt>
                <c:pt idx="6">
                  <c:v>MAR</c:v>
                </c:pt>
                <c:pt idx="7">
                  <c:v>FEB</c:v>
                </c:pt>
                <c:pt idx="8">
                  <c:v>JAN</c:v>
                </c:pt>
              </c:strCache>
            </c:strRef>
          </c:cat>
          <c:val>
            <c:numRef>
              <c:f>Sheet2!$E$2:$E$10</c:f>
              <c:numCache>
                <c:formatCode>General</c:formatCode>
                <c:ptCount val="9"/>
                <c:pt idx="3">
                  <c:v>0.28000000000000003</c:v>
                </c:pt>
              </c:numCache>
            </c:numRef>
          </c:val>
          <c:extLst>
            <c:ext xmlns:c16="http://schemas.microsoft.com/office/drawing/2014/chart" uri="{C3380CC4-5D6E-409C-BE32-E72D297353CC}">
              <c16:uniqueId val="{00000003-62AD-4070-B626-AB4175C4457B}"/>
            </c:ext>
          </c:extLst>
        </c:ser>
        <c:ser>
          <c:idx val="4"/>
          <c:order val="4"/>
          <c:tx>
            <c:strRef>
              <c:f>Sheet2!$F$1</c:f>
              <c:strCache>
                <c:ptCount val="1"/>
                <c:pt idx="0">
                  <c:v>SPEI-03</c:v>
                </c:pt>
              </c:strCache>
            </c:strRef>
          </c:tx>
          <c:spPr>
            <a:solidFill>
              <a:srgbClr val="00B0F0"/>
            </a:solidFill>
            <a:ln w="15875">
              <a:solidFill>
                <a:srgbClr val="00B0F0"/>
              </a:solidFill>
            </a:ln>
            <a:effectLst/>
          </c:spPr>
          <c:invertIfNegative val="0"/>
          <c:cat>
            <c:strRef>
              <c:f>Sheet2!$A$2:$A$10</c:f>
              <c:strCache>
                <c:ptCount val="9"/>
                <c:pt idx="0">
                  <c:v>SEP</c:v>
                </c:pt>
                <c:pt idx="1">
                  <c:v>AUG</c:v>
                </c:pt>
                <c:pt idx="2">
                  <c:v>JUL</c:v>
                </c:pt>
                <c:pt idx="3">
                  <c:v>JUN</c:v>
                </c:pt>
                <c:pt idx="4">
                  <c:v>MAY</c:v>
                </c:pt>
                <c:pt idx="5">
                  <c:v>APR</c:v>
                </c:pt>
                <c:pt idx="6">
                  <c:v>MAR</c:v>
                </c:pt>
                <c:pt idx="7">
                  <c:v>FEB</c:v>
                </c:pt>
                <c:pt idx="8">
                  <c:v>JAN</c:v>
                </c:pt>
              </c:strCache>
            </c:strRef>
          </c:cat>
          <c:val>
            <c:numRef>
              <c:f>Sheet2!$F$2:$F$10</c:f>
              <c:numCache>
                <c:formatCode>General</c:formatCode>
                <c:ptCount val="9"/>
                <c:pt idx="1">
                  <c:v>0.28999999999999998</c:v>
                </c:pt>
                <c:pt idx="7">
                  <c:v>0.22</c:v>
                </c:pt>
              </c:numCache>
            </c:numRef>
          </c:val>
          <c:extLst>
            <c:ext xmlns:c16="http://schemas.microsoft.com/office/drawing/2014/chart" uri="{C3380CC4-5D6E-409C-BE32-E72D297353CC}">
              <c16:uniqueId val="{00000004-62AD-4070-B626-AB4175C4457B}"/>
            </c:ext>
          </c:extLst>
        </c:ser>
        <c:dLbls>
          <c:showLegendKey val="0"/>
          <c:showVal val="0"/>
          <c:showCatName val="0"/>
          <c:showSerName val="0"/>
          <c:showPercent val="0"/>
          <c:showBubbleSize val="0"/>
        </c:dLbls>
        <c:gapWidth val="182"/>
        <c:axId val="682233784"/>
        <c:axId val="682234112"/>
      </c:barChart>
      <c:catAx>
        <c:axId val="6822337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82234112"/>
        <c:crosses val="autoZero"/>
        <c:auto val="1"/>
        <c:lblAlgn val="ctr"/>
        <c:lblOffset val="100"/>
        <c:noMultiLvlLbl val="0"/>
      </c:catAx>
      <c:valAx>
        <c:axId val="682234112"/>
        <c:scaling>
          <c:orientation val="minMax"/>
          <c:min val="-0.35000000000000003"/>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82233784"/>
        <c:crosses val="autoZero"/>
        <c:crossBetween val="between"/>
        <c:majorUnit val="5.000000000000001E-2"/>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Sheet2!$B$1</c:f>
              <c:strCache>
                <c:ptCount val="1"/>
                <c:pt idx="0">
                  <c:v>Tmin</c:v>
                </c:pt>
              </c:strCache>
            </c:strRef>
          </c:tx>
          <c:spPr>
            <a:solidFill>
              <a:srgbClr val="FF9900"/>
            </a:solidFill>
            <a:ln w="15875">
              <a:solidFill>
                <a:srgbClr val="FF9900"/>
              </a:solidFill>
            </a:ln>
            <a:effectLst/>
          </c:spPr>
          <c:invertIfNegative val="0"/>
          <c:cat>
            <c:strRef>
              <c:f>Sheet2!$A$2:$A$10</c:f>
              <c:strCache>
                <c:ptCount val="9"/>
                <c:pt idx="0">
                  <c:v>SEP</c:v>
                </c:pt>
                <c:pt idx="1">
                  <c:v>AUG</c:v>
                </c:pt>
                <c:pt idx="2">
                  <c:v>JUL</c:v>
                </c:pt>
                <c:pt idx="3">
                  <c:v>JUN</c:v>
                </c:pt>
                <c:pt idx="4">
                  <c:v>MAY</c:v>
                </c:pt>
                <c:pt idx="5">
                  <c:v>APR</c:v>
                </c:pt>
                <c:pt idx="6">
                  <c:v>MAR</c:v>
                </c:pt>
                <c:pt idx="7">
                  <c:v>FEB</c:v>
                </c:pt>
                <c:pt idx="8">
                  <c:v>JAN</c:v>
                </c:pt>
              </c:strCache>
            </c:strRef>
          </c:cat>
          <c:val>
            <c:numRef>
              <c:f>Sheet2!$B$2:$B$10</c:f>
              <c:numCache>
                <c:formatCode>General</c:formatCode>
                <c:ptCount val="9"/>
                <c:pt idx="3">
                  <c:v>0.23</c:v>
                </c:pt>
                <c:pt idx="6">
                  <c:v>-0.25</c:v>
                </c:pt>
              </c:numCache>
            </c:numRef>
          </c:val>
          <c:extLst>
            <c:ext xmlns:c16="http://schemas.microsoft.com/office/drawing/2014/chart" uri="{C3380CC4-5D6E-409C-BE32-E72D297353CC}">
              <c16:uniqueId val="{00000000-62AD-4070-B626-AB4175C4457B}"/>
            </c:ext>
          </c:extLst>
        </c:ser>
        <c:ser>
          <c:idx val="1"/>
          <c:order val="1"/>
          <c:tx>
            <c:strRef>
              <c:f>Sheet2!$C$1</c:f>
              <c:strCache>
                <c:ptCount val="1"/>
                <c:pt idx="0">
                  <c:v>Tmax</c:v>
                </c:pt>
              </c:strCache>
            </c:strRef>
          </c:tx>
          <c:spPr>
            <a:solidFill>
              <a:srgbClr val="FF0000"/>
            </a:solidFill>
            <a:ln w="15875">
              <a:solidFill>
                <a:srgbClr val="FF0000"/>
              </a:solidFill>
            </a:ln>
            <a:effectLst/>
          </c:spPr>
          <c:invertIfNegative val="0"/>
          <c:cat>
            <c:strRef>
              <c:f>Sheet2!$A$2:$A$10</c:f>
              <c:strCache>
                <c:ptCount val="9"/>
                <c:pt idx="0">
                  <c:v>SEP</c:v>
                </c:pt>
                <c:pt idx="1">
                  <c:v>AUG</c:v>
                </c:pt>
                <c:pt idx="2">
                  <c:v>JUL</c:v>
                </c:pt>
                <c:pt idx="3">
                  <c:v>JUN</c:v>
                </c:pt>
                <c:pt idx="4">
                  <c:v>MAY</c:v>
                </c:pt>
                <c:pt idx="5">
                  <c:v>APR</c:v>
                </c:pt>
                <c:pt idx="6">
                  <c:v>MAR</c:v>
                </c:pt>
                <c:pt idx="7">
                  <c:v>FEB</c:v>
                </c:pt>
                <c:pt idx="8">
                  <c:v>JAN</c:v>
                </c:pt>
              </c:strCache>
            </c:strRef>
          </c:cat>
          <c:val>
            <c:numRef>
              <c:f>Sheet2!$C$2:$C$10</c:f>
              <c:numCache>
                <c:formatCode>General</c:formatCode>
                <c:ptCount val="9"/>
                <c:pt idx="6">
                  <c:v>-0.32</c:v>
                </c:pt>
              </c:numCache>
            </c:numRef>
          </c:val>
          <c:extLst>
            <c:ext xmlns:c16="http://schemas.microsoft.com/office/drawing/2014/chart" uri="{C3380CC4-5D6E-409C-BE32-E72D297353CC}">
              <c16:uniqueId val="{00000001-62AD-4070-B626-AB4175C4457B}"/>
            </c:ext>
          </c:extLst>
        </c:ser>
        <c:ser>
          <c:idx val="2"/>
          <c:order val="2"/>
          <c:tx>
            <c:strRef>
              <c:f>Sheet2!$D$1</c:f>
              <c:strCache>
                <c:ptCount val="1"/>
                <c:pt idx="0">
                  <c:v>Total precip</c:v>
                </c:pt>
              </c:strCache>
            </c:strRef>
          </c:tx>
          <c:spPr>
            <a:solidFill>
              <a:srgbClr val="00B050"/>
            </a:solidFill>
            <a:ln w="15875">
              <a:solidFill>
                <a:srgbClr val="00B050"/>
              </a:solidFill>
            </a:ln>
            <a:effectLst/>
          </c:spPr>
          <c:invertIfNegative val="0"/>
          <c:cat>
            <c:strRef>
              <c:f>Sheet2!$A$2:$A$10</c:f>
              <c:strCache>
                <c:ptCount val="9"/>
                <c:pt idx="0">
                  <c:v>SEP</c:v>
                </c:pt>
                <c:pt idx="1">
                  <c:v>AUG</c:v>
                </c:pt>
                <c:pt idx="2">
                  <c:v>JUL</c:v>
                </c:pt>
                <c:pt idx="3">
                  <c:v>JUN</c:v>
                </c:pt>
                <c:pt idx="4">
                  <c:v>MAY</c:v>
                </c:pt>
                <c:pt idx="5">
                  <c:v>APR</c:v>
                </c:pt>
                <c:pt idx="6">
                  <c:v>MAR</c:v>
                </c:pt>
                <c:pt idx="7">
                  <c:v>FEB</c:v>
                </c:pt>
                <c:pt idx="8">
                  <c:v>JAN</c:v>
                </c:pt>
              </c:strCache>
            </c:strRef>
          </c:cat>
          <c:val>
            <c:numRef>
              <c:f>Sheet2!$D$2:$D$10</c:f>
              <c:numCache>
                <c:formatCode>General</c:formatCode>
                <c:ptCount val="9"/>
              </c:numCache>
            </c:numRef>
          </c:val>
          <c:extLst>
            <c:ext xmlns:c16="http://schemas.microsoft.com/office/drawing/2014/chart" uri="{C3380CC4-5D6E-409C-BE32-E72D297353CC}">
              <c16:uniqueId val="{00000002-62AD-4070-B626-AB4175C4457B}"/>
            </c:ext>
          </c:extLst>
        </c:ser>
        <c:ser>
          <c:idx val="3"/>
          <c:order val="3"/>
          <c:tx>
            <c:strRef>
              <c:f>Sheet2!$E$1</c:f>
              <c:strCache>
                <c:ptCount val="1"/>
                <c:pt idx="0">
                  <c:v>SPEI-01</c:v>
                </c:pt>
              </c:strCache>
            </c:strRef>
          </c:tx>
          <c:spPr>
            <a:solidFill>
              <a:schemeClr val="accent1">
                <a:lumMod val="75000"/>
              </a:schemeClr>
            </a:solidFill>
            <a:ln w="15875">
              <a:solidFill>
                <a:schemeClr val="accent1">
                  <a:lumMod val="75000"/>
                </a:schemeClr>
              </a:solidFill>
            </a:ln>
            <a:effectLst/>
          </c:spPr>
          <c:invertIfNegative val="0"/>
          <c:cat>
            <c:strRef>
              <c:f>Sheet2!$A$2:$A$10</c:f>
              <c:strCache>
                <c:ptCount val="9"/>
                <c:pt idx="0">
                  <c:v>SEP</c:v>
                </c:pt>
                <c:pt idx="1">
                  <c:v>AUG</c:v>
                </c:pt>
                <c:pt idx="2">
                  <c:v>JUL</c:v>
                </c:pt>
                <c:pt idx="3">
                  <c:v>JUN</c:v>
                </c:pt>
                <c:pt idx="4">
                  <c:v>MAY</c:v>
                </c:pt>
                <c:pt idx="5">
                  <c:v>APR</c:v>
                </c:pt>
                <c:pt idx="6">
                  <c:v>MAR</c:v>
                </c:pt>
                <c:pt idx="7">
                  <c:v>FEB</c:v>
                </c:pt>
                <c:pt idx="8">
                  <c:v>JAN</c:v>
                </c:pt>
              </c:strCache>
            </c:strRef>
          </c:cat>
          <c:val>
            <c:numRef>
              <c:f>Sheet2!$E$2:$E$10</c:f>
              <c:numCache>
                <c:formatCode>General</c:formatCode>
                <c:ptCount val="9"/>
                <c:pt idx="3">
                  <c:v>0.28000000000000003</c:v>
                </c:pt>
              </c:numCache>
            </c:numRef>
          </c:val>
          <c:extLst>
            <c:ext xmlns:c16="http://schemas.microsoft.com/office/drawing/2014/chart" uri="{C3380CC4-5D6E-409C-BE32-E72D297353CC}">
              <c16:uniqueId val="{00000003-62AD-4070-B626-AB4175C4457B}"/>
            </c:ext>
          </c:extLst>
        </c:ser>
        <c:ser>
          <c:idx val="4"/>
          <c:order val="4"/>
          <c:tx>
            <c:strRef>
              <c:f>Sheet2!$F$1</c:f>
              <c:strCache>
                <c:ptCount val="1"/>
                <c:pt idx="0">
                  <c:v>SPEI-03</c:v>
                </c:pt>
              </c:strCache>
            </c:strRef>
          </c:tx>
          <c:spPr>
            <a:solidFill>
              <a:srgbClr val="00B0F0"/>
            </a:solidFill>
            <a:ln w="15875">
              <a:solidFill>
                <a:srgbClr val="00B0F0"/>
              </a:solidFill>
            </a:ln>
            <a:effectLst/>
          </c:spPr>
          <c:invertIfNegative val="0"/>
          <c:cat>
            <c:strRef>
              <c:f>Sheet2!$A$2:$A$10</c:f>
              <c:strCache>
                <c:ptCount val="9"/>
                <c:pt idx="0">
                  <c:v>SEP</c:v>
                </c:pt>
                <c:pt idx="1">
                  <c:v>AUG</c:v>
                </c:pt>
                <c:pt idx="2">
                  <c:v>JUL</c:v>
                </c:pt>
                <c:pt idx="3">
                  <c:v>JUN</c:v>
                </c:pt>
                <c:pt idx="4">
                  <c:v>MAY</c:v>
                </c:pt>
                <c:pt idx="5">
                  <c:v>APR</c:v>
                </c:pt>
                <c:pt idx="6">
                  <c:v>MAR</c:v>
                </c:pt>
                <c:pt idx="7">
                  <c:v>FEB</c:v>
                </c:pt>
                <c:pt idx="8">
                  <c:v>JAN</c:v>
                </c:pt>
              </c:strCache>
            </c:strRef>
          </c:cat>
          <c:val>
            <c:numRef>
              <c:f>Sheet2!$F$2:$F$10</c:f>
              <c:numCache>
                <c:formatCode>General</c:formatCode>
                <c:ptCount val="9"/>
                <c:pt idx="1">
                  <c:v>0.28999999999999998</c:v>
                </c:pt>
                <c:pt idx="7">
                  <c:v>0.22</c:v>
                </c:pt>
              </c:numCache>
            </c:numRef>
          </c:val>
          <c:extLst>
            <c:ext xmlns:c16="http://schemas.microsoft.com/office/drawing/2014/chart" uri="{C3380CC4-5D6E-409C-BE32-E72D297353CC}">
              <c16:uniqueId val="{00000004-62AD-4070-B626-AB4175C4457B}"/>
            </c:ext>
          </c:extLst>
        </c:ser>
        <c:dLbls>
          <c:showLegendKey val="0"/>
          <c:showVal val="0"/>
          <c:showCatName val="0"/>
          <c:showSerName val="0"/>
          <c:showPercent val="0"/>
          <c:showBubbleSize val="0"/>
        </c:dLbls>
        <c:gapWidth val="182"/>
        <c:axId val="682233784"/>
        <c:axId val="682234112"/>
      </c:barChart>
      <c:catAx>
        <c:axId val="6822337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82234112"/>
        <c:crosses val="autoZero"/>
        <c:auto val="1"/>
        <c:lblAlgn val="ctr"/>
        <c:lblOffset val="100"/>
        <c:noMultiLvlLbl val="0"/>
      </c:catAx>
      <c:valAx>
        <c:axId val="682234112"/>
        <c:scaling>
          <c:orientation val="minMax"/>
          <c:min val="-0.35000000000000003"/>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82233784"/>
        <c:crosses val="autoZero"/>
        <c:crossBetween val="between"/>
        <c:majorUnit val="5.000000000000001E-2"/>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Sheet2!$B$1</c:f>
              <c:strCache>
                <c:ptCount val="1"/>
                <c:pt idx="0">
                  <c:v>Tmin</c:v>
                </c:pt>
              </c:strCache>
            </c:strRef>
          </c:tx>
          <c:spPr>
            <a:solidFill>
              <a:srgbClr val="FF9900"/>
            </a:solidFill>
            <a:ln w="15875">
              <a:solidFill>
                <a:srgbClr val="FF9900"/>
              </a:solidFill>
            </a:ln>
            <a:effectLst/>
          </c:spPr>
          <c:invertIfNegative val="0"/>
          <c:cat>
            <c:strRef>
              <c:f>Sheet2!$A$2:$A$10</c:f>
              <c:strCache>
                <c:ptCount val="9"/>
                <c:pt idx="0">
                  <c:v>SEP</c:v>
                </c:pt>
                <c:pt idx="1">
                  <c:v>AUG</c:v>
                </c:pt>
                <c:pt idx="2">
                  <c:v>JUL</c:v>
                </c:pt>
                <c:pt idx="3">
                  <c:v>JUN</c:v>
                </c:pt>
                <c:pt idx="4">
                  <c:v>MAY</c:v>
                </c:pt>
                <c:pt idx="5">
                  <c:v>APR</c:v>
                </c:pt>
                <c:pt idx="6">
                  <c:v>MAR</c:v>
                </c:pt>
                <c:pt idx="7">
                  <c:v>FEB</c:v>
                </c:pt>
                <c:pt idx="8">
                  <c:v>JAN</c:v>
                </c:pt>
              </c:strCache>
            </c:strRef>
          </c:cat>
          <c:val>
            <c:numRef>
              <c:f>Sheet2!$B$2:$B$10</c:f>
              <c:numCache>
                <c:formatCode>General</c:formatCode>
                <c:ptCount val="9"/>
                <c:pt idx="3">
                  <c:v>0.23</c:v>
                </c:pt>
                <c:pt idx="6">
                  <c:v>-0.25</c:v>
                </c:pt>
              </c:numCache>
            </c:numRef>
          </c:val>
          <c:extLst>
            <c:ext xmlns:c16="http://schemas.microsoft.com/office/drawing/2014/chart" uri="{C3380CC4-5D6E-409C-BE32-E72D297353CC}">
              <c16:uniqueId val="{00000000-62AD-4070-B626-AB4175C4457B}"/>
            </c:ext>
          </c:extLst>
        </c:ser>
        <c:ser>
          <c:idx val="1"/>
          <c:order val="1"/>
          <c:tx>
            <c:strRef>
              <c:f>Sheet2!$C$1</c:f>
              <c:strCache>
                <c:ptCount val="1"/>
                <c:pt idx="0">
                  <c:v>Tmax</c:v>
                </c:pt>
              </c:strCache>
            </c:strRef>
          </c:tx>
          <c:spPr>
            <a:solidFill>
              <a:srgbClr val="FF0000"/>
            </a:solidFill>
            <a:ln w="15875">
              <a:solidFill>
                <a:srgbClr val="FF0000"/>
              </a:solidFill>
            </a:ln>
            <a:effectLst/>
          </c:spPr>
          <c:invertIfNegative val="0"/>
          <c:cat>
            <c:strRef>
              <c:f>Sheet2!$A$2:$A$10</c:f>
              <c:strCache>
                <c:ptCount val="9"/>
                <c:pt idx="0">
                  <c:v>SEP</c:v>
                </c:pt>
                <c:pt idx="1">
                  <c:v>AUG</c:v>
                </c:pt>
                <c:pt idx="2">
                  <c:v>JUL</c:v>
                </c:pt>
                <c:pt idx="3">
                  <c:v>JUN</c:v>
                </c:pt>
                <c:pt idx="4">
                  <c:v>MAY</c:v>
                </c:pt>
                <c:pt idx="5">
                  <c:v>APR</c:v>
                </c:pt>
                <c:pt idx="6">
                  <c:v>MAR</c:v>
                </c:pt>
                <c:pt idx="7">
                  <c:v>FEB</c:v>
                </c:pt>
                <c:pt idx="8">
                  <c:v>JAN</c:v>
                </c:pt>
              </c:strCache>
            </c:strRef>
          </c:cat>
          <c:val>
            <c:numRef>
              <c:f>Sheet2!$C$2:$C$10</c:f>
              <c:numCache>
                <c:formatCode>General</c:formatCode>
                <c:ptCount val="9"/>
                <c:pt idx="6">
                  <c:v>-0.32</c:v>
                </c:pt>
              </c:numCache>
            </c:numRef>
          </c:val>
          <c:extLst>
            <c:ext xmlns:c16="http://schemas.microsoft.com/office/drawing/2014/chart" uri="{C3380CC4-5D6E-409C-BE32-E72D297353CC}">
              <c16:uniqueId val="{00000001-62AD-4070-B626-AB4175C4457B}"/>
            </c:ext>
          </c:extLst>
        </c:ser>
        <c:ser>
          <c:idx val="2"/>
          <c:order val="2"/>
          <c:tx>
            <c:strRef>
              <c:f>Sheet2!$D$1</c:f>
              <c:strCache>
                <c:ptCount val="1"/>
                <c:pt idx="0">
                  <c:v>Total precip</c:v>
                </c:pt>
              </c:strCache>
            </c:strRef>
          </c:tx>
          <c:spPr>
            <a:solidFill>
              <a:srgbClr val="00B050"/>
            </a:solidFill>
            <a:ln w="15875">
              <a:solidFill>
                <a:srgbClr val="00B050"/>
              </a:solidFill>
            </a:ln>
            <a:effectLst/>
          </c:spPr>
          <c:invertIfNegative val="0"/>
          <c:cat>
            <c:strRef>
              <c:f>Sheet2!$A$2:$A$10</c:f>
              <c:strCache>
                <c:ptCount val="9"/>
                <c:pt idx="0">
                  <c:v>SEP</c:v>
                </c:pt>
                <c:pt idx="1">
                  <c:v>AUG</c:v>
                </c:pt>
                <c:pt idx="2">
                  <c:v>JUL</c:v>
                </c:pt>
                <c:pt idx="3">
                  <c:v>JUN</c:v>
                </c:pt>
                <c:pt idx="4">
                  <c:v>MAY</c:v>
                </c:pt>
                <c:pt idx="5">
                  <c:v>APR</c:v>
                </c:pt>
                <c:pt idx="6">
                  <c:v>MAR</c:v>
                </c:pt>
                <c:pt idx="7">
                  <c:v>FEB</c:v>
                </c:pt>
                <c:pt idx="8">
                  <c:v>JAN</c:v>
                </c:pt>
              </c:strCache>
            </c:strRef>
          </c:cat>
          <c:val>
            <c:numRef>
              <c:f>Sheet2!$D$2:$D$10</c:f>
              <c:numCache>
                <c:formatCode>General</c:formatCode>
                <c:ptCount val="9"/>
              </c:numCache>
            </c:numRef>
          </c:val>
          <c:extLst>
            <c:ext xmlns:c16="http://schemas.microsoft.com/office/drawing/2014/chart" uri="{C3380CC4-5D6E-409C-BE32-E72D297353CC}">
              <c16:uniqueId val="{00000002-62AD-4070-B626-AB4175C4457B}"/>
            </c:ext>
          </c:extLst>
        </c:ser>
        <c:ser>
          <c:idx val="3"/>
          <c:order val="3"/>
          <c:tx>
            <c:strRef>
              <c:f>Sheet2!$E$1</c:f>
              <c:strCache>
                <c:ptCount val="1"/>
                <c:pt idx="0">
                  <c:v>SPEI-01</c:v>
                </c:pt>
              </c:strCache>
            </c:strRef>
          </c:tx>
          <c:spPr>
            <a:solidFill>
              <a:schemeClr val="accent1">
                <a:lumMod val="75000"/>
              </a:schemeClr>
            </a:solidFill>
            <a:ln w="15875">
              <a:solidFill>
                <a:schemeClr val="accent1">
                  <a:lumMod val="75000"/>
                </a:schemeClr>
              </a:solidFill>
            </a:ln>
            <a:effectLst/>
          </c:spPr>
          <c:invertIfNegative val="0"/>
          <c:cat>
            <c:strRef>
              <c:f>Sheet2!$A$2:$A$10</c:f>
              <c:strCache>
                <c:ptCount val="9"/>
                <c:pt idx="0">
                  <c:v>SEP</c:v>
                </c:pt>
                <c:pt idx="1">
                  <c:v>AUG</c:v>
                </c:pt>
                <c:pt idx="2">
                  <c:v>JUL</c:v>
                </c:pt>
                <c:pt idx="3">
                  <c:v>JUN</c:v>
                </c:pt>
                <c:pt idx="4">
                  <c:v>MAY</c:v>
                </c:pt>
                <c:pt idx="5">
                  <c:v>APR</c:v>
                </c:pt>
                <c:pt idx="6">
                  <c:v>MAR</c:v>
                </c:pt>
                <c:pt idx="7">
                  <c:v>FEB</c:v>
                </c:pt>
                <c:pt idx="8">
                  <c:v>JAN</c:v>
                </c:pt>
              </c:strCache>
            </c:strRef>
          </c:cat>
          <c:val>
            <c:numRef>
              <c:f>Sheet2!$E$2:$E$10</c:f>
              <c:numCache>
                <c:formatCode>General</c:formatCode>
                <c:ptCount val="9"/>
                <c:pt idx="3">
                  <c:v>0.28000000000000003</c:v>
                </c:pt>
              </c:numCache>
            </c:numRef>
          </c:val>
          <c:extLst>
            <c:ext xmlns:c16="http://schemas.microsoft.com/office/drawing/2014/chart" uri="{C3380CC4-5D6E-409C-BE32-E72D297353CC}">
              <c16:uniqueId val="{00000003-62AD-4070-B626-AB4175C4457B}"/>
            </c:ext>
          </c:extLst>
        </c:ser>
        <c:ser>
          <c:idx val="4"/>
          <c:order val="4"/>
          <c:tx>
            <c:strRef>
              <c:f>Sheet2!$F$1</c:f>
              <c:strCache>
                <c:ptCount val="1"/>
                <c:pt idx="0">
                  <c:v>SPEI-03</c:v>
                </c:pt>
              </c:strCache>
            </c:strRef>
          </c:tx>
          <c:spPr>
            <a:solidFill>
              <a:srgbClr val="00B0F0"/>
            </a:solidFill>
            <a:ln w="15875">
              <a:solidFill>
                <a:srgbClr val="00B0F0"/>
              </a:solidFill>
            </a:ln>
            <a:effectLst/>
          </c:spPr>
          <c:invertIfNegative val="0"/>
          <c:cat>
            <c:strRef>
              <c:f>Sheet2!$A$2:$A$10</c:f>
              <c:strCache>
                <c:ptCount val="9"/>
                <c:pt idx="0">
                  <c:v>SEP</c:v>
                </c:pt>
                <c:pt idx="1">
                  <c:v>AUG</c:v>
                </c:pt>
                <c:pt idx="2">
                  <c:v>JUL</c:v>
                </c:pt>
                <c:pt idx="3">
                  <c:v>JUN</c:v>
                </c:pt>
                <c:pt idx="4">
                  <c:v>MAY</c:v>
                </c:pt>
                <c:pt idx="5">
                  <c:v>APR</c:v>
                </c:pt>
                <c:pt idx="6">
                  <c:v>MAR</c:v>
                </c:pt>
                <c:pt idx="7">
                  <c:v>FEB</c:v>
                </c:pt>
                <c:pt idx="8">
                  <c:v>JAN</c:v>
                </c:pt>
              </c:strCache>
            </c:strRef>
          </c:cat>
          <c:val>
            <c:numRef>
              <c:f>Sheet2!$F$2:$F$10</c:f>
              <c:numCache>
                <c:formatCode>General</c:formatCode>
                <c:ptCount val="9"/>
                <c:pt idx="1">
                  <c:v>0.28999999999999998</c:v>
                </c:pt>
                <c:pt idx="7">
                  <c:v>0.22</c:v>
                </c:pt>
              </c:numCache>
            </c:numRef>
          </c:val>
          <c:extLst>
            <c:ext xmlns:c16="http://schemas.microsoft.com/office/drawing/2014/chart" uri="{C3380CC4-5D6E-409C-BE32-E72D297353CC}">
              <c16:uniqueId val="{00000004-62AD-4070-B626-AB4175C4457B}"/>
            </c:ext>
          </c:extLst>
        </c:ser>
        <c:dLbls>
          <c:showLegendKey val="0"/>
          <c:showVal val="0"/>
          <c:showCatName val="0"/>
          <c:showSerName val="0"/>
          <c:showPercent val="0"/>
          <c:showBubbleSize val="0"/>
        </c:dLbls>
        <c:gapWidth val="182"/>
        <c:axId val="682233784"/>
        <c:axId val="682234112"/>
      </c:barChart>
      <c:catAx>
        <c:axId val="6822337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82234112"/>
        <c:crosses val="autoZero"/>
        <c:auto val="1"/>
        <c:lblAlgn val="ctr"/>
        <c:lblOffset val="100"/>
        <c:noMultiLvlLbl val="0"/>
      </c:catAx>
      <c:valAx>
        <c:axId val="682234112"/>
        <c:scaling>
          <c:orientation val="minMax"/>
          <c:min val="-0.35000000000000003"/>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82233784"/>
        <c:crosses val="autoZero"/>
        <c:crossBetween val="between"/>
        <c:majorUnit val="5.000000000000001E-2"/>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7107134-DA3F-44D2-9453-01DB7EF5B1E2}" type="datetimeFigureOut">
              <a:rPr lang="en-US" smtClean="0"/>
              <a:t>12/12/2017</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B757593-45E5-4D1D-89BB-96B36E31C6F4}" type="slidenum">
              <a:rPr lang="en-US" smtClean="0"/>
              <a:t>‹#›</a:t>
            </a:fld>
            <a:endParaRPr lang="en-US"/>
          </a:p>
        </p:txBody>
      </p:sp>
    </p:spTree>
    <p:extLst>
      <p:ext uri="{BB962C8B-B14F-4D97-AF65-F5344CB8AC3E}">
        <p14:creationId xmlns:p14="http://schemas.microsoft.com/office/powerpoint/2010/main" val="23310160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757593-45E5-4D1D-89BB-96B36E31C6F4}" type="slidenum">
              <a:rPr lang="en-US" smtClean="0"/>
              <a:t>1</a:t>
            </a:fld>
            <a:endParaRPr lang="en-US"/>
          </a:p>
        </p:txBody>
      </p:sp>
    </p:spTree>
    <p:extLst>
      <p:ext uri="{BB962C8B-B14F-4D97-AF65-F5344CB8AC3E}">
        <p14:creationId xmlns:p14="http://schemas.microsoft.com/office/powerpoint/2010/main" val="39571309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western side is more likely to experience a shift in oak-hickory forest</a:t>
            </a:r>
          </a:p>
        </p:txBody>
      </p:sp>
      <p:sp>
        <p:nvSpPr>
          <p:cNvPr id="4" name="Slide Number Placeholder 3"/>
          <p:cNvSpPr>
            <a:spLocks noGrp="1"/>
          </p:cNvSpPr>
          <p:nvPr>
            <p:ph type="sldNum" sz="quarter" idx="10"/>
          </p:nvPr>
        </p:nvSpPr>
        <p:spPr/>
        <p:txBody>
          <a:bodyPr/>
          <a:lstStyle/>
          <a:p>
            <a:fld id="{6B757593-45E5-4D1D-89BB-96B36E31C6F4}" type="slidenum">
              <a:rPr lang="en-US" smtClean="0"/>
              <a:t>10</a:t>
            </a:fld>
            <a:endParaRPr lang="en-US"/>
          </a:p>
        </p:txBody>
      </p:sp>
    </p:spTree>
    <p:extLst>
      <p:ext uri="{BB962C8B-B14F-4D97-AF65-F5344CB8AC3E}">
        <p14:creationId xmlns:p14="http://schemas.microsoft.com/office/powerpoint/2010/main" val="28570468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757593-45E5-4D1D-89BB-96B36E31C6F4}" type="slidenum">
              <a:rPr lang="en-US" smtClean="0"/>
              <a:t>11</a:t>
            </a:fld>
            <a:endParaRPr lang="en-US"/>
          </a:p>
        </p:txBody>
      </p:sp>
    </p:spTree>
    <p:extLst>
      <p:ext uri="{BB962C8B-B14F-4D97-AF65-F5344CB8AC3E}">
        <p14:creationId xmlns:p14="http://schemas.microsoft.com/office/powerpoint/2010/main" val="2676947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-All selected trees were cored following standard dendrochronological techniques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-Site-based chronologies were constructed for each plot in order to get at stand-wide signals, rather than a signal dominated by individual trees.</a:t>
            </a:r>
            <a:endParaRPr lang="en-US" dirty="0"/>
          </a:p>
        </p:txBody>
      </p:sp>
      <p:sp>
        <p:nvSpPr>
          <p:cNvPr id="4" name="Slide Number Placeholder 3"/>
          <p:cNvSpPr>
            <a:spLocks noGrp="1"/>
          </p:cNvSpPr>
          <p:nvPr>
            <p:ph type="sldNum" sz="quarter" idx="10"/>
          </p:nvPr>
        </p:nvSpPr>
        <p:spPr/>
        <p:txBody>
          <a:bodyPr/>
          <a:lstStyle/>
          <a:p>
            <a:fld id="{262972B8-EB29-4B24-9503-5A458FED9FC6}" type="slidenum">
              <a:rPr lang="en-US" smtClean="0"/>
              <a:t>12</a:t>
            </a:fld>
            <a:endParaRPr lang="en-US"/>
          </a:p>
        </p:txBody>
      </p:sp>
    </p:spTree>
    <p:extLst>
      <p:ext uri="{BB962C8B-B14F-4D97-AF65-F5344CB8AC3E}">
        <p14:creationId xmlns:p14="http://schemas.microsoft.com/office/powerpoint/2010/main" val="16068103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62972B8-EB29-4B24-9503-5A458FED9FC6}" type="slidenum">
              <a:rPr lang="en-US" smtClean="0"/>
              <a:t>13</a:t>
            </a:fld>
            <a:endParaRPr lang="en-US"/>
          </a:p>
        </p:txBody>
      </p:sp>
    </p:spTree>
    <p:extLst>
      <p:ext uri="{BB962C8B-B14F-4D97-AF65-F5344CB8AC3E}">
        <p14:creationId xmlns:p14="http://schemas.microsoft.com/office/powerpoint/2010/main" val="10649960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62972B8-EB29-4B24-9503-5A458FED9FC6}" type="slidenum">
              <a:rPr lang="en-US" smtClean="0"/>
              <a:t>14</a:t>
            </a:fld>
            <a:endParaRPr lang="en-US"/>
          </a:p>
        </p:txBody>
      </p:sp>
    </p:spTree>
    <p:extLst>
      <p:ext uri="{BB962C8B-B14F-4D97-AF65-F5344CB8AC3E}">
        <p14:creationId xmlns:p14="http://schemas.microsoft.com/office/powerpoint/2010/main" val="17125356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62972B8-EB29-4B24-9503-5A458FED9FC6}" type="slidenum">
              <a:rPr lang="en-US" smtClean="0"/>
              <a:t>15</a:t>
            </a:fld>
            <a:endParaRPr lang="en-US"/>
          </a:p>
        </p:txBody>
      </p:sp>
    </p:spTree>
    <p:extLst>
      <p:ext uri="{BB962C8B-B14F-4D97-AF65-F5344CB8AC3E}">
        <p14:creationId xmlns:p14="http://schemas.microsoft.com/office/powerpoint/2010/main" val="10303431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annual VT FPR, Forest insect and disease conditions in VT</a:t>
            </a:r>
          </a:p>
        </p:txBody>
      </p:sp>
      <p:sp>
        <p:nvSpPr>
          <p:cNvPr id="4" name="Slide Number Placeholder 3"/>
          <p:cNvSpPr>
            <a:spLocks noGrp="1"/>
          </p:cNvSpPr>
          <p:nvPr>
            <p:ph type="sldNum" sz="quarter" idx="10"/>
          </p:nvPr>
        </p:nvSpPr>
        <p:spPr/>
        <p:txBody>
          <a:bodyPr/>
          <a:lstStyle/>
          <a:p>
            <a:fld id="{6B757593-45E5-4D1D-89BB-96B36E31C6F4}" type="slidenum">
              <a:rPr lang="en-US" smtClean="0"/>
              <a:t>16</a:t>
            </a:fld>
            <a:endParaRPr lang="en-US"/>
          </a:p>
        </p:txBody>
      </p:sp>
    </p:spTree>
    <p:extLst>
      <p:ext uri="{BB962C8B-B14F-4D97-AF65-F5344CB8AC3E}">
        <p14:creationId xmlns:p14="http://schemas.microsoft.com/office/powerpoint/2010/main" val="8237864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757593-45E5-4D1D-89BB-96B36E31C6F4}" type="slidenum">
              <a:rPr lang="en-US" smtClean="0"/>
              <a:t>17</a:t>
            </a:fld>
            <a:endParaRPr lang="en-US"/>
          </a:p>
        </p:txBody>
      </p:sp>
    </p:spTree>
    <p:extLst>
      <p:ext uri="{BB962C8B-B14F-4D97-AF65-F5344CB8AC3E}">
        <p14:creationId xmlns:p14="http://schemas.microsoft.com/office/powerpoint/2010/main" val="21829171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757593-45E5-4D1D-89BB-96B36E31C6F4}" type="slidenum">
              <a:rPr lang="en-US" smtClean="0"/>
              <a:t>18</a:t>
            </a:fld>
            <a:endParaRPr lang="en-US"/>
          </a:p>
        </p:txBody>
      </p:sp>
    </p:spTree>
    <p:extLst>
      <p:ext uri="{BB962C8B-B14F-4D97-AF65-F5344CB8AC3E}">
        <p14:creationId xmlns:p14="http://schemas.microsoft.com/office/powerpoint/2010/main" val="37670466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-1988: Pear </a:t>
            </a:r>
            <a:r>
              <a:rPr lang="en-US" dirty="0" err="1"/>
              <a:t>Thrips</a:t>
            </a:r>
            <a:r>
              <a:rPr lang="en-US" dirty="0"/>
              <a:t> defoliation</a:t>
            </a:r>
          </a:p>
          <a:p>
            <a:r>
              <a:rPr lang="en-US" dirty="0"/>
              <a:t>-2000: Anthracnose fungus buildup, Maple Leaf Cutter outbreak, Maple Trumpet </a:t>
            </a:r>
            <a:r>
              <a:rPr lang="en-US" dirty="0" err="1"/>
              <a:t>Skeletonizer</a:t>
            </a:r>
            <a:endParaRPr lang="en-US" dirty="0"/>
          </a:p>
          <a:p>
            <a:r>
              <a:rPr lang="en-US" dirty="0"/>
              <a:t>-2001: drought conditions throughout growing season, continuation of Maple Leaf Cutter Outbreak. Some moderate damage in some areas by Pear </a:t>
            </a:r>
            <a:r>
              <a:rPr lang="en-US" dirty="0" err="1"/>
              <a:t>Thrips</a:t>
            </a:r>
            <a:r>
              <a:rPr lang="en-US" dirty="0"/>
              <a:t>, although most trees with damage </a:t>
            </a:r>
            <a:r>
              <a:rPr lang="en-US" dirty="0" err="1"/>
              <a:t>refoliated</a:t>
            </a:r>
            <a:r>
              <a:rPr lang="en-US" dirty="0"/>
              <a:t> by early summer.</a:t>
            </a:r>
          </a:p>
          <a:p>
            <a:r>
              <a:rPr lang="en-US" dirty="0"/>
              <a:t>-2006: Forest Tent Caterpillar outbreak, in addition to defoliation by other pests in previous years (Pear </a:t>
            </a:r>
            <a:r>
              <a:rPr lang="en-US" dirty="0" err="1"/>
              <a:t>Thrips</a:t>
            </a:r>
            <a:r>
              <a:rPr lang="en-US" dirty="0"/>
              <a:t>, Maple Leaf Cutter)</a:t>
            </a:r>
          </a:p>
          <a:p>
            <a:r>
              <a:rPr lang="en-US" dirty="0"/>
              <a:t>-2010: spring frost damage due to below-freezing temperatures that occurred statewide during the week of May 9. With an early spring that included sugar maples leafing out several weeks earlier than normal, many trees were vulnerable. As a result, 414,901 acres of damage were recorded. Sugar maple was widely affected.</a:t>
            </a:r>
          </a:p>
          <a:p>
            <a:r>
              <a:rPr lang="en-US" dirty="0"/>
              <a:t>-Although most trees </a:t>
            </a:r>
            <a:r>
              <a:rPr lang="en-US" dirty="0" err="1"/>
              <a:t>refoliated</a:t>
            </a:r>
            <a:r>
              <a:rPr lang="en-US" dirty="0"/>
              <a:t> shortly after the freeze event, new growth did not fully expand. Some trees did not </a:t>
            </a:r>
            <a:r>
              <a:rPr lang="en-US" dirty="0" err="1"/>
              <a:t>refoliate</a:t>
            </a:r>
            <a:r>
              <a:rPr lang="en-US" dirty="0"/>
              <a:t> at all, and retained damaged leaves all summer. Intermittent dry periods may have been responsible for the incomplete </a:t>
            </a:r>
            <a:r>
              <a:rPr lang="en-US" dirty="0" err="1"/>
              <a:t>refoliation</a:t>
            </a:r>
            <a:r>
              <a:rPr lang="en-US" dirty="0"/>
              <a:t>. </a:t>
            </a:r>
          </a:p>
          <a:p>
            <a:endParaRPr lang="en-US" dirty="0"/>
          </a:p>
        </p:txBody>
      </p:sp>
      <p:sp>
        <p:nvSpPr>
          <p:cNvPr id="4" name="Slide Number Placeholder 3"/>
          <p:cNvSpPr>
            <a:spLocks noGrp="1"/>
          </p:cNvSpPr>
          <p:nvPr>
            <p:ph type="sldNum" sz="quarter" idx="10"/>
          </p:nvPr>
        </p:nvSpPr>
        <p:spPr/>
        <p:txBody>
          <a:bodyPr/>
          <a:lstStyle/>
          <a:p>
            <a:fld id="{6B757593-45E5-4D1D-89BB-96B36E31C6F4}" type="slidenum">
              <a:rPr lang="en-US" smtClean="0"/>
              <a:t>19</a:t>
            </a:fld>
            <a:endParaRPr lang="en-US"/>
          </a:p>
        </p:txBody>
      </p:sp>
    </p:spTree>
    <p:extLst>
      <p:ext uri="{BB962C8B-B14F-4D97-AF65-F5344CB8AC3E}">
        <p14:creationId xmlns:p14="http://schemas.microsoft.com/office/powerpoint/2010/main" val="4155032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757593-45E5-4D1D-89BB-96B36E31C6F4}" type="slidenum">
              <a:rPr lang="en-US" smtClean="0"/>
              <a:t>2</a:t>
            </a:fld>
            <a:endParaRPr lang="en-US"/>
          </a:p>
        </p:txBody>
      </p:sp>
    </p:spTree>
    <p:extLst>
      <p:ext uri="{BB962C8B-B14F-4D97-AF65-F5344CB8AC3E}">
        <p14:creationId xmlns:p14="http://schemas.microsoft.com/office/powerpoint/2010/main" val="30522402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-1988: Pear </a:t>
            </a:r>
            <a:r>
              <a:rPr lang="en-US" dirty="0" err="1"/>
              <a:t>Thrips</a:t>
            </a:r>
            <a:r>
              <a:rPr lang="en-US" dirty="0"/>
              <a:t> defoliation</a:t>
            </a:r>
          </a:p>
          <a:p>
            <a:r>
              <a:rPr lang="en-US" dirty="0"/>
              <a:t>-2000: Anthracnose fungus buildup, Maple Leaf Cutter outbreak, Maple Trumpet </a:t>
            </a:r>
            <a:r>
              <a:rPr lang="en-US" dirty="0" err="1"/>
              <a:t>Skeletonizer</a:t>
            </a:r>
            <a:endParaRPr lang="en-US" dirty="0"/>
          </a:p>
          <a:p>
            <a:r>
              <a:rPr lang="en-US" dirty="0"/>
              <a:t>-2001: drought conditions throughout growing season, continuation of Maple Leaf Cutter Outbreak. Some moderate damage in some areas by Pear </a:t>
            </a:r>
            <a:r>
              <a:rPr lang="en-US" dirty="0" err="1"/>
              <a:t>Thrips</a:t>
            </a:r>
            <a:r>
              <a:rPr lang="en-US" dirty="0"/>
              <a:t>, although most trees with damage </a:t>
            </a:r>
            <a:r>
              <a:rPr lang="en-US" dirty="0" err="1"/>
              <a:t>refoliated</a:t>
            </a:r>
            <a:r>
              <a:rPr lang="en-US" dirty="0"/>
              <a:t> by early summer.</a:t>
            </a:r>
          </a:p>
          <a:p>
            <a:r>
              <a:rPr lang="en-US" dirty="0"/>
              <a:t>-2006: Forest Tent Caterpillar outbreak, in addition to defoliation by other pests in previous years (Pear </a:t>
            </a:r>
            <a:r>
              <a:rPr lang="en-US" dirty="0" err="1"/>
              <a:t>Thrips</a:t>
            </a:r>
            <a:r>
              <a:rPr lang="en-US" dirty="0"/>
              <a:t>, Maple Leaf Cutter)</a:t>
            </a:r>
          </a:p>
          <a:p>
            <a:r>
              <a:rPr lang="en-US" dirty="0"/>
              <a:t>-2010: spring frost damage due to below-freezing temperatures that occurred statewide during the week of May 9. With an early spring that included sugar maples leafing out several weeks earlier than normal, many trees were vulnerable. As a result, 414,901 acres of damage were recorded. Sugar maple was widely affected.</a:t>
            </a:r>
          </a:p>
          <a:p>
            <a:r>
              <a:rPr lang="en-US" dirty="0"/>
              <a:t>-Although most trees </a:t>
            </a:r>
            <a:r>
              <a:rPr lang="en-US" dirty="0" err="1"/>
              <a:t>refoliated</a:t>
            </a:r>
            <a:r>
              <a:rPr lang="en-US" dirty="0"/>
              <a:t> shortly after the freeze event, new growth did not fully expand. Some trees did not </a:t>
            </a:r>
            <a:r>
              <a:rPr lang="en-US" dirty="0" err="1"/>
              <a:t>refoliate</a:t>
            </a:r>
            <a:r>
              <a:rPr lang="en-US" dirty="0"/>
              <a:t> at all, and retained damaged leaves all summer. Intermittent dry periods may have been responsible for the incomplete </a:t>
            </a:r>
            <a:r>
              <a:rPr lang="en-US" dirty="0" err="1"/>
              <a:t>refoliation</a:t>
            </a:r>
            <a:r>
              <a:rPr lang="en-US" dirty="0"/>
              <a:t>. </a:t>
            </a:r>
          </a:p>
          <a:p>
            <a:endParaRPr lang="en-US" dirty="0"/>
          </a:p>
        </p:txBody>
      </p:sp>
      <p:sp>
        <p:nvSpPr>
          <p:cNvPr id="4" name="Slide Number Placeholder 3"/>
          <p:cNvSpPr>
            <a:spLocks noGrp="1"/>
          </p:cNvSpPr>
          <p:nvPr>
            <p:ph type="sldNum" sz="quarter" idx="10"/>
          </p:nvPr>
        </p:nvSpPr>
        <p:spPr/>
        <p:txBody>
          <a:bodyPr/>
          <a:lstStyle/>
          <a:p>
            <a:fld id="{6B757593-45E5-4D1D-89BB-96B36E31C6F4}" type="slidenum">
              <a:rPr lang="en-US" smtClean="0"/>
              <a:t>20</a:t>
            </a:fld>
            <a:endParaRPr lang="en-US"/>
          </a:p>
        </p:txBody>
      </p:sp>
    </p:spTree>
    <p:extLst>
      <p:ext uri="{BB962C8B-B14F-4D97-AF65-F5344CB8AC3E}">
        <p14:creationId xmlns:p14="http://schemas.microsoft.com/office/powerpoint/2010/main" val="8509894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consistent with patterns seen across the region due to effects of acid deposition, post-1980</a:t>
            </a:r>
          </a:p>
        </p:txBody>
      </p:sp>
      <p:sp>
        <p:nvSpPr>
          <p:cNvPr id="4" name="Slide Number Placeholder 3"/>
          <p:cNvSpPr>
            <a:spLocks noGrp="1"/>
          </p:cNvSpPr>
          <p:nvPr>
            <p:ph type="sldNum" sz="quarter" idx="10"/>
          </p:nvPr>
        </p:nvSpPr>
        <p:spPr/>
        <p:txBody>
          <a:bodyPr/>
          <a:lstStyle/>
          <a:p>
            <a:fld id="{6B757593-45E5-4D1D-89BB-96B36E31C6F4}" type="slidenum">
              <a:rPr lang="en-US" smtClean="0"/>
              <a:t>21</a:t>
            </a:fld>
            <a:endParaRPr lang="en-US"/>
          </a:p>
        </p:txBody>
      </p:sp>
    </p:spTree>
    <p:extLst>
      <p:ext uri="{BB962C8B-B14F-4D97-AF65-F5344CB8AC3E}">
        <p14:creationId xmlns:p14="http://schemas.microsoft.com/office/powerpoint/2010/main" val="33398300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stands out is the amount of variability: year to year variability, and also variability among sites, as evident with the error bars</a:t>
            </a:r>
          </a:p>
          <a:p>
            <a:r>
              <a:rPr lang="en-US" dirty="0"/>
              <a:t>-what could explain this variability?</a:t>
            </a:r>
          </a:p>
        </p:txBody>
      </p:sp>
      <p:sp>
        <p:nvSpPr>
          <p:cNvPr id="4" name="Slide Number Placeholder 3"/>
          <p:cNvSpPr>
            <a:spLocks noGrp="1"/>
          </p:cNvSpPr>
          <p:nvPr>
            <p:ph type="sldNum" sz="quarter" idx="10"/>
          </p:nvPr>
        </p:nvSpPr>
        <p:spPr/>
        <p:txBody>
          <a:bodyPr/>
          <a:lstStyle/>
          <a:p>
            <a:fld id="{6B757593-45E5-4D1D-89BB-96B36E31C6F4}" type="slidenum">
              <a:rPr lang="en-US" smtClean="0"/>
              <a:t>22</a:t>
            </a:fld>
            <a:endParaRPr lang="en-US"/>
          </a:p>
        </p:txBody>
      </p:sp>
    </p:spTree>
    <p:extLst>
      <p:ext uri="{BB962C8B-B14F-4D97-AF65-F5344CB8AC3E}">
        <p14:creationId xmlns:p14="http://schemas.microsoft.com/office/powerpoint/2010/main" val="38555579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-red oak is growing better than sugar maple</a:t>
            </a:r>
            <a:endParaRPr lang="en-US" sz="1200" b="0"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-red oak: higher elevation sites growing significantly less than lower elevation sites. This could suggest that this species is temperature limited, since we are in the northern part of the species’ range.</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62972B8-EB29-4B24-9503-5A458FED9FC6}" type="slidenum">
              <a:rPr lang="en-US" smtClean="0"/>
              <a:t>23</a:t>
            </a:fld>
            <a:endParaRPr lang="en-US"/>
          </a:p>
        </p:txBody>
      </p:sp>
    </p:spTree>
    <p:extLst>
      <p:ext uri="{BB962C8B-B14F-4D97-AF65-F5344CB8AC3E}">
        <p14:creationId xmlns:p14="http://schemas.microsoft.com/office/powerpoint/2010/main" val="33276117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62972B8-EB29-4B24-9503-5A458FED9FC6}" type="slidenum">
              <a:rPr lang="en-US" smtClean="0"/>
              <a:t>24</a:t>
            </a:fld>
            <a:endParaRPr lang="en-US"/>
          </a:p>
        </p:txBody>
      </p:sp>
    </p:spTree>
    <p:extLst>
      <p:ext uri="{BB962C8B-B14F-4D97-AF65-F5344CB8AC3E}">
        <p14:creationId xmlns:p14="http://schemas.microsoft.com/office/powerpoint/2010/main" val="19123874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goal of detrending is to preserve as much long-term variation in ring widths as possible, which can be difficult in closed-canopy forests, where competition and stand disturbance may obscure climate signals (Cook and Peters 1981). </a:t>
            </a:r>
          </a:p>
          <a:p>
            <a:r>
              <a:rPr lang="en-US" sz="1200" kern="1200" dirty="0">
                <a:solidFill>
                  <a:schemeClr val="tx1"/>
                </a:solidFill>
                <a:effectLst/>
                <a:latin typeface="+mn-lt"/>
                <a:ea typeface="+mn-ea"/>
                <a:cs typeface="+mn-cs"/>
              </a:rPr>
              <a:t>-</a:t>
            </a:r>
            <a:r>
              <a:rPr lang="en-US" dirty="0"/>
              <a:t>frequency response is 0.50 at a wavelength of 0.67 * “series length in years”</a:t>
            </a:r>
          </a:p>
          <a:p>
            <a:r>
              <a:rPr lang="en-US" sz="1200" b="1" kern="1200" dirty="0">
                <a:solidFill>
                  <a:schemeClr val="tx1"/>
                </a:solidFill>
                <a:effectLst/>
                <a:latin typeface="+mn-lt"/>
                <a:ea typeface="+mn-ea"/>
                <a:cs typeface="+mn-cs"/>
              </a:rPr>
              <a:t>-residual RWI chronologies were then used in subsequent analyses of climate-growth relationships </a:t>
            </a:r>
          </a:p>
        </p:txBody>
      </p:sp>
      <p:sp>
        <p:nvSpPr>
          <p:cNvPr id="4" name="Slide Number Placeholder 3"/>
          <p:cNvSpPr>
            <a:spLocks noGrp="1"/>
          </p:cNvSpPr>
          <p:nvPr>
            <p:ph type="sldNum" sz="quarter" idx="10"/>
          </p:nvPr>
        </p:nvSpPr>
        <p:spPr/>
        <p:txBody>
          <a:bodyPr/>
          <a:lstStyle/>
          <a:p>
            <a:fld id="{262972B8-EB29-4B24-9503-5A458FED9FC6}" type="slidenum">
              <a:rPr lang="en-US" smtClean="0"/>
              <a:t>25</a:t>
            </a:fld>
            <a:endParaRPr lang="en-US"/>
          </a:p>
        </p:txBody>
      </p:sp>
    </p:spTree>
    <p:extLst>
      <p:ext uri="{BB962C8B-B14F-4D97-AF65-F5344CB8AC3E}">
        <p14:creationId xmlns:p14="http://schemas.microsoft.com/office/powerpoint/2010/main" val="39330346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-explain the two axes</a:t>
            </a:r>
          </a:p>
          <a:p>
            <a:r>
              <a:rPr lang="en-US" dirty="0"/>
              <a:t>-however, when we standardize to a dimensionless index (RWI), we don’t see an increasing trend, but rather a steady trend.</a:t>
            </a:r>
          </a:p>
          <a:p>
            <a:r>
              <a:rPr lang="en-US" dirty="0"/>
              <a:t>-BAI detrending method still includes age- and size-related growth trends, so that may be what we are seeing with BAI growth.</a:t>
            </a:r>
          </a:p>
        </p:txBody>
      </p:sp>
      <p:sp>
        <p:nvSpPr>
          <p:cNvPr id="4" name="Slide Number Placeholder 3"/>
          <p:cNvSpPr>
            <a:spLocks noGrp="1"/>
          </p:cNvSpPr>
          <p:nvPr>
            <p:ph type="sldNum" sz="quarter" idx="10"/>
          </p:nvPr>
        </p:nvSpPr>
        <p:spPr/>
        <p:txBody>
          <a:bodyPr/>
          <a:lstStyle/>
          <a:p>
            <a:fld id="{6B757593-45E5-4D1D-89BB-96B36E31C6F4}" type="slidenum">
              <a:rPr lang="en-US" smtClean="0"/>
              <a:t>26</a:t>
            </a:fld>
            <a:endParaRPr lang="en-US"/>
          </a:p>
        </p:txBody>
      </p:sp>
    </p:spTree>
    <p:extLst>
      <p:ext uri="{BB962C8B-B14F-4D97-AF65-F5344CB8AC3E}">
        <p14:creationId xmlns:p14="http://schemas.microsoft.com/office/powerpoint/2010/main" val="38994767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-explain the two axes</a:t>
            </a:r>
          </a:p>
          <a:p>
            <a:r>
              <a:rPr lang="en-US" dirty="0"/>
              <a:t>-however, when we standardize to a dimensionless index (RWI), we don’t see an increasing trend, but rather a steady trend.</a:t>
            </a:r>
          </a:p>
          <a:p>
            <a:r>
              <a:rPr lang="en-US" dirty="0"/>
              <a:t>-BAI detrending method still includes age- and size-related growth trends, so that may be what we are seeing with BAI growth.</a:t>
            </a:r>
          </a:p>
        </p:txBody>
      </p:sp>
      <p:sp>
        <p:nvSpPr>
          <p:cNvPr id="4" name="Slide Number Placeholder 3"/>
          <p:cNvSpPr>
            <a:spLocks noGrp="1"/>
          </p:cNvSpPr>
          <p:nvPr>
            <p:ph type="sldNum" sz="quarter" idx="10"/>
          </p:nvPr>
        </p:nvSpPr>
        <p:spPr/>
        <p:txBody>
          <a:bodyPr/>
          <a:lstStyle/>
          <a:p>
            <a:fld id="{6B757593-45E5-4D1D-89BB-96B36E31C6F4}" type="slidenum">
              <a:rPr lang="en-US" smtClean="0"/>
              <a:t>27</a:t>
            </a:fld>
            <a:endParaRPr lang="en-US"/>
          </a:p>
        </p:txBody>
      </p:sp>
    </p:spTree>
    <p:extLst>
      <p:ext uri="{BB962C8B-B14F-4D97-AF65-F5344CB8AC3E}">
        <p14:creationId xmlns:p14="http://schemas.microsoft.com/office/powerpoint/2010/main" val="22518053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-SPEI: a moisture index, looked at four different time scales</a:t>
            </a:r>
          </a:p>
          <a:p>
            <a:r>
              <a:rPr lang="en-US" dirty="0"/>
              <a:t>-values for current and previous year, although today just talking about current year</a:t>
            </a:r>
          </a:p>
        </p:txBody>
      </p:sp>
      <p:sp>
        <p:nvSpPr>
          <p:cNvPr id="4" name="Slide Number Placeholder 3"/>
          <p:cNvSpPr>
            <a:spLocks noGrp="1"/>
          </p:cNvSpPr>
          <p:nvPr>
            <p:ph type="sldNum" sz="quarter" idx="10"/>
          </p:nvPr>
        </p:nvSpPr>
        <p:spPr/>
        <p:txBody>
          <a:bodyPr/>
          <a:lstStyle/>
          <a:p>
            <a:fld id="{6B757593-45E5-4D1D-89BB-96B36E31C6F4}" type="slidenum">
              <a:rPr lang="en-US" smtClean="0"/>
              <a:t>28</a:t>
            </a:fld>
            <a:endParaRPr lang="en-US"/>
          </a:p>
        </p:txBody>
      </p:sp>
    </p:spTree>
    <p:extLst>
      <p:ext uri="{BB962C8B-B14F-4D97-AF65-F5344CB8AC3E}">
        <p14:creationId xmlns:p14="http://schemas.microsoft.com/office/powerpoint/2010/main" val="18638907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a:r>
            <a:r>
              <a:rPr lang="en-US" dirty="0">
                <a:latin typeface="Arial" panose="020B0604020202020204" pitchFamily="34" charset="0"/>
                <a:cs typeface="Arial" panose="020B0604020202020204" pitchFamily="34" charset="0"/>
              </a:rPr>
              <a:t>Graph of significant bootstrapped climate- and deposition-growth correlations (r) with mean RWI by variable type</a:t>
            </a:r>
            <a:endParaRPr lang="en-US" dirty="0"/>
          </a:p>
          <a:p>
            <a:r>
              <a:rPr lang="en-US" dirty="0"/>
              <a:t>-all variables related to precipitation or moisture are in blue/green</a:t>
            </a:r>
          </a:p>
          <a:p>
            <a:r>
              <a:rPr lang="en-US" dirty="0"/>
              <a:t>-Jun </a:t>
            </a:r>
            <a:r>
              <a:rPr lang="en-US" dirty="0" err="1"/>
              <a:t>tmax</a:t>
            </a:r>
            <a:r>
              <a:rPr lang="en-US" dirty="0"/>
              <a:t> is in red</a:t>
            </a:r>
          </a:p>
          <a:p>
            <a:r>
              <a:rPr lang="en-US" dirty="0"/>
              <a:t>-What clearly stands out is the importance of precipitation. Red oak have tap roots, and can access </a:t>
            </a:r>
          </a:p>
        </p:txBody>
      </p:sp>
      <p:sp>
        <p:nvSpPr>
          <p:cNvPr id="4" name="Slide Number Placeholder 3"/>
          <p:cNvSpPr>
            <a:spLocks noGrp="1"/>
          </p:cNvSpPr>
          <p:nvPr>
            <p:ph type="sldNum" sz="quarter" idx="10"/>
          </p:nvPr>
        </p:nvSpPr>
        <p:spPr/>
        <p:txBody>
          <a:bodyPr/>
          <a:lstStyle/>
          <a:p>
            <a:fld id="{6B757593-45E5-4D1D-89BB-96B36E31C6F4}" type="slidenum">
              <a:rPr lang="en-US" smtClean="0"/>
              <a:t>29</a:t>
            </a:fld>
            <a:endParaRPr lang="en-US"/>
          </a:p>
        </p:txBody>
      </p:sp>
    </p:spTree>
    <p:extLst>
      <p:ext uri="{BB962C8B-B14F-4D97-AF65-F5344CB8AC3E}">
        <p14:creationId xmlns:p14="http://schemas.microsoft.com/office/powerpoint/2010/main" val="35688327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you are all aware, climate change is causing increases in temperature and precipitation in the northeast.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6B757593-45E5-4D1D-89BB-96B36E31C6F4}" type="slidenum">
              <a:rPr lang="en-US" smtClean="0"/>
              <a:t>3</a:t>
            </a:fld>
            <a:endParaRPr lang="en-US"/>
          </a:p>
        </p:txBody>
      </p:sp>
    </p:spTree>
    <p:extLst>
      <p:ext uri="{BB962C8B-B14F-4D97-AF65-F5344CB8AC3E}">
        <p14:creationId xmlns:p14="http://schemas.microsoft.com/office/powerpoint/2010/main" val="140399066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-ring-porous woods have wide and long vessels in the earlywood, which allows for the movement of impressive quantities of water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-red oak also has tap roots to access more water, so the vessels are highly efficient at transporting water even in drought conditions.</a:t>
            </a:r>
          </a:p>
          <a:p>
            <a:r>
              <a:rPr lang="en-US" sz="1200" kern="1200" dirty="0">
                <a:solidFill>
                  <a:schemeClr val="tx1"/>
                </a:solidFill>
                <a:effectLst/>
                <a:latin typeface="+mn-lt"/>
                <a:ea typeface="+mn-ea"/>
                <a:cs typeface="+mn-cs"/>
              </a:rPr>
              <a:t>-However, these large vessels are at greater risk of air bubbles. </a:t>
            </a:r>
          </a:p>
        </p:txBody>
      </p:sp>
      <p:sp>
        <p:nvSpPr>
          <p:cNvPr id="4" name="Slide Number Placeholder 3"/>
          <p:cNvSpPr>
            <a:spLocks noGrp="1"/>
          </p:cNvSpPr>
          <p:nvPr>
            <p:ph type="sldNum" sz="quarter" idx="10"/>
          </p:nvPr>
        </p:nvSpPr>
        <p:spPr/>
        <p:txBody>
          <a:bodyPr/>
          <a:lstStyle/>
          <a:p>
            <a:fld id="{6B757593-45E5-4D1D-89BB-96B36E31C6F4}" type="slidenum">
              <a:rPr lang="en-US" smtClean="0"/>
              <a:t>30</a:t>
            </a:fld>
            <a:endParaRPr lang="en-US"/>
          </a:p>
        </p:txBody>
      </p:sp>
    </p:spTree>
    <p:extLst>
      <p:ext uri="{BB962C8B-B14F-4D97-AF65-F5344CB8AC3E}">
        <p14:creationId xmlns:p14="http://schemas.microsoft.com/office/powerpoint/2010/main" val="297545030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-red oak also has tap roots to access more water, so the vessels are highly efficient at transporting water even in drought conditions.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-However, </a:t>
            </a:r>
            <a:r>
              <a:rPr lang="en-US" sz="1200" kern="1200" dirty="0">
                <a:solidFill>
                  <a:schemeClr val="tx1"/>
                </a:solidFill>
                <a:effectLst/>
                <a:latin typeface="+mn-lt"/>
                <a:ea typeface="+mn-ea"/>
                <a:cs typeface="+mn-cs"/>
              </a:rPr>
              <a:t>trees have to ensure that the columns of water in their vessels do not contain any air- a broken column is not able to lift water.</a:t>
            </a:r>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-In wide tubes, there is less friction from the walls compared to the volume of water, so there is less help in holding the water column together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-this can cause vesse</a:t>
            </a:r>
            <a:r>
              <a:rPr lang="en-US" sz="1200" kern="1200" dirty="0">
                <a:solidFill>
                  <a:schemeClr val="tx1"/>
                </a:solidFill>
                <a:effectLst/>
                <a:latin typeface="+mn-lt"/>
                <a:ea typeface="+mn-ea"/>
                <a:cs typeface="+mn-cs"/>
              </a:rPr>
              <a:t>ls to cavitate under hot dry conditions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6B757593-45E5-4D1D-89BB-96B36E31C6F4}" type="slidenum">
              <a:rPr lang="en-US" smtClean="0"/>
              <a:t>31</a:t>
            </a:fld>
            <a:endParaRPr lang="en-US"/>
          </a:p>
        </p:txBody>
      </p:sp>
    </p:spTree>
    <p:extLst>
      <p:ext uri="{BB962C8B-B14F-4D97-AF65-F5344CB8AC3E}">
        <p14:creationId xmlns:p14="http://schemas.microsoft.com/office/powerpoint/2010/main" val="242115239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-To prevent this, ring-porous trees will close their stomata so as to prevent losing too much water through transpiration, so leaves are not reaching net photosynthesis. June is also still during the period of leaf-out, so the trees are losing critical time for leaf infrastructure.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is a likely explanation for why we see negative relationship with summer temperatures.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-oaks tend to have a lower leaf water potential threshold for stomatal closure relative to co-occurring trees of other genera (Abrams 1990, Elliott 2015), so it may be interesting to compare these results to how co-occurring species are faring.</a:t>
            </a:r>
            <a:endParaRPr lang="en-US" dirty="0"/>
          </a:p>
          <a:p>
            <a:endParaRPr lang="en-US" dirty="0"/>
          </a:p>
        </p:txBody>
      </p:sp>
      <p:sp>
        <p:nvSpPr>
          <p:cNvPr id="4" name="Slide Number Placeholder 3"/>
          <p:cNvSpPr>
            <a:spLocks noGrp="1"/>
          </p:cNvSpPr>
          <p:nvPr>
            <p:ph type="sldNum" sz="quarter" idx="10"/>
          </p:nvPr>
        </p:nvSpPr>
        <p:spPr/>
        <p:txBody>
          <a:bodyPr/>
          <a:lstStyle/>
          <a:p>
            <a:fld id="{6B757593-45E5-4D1D-89BB-96B36E31C6F4}" type="slidenum">
              <a:rPr lang="en-US" smtClean="0"/>
              <a:t>32</a:t>
            </a:fld>
            <a:endParaRPr lang="en-US"/>
          </a:p>
        </p:txBody>
      </p:sp>
    </p:spTree>
    <p:extLst>
      <p:ext uri="{BB962C8B-B14F-4D97-AF65-F5344CB8AC3E}">
        <p14:creationId xmlns:p14="http://schemas.microsoft.com/office/powerpoint/2010/main" val="254289051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-Jun SPEI01, Aug SPEI03 speak to the drought intolerance of this species, due to shallow root system- the species grows better when the growing season has more precipitation.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-June </a:t>
            </a:r>
            <a:r>
              <a:rPr lang="en-US" dirty="0" err="1"/>
              <a:t>Tmin</a:t>
            </a:r>
            <a:r>
              <a:rPr lang="en-US" dirty="0"/>
              <a:t>: positive correlation. Higher minimum June temp.’s allows for a longer growing season- this is at the time of leaf-out.</a:t>
            </a:r>
          </a:p>
        </p:txBody>
      </p:sp>
      <p:sp>
        <p:nvSpPr>
          <p:cNvPr id="4" name="Slide Number Placeholder 3"/>
          <p:cNvSpPr>
            <a:spLocks noGrp="1"/>
          </p:cNvSpPr>
          <p:nvPr>
            <p:ph type="sldNum" sz="quarter" idx="10"/>
          </p:nvPr>
        </p:nvSpPr>
        <p:spPr/>
        <p:txBody>
          <a:bodyPr/>
          <a:lstStyle/>
          <a:p>
            <a:fld id="{6B757593-45E5-4D1D-89BB-96B36E31C6F4}" type="slidenum">
              <a:rPr lang="en-US" smtClean="0"/>
              <a:t>33</a:t>
            </a:fld>
            <a:endParaRPr lang="en-US"/>
          </a:p>
        </p:txBody>
      </p:sp>
    </p:spTree>
    <p:extLst>
      <p:ext uri="{BB962C8B-B14F-4D97-AF65-F5344CB8AC3E}">
        <p14:creationId xmlns:p14="http://schemas.microsoft.com/office/powerpoint/2010/main" val="382234782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-Increased frequency of soil freezing events could alter fine root dynamics within the northern hardwood forest disrupting the normally tight coupling between nutrient mineralization and uptake (Tierney 2001)</a:t>
            </a:r>
          </a:p>
          <a:p>
            <a:r>
              <a:rPr lang="en-US" dirty="0"/>
              <a:t>-This species is not drought tolerant.</a:t>
            </a:r>
          </a:p>
        </p:txBody>
      </p:sp>
      <p:sp>
        <p:nvSpPr>
          <p:cNvPr id="4" name="Slide Number Placeholder 3"/>
          <p:cNvSpPr>
            <a:spLocks noGrp="1"/>
          </p:cNvSpPr>
          <p:nvPr>
            <p:ph type="sldNum" sz="quarter" idx="10"/>
          </p:nvPr>
        </p:nvSpPr>
        <p:spPr/>
        <p:txBody>
          <a:bodyPr/>
          <a:lstStyle/>
          <a:p>
            <a:fld id="{6B757593-45E5-4D1D-89BB-96B36E31C6F4}" type="slidenum">
              <a:rPr lang="en-US" smtClean="0"/>
              <a:t>34</a:t>
            </a:fld>
            <a:endParaRPr lang="en-US"/>
          </a:p>
        </p:txBody>
      </p:sp>
    </p:spTree>
    <p:extLst>
      <p:ext uri="{BB962C8B-B14F-4D97-AF65-F5344CB8AC3E}">
        <p14:creationId xmlns:p14="http://schemas.microsoft.com/office/powerpoint/2010/main" val="215840104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-Jun SPEI01, Aug SPEI03 speak to the drought intolerance of this species, due to shallow root system- the species grows better when the growing season has more precipitation.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-June </a:t>
            </a:r>
            <a:r>
              <a:rPr lang="en-US" dirty="0" err="1"/>
              <a:t>Tmin</a:t>
            </a:r>
            <a:r>
              <a:rPr lang="en-US" dirty="0"/>
              <a:t>: positive correlation. Higher minimum June temp.’s allows for a longer growing season- this is at the time of leaf-out.</a:t>
            </a:r>
          </a:p>
        </p:txBody>
      </p:sp>
      <p:sp>
        <p:nvSpPr>
          <p:cNvPr id="4" name="Slide Number Placeholder 3"/>
          <p:cNvSpPr>
            <a:spLocks noGrp="1"/>
          </p:cNvSpPr>
          <p:nvPr>
            <p:ph type="sldNum" sz="quarter" idx="10"/>
          </p:nvPr>
        </p:nvSpPr>
        <p:spPr/>
        <p:txBody>
          <a:bodyPr/>
          <a:lstStyle/>
          <a:p>
            <a:fld id="{6B757593-45E5-4D1D-89BB-96B36E31C6F4}" type="slidenum">
              <a:rPr lang="en-US" smtClean="0"/>
              <a:t>35</a:t>
            </a:fld>
            <a:endParaRPr lang="en-US"/>
          </a:p>
        </p:txBody>
      </p:sp>
    </p:spTree>
    <p:extLst>
      <p:ext uri="{BB962C8B-B14F-4D97-AF65-F5344CB8AC3E}">
        <p14:creationId xmlns:p14="http://schemas.microsoft.com/office/powerpoint/2010/main" val="361586232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-SPEI-03: moisture index for three months. One possible explanation for Feb SPEI-03 and March Min T could be the importance of snow in insulating the roots of sugar maple, and protection from freezing (citation)</a:t>
            </a:r>
          </a:p>
        </p:txBody>
      </p:sp>
      <p:sp>
        <p:nvSpPr>
          <p:cNvPr id="4" name="Slide Number Placeholder 3"/>
          <p:cNvSpPr>
            <a:spLocks noGrp="1"/>
          </p:cNvSpPr>
          <p:nvPr>
            <p:ph type="sldNum" sz="quarter" idx="10"/>
          </p:nvPr>
        </p:nvSpPr>
        <p:spPr/>
        <p:txBody>
          <a:bodyPr/>
          <a:lstStyle/>
          <a:p>
            <a:fld id="{6B757593-45E5-4D1D-89BB-96B36E31C6F4}" type="slidenum">
              <a:rPr lang="en-US" smtClean="0"/>
              <a:t>36</a:t>
            </a:fld>
            <a:endParaRPr lang="en-US"/>
          </a:p>
        </p:txBody>
      </p:sp>
    </p:spTree>
    <p:extLst>
      <p:ext uri="{BB962C8B-B14F-4D97-AF65-F5344CB8AC3E}">
        <p14:creationId xmlns:p14="http://schemas.microsoft.com/office/powerpoint/2010/main" val="139635221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-Increased frequency of soil freezing events could alter fine root dynamics within the northern hardwood forest disrupting the normally tight coupling between nutrient mineralization and uptake (Tierney 2001)</a:t>
            </a:r>
          </a:p>
          <a:p>
            <a:r>
              <a:rPr lang="en-US" dirty="0"/>
              <a:t>-This species is not drought tolerant.</a:t>
            </a:r>
          </a:p>
        </p:txBody>
      </p:sp>
      <p:sp>
        <p:nvSpPr>
          <p:cNvPr id="4" name="Slide Number Placeholder 3"/>
          <p:cNvSpPr>
            <a:spLocks noGrp="1"/>
          </p:cNvSpPr>
          <p:nvPr>
            <p:ph type="sldNum" sz="quarter" idx="10"/>
          </p:nvPr>
        </p:nvSpPr>
        <p:spPr/>
        <p:txBody>
          <a:bodyPr/>
          <a:lstStyle/>
          <a:p>
            <a:fld id="{6B757593-45E5-4D1D-89BB-96B36E31C6F4}" type="slidenum">
              <a:rPr lang="en-US" smtClean="0"/>
              <a:t>37</a:t>
            </a:fld>
            <a:endParaRPr lang="en-US"/>
          </a:p>
        </p:txBody>
      </p:sp>
    </p:spTree>
    <p:extLst>
      <p:ext uri="{BB962C8B-B14F-4D97-AF65-F5344CB8AC3E}">
        <p14:creationId xmlns:p14="http://schemas.microsoft.com/office/powerpoint/2010/main" val="135395901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Arial" panose="020B0604020202020204" pitchFamily="34" charset="0"/>
                <a:cs typeface="Arial" panose="020B0604020202020204" pitchFamily="34" charset="0"/>
              </a:rPr>
              <a:t>-NOAA technical report on climate of the northeast</a:t>
            </a:r>
          </a:p>
          <a:p>
            <a:r>
              <a:rPr lang="en-US" sz="1200" dirty="0">
                <a:latin typeface="Arial" panose="020B0604020202020204" pitchFamily="34" charset="0"/>
                <a:cs typeface="Arial" panose="020B0604020202020204" pitchFamily="34" charset="0"/>
              </a:rPr>
              <a:t>-Precipitation anomalies (deviations from the 1901-1960 average, inches), for annual (black), winter (blue), spring (green), summer (red), and fall (orange). For the Northeast US. Only annual and fall are significantly increasing.</a:t>
            </a:r>
          </a:p>
          <a:p>
            <a:r>
              <a:rPr lang="en-US" sz="1200" dirty="0">
                <a:latin typeface="Arial" panose="020B0604020202020204" pitchFamily="34" charset="0"/>
                <a:cs typeface="Arial" panose="020B0604020202020204" pitchFamily="34" charset="0"/>
              </a:rPr>
              <a:t>-so although annual precipitation is in increasing, it’s not increasing during the months that appear to be beneficial for red oak growth. </a:t>
            </a:r>
            <a:endParaRPr lang="en-US" dirty="0"/>
          </a:p>
        </p:txBody>
      </p:sp>
      <p:sp>
        <p:nvSpPr>
          <p:cNvPr id="4" name="Slide Number Placeholder 3"/>
          <p:cNvSpPr>
            <a:spLocks noGrp="1"/>
          </p:cNvSpPr>
          <p:nvPr>
            <p:ph type="sldNum" sz="quarter" idx="10"/>
          </p:nvPr>
        </p:nvSpPr>
        <p:spPr/>
        <p:txBody>
          <a:bodyPr/>
          <a:lstStyle/>
          <a:p>
            <a:fld id="{6B757593-45E5-4D1D-89BB-96B36E31C6F4}" type="slidenum">
              <a:rPr lang="en-US" smtClean="0"/>
              <a:t>39</a:t>
            </a:fld>
            <a:endParaRPr lang="en-US"/>
          </a:p>
        </p:txBody>
      </p:sp>
    </p:spTree>
    <p:extLst>
      <p:ext uri="{BB962C8B-B14F-4D97-AF65-F5344CB8AC3E}">
        <p14:creationId xmlns:p14="http://schemas.microsoft.com/office/powerpoint/2010/main" val="19221407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-Simulated difference in seasonal mean precipitation (%) for the Northeast region, for 2041-2070 with respect to the reference period of 1971-2000.  Note that these projections are uncertain.</a:t>
            </a:r>
          </a:p>
          <a:p>
            <a:r>
              <a:rPr lang="en-US" dirty="0"/>
              <a:t>-These are multi-model means from 11 NARCCAP regional climate simulations for the high (A2) emissions scenario.</a:t>
            </a:r>
          </a:p>
          <a:p>
            <a:r>
              <a:rPr lang="en-US" dirty="0"/>
              <a:t>-If red oak has exhibited a positive relationship with summer precipitation, rather than months in which precipitation is projected to increase, then this species may not actually benefit from both observed and projected changes in seasonal precipitation.</a:t>
            </a:r>
          </a:p>
        </p:txBody>
      </p:sp>
      <p:sp>
        <p:nvSpPr>
          <p:cNvPr id="4" name="Slide Number Placeholder 3"/>
          <p:cNvSpPr>
            <a:spLocks noGrp="1"/>
          </p:cNvSpPr>
          <p:nvPr>
            <p:ph type="sldNum" sz="quarter" idx="10"/>
          </p:nvPr>
        </p:nvSpPr>
        <p:spPr/>
        <p:txBody>
          <a:bodyPr/>
          <a:lstStyle/>
          <a:p>
            <a:fld id="{6B757593-45E5-4D1D-89BB-96B36E31C6F4}" type="slidenum">
              <a:rPr lang="en-US" smtClean="0"/>
              <a:t>40</a:t>
            </a:fld>
            <a:endParaRPr lang="en-US"/>
          </a:p>
        </p:txBody>
      </p:sp>
    </p:spTree>
    <p:extLst>
      <p:ext uri="{BB962C8B-B14F-4D97-AF65-F5344CB8AC3E}">
        <p14:creationId xmlns:p14="http://schemas.microsoft.com/office/powerpoint/2010/main" val="20307117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This increase in precipitation has actually been greater in the northeast than in other regions of the country over the past century.</a:t>
            </a:r>
          </a:p>
        </p:txBody>
      </p:sp>
      <p:sp>
        <p:nvSpPr>
          <p:cNvPr id="4" name="Slide Number Placeholder 3"/>
          <p:cNvSpPr>
            <a:spLocks noGrp="1"/>
          </p:cNvSpPr>
          <p:nvPr>
            <p:ph type="sldNum" sz="quarter" idx="10"/>
          </p:nvPr>
        </p:nvSpPr>
        <p:spPr/>
        <p:txBody>
          <a:bodyPr/>
          <a:lstStyle/>
          <a:p>
            <a:fld id="{6B757593-45E5-4D1D-89BB-96B36E31C6F4}" type="slidenum">
              <a:rPr lang="en-US" smtClean="0"/>
              <a:t>4</a:t>
            </a:fld>
            <a:endParaRPr lang="en-US"/>
          </a:p>
        </p:txBody>
      </p:sp>
    </p:spTree>
    <p:extLst>
      <p:ext uri="{BB962C8B-B14F-4D97-AF65-F5344CB8AC3E}">
        <p14:creationId xmlns:p14="http://schemas.microsoft.com/office/powerpoint/2010/main" val="275061269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Temperature anomaly (deviations from the 1901-1960 average, °F) for annual (black), winter (blue), spring (green), summer (red), and fall (orange), for the Northeast U.S.</a:t>
            </a:r>
          </a:p>
        </p:txBody>
      </p:sp>
      <p:sp>
        <p:nvSpPr>
          <p:cNvPr id="4" name="Slide Number Placeholder 3"/>
          <p:cNvSpPr>
            <a:spLocks noGrp="1"/>
          </p:cNvSpPr>
          <p:nvPr>
            <p:ph type="sldNum" sz="quarter" idx="10"/>
          </p:nvPr>
        </p:nvSpPr>
        <p:spPr/>
        <p:txBody>
          <a:bodyPr/>
          <a:lstStyle/>
          <a:p>
            <a:fld id="{6B757593-45E5-4D1D-89BB-96B36E31C6F4}" type="slidenum">
              <a:rPr lang="en-US" smtClean="0"/>
              <a:t>41</a:t>
            </a:fld>
            <a:endParaRPr lang="en-US"/>
          </a:p>
        </p:txBody>
      </p:sp>
    </p:spTree>
    <p:extLst>
      <p:ext uri="{BB962C8B-B14F-4D97-AF65-F5344CB8AC3E}">
        <p14:creationId xmlns:p14="http://schemas.microsoft.com/office/powerpoint/2010/main" val="380100619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Temperature anomaly (deviations from the 1901-1960 average, °F) for annual (black), winter (blue), spring (green), summer (red), and fall (orange), for the Northeast U.S.</a:t>
            </a:r>
          </a:p>
        </p:txBody>
      </p:sp>
      <p:sp>
        <p:nvSpPr>
          <p:cNvPr id="4" name="Slide Number Placeholder 3"/>
          <p:cNvSpPr>
            <a:spLocks noGrp="1"/>
          </p:cNvSpPr>
          <p:nvPr>
            <p:ph type="sldNum" sz="quarter" idx="10"/>
          </p:nvPr>
        </p:nvSpPr>
        <p:spPr/>
        <p:txBody>
          <a:bodyPr/>
          <a:lstStyle/>
          <a:p>
            <a:fld id="{6B757593-45E5-4D1D-89BB-96B36E31C6F4}" type="slidenum">
              <a:rPr lang="en-US" smtClean="0"/>
              <a:t>42</a:t>
            </a:fld>
            <a:endParaRPr lang="en-US"/>
          </a:p>
        </p:txBody>
      </p:sp>
    </p:spTree>
    <p:extLst>
      <p:ext uri="{BB962C8B-B14F-4D97-AF65-F5344CB8AC3E}">
        <p14:creationId xmlns:p14="http://schemas.microsoft.com/office/powerpoint/2010/main" val="17587670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-While we are certain of the changes taking place in weather and climate</a:t>
            </a:r>
          </a:p>
          <a:p>
            <a:r>
              <a:rPr lang="en-US" sz="1200" kern="1200" dirty="0">
                <a:solidFill>
                  <a:schemeClr val="tx1"/>
                </a:solidFill>
                <a:effectLst/>
                <a:latin typeface="+mn-lt"/>
                <a:ea typeface="+mn-ea"/>
                <a:cs typeface="+mn-cs"/>
              </a:rPr>
              <a:t>-&lt;click&gt;There are many uncertainties about how forests will responds to climate variability and its complex consequences </a:t>
            </a:r>
          </a:p>
          <a:p>
            <a:r>
              <a:rPr lang="en-US" sz="1200" kern="1200" dirty="0">
                <a:solidFill>
                  <a:schemeClr val="tx1"/>
                </a:solidFill>
                <a:effectLst/>
                <a:latin typeface="+mn-lt"/>
                <a:ea typeface="+mn-ea"/>
                <a:cs typeface="+mn-cs"/>
              </a:rPr>
              <a:t>-yet understanding the response and resilience of Northern Forest species to a changing climate is critical for future management.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2972B8-EB29-4B24-9503-5A458FED9F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88429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VT is in an interesting climatic zone- where the Central Hardwood and Northern hardwood forests come together. Climate change will affect these forest types, and there are many endeavors underway to understand how these changes will occur.</a:t>
            </a:r>
          </a:p>
        </p:txBody>
      </p:sp>
      <p:sp>
        <p:nvSpPr>
          <p:cNvPr id="4" name="Slide Number Placeholder 3"/>
          <p:cNvSpPr>
            <a:spLocks noGrp="1"/>
          </p:cNvSpPr>
          <p:nvPr>
            <p:ph type="sldNum" sz="quarter" idx="10"/>
          </p:nvPr>
        </p:nvSpPr>
        <p:spPr/>
        <p:txBody>
          <a:bodyPr/>
          <a:lstStyle/>
          <a:p>
            <a:fld id="{262972B8-EB29-4B24-9503-5A458FED9FC6}" type="slidenum">
              <a:rPr lang="en-US" smtClean="0"/>
              <a:t>6</a:t>
            </a:fld>
            <a:endParaRPr lang="en-US"/>
          </a:p>
        </p:txBody>
      </p:sp>
    </p:spTree>
    <p:extLst>
      <p:ext uri="{BB962C8B-B14F-4D97-AF65-F5344CB8AC3E}">
        <p14:creationId xmlns:p14="http://schemas.microsoft.com/office/powerpoint/2010/main" val="19117897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-Projections exist for how these forest types will change, such as the Climate Change Tree Atlas, which shows the oak-hickory forest moving into this region.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-Is there evidence that this is happening?</a:t>
            </a:r>
          </a:p>
        </p:txBody>
      </p:sp>
      <p:sp>
        <p:nvSpPr>
          <p:cNvPr id="4" name="Slide Number Placeholder 3"/>
          <p:cNvSpPr>
            <a:spLocks noGrp="1"/>
          </p:cNvSpPr>
          <p:nvPr>
            <p:ph type="sldNum" sz="quarter" idx="10"/>
          </p:nvPr>
        </p:nvSpPr>
        <p:spPr/>
        <p:txBody>
          <a:bodyPr/>
          <a:lstStyle/>
          <a:p>
            <a:fld id="{262972B8-EB29-4B24-9503-5A458FED9FC6}" type="slidenum">
              <a:rPr lang="en-US" smtClean="0"/>
              <a:t>7</a:t>
            </a:fld>
            <a:endParaRPr lang="en-US"/>
          </a:p>
        </p:txBody>
      </p:sp>
    </p:spTree>
    <p:extLst>
      <p:ext uri="{BB962C8B-B14F-4D97-AF65-F5344CB8AC3E}">
        <p14:creationId xmlns:p14="http://schemas.microsoft.com/office/powerpoint/2010/main" val="18443403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How forest types will change is dependent on multiple types of data. </a:t>
            </a:r>
          </a:p>
        </p:txBody>
      </p:sp>
      <p:sp>
        <p:nvSpPr>
          <p:cNvPr id="4" name="Slide Number Placeholder 3"/>
          <p:cNvSpPr>
            <a:spLocks noGrp="1"/>
          </p:cNvSpPr>
          <p:nvPr>
            <p:ph type="sldNum" sz="quarter" idx="10"/>
          </p:nvPr>
        </p:nvSpPr>
        <p:spPr/>
        <p:txBody>
          <a:bodyPr/>
          <a:lstStyle/>
          <a:p>
            <a:fld id="{6B757593-45E5-4D1D-89BB-96B36E31C6F4}" type="slidenum">
              <a:rPr lang="en-US" smtClean="0"/>
              <a:t>8</a:t>
            </a:fld>
            <a:endParaRPr lang="en-US"/>
          </a:p>
        </p:txBody>
      </p:sp>
    </p:spTree>
    <p:extLst>
      <p:ext uri="{BB962C8B-B14F-4D97-AF65-F5344CB8AC3E}">
        <p14:creationId xmlns:p14="http://schemas.microsoft.com/office/powerpoint/2010/main" val="21289695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757593-45E5-4D1D-89BB-96B36E31C6F4}" type="slidenum">
              <a:rPr lang="en-US" smtClean="0"/>
              <a:t>9</a:t>
            </a:fld>
            <a:endParaRPr lang="en-US"/>
          </a:p>
        </p:txBody>
      </p:sp>
    </p:spTree>
    <p:extLst>
      <p:ext uri="{BB962C8B-B14F-4D97-AF65-F5344CB8AC3E}">
        <p14:creationId xmlns:p14="http://schemas.microsoft.com/office/powerpoint/2010/main" val="33402190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1"/>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892" indent="0" algn="ctr">
              <a:buNone/>
              <a:defRPr>
                <a:solidFill>
                  <a:schemeClr val="tx1">
                    <a:tint val="75000"/>
                  </a:schemeClr>
                </a:solidFill>
              </a:defRPr>
            </a:lvl2pPr>
            <a:lvl3pPr marL="685783" indent="0" algn="ctr">
              <a:buNone/>
              <a:defRPr>
                <a:solidFill>
                  <a:schemeClr val="tx1">
                    <a:tint val="75000"/>
                  </a:schemeClr>
                </a:solidFill>
              </a:defRPr>
            </a:lvl3pPr>
            <a:lvl4pPr marL="1028675"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8" indent="0" algn="ctr">
              <a:buNone/>
              <a:defRPr>
                <a:solidFill>
                  <a:schemeClr val="tx1">
                    <a:tint val="75000"/>
                  </a:schemeClr>
                </a:solidFill>
              </a:defRPr>
            </a:lvl7pPr>
            <a:lvl8pPr marL="2400240" indent="0" algn="ctr">
              <a:buNone/>
              <a:defRPr>
                <a:solidFill>
                  <a:schemeClr val="tx1">
                    <a:tint val="75000"/>
                  </a:schemeClr>
                </a:solidFill>
              </a:defRPr>
            </a:lvl8pPr>
            <a:lvl9pPr marL="274313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D99D22B-EF35-4C21-9A42-132629432204}" type="datetime1">
              <a:rPr lang="en-US" smtClean="0"/>
              <a:t>12/12/2017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9EF46E-74F3-4AED-8639-5EA18AE35E07}" type="slidenum">
              <a:rPr lang="en-US" smtClean="0"/>
              <a:t>‹#›</a:t>
            </a:fld>
            <a:endParaRPr lang="en-US"/>
          </a:p>
        </p:txBody>
      </p:sp>
    </p:spTree>
    <p:extLst>
      <p:ext uri="{BB962C8B-B14F-4D97-AF65-F5344CB8AC3E}">
        <p14:creationId xmlns:p14="http://schemas.microsoft.com/office/powerpoint/2010/main" val="19998526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DA5A210-833C-4195-B688-BBC15BCFD757}" type="datetime1">
              <a:rPr lang="en-US" smtClean="0"/>
              <a:t>12/12/2017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AE9EF46E-74F3-4AED-8639-5EA18AE35E07}" type="slidenum">
              <a:rPr lang="en-US" smtClean="0"/>
              <a:pPr/>
              <a:t>‹#›</a:t>
            </a:fld>
            <a:endParaRPr lang="en-US" dirty="0"/>
          </a:p>
        </p:txBody>
      </p:sp>
    </p:spTree>
    <p:extLst>
      <p:ext uri="{BB962C8B-B14F-4D97-AF65-F5344CB8AC3E}">
        <p14:creationId xmlns:p14="http://schemas.microsoft.com/office/powerpoint/2010/main" val="20408004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4"/>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4"/>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493F314-2DF8-49AA-95CF-215C86DD36C3}" type="datetime1">
              <a:rPr lang="en-US" smtClean="0"/>
              <a:t>12/12/2017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AE9EF46E-74F3-4AED-8639-5EA18AE35E07}" type="slidenum">
              <a:rPr lang="en-US" smtClean="0"/>
              <a:pPr/>
              <a:t>‹#›</a:t>
            </a:fld>
            <a:endParaRPr lang="en-US" dirty="0"/>
          </a:p>
        </p:txBody>
      </p:sp>
    </p:spTree>
    <p:extLst>
      <p:ext uri="{BB962C8B-B14F-4D97-AF65-F5344CB8AC3E}">
        <p14:creationId xmlns:p14="http://schemas.microsoft.com/office/powerpoint/2010/main" val="26327531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defRPr/>
            </a:pPr>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pPr>
              <a:defRPr/>
            </a:pPr>
            <a:fld id="{35A21EBD-16FB-4AF3-8790-EA9EA65FD2E0}" type="slidenum">
              <a:rPr lang="en-US">
                <a:solidFill>
                  <a:srgbClr val="FFFFFF"/>
                </a:solidFill>
              </a:rPr>
              <a:pPr>
                <a:defRPr/>
              </a:pPr>
              <a:t>‹#›</a:t>
            </a:fld>
            <a:endParaRPr lang="en-US" sz="1050" i="0">
              <a:solidFill>
                <a:srgbClr val="000000"/>
              </a:solidFill>
            </a:endParaRPr>
          </a:p>
        </p:txBody>
      </p:sp>
    </p:spTree>
    <p:extLst>
      <p:ext uri="{BB962C8B-B14F-4D97-AF65-F5344CB8AC3E}">
        <p14:creationId xmlns:p14="http://schemas.microsoft.com/office/powerpoint/2010/main" val="1389325953"/>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16" name="Rectangle 15"/>
          <p:cNvSpPr/>
          <p:nvPr/>
        </p:nvSpPr>
        <p:spPr>
          <a:xfrm>
            <a:off x="0" y="0"/>
            <a:ext cx="9144000" cy="6858000"/>
          </a:xfrm>
          <a:prstGeom prst="rect">
            <a:avLst/>
          </a:prstGeom>
          <a:blipFill dpi="0" rotWithShape="1">
            <a:blip r:embed="rId2">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80902" y="1275025"/>
            <a:ext cx="7182197"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088136" y="1385316"/>
            <a:ext cx="6967728" cy="4087368"/>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3794760" y="1267730"/>
            <a:ext cx="1554480" cy="64008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3886200" y="1267731"/>
            <a:ext cx="1371600" cy="548640"/>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171281" y="2091263"/>
            <a:ext cx="6801440" cy="2590800"/>
          </a:xfrm>
        </p:spPr>
        <p:txBody>
          <a:bodyPr tIns="45720" bIns="45720" anchor="ctr">
            <a:noAutofit/>
          </a:bodyPr>
          <a:lstStyle>
            <a:lvl1pPr algn="ctr">
              <a:lnSpc>
                <a:spcPct val="83000"/>
              </a:lnSpc>
              <a:defRPr lang="en-US" sz="6200" b="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171575" y="4682062"/>
            <a:ext cx="6803136" cy="502920"/>
          </a:xfrm>
        </p:spPr>
        <p:txBody>
          <a:bodyPr>
            <a:normAutofit/>
          </a:bodyPr>
          <a:lstStyle>
            <a:lvl1pPr marL="0" indent="0" algn="ctr">
              <a:spcBef>
                <a:spcPts val="0"/>
              </a:spcBef>
              <a:buNone/>
              <a:defRPr sz="1400" spc="80" baseline="0">
                <a:solidFill>
                  <a:schemeClr val="tx1"/>
                </a:solidFill>
              </a:defRPr>
            </a:lvl1pPr>
            <a:lvl2pPr marL="457200" indent="0" algn="ctr">
              <a:buNone/>
              <a:defRPr sz="1400"/>
            </a:lvl2pPr>
            <a:lvl3pPr marL="914400" indent="0" algn="ctr">
              <a:buNone/>
              <a:defRPr sz="1400"/>
            </a:lvl3pPr>
            <a:lvl4pPr marL="1371600" indent="0" algn="ctr">
              <a:buNone/>
              <a:defRPr sz="1400"/>
            </a:lvl4pPr>
            <a:lvl5pPr marL="1828800" indent="0" algn="ctr">
              <a:buNone/>
              <a:defRPr sz="1400"/>
            </a:lvl5pPr>
            <a:lvl6pPr marL="2286000" indent="0" algn="ctr">
              <a:buNone/>
              <a:defRPr sz="1400"/>
            </a:lvl6pPr>
            <a:lvl7pPr marL="2743200" indent="0" algn="ctr">
              <a:buNone/>
              <a:defRPr sz="1400"/>
            </a:lvl7pPr>
            <a:lvl8pPr marL="3200400" indent="0" algn="ctr">
              <a:buNone/>
              <a:defRPr sz="1400"/>
            </a:lvl8pPr>
            <a:lvl9pPr marL="3657600" indent="0" algn="ctr">
              <a:buNone/>
              <a:defRPr sz="1400"/>
            </a:lvl9pPr>
          </a:lstStyle>
          <a:p>
            <a:r>
              <a:rPr lang="en-US"/>
              <a:t>Click to edit Master subtitle style</a:t>
            </a:r>
            <a:endParaRPr lang="en-US" dirty="0"/>
          </a:p>
        </p:txBody>
      </p:sp>
      <p:sp>
        <p:nvSpPr>
          <p:cNvPr id="20" name="Date Placeholder 19"/>
          <p:cNvSpPr>
            <a:spLocks noGrp="1"/>
          </p:cNvSpPr>
          <p:nvPr>
            <p:ph type="dt" sz="half" idx="10"/>
          </p:nvPr>
        </p:nvSpPr>
        <p:spPr>
          <a:xfrm>
            <a:off x="3931920" y="1327188"/>
            <a:ext cx="1280160" cy="457200"/>
          </a:xfrm>
        </p:spPr>
        <p:txBody>
          <a:bodyPr/>
          <a:lstStyle>
            <a:lvl1pPr algn="ctr">
              <a:defRPr sz="1100" spc="0" baseline="0">
                <a:solidFill>
                  <a:schemeClr val="tx1"/>
                </a:solidFill>
                <a:latin typeface="+mn-lt"/>
              </a:defRPr>
            </a:lvl1pPr>
          </a:lstStyle>
          <a:p>
            <a:fld id="{8D99D22B-EF35-4C21-9A42-132629432204}" type="datetime1">
              <a:rPr lang="en-US" smtClean="0"/>
              <a:t>12/12/2017</a:t>
            </a:fld>
            <a:endParaRPr lang="en-US"/>
          </a:p>
        </p:txBody>
      </p:sp>
      <p:sp>
        <p:nvSpPr>
          <p:cNvPr id="21" name="Footer Placeholder 20"/>
          <p:cNvSpPr>
            <a:spLocks noGrp="1"/>
          </p:cNvSpPr>
          <p:nvPr>
            <p:ph type="ftr" sz="quarter" idx="11"/>
          </p:nvPr>
        </p:nvSpPr>
        <p:spPr>
          <a:xfrm>
            <a:off x="1104936" y="5211060"/>
            <a:ext cx="4429125" cy="228600"/>
          </a:xfrm>
        </p:spPr>
        <p:txBody>
          <a:bodyPr/>
          <a:lstStyle>
            <a:lvl1pPr algn="l">
              <a:defRPr sz="900">
                <a:solidFill>
                  <a:schemeClr val="tx1">
                    <a:lumMod val="75000"/>
                    <a:lumOff val="25000"/>
                  </a:schemeClr>
                </a:solidFill>
              </a:defRPr>
            </a:lvl1pPr>
          </a:lstStyle>
          <a:p>
            <a:endParaRPr lang="en-US"/>
          </a:p>
        </p:txBody>
      </p:sp>
      <p:sp>
        <p:nvSpPr>
          <p:cNvPr id="22" name="Slide Number Placeholder 21"/>
          <p:cNvSpPr>
            <a:spLocks noGrp="1"/>
          </p:cNvSpPr>
          <p:nvPr>
            <p:ph type="sldNum" sz="quarter" idx="12"/>
          </p:nvPr>
        </p:nvSpPr>
        <p:spPr>
          <a:xfrm>
            <a:off x="6455190" y="5212080"/>
            <a:ext cx="1583911" cy="228600"/>
          </a:xfrm>
        </p:spPr>
        <p:txBody>
          <a:bodyPr/>
          <a:lstStyle>
            <a:lvl1pPr>
              <a:defRPr>
                <a:solidFill>
                  <a:schemeClr val="tx1">
                    <a:lumMod val="75000"/>
                    <a:lumOff val="25000"/>
                  </a:schemeClr>
                </a:solidFill>
              </a:defRPr>
            </a:lvl1pPr>
          </a:lstStyle>
          <a:p>
            <a:fld id="{AE9EF46E-74F3-4AED-8639-5EA18AE35E07}" type="slidenum">
              <a:rPr lang="en-US" smtClean="0"/>
              <a:t>‹#›</a:t>
            </a:fld>
            <a:endParaRPr lang="en-US"/>
          </a:p>
        </p:txBody>
      </p:sp>
    </p:spTree>
    <p:extLst>
      <p:ext uri="{BB962C8B-B14F-4D97-AF65-F5344CB8AC3E}">
        <p14:creationId xmlns:p14="http://schemas.microsoft.com/office/powerpoint/2010/main" val="1225555609"/>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79D8430-7D96-45C5-851F-B2B754FDCD24}" type="datetime1">
              <a:rPr lang="en-US" smtClean="0"/>
              <a:t>12/12/2017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E9EF46E-74F3-4AED-8639-5EA18AE35E07}" type="slidenum">
              <a:rPr lang="en-US" smtClean="0"/>
              <a:t>‹#›</a:t>
            </a:fld>
            <a:endParaRPr lang="en-US"/>
          </a:p>
        </p:txBody>
      </p:sp>
    </p:spTree>
    <p:extLst>
      <p:ext uri="{BB962C8B-B14F-4D97-AF65-F5344CB8AC3E}">
        <p14:creationId xmlns:p14="http://schemas.microsoft.com/office/powerpoint/2010/main" val="22658044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22" name="Rectangle 21"/>
          <p:cNvSpPr/>
          <p:nvPr/>
        </p:nvSpPr>
        <p:spPr>
          <a:xfrm>
            <a:off x="0" y="0"/>
            <a:ext cx="9144000" cy="6858000"/>
          </a:xfrm>
          <a:prstGeom prst="rect">
            <a:avLst/>
          </a:prstGeom>
          <a:blipFill dpi="0" rotWithShape="1">
            <a:blip r:embed="rId2">
              <a:alphaModFix amt="45000"/>
              <a:duotone>
                <a:schemeClr val="accent2">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p:nvPr/>
        </p:nvSpPr>
        <p:spPr>
          <a:xfrm>
            <a:off x="980902" y="1275025"/>
            <a:ext cx="7182197"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088136" y="1385316"/>
            <a:ext cx="6967728" cy="4087368"/>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3794760" y="1267730"/>
            <a:ext cx="1554480" cy="64008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1" name="Group 30"/>
          <p:cNvGrpSpPr/>
          <p:nvPr/>
        </p:nvGrpSpPr>
        <p:grpSpPr>
          <a:xfrm>
            <a:off x="3886200" y="1267731"/>
            <a:ext cx="1371600" cy="548640"/>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172717" y="2094309"/>
            <a:ext cx="6803136" cy="2587752"/>
          </a:xfrm>
        </p:spPr>
        <p:txBody>
          <a:bodyPr anchor="ctr">
            <a:noAutofit/>
          </a:bodyPr>
          <a:lstStyle>
            <a:lvl1pPr algn="ctr">
              <a:lnSpc>
                <a:spcPct val="83000"/>
              </a:lnSpc>
              <a:defRPr lang="en-US" sz="620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Text Placeholder 2"/>
          <p:cNvSpPr>
            <a:spLocks noGrp="1"/>
          </p:cNvSpPr>
          <p:nvPr>
            <p:ph type="body" idx="1"/>
          </p:nvPr>
        </p:nvSpPr>
        <p:spPr>
          <a:xfrm>
            <a:off x="1172718" y="4682062"/>
            <a:ext cx="6803136" cy="502920"/>
          </a:xfrm>
        </p:spPr>
        <p:txBody>
          <a:bodyPr anchor="t">
            <a:normAutofit/>
          </a:bodyPr>
          <a:lstStyle>
            <a:lvl1pPr marL="0" indent="0" algn="ctr">
              <a:buNone/>
              <a:defRPr sz="1400">
                <a:solidFill>
                  <a:schemeClr val="tx1"/>
                </a:solidFill>
                <a:effectLst/>
              </a:defRPr>
            </a:lvl1pPr>
            <a:lvl2pPr marL="457200" indent="0">
              <a:buNone/>
              <a:defRPr sz="1400">
                <a:solidFill>
                  <a:schemeClr val="tx1">
                    <a:tint val="75000"/>
                  </a:schemeClr>
                </a:solidFill>
              </a:defRPr>
            </a:lvl2pPr>
            <a:lvl3pPr marL="914400" indent="0">
              <a:buNone/>
              <a:defRPr sz="14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931920" y="1325880"/>
            <a:ext cx="1280160" cy="457200"/>
          </a:xfrm>
        </p:spPr>
        <p:txBody>
          <a:bodyPr/>
          <a:lstStyle>
            <a:lvl1pPr algn="ctr">
              <a:defRPr lang="en-US" sz="1100" kern="1200" spc="0" baseline="0">
                <a:solidFill>
                  <a:schemeClr val="tx1"/>
                </a:solidFill>
                <a:latin typeface="+mn-lt"/>
                <a:ea typeface="+mn-ea"/>
                <a:cs typeface="+mn-cs"/>
              </a:defRPr>
            </a:lvl1pPr>
          </a:lstStyle>
          <a:p>
            <a:fld id="{C5E20626-DC4F-468B-81AA-90D2265DDA0B}" type="datetime1">
              <a:rPr lang="en-US" smtClean="0"/>
              <a:t>12/12/2017</a:t>
            </a:fld>
            <a:endParaRPr lang="en-US"/>
          </a:p>
        </p:txBody>
      </p:sp>
      <p:sp>
        <p:nvSpPr>
          <p:cNvPr id="5" name="Footer Placeholder 4"/>
          <p:cNvSpPr>
            <a:spLocks noGrp="1"/>
          </p:cNvSpPr>
          <p:nvPr>
            <p:ph type="ftr" sz="quarter" idx="11"/>
          </p:nvPr>
        </p:nvSpPr>
        <p:spPr>
          <a:xfrm>
            <a:off x="1104679" y="5211060"/>
            <a:ext cx="4430268" cy="228600"/>
          </a:xfrm>
        </p:spPr>
        <p:txBody>
          <a:bodyPr/>
          <a:lstStyle>
            <a:lvl1pPr algn="l">
              <a:defRPr/>
            </a:lvl1pPr>
          </a:lstStyle>
          <a:p>
            <a:endParaRPr lang="en-US"/>
          </a:p>
        </p:txBody>
      </p:sp>
      <p:sp>
        <p:nvSpPr>
          <p:cNvPr id="6" name="Slide Number Placeholder 5"/>
          <p:cNvSpPr>
            <a:spLocks noGrp="1"/>
          </p:cNvSpPr>
          <p:nvPr>
            <p:ph type="sldNum" sz="quarter" idx="12"/>
          </p:nvPr>
        </p:nvSpPr>
        <p:spPr>
          <a:xfrm>
            <a:off x="6453378" y="5211060"/>
            <a:ext cx="1584198" cy="228600"/>
          </a:xfrm>
        </p:spPr>
        <p:txBody>
          <a:bodyPr/>
          <a:lstStyle/>
          <a:p>
            <a:fld id="{AE9EF46E-74F3-4AED-8639-5EA18AE35E07}" type="slidenum">
              <a:rPr lang="en-US" smtClean="0"/>
              <a:t>‹#›</a:t>
            </a:fld>
            <a:endParaRPr lang="en-US"/>
          </a:p>
        </p:txBody>
      </p:sp>
    </p:spTree>
    <p:extLst>
      <p:ext uri="{BB962C8B-B14F-4D97-AF65-F5344CB8AC3E}">
        <p14:creationId xmlns:p14="http://schemas.microsoft.com/office/powerpoint/2010/main" val="1031806182"/>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731520" y="2103120"/>
            <a:ext cx="3657600" cy="393192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54880" y="2103120"/>
            <a:ext cx="3657600" cy="393192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B4EA3D7-14F7-436C-94DF-166936D80013}" type="datetime1">
              <a:rPr lang="en-US" smtClean="0"/>
              <a:t>12/12/2017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9EF46E-74F3-4AED-8639-5EA18AE35E07}" type="slidenum">
              <a:rPr lang="en-US" smtClean="0"/>
              <a:t>‹#›</a:t>
            </a:fld>
            <a:endParaRPr lang="en-US"/>
          </a:p>
        </p:txBody>
      </p:sp>
    </p:spTree>
    <p:extLst>
      <p:ext uri="{BB962C8B-B14F-4D97-AF65-F5344CB8AC3E}">
        <p14:creationId xmlns:p14="http://schemas.microsoft.com/office/powerpoint/2010/main" val="2693853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731520" y="2074334"/>
            <a:ext cx="3657600" cy="640080"/>
          </a:xfrm>
        </p:spPr>
        <p:txBody>
          <a:bodyPr anchor="ctr">
            <a:normAutofit/>
          </a:bodyPr>
          <a:lstStyle>
            <a:lvl1pPr marL="0" indent="0" algn="ctr">
              <a:spcBef>
                <a:spcPts val="0"/>
              </a:spcBef>
              <a:buNone/>
              <a:defRPr sz="1900" b="0">
                <a:solidFill>
                  <a:schemeClr val="tx2"/>
                </a:solidFill>
                <a:latin typeface="+mn-lt"/>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731520" y="2755898"/>
            <a:ext cx="365760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54880" y="2074334"/>
            <a:ext cx="3657600" cy="640080"/>
          </a:xfrm>
        </p:spPr>
        <p:txBody>
          <a:bodyPr anchor="ctr">
            <a:normAutofit/>
          </a:bodyPr>
          <a:lstStyle>
            <a:lvl1pPr marL="0" indent="0" algn="ctr">
              <a:spcBef>
                <a:spcPts val="0"/>
              </a:spcBef>
              <a:buNone/>
              <a:defRPr sz="1900" b="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54880" y="2756581"/>
            <a:ext cx="365760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0D601DF-CE48-4655-8C7A-4961C5C5EFE1}" type="datetime1">
              <a:rPr lang="en-US" smtClean="0"/>
              <a:t>12/12/2017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E9EF46E-74F3-4AED-8639-5EA18AE35E07}" type="slidenum">
              <a:rPr lang="en-US" smtClean="0"/>
              <a:t>‹#›</a:t>
            </a:fld>
            <a:endParaRPr lang="en-US"/>
          </a:p>
        </p:txBody>
      </p:sp>
    </p:spTree>
    <p:extLst>
      <p:ext uri="{BB962C8B-B14F-4D97-AF65-F5344CB8AC3E}">
        <p14:creationId xmlns:p14="http://schemas.microsoft.com/office/powerpoint/2010/main" val="37562025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7F59B3D-4267-44AC-9F5C-6FA879DBBC49}" type="datetime1">
              <a:rPr lang="en-US" smtClean="0"/>
              <a:t>12/12/2017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E9EF46E-74F3-4AED-8639-5EA18AE35E07}" type="slidenum">
              <a:rPr lang="en-US" smtClean="0"/>
              <a:pPr/>
              <a:t>‹#›</a:t>
            </a:fld>
            <a:endParaRPr lang="en-US" dirty="0"/>
          </a:p>
        </p:txBody>
      </p:sp>
    </p:spTree>
    <p:extLst>
      <p:ext uri="{BB962C8B-B14F-4D97-AF65-F5344CB8AC3E}">
        <p14:creationId xmlns:p14="http://schemas.microsoft.com/office/powerpoint/2010/main" val="25428264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2AE05D-AD67-4BE4-A0D6-E937B15D1453}" type="datetime1">
              <a:rPr lang="en-US" smtClean="0"/>
              <a:t>12/12/2017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E9EF46E-74F3-4AED-8639-5EA18AE35E07}" type="slidenum">
              <a:rPr lang="en-US" smtClean="0"/>
              <a:pPr/>
              <a:t>‹#›</a:t>
            </a:fld>
            <a:endParaRPr lang="en-US" dirty="0"/>
          </a:p>
        </p:txBody>
      </p:sp>
    </p:spTree>
    <p:extLst>
      <p:ext uri="{BB962C8B-B14F-4D97-AF65-F5344CB8AC3E}">
        <p14:creationId xmlns:p14="http://schemas.microsoft.com/office/powerpoint/2010/main" val="20153070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79D8430-7D96-45C5-851F-B2B754FDCD24}" type="datetime1">
              <a:rPr lang="en-US" smtClean="0"/>
              <a:t>12/12/2017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9EF46E-74F3-4AED-8639-5EA18AE35E07}" type="slidenum">
              <a:rPr lang="en-US" smtClean="0"/>
              <a:t>‹#›</a:t>
            </a:fld>
            <a:endParaRPr lang="en-US"/>
          </a:p>
        </p:txBody>
      </p:sp>
    </p:spTree>
    <p:extLst>
      <p:ext uri="{BB962C8B-B14F-4D97-AF65-F5344CB8AC3E}">
        <p14:creationId xmlns:p14="http://schemas.microsoft.com/office/powerpoint/2010/main" val="204379277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6" name="Rectangle 15"/>
          <p:cNvSpPr/>
          <p:nvPr/>
        </p:nvSpPr>
        <p:spPr>
          <a:xfrm>
            <a:off x="184147" y="173736"/>
            <a:ext cx="6398514" cy="651052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6765290" y="173736"/>
            <a:ext cx="2194560" cy="651052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972300" y="607392"/>
            <a:ext cx="1823085" cy="1645920"/>
          </a:xfrm>
        </p:spPr>
        <p:txBody>
          <a:bodyPr anchor="b">
            <a:normAutofit/>
          </a:bodyPr>
          <a:lstStyle>
            <a:lvl1pPr algn="l" defTabSz="914400" rtl="0" eaLnBrk="1" latinLnBrk="0" hangingPunct="1">
              <a:lnSpc>
                <a:spcPct val="90000"/>
              </a:lnSpc>
              <a:spcBef>
                <a:spcPct val="0"/>
              </a:spcBef>
              <a:buNone/>
              <a:defRPr lang="en-US" sz="2400" b="0" kern="1200" cap="none" spc="0" baseline="0" dirty="0">
                <a:solidFill>
                  <a:srgbClr val="FFFFFF"/>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668976" y="907143"/>
            <a:ext cx="5428856" cy="5043714"/>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972300" y="2286000"/>
            <a:ext cx="1823085" cy="3505200"/>
          </a:xfrm>
        </p:spPr>
        <p:txBody>
          <a:bodyPr>
            <a:normAutofit/>
          </a:bodyPr>
          <a:lstStyle>
            <a:lvl1pPr marL="0" indent="0">
              <a:lnSpc>
                <a:spcPct val="110000"/>
              </a:lnSpc>
              <a:spcBef>
                <a:spcPts val="800"/>
              </a:spcBef>
              <a:buNone/>
              <a:defRPr sz="13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08E0B533-3E44-4A7E-B145-96DF4A62A1E8}" type="datetime1">
              <a:rPr lang="en-US" smtClean="0"/>
              <a:t>12/12/2017</a:t>
            </a:fld>
            <a:endParaRPr lang="en-US"/>
          </a:p>
        </p:txBody>
      </p:sp>
      <p:sp>
        <p:nvSpPr>
          <p:cNvPr id="9" name="Footer Placeholder 8"/>
          <p:cNvSpPr>
            <a:spLocks noGrp="1"/>
          </p:cNvSpPr>
          <p:nvPr>
            <p:ph type="ftr" sz="quarter" idx="11"/>
          </p:nvPr>
        </p:nvSpPr>
        <p:spPr/>
        <p:txBody>
          <a:bodyPr/>
          <a:lstStyle>
            <a:lvl1pPr algn="r">
              <a:defRPr/>
            </a:lvl1pPr>
          </a:lstStyle>
          <a:p>
            <a:endParaRPr lang="en-US"/>
          </a:p>
        </p:txBody>
      </p:sp>
      <p:sp>
        <p:nvSpPr>
          <p:cNvPr id="11" name="Slide Number Placeholder 10"/>
          <p:cNvSpPr>
            <a:spLocks noGrp="1"/>
          </p:cNvSpPr>
          <p:nvPr>
            <p:ph type="sldNum" sz="quarter" idx="12"/>
          </p:nvPr>
        </p:nvSpPr>
        <p:spPr>
          <a:xfrm>
            <a:off x="7795258" y="6310086"/>
            <a:ext cx="1097280" cy="274320"/>
          </a:xfrm>
        </p:spPr>
        <p:txBody>
          <a:bodyPr/>
          <a:lstStyle>
            <a:lvl1pPr>
              <a:defRPr>
                <a:solidFill>
                  <a:srgbClr val="FFFFFF"/>
                </a:solidFill>
              </a:defRPr>
            </a:lvl1pPr>
          </a:lstStyle>
          <a:p>
            <a:fld id="{AE9EF46E-74F3-4AED-8639-5EA18AE35E07}" type="slidenum">
              <a:rPr lang="en-US" smtClean="0"/>
              <a:pPr/>
              <a:t>‹#›</a:t>
            </a:fld>
            <a:endParaRPr lang="en-US" dirty="0"/>
          </a:p>
        </p:txBody>
      </p:sp>
      <p:sp>
        <p:nvSpPr>
          <p:cNvPr id="12" name="Rectangle 11"/>
          <p:cNvSpPr/>
          <p:nvPr/>
        </p:nvSpPr>
        <p:spPr>
          <a:xfrm>
            <a:off x="6868160" y="274320"/>
            <a:ext cx="1988820" cy="6309360"/>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0194617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4" name="Rectangle 13"/>
          <p:cNvSpPr/>
          <p:nvPr/>
        </p:nvSpPr>
        <p:spPr>
          <a:xfrm>
            <a:off x="6765290" y="173736"/>
            <a:ext cx="2194560" cy="651052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972300" y="603504"/>
            <a:ext cx="1824228" cy="1645920"/>
          </a:xfrm>
        </p:spPr>
        <p:txBody>
          <a:bodyPr anchor="b">
            <a:noAutofit/>
          </a:bodyPr>
          <a:lstStyle>
            <a:lvl1pPr algn="l">
              <a:defRPr sz="2400" b="0">
                <a:solidFill>
                  <a:srgbClr val="FFFFFF"/>
                </a:solidFill>
                <a:latin typeface="+mj-lt"/>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71449" y="173736"/>
            <a:ext cx="6398514" cy="6510528"/>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972300" y="2286000"/>
            <a:ext cx="1824228" cy="3502152"/>
          </a:xfrm>
        </p:spPr>
        <p:txBody>
          <a:bodyPr>
            <a:normAutofit/>
          </a:bodyPr>
          <a:lstStyle>
            <a:lvl1pPr marL="0" indent="0" algn="l">
              <a:lnSpc>
                <a:spcPct val="110000"/>
              </a:lnSpc>
              <a:spcBef>
                <a:spcPts val="800"/>
              </a:spcBef>
              <a:buNone/>
              <a:defRPr sz="13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rgbClr val="FFFFFF"/>
                </a:solidFill>
                <a:effectLst>
                  <a:outerShdw blurRad="12700" dist="6350" dir="2700000" algn="tl" rotWithShape="0">
                    <a:prstClr val="black">
                      <a:alpha val="40000"/>
                    </a:prstClr>
                  </a:outerShdw>
                </a:effectLst>
              </a:defRPr>
            </a:lvl1pPr>
          </a:lstStyle>
          <a:p>
            <a:fld id="{1A6482A5-817F-4F62-9A3B-A2622FC19F2A}" type="datetime1">
              <a:rPr lang="en-US" smtClean="0"/>
              <a:t>12/12/2017</a:t>
            </a:fld>
            <a:endParaRPr lang="en-US"/>
          </a:p>
        </p:txBody>
      </p:sp>
      <p:sp>
        <p:nvSpPr>
          <p:cNvPr id="6" name="Footer Placeholder 5"/>
          <p:cNvSpPr>
            <a:spLocks noGrp="1"/>
          </p:cNvSpPr>
          <p:nvPr>
            <p:ph type="ftr" sz="quarter" idx="11"/>
          </p:nvPr>
        </p:nvSpPr>
        <p:spPr/>
        <p:txBody>
          <a:bodyPr/>
          <a:lstStyle>
            <a:lvl1pPr marL="0" algn="r" defTabSz="914400" rtl="0" eaLnBrk="1" latinLnBrk="0" hangingPunct="1">
              <a:defRPr lang="en-US" sz="900" kern="1200" dirty="0">
                <a:solidFill>
                  <a:srgbClr val="FFFFFF"/>
                </a:solidFill>
                <a:effectLst>
                  <a:outerShdw blurRad="12700" dist="6350" dir="2700000" algn="tl" rotWithShape="0">
                    <a:prstClr val="black">
                      <a:alpha val="40000"/>
                    </a:prstClr>
                  </a:outerShdw>
                </a:effectLst>
                <a:latin typeface="+mn-lt"/>
                <a:ea typeface="+mn-ea"/>
                <a:cs typeface="+mn-cs"/>
              </a:defRPr>
            </a:lvl1pPr>
          </a:lstStyle>
          <a:p>
            <a:endParaRPr lang="en-US"/>
          </a:p>
        </p:txBody>
      </p:sp>
      <p:sp>
        <p:nvSpPr>
          <p:cNvPr id="7" name="Slide Number Placeholder 6"/>
          <p:cNvSpPr>
            <a:spLocks noGrp="1"/>
          </p:cNvSpPr>
          <p:nvPr>
            <p:ph type="sldNum" sz="quarter" idx="12"/>
          </p:nvPr>
        </p:nvSpPr>
        <p:spPr>
          <a:xfrm>
            <a:off x="7797546" y="6309360"/>
            <a:ext cx="1097280" cy="274320"/>
          </a:xfrm>
        </p:spPr>
        <p:txBody>
          <a:bodyPr/>
          <a:lstStyle>
            <a:lvl1pPr>
              <a:defRPr>
                <a:solidFill>
                  <a:srgbClr val="FFFFFF"/>
                </a:solidFill>
              </a:defRPr>
            </a:lvl1pPr>
          </a:lstStyle>
          <a:p>
            <a:fld id="{AE9EF46E-74F3-4AED-8639-5EA18AE35E07}" type="slidenum">
              <a:rPr lang="en-US" smtClean="0"/>
              <a:pPr/>
              <a:t>‹#›</a:t>
            </a:fld>
            <a:endParaRPr lang="en-US" dirty="0"/>
          </a:p>
        </p:txBody>
      </p:sp>
      <p:sp>
        <p:nvSpPr>
          <p:cNvPr id="11" name="Rectangle 10"/>
          <p:cNvSpPr/>
          <p:nvPr/>
        </p:nvSpPr>
        <p:spPr>
          <a:xfrm>
            <a:off x="6868160" y="274320"/>
            <a:ext cx="1988820" cy="6309360"/>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1408469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DA5A210-833C-4195-B688-BBC15BCFD757}" type="datetime1">
              <a:rPr lang="en-US" smtClean="0"/>
              <a:t>12/12/2017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9EF46E-74F3-4AED-8639-5EA18AE35E07}" type="slidenum">
              <a:rPr lang="en-US" smtClean="0"/>
              <a:pPr/>
              <a:t>‹#›</a:t>
            </a:fld>
            <a:endParaRPr lang="en-US" dirty="0"/>
          </a:p>
        </p:txBody>
      </p:sp>
    </p:spTree>
    <p:extLst>
      <p:ext uri="{BB962C8B-B14F-4D97-AF65-F5344CB8AC3E}">
        <p14:creationId xmlns:p14="http://schemas.microsoft.com/office/powerpoint/2010/main" val="37957646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762000"/>
            <a:ext cx="1771650" cy="5257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762000"/>
            <a:ext cx="6057900" cy="5257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493F314-2DF8-49AA-95CF-215C86DD36C3}" type="datetime1">
              <a:rPr lang="en-US" smtClean="0"/>
              <a:t>12/12/2017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9EF46E-74F3-4AED-8639-5EA18AE35E07}" type="slidenum">
              <a:rPr lang="en-US" smtClean="0"/>
              <a:pPr/>
              <a:t>‹#›</a:t>
            </a:fld>
            <a:endParaRPr lang="en-US" dirty="0"/>
          </a:p>
        </p:txBody>
      </p:sp>
    </p:spTree>
    <p:extLst>
      <p:ext uri="{BB962C8B-B14F-4D97-AF65-F5344CB8AC3E}">
        <p14:creationId xmlns:p14="http://schemas.microsoft.com/office/powerpoint/2010/main" val="1513313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892" indent="0">
              <a:buNone/>
              <a:defRPr sz="1350">
                <a:solidFill>
                  <a:schemeClr val="tx1">
                    <a:tint val="75000"/>
                  </a:schemeClr>
                </a:solidFill>
              </a:defRPr>
            </a:lvl2pPr>
            <a:lvl3pPr marL="685783" indent="0">
              <a:buNone/>
              <a:defRPr sz="1200">
                <a:solidFill>
                  <a:schemeClr val="tx1">
                    <a:tint val="75000"/>
                  </a:schemeClr>
                </a:solidFill>
              </a:defRPr>
            </a:lvl3pPr>
            <a:lvl4pPr marL="1028675" indent="0">
              <a:buNone/>
              <a:defRPr sz="1050">
                <a:solidFill>
                  <a:schemeClr val="tx1">
                    <a:tint val="75000"/>
                  </a:schemeClr>
                </a:solidFill>
              </a:defRPr>
            </a:lvl4pPr>
            <a:lvl5pPr marL="1371566" indent="0">
              <a:buNone/>
              <a:defRPr sz="1050">
                <a:solidFill>
                  <a:schemeClr val="tx1">
                    <a:tint val="75000"/>
                  </a:schemeClr>
                </a:solidFill>
              </a:defRPr>
            </a:lvl5pPr>
            <a:lvl6pPr marL="1714457" indent="0">
              <a:buNone/>
              <a:defRPr sz="1050">
                <a:solidFill>
                  <a:schemeClr val="tx1">
                    <a:tint val="75000"/>
                  </a:schemeClr>
                </a:solidFill>
              </a:defRPr>
            </a:lvl6pPr>
            <a:lvl7pPr marL="2057348" indent="0">
              <a:buNone/>
              <a:defRPr sz="1050">
                <a:solidFill>
                  <a:schemeClr val="tx1">
                    <a:tint val="75000"/>
                  </a:schemeClr>
                </a:solidFill>
              </a:defRPr>
            </a:lvl7pPr>
            <a:lvl8pPr marL="2400240" indent="0">
              <a:buNone/>
              <a:defRPr sz="1050">
                <a:solidFill>
                  <a:schemeClr val="tx1">
                    <a:tint val="75000"/>
                  </a:schemeClr>
                </a:solidFill>
              </a:defRPr>
            </a:lvl8pPr>
            <a:lvl9pPr marL="2743132"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5E20626-DC4F-468B-81AA-90D2265DDA0B}" type="datetime1">
              <a:rPr lang="en-US" smtClean="0"/>
              <a:t>12/12/2017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9EF46E-74F3-4AED-8639-5EA18AE35E07}" type="slidenum">
              <a:rPr lang="en-US" smtClean="0"/>
              <a:t>‹#›</a:t>
            </a:fld>
            <a:endParaRPr lang="en-US"/>
          </a:p>
        </p:txBody>
      </p:sp>
    </p:spTree>
    <p:extLst>
      <p:ext uri="{BB962C8B-B14F-4D97-AF65-F5344CB8AC3E}">
        <p14:creationId xmlns:p14="http://schemas.microsoft.com/office/powerpoint/2010/main" val="37752962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B4EA3D7-14F7-436C-94DF-166936D80013}" type="datetime1">
              <a:rPr lang="en-US" smtClean="0"/>
              <a:t>12/12/2017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9EF46E-74F3-4AED-8639-5EA18AE35E07}" type="slidenum">
              <a:rPr lang="en-US" smtClean="0"/>
              <a:t>‹#›</a:t>
            </a:fld>
            <a:endParaRPr lang="en-US"/>
          </a:p>
        </p:txBody>
      </p:sp>
    </p:spTree>
    <p:extLst>
      <p:ext uri="{BB962C8B-B14F-4D97-AF65-F5344CB8AC3E}">
        <p14:creationId xmlns:p14="http://schemas.microsoft.com/office/powerpoint/2010/main" val="21183839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0D601DF-CE48-4655-8C7A-4961C5C5EFE1}" type="datetime1">
              <a:rPr lang="en-US" smtClean="0"/>
              <a:t>12/12/2017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E9EF46E-74F3-4AED-8639-5EA18AE35E07}" type="slidenum">
              <a:rPr lang="en-US" smtClean="0"/>
              <a:t>‹#›</a:t>
            </a:fld>
            <a:endParaRPr lang="en-US"/>
          </a:p>
        </p:txBody>
      </p:sp>
    </p:spTree>
    <p:extLst>
      <p:ext uri="{BB962C8B-B14F-4D97-AF65-F5344CB8AC3E}">
        <p14:creationId xmlns:p14="http://schemas.microsoft.com/office/powerpoint/2010/main" val="32136216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7F59B3D-4267-44AC-9F5C-6FA879DBBC49}" type="datetime1">
              <a:rPr lang="en-US" smtClean="0"/>
              <a:t>12/12/2017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AE9EF46E-74F3-4AED-8639-5EA18AE35E07}" type="slidenum">
              <a:rPr lang="en-US" smtClean="0"/>
              <a:pPr/>
              <a:t>‹#›</a:t>
            </a:fld>
            <a:endParaRPr lang="en-US" dirty="0"/>
          </a:p>
        </p:txBody>
      </p:sp>
    </p:spTree>
    <p:extLst>
      <p:ext uri="{BB962C8B-B14F-4D97-AF65-F5344CB8AC3E}">
        <p14:creationId xmlns:p14="http://schemas.microsoft.com/office/powerpoint/2010/main" val="12446119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2AE05D-AD67-4BE4-A0D6-E937B15D1453}" type="datetime1">
              <a:rPr lang="en-US" smtClean="0"/>
              <a:t>12/12/2017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lvl1pPr>
              <a:defRPr>
                <a:solidFill>
                  <a:schemeClr val="bg1"/>
                </a:solidFill>
              </a:defRPr>
            </a:lvl1pPr>
          </a:lstStyle>
          <a:p>
            <a:fld id="{AE9EF46E-74F3-4AED-8639-5EA18AE35E07}" type="slidenum">
              <a:rPr lang="en-US" smtClean="0"/>
              <a:pPr/>
              <a:t>‹#›</a:t>
            </a:fld>
            <a:endParaRPr lang="en-US" dirty="0"/>
          </a:p>
        </p:txBody>
      </p:sp>
    </p:spTree>
    <p:extLst>
      <p:ext uri="{BB962C8B-B14F-4D97-AF65-F5344CB8AC3E}">
        <p14:creationId xmlns:p14="http://schemas.microsoft.com/office/powerpoint/2010/main" val="33434184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6"/>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0"/>
            </a:lvl1pPr>
            <a:lvl2pPr marL="342892" indent="0">
              <a:buNone/>
              <a:defRPr sz="900"/>
            </a:lvl2pPr>
            <a:lvl3pPr marL="685783" indent="0">
              <a:buNone/>
              <a:defRPr sz="750"/>
            </a:lvl3pPr>
            <a:lvl4pPr marL="1028675" indent="0">
              <a:buNone/>
              <a:defRPr sz="675"/>
            </a:lvl4pPr>
            <a:lvl5pPr marL="1371566" indent="0">
              <a:buNone/>
              <a:defRPr sz="675"/>
            </a:lvl5pPr>
            <a:lvl6pPr marL="1714457" indent="0">
              <a:buNone/>
              <a:defRPr sz="675"/>
            </a:lvl6pPr>
            <a:lvl7pPr marL="2057348" indent="0">
              <a:buNone/>
              <a:defRPr sz="675"/>
            </a:lvl7pPr>
            <a:lvl8pPr marL="2400240" indent="0">
              <a:buNone/>
              <a:defRPr sz="675"/>
            </a:lvl8pPr>
            <a:lvl9pPr marL="2743132"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08E0B533-3E44-4A7E-B145-96DF4A62A1E8}" type="datetime1">
              <a:rPr lang="en-US" smtClean="0"/>
              <a:t>12/12/2017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AE9EF46E-74F3-4AED-8639-5EA18AE35E07}" type="slidenum">
              <a:rPr lang="en-US" smtClean="0"/>
              <a:pPr/>
              <a:t>‹#›</a:t>
            </a:fld>
            <a:endParaRPr lang="en-US" dirty="0"/>
          </a:p>
        </p:txBody>
      </p:sp>
    </p:spTree>
    <p:extLst>
      <p:ext uri="{BB962C8B-B14F-4D97-AF65-F5344CB8AC3E}">
        <p14:creationId xmlns:p14="http://schemas.microsoft.com/office/powerpoint/2010/main" val="9122521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892" indent="0">
              <a:buNone/>
              <a:defRPr sz="900"/>
            </a:lvl2pPr>
            <a:lvl3pPr marL="685783" indent="0">
              <a:buNone/>
              <a:defRPr sz="750"/>
            </a:lvl3pPr>
            <a:lvl4pPr marL="1028675" indent="0">
              <a:buNone/>
              <a:defRPr sz="675"/>
            </a:lvl4pPr>
            <a:lvl5pPr marL="1371566" indent="0">
              <a:buNone/>
              <a:defRPr sz="675"/>
            </a:lvl5pPr>
            <a:lvl6pPr marL="1714457" indent="0">
              <a:buNone/>
              <a:defRPr sz="675"/>
            </a:lvl6pPr>
            <a:lvl7pPr marL="2057348" indent="0">
              <a:buNone/>
              <a:defRPr sz="675"/>
            </a:lvl7pPr>
            <a:lvl8pPr marL="2400240" indent="0">
              <a:buNone/>
              <a:defRPr sz="675"/>
            </a:lvl8pPr>
            <a:lvl9pPr marL="2743132"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1A6482A5-817F-4F62-9A3B-A2622FC19F2A}" type="datetime1">
              <a:rPr lang="en-US" smtClean="0"/>
              <a:t>12/12/2017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AE9EF46E-74F3-4AED-8639-5EA18AE35E07}" type="slidenum">
              <a:rPr lang="en-US" smtClean="0"/>
              <a:pPr/>
              <a:t>‹#›</a:t>
            </a:fld>
            <a:endParaRPr lang="en-US" dirty="0"/>
          </a:p>
        </p:txBody>
      </p:sp>
    </p:spTree>
    <p:extLst>
      <p:ext uri="{BB962C8B-B14F-4D97-AF65-F5344CB8AC3E}">
        <p14:creationId xmlns:p14="http://schemas.microsoft.com/office/powerpoint/2010/main" val="29713698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586139"/>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6"/>
            <a:ext cx="21336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82B98416-75EB-4354-A86B-EE9B98BCDA0C}" type="datetime1">
              <a:rPr lang="en-US" smtClean="0"/>
              <a:t>12/12/2017</a:t>
            </a:fld>
            <a:endParaRPr lang="en-US"/>
          </a:p>
        </p:txBody>
      </p:sp>
      <p:sp>
        <p:nvSpPr>
          <p:cNvPr id="5" name="Footer Placeholder 4"/>
          <p:cNvSpPr>
            <a:spLocks noGrp="1"/>
          </p:cNvSpPr>
          <p:nvPr>
            <p:ph type="ftr" sz="quarter" idx="3"/>
          </p:nvPr>
        </p:nvSpPr>
        <p:spPr>
          <a:xfrm>
            <a:off x="3124200" y="6356356"/>
            <a:ext cx="28956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6"/>
            <a:ext cx="21336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AE9EF46E-74F3-4AED-8639-5EA18AE35E07}" type="slidenum">
              <a:rPr lang="en-US" smtClean="0"/>
              <a:t>‹#›</a:t>
            </a:fld>
            <a:endParaRPr lang="en-US"/>
          </a:p>
        </p:txBody>
      </p:sp>
    </p:spTree>
    <p:extLst>
      <p:ext uri="{BB962C8B-B14F-4D97-AF65-F5344CB8AC3E}">
        <p14:creationId xmlns:p14="http://schemas.microsoft.com/office/powerpoint/2010/main" val="4014481117"/>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Lst>
  <p:hf hdr="0" ftr="0" dt="0"/>
  <p:txStyles>
    <p:titleStyle>
      <a:lvl1pPr algn="ctr" defTabSz="685783" rtl="0" eaLnBrk="1" latinLnBrk="0" hangingPunct="1">
        <a:spcBef>
          <a:spcPct val="0"/>
        </a:spcBef>
        <a:buNone/>
        <a:defRPr sz="3300" kern="1200">
          <a:solidFill>
            <a:schemeClr val="tx1"/>
          </a:solidFill>
          <a:latin typeface="+mj-lt"/>
          <a:ea typeface="+mj-ea"/>
          <a:cs typeface="+mj-cs"/>
        </a:defRPr>
      </a:lvl1pPr>
    </p:titleStyle>
    <p:bodyStyle>
      <a:lvl1pPr marL="257168" indent="-257168" algn="l" defTabSz="685783"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199" indent="-214308" algn="l" defTabSz="685783"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28" indent="-171446" algn="l" defTabSz="685783"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20" indent="-171446" algn="l" defTabSz="685783"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12" indent="-171446" algn="l" defTabSz="685783"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03" indent="-171446" algn="l" defTabSz="685783"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795" indent="-171446" algn="l" defTabSz="685783"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686" indent="-171446" algn="l" defTabSz="685783"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577" indent="-171446" algn="l" defTabSz="685783"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176022" y="173736"/>
            <a:ext cx="8791956" cy="6510528"/>
          </a:xfrm>
          <a:prstGeom prst="rect">
            <a:avLst/>
          </a:prstGeom>
          <a:solidFill>
            <a:schemeClr val="bg2"/>
          </a:solidFill>
          <a:ln w="6350" cap="flat" cmpd="sng" algn="ctr">
            <a:noFill/>
            <a:prstDash val="solid"/>
          </a:ln>
          <a:effectLst>
            <a:softEdge rad="0"/>
          </a:effectLst>
        </p:spPr>
      </p:sp>
      <p:sp>
        <p:nvSpPr>
          <p:cNvPr id="2" name="Title Placeholder 1"/>
          <p:cNvSpPr>
            <a:spLocks noGrp="1"/>
          </p:cNvSpPr>
          <p:nvPr>
            <p:ph type="title"/>
          </p:nvPr>
        </p:nvSpPr>
        <p:spPr>
          <a:xfrm>
            <a:off x="731520" y="642594"/>
            <a:ext cx="768096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731520" y="2103120"/>
            <a:ext cx="7680960" cy="393192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34768" y="6309360"/>
            <a:ext cx="2057400" cy="274320"/>
          </a:xfrm>
          <a:prstGeom prst="rect">
            <a:avLst/>
          </a:prstGeom>
        </p:spPr>
        <p:txBody>
          <a:bodyPr vert="horz" lIns="91440" tIns="45720" rIns="91440" bIns="45720" rtlCol="0" anchor="b"/>
          <a:lstStyle>
            <a:lvl1pPr algn="l">
              <a:defRPr sz="900">
                <a:solidFill>
                  <a:schemeClr val="tx1">
                    <a:lumMod val="75000"/>
                    <a:lumOff val="25000"/>
                  </a:schemeClr>
                </a:solidFill>
              </a:defRPr>
            </a:lvl1pPr>
          </a:lstStyle>
          <a:p>
            <a:fld id="{82B98416-75EB-4354-A86B-EE9B98BCDA0C}" type="datetime1">
              <a:rPr lang="en-US" smtClean="0"/>
              <a:t>12/12/2017</a:t>
            </a:fld>
            <a:endParaRPr lang="en-US"/>
          </a:p>
        </p:txBody>
      </p:sp>
      <p:sp>
        <p:nvSpPr>
          <p:cNvPr id="5" name="Footer Placeholder 4"/>
          <p:cNvSpPr>
            <a:spLocks noGrp="1"/>
          </p:cNvSpPr>
          <p:nvPr>
            <p:ph type="ftr" sz="quarter" idx="3"/>
          </p:nvPr>
        </p:nvSpPr>
        <p:spPr>
          <a:xfrm>
            <a:off x="2596896" y="6309360"/>
            <a:ext cx="3950208" cy="274320"/>
          </a:xfrm>
          <a:prstGeom prst="rect">
            <a:avLst/>
          </a:prstGeom>
        </p:spPr>
        <p:txBody>
          <a:bodyPr vert="horz" lIns="91440" tIns="45720" rIns="91440" bIns="45720" rtlCol="0" anchor="b"/>
          <a:lstStyle>
            <a:lvl1pPr algn="ctr">
              <a:defRPr sz="900">
                <a:solidFill>
                  <a:schemeClr val="tx1">
                    <a:lumMod val="75000"/>
                    <a:lumOff val="25000"/>
                  </a:schemeClr>
                </a:solidFill>
              </a:defRPr>
            </a:lvl1pPr>
          </a:lstStyle>
          <a:p>
            <a:endParaRPr lang="en-US"/>
          </a:p>
        </p:txBody>
      </p:sp>
      <p:sp>
        <p:nvSpPr>
          <p:cNvPr id="6" name="Slide Number Placeholder 5"/>
          <p:cNvSpPr>
            <a:spLocks noGrp="1"/>
          </p:cNvSpPr>
          <p:nvPr>
            <p:ph type="sldNum" sz="quarter" idx="4"/>
          </p:nvPr>
        </p:nvSpPr>
        <p:spPr>
          <a:xfrm>
            <a:off x="7823382" y="6309360"/>
            <a:ext cx="1097280" cy="274320"/>
          </a:xfrm>
          <a:prstGeom prst="rect">
            <a:avLst/>
          </a:prstGeom>
        </p:spPr>
        <p:txBody>
          <a:bodyPr vert="horz" lIns="91440" tIns="45720" rIns="91440" bIns="45720" rtlCol="0" anchor="b"/>
          <a:lstStyle>
            <a:lvl1pPr algn="r">
              <a:defRPr sz="900">
                <a:solidFill>
                  <a:schemeClr val="tx1">
                    <a:lumMod val="75000"/>
                    <a:lumOff val="25000"/>
                  </a:schemeClr>
                </a:solidFill>
              </a:defRPr>
            </a:lvl1pPr>
          </a:lstStyle>
          <a:p>
            <a:fld id="{AE9EF46E-74F3-4AED-8639-5EA18AE35E07}" type="slidenum">
              <a:rPr lang="en-US" smtClean="0"/>
              <a:t>‹#›</a:t>
            </a:fld>
            <a:endParaRPr lang="en-US"/>
          </a:p>
        </p:txBody>
      </p:sp>
    </p:spTree>
    <p:extLst>
      <p:ext uri="{BB962C8B-B14F-4D97-AF65-F5344CB8AC3E}">
        <p14:creationId xmlns:p14="http://schemas.microsoft.com/office/powerpoint/2010/main" val="1552499354"/>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p:hf hdr="0" ftr="0" dt="0"/>
  <p:txStyles>
    <p:titleStyle>
      <a:lvl1pPr algn="l" defTabSz="914400" rtl="0" eaLnBrk="1" latinLnBrk="0" hangingPunct="1">
        <a:lnSpc>
          <a:spcPct val="90000"/>
        </a:lnSpc>
        <a:spcBef>
          <a:spcPct val="0"/>
        </a:spcBef>
        <a:buNone/>
        <a:defRPr lang="en-US" sz="400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2.xml"/><Relationship Id="rId1" Type="http://schemas.openxmlformats.org/officeDocument/2006/relationships/slideLayout" Target="../slideLayouts/slideLayout18.xml"/><Relationship Id="rId4" Type="http://schemas.openxmlformats.org/officeDocument/2006/relationships/image" Target="../media/image3.jpeg"/></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18.xml"/><Relationship Id="rId4" Type="http://schemas.openxmlformats.org/officeDocument/2006/relationships/image" Target="../media/image3.jpeg"/></Relationships>
</file>

<file path=ppt/slides/_rels/slide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5.xml"/><Relationship Id="rId1" Type="http://schemas.openxmlformats.org/officeDocument/2006/relationships/slideLayout" Target="../slideLayouts/slideLayout18.xml"/><Relationship Id="rId5" Type="http://schemas.openxmlformats.org/officeDocument/2006/relationships/image" Target="../media/image19.PN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9.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3.xml"/><Relationship Id="rId1" Type="http://schemas.openxmlformats.org/officeDocument/2006/relationships/slideLayout" Target="../slideLayouts/slideLayout14.xml"/><Relationship Id="rId5" Type="http://schemas.openxmlformats.org/officeDocument/2006/relationships/image" Target="../media/image19.PNG"/><Relationship Id="rId4" Type="http://schemas.openxmlformats.org/officeDocument/2006/relationships/image" Target="../media/image18.png"/></Relationships>
</file>

<file path=ppt/slides/_rels/slide2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4.xml"/><Relationship Id="rId1" Type="http://schemas.openxmlformats.org/officeDocument/2006/relationships/slideLayout" Target="../slideLayouts/slideLayout18.xml"/><Relationship Id="rId5" Type="http://schemas.openxmlformats.org/officeDocument/2006/relationships/image" Target="../media/image19.PNG"/><Relationship Id="rId4" Type="http://schemas.openxmlformats.org/officeDocument/2006/relationships/image" Target="../media/image18.png"/></Relationships>
</file>

<file path=ppt/slides/_rels/slide2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5.xml"/><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6.xml"/><Relationship Id="rId1" Type="http://schemas.openxmlformats.org/officeDocument/2006/relationships/slideLayout" Target="../slideLayouts/slideLayout14.xml"/><Relationship Id="rId4" Type="http://schemas.openxmlformats.org/officeDocument/2006/relationships/image" Target="../media/image22.png"/></Relationships>
</file>

<file path=ppt/slides/_rels/slide2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7.xml"/><Relationship Id="rId1" Type="http://schemas.openxmlformats.org/officeDocument/2006/relationships/slideLayout" Target="../slideLayouts/slideLayout14.xml"/><Relationship Id="rId4" Type="http://schemas.openxmlformats.org/officeDocument/2006/relationships/image" Target="../media/image23.png"/></Relationships>
</file>

<file path=ppt/slides/_rels/slide2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8.xml"/><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9.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9.xml"/><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0.xml"/><Relationship Id="rId1" Type="http://schemas.openxmlformats.org/officeDocument/2006/relationships/slideLayout" Target="../slideLayouts/slideLayout18.xml"/><Relationship Id="rId4" Type="http://schemas.openxmlformats.org/officeDocument/2006/relationships/image" Target="../media/image25.png"/></Relationships>
</file>

<file path=ppt/slides/_rels/slide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1.xml"/><Relationship Id="rId1" Type="http://schemas.openxmlformats.org/officeDocument/2006/relationships/slideLayout" Target="../slideLayouts/slideLayout14.xml"/><Relationship Id="rId4" Type="http://schemas.openxmlformats.org/officeDocument/2006/relationships/image" Target="../media/image3.jpeg"/></Relationships>
</file>

<file path=ppt/slides/_rels/slide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2.xml"/><Relationship Id="rId1" Type="http://schemas.openxmlformats.org/officeDocument/2006/relationships/slideLayout" Target="../slideLayouts/slideLayout14.xml"/><Relationship Id="rId4" Type="http://schemas.openxmlformats.org/officeDocument/2006/relationships/image" Target="../media/image3.jpeg"/></Relationships>
</file>

<file path=ppt/slides/_rels/slide3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3.xml"/><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4.xml"/><Relationship Id="rId1" Type="http://schemas.openxmlformats.org/officeDocument/2006/relationships/slideLayout" Target="../slideLayouts/slideLayout14.xml"/><Relationship Id="rId4" Type="http://schemas.openxmlformats.org/officeDocument/2006/relationships/image" Target="../media/image27.png"/></Relationships>
</file>

<file path=ppt/slides/_rels/slide3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35.xml"/><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36.xml"/><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7.xml"/><Relationship Id="rId1" Type="http://schemas.openxmlformats.org/officeDocument/2006/relationships/slideLayout" Target="../slideLayouts/slideLayout14.xml"/><Relationship Id="rId4" Type="http://schemas.openxmlformats.org/officeDocument/2006/relationships/image" Target="../media/image28.png"/></Relationships>
</file>

<file path=ppt/slides/_rels/slide3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9.png"/><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8.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9.xml"/><Relationship Id="rId4" Type="http://schemas.openxmlformats.org/officeDocument/2006/relationships/image" Target="../media/image3.jpeg"/></Relationships>
</file>

<file path=ppt/slides/_rels/slide4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9.xml"/><Relationship Id="rId1" Type="http://schemas.openxmlformats.org/officeDocument/2006/relationships/slideLayout" Target="../slideLayouts/slideLayout14.xml"/><Relationship Id="rId4" Type="http://schemas.openxmlformats.org/officeDocument/2006/relationships/image" Target="../media/image31.PNG"/></Relationships>
</file>

<file path=ppt/slides/_rels/slide4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0.xml"/><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1.xml"/><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33.JP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18.xml"/><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8.xml"/><Relationship Id="rId4" Type="http://schemas.openxmlformats.org/officeDocument/2006/relationships/image" Target="../media/image3.jpeg"/></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8.xml"/><Relationship Id="rId1" Type="http://schemas.openxmlformats.org/officeDocument/2006/relationships/slideLayout" Target="../slideLayouts/slideLayout14.xml"/><Relationship Id="rId4" Type="http://schemas.openxmlformats.org/officeDocument/2006/relationships/image" Target="../media/image3.jpe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14.xml"/><Relationship Id="rId4" Type="http://schemas.openxmlformats.org/officeDocument/2006/relationships/image" Target="../media/image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p:cNvSpPr txBox="1">
            <a:spLocks/>
          </p:cNvSpPr>
          <p:nvPr/>
        </p:nvSpPr>
        <p:spPr>
          <a:xfrm>
            <a:off x="2262281" y="5399614"/>
            <a:ext cx="5692538" cy="905071"/>
          </a:xfrm>
          <a:prstGeom prst="rect">
            <a:avLst/>
          </a:prstGeom>
        </p:spPr>
        <p:txBody>
          <a:bodyPr>
            <a:noAutofit/>
          </a:bodyPr>
          <a:lst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marL="0" indent="0" algn="ctr">
              <a:buNone/>
            </a:pPr>
            <a:r>
              <a:rPr lang="en-US" sz="1350" b="1" dirty="0">
                <a:latin typeface="Arial" panose="020B0604020202020204" pitchFamily="34" charset="0"/>
                <a:cs typeface="Arial" panose="020B0604020202020204" pitchFamily="34" charset="0"/>
              </a:rPr>
              <a:t>Forest Ecosystem Monitoring Conference </a:t>
            </a:r>
          </a:p>
          <a:p>
            <a:pPr marL="0" indent="0" algn="ctr">
              <a:buNone/>
            </a:pPr>
            <a:r>
              <a:rPr lang="en-US" sz="1350" b="1" dirty="0">
                <a:latin typeface="Arial" panose="020B0604020202020204" pitchFamily="34" charset="0"/>
                <a:cs typeface="Arial" panose="020B0604020202020204" pitchFamily="34" charset="0"/>
              </a:rPr>
              <a:t>December 2017</a:t>
            </a:r>
          </a:p>
          <a:p>
            <a:pPr marL="0" indent="0" algn="ctr">
              <a:buNone/>
            </a:pPr>
            <a:r>
              <a:rPr lang="en-US" sz="1350" b="1" dirty="0">
                <a:latin typeface="Arial" panose="020B0604020202020204" pitchFamily="34" charset="0"/>
                <a:cs typeface="Arial" panose="020B0604020202020204" pitchFamily="34" charset="0"/>
              </a:rPr>
              <a:t>University of Vermont</a:t>
            </a:r>
          </a:p>
        </p:txBody>
      </p:sp>
      <p:sp>
        <p:nvSpPr>
          <p:cNvPr id="5" name="Rectangle 4">
            <a:extLst>
              <a:ext uri="{FF2B5EF4-FFF2-40B4-BE49-F238E27FC236}">
                <a16:creationId xmlns:a16="http://schemas.microsoft.com/office/drawing/2014/main" id="{4C801A58-4B12-49B8-9236-DE389AC143D0}"/>
              </a:ext>
            </a:extLst>
          </p:cNvPr>
          <p:cNvSpPr/>
          <p:nvPr/>
        </p:nvSpPr>
        <p:spPr>
          <a:xfrm>
            <a:off x="1429723" y="3473729"/>
            <a:ext cx="7357655" cy="1508683"/>
          </a:xfrm>
          <a:prstGeom prst="rect">
            <a:avLst/>
          </a:prstGeom>
        </p:spPr>
        <p:txBody>
          <a:bodyPr wrap="square">
            <a:spAutoFit/>
          </a:bodyPr>
          <a:lstStyle/>
          <a:p>
            <a:pPr algn="ctr">
              <a:lnSpc>
                <a:spcPct val="107000"/>
              </a:lnSpc>
            </a:pPr>
            <a:r>
              <a:rPr lang="en-US" sz="1350" i="1" dirty="0">
                <a:latin typeface="Arial" panose="020B0604020202020204" pitchFamily="34" charset="0"/>
                <a:ea typeface="Calibri" panose="020F0502020204030204" pitchFamily="34" charset="0"/>
                <a:cs typeface="Arial" panose="020B0604020202020204" pitchFamily="34" charset="0"/>
              </a:rPr>
              <a:t>Rebecca  L. Stern </a:t>
            </a:r>
            <a:r>
              <a:rPr lang="en-US" sz="1350" i="1" baseline="30000" dirty="0">
                <a:latin typeface="Arial" panose="020B0604020202020204" pitchFamily="34" charset="0"/>
                <a:ea typeface="Calibri" panose="020F0502020204030204" pitchFamily="34" charset="0"/>
                <a:cs typeface="Arial" panose="020B0604020202020204" pitchFamily="34" charset="0"/>
              </a:rPr>
              <a:t>1</a:t>
            </a:r>
            <a:r>
              <a:rPr lang="en-US" sz="1350" i="1" dirty="0">
                <a:latin typeface="Arial" panose="020B0604020202020204" pitchFamily="34" charset="0"/>
                <a:ea typeface="Calibri" panose="020F0502020204030204" pitchFamily="34" charset="0"/>
                <a:cs typeface="Arial" panose="020B0604020202020204" pitchFamily="34" charset="0"/>
              </a:rPr>
              <a:t>, Paul G. </a:t>
            </a:r>
            <a:r>
              <a:rPr lang="en-US" sz="1350" i="1" dirty="0" err="1">
                <a:latin typeface="Arial" panose="020B0604020202020204" pitchFamily="34" charset="0"/>
                <a:ea typeface="Calibri" panose="020F0502020204030204" pitchFamily="34" charset="0"/>
                <a:cs typeface="Arial" panose="020B0604020202020204" pitchFamily="34" charset="0"/>
              </a:rPr>
              <a:t>Schaberg</a:t>
            </a:r>
            <a:r>
              <a:rPr lang="en-US" sz="1350" i="1" baseline="30000" dirty="0">
                <a:latin typeface="Arial" panose="020B0604020202020204" pitchFamily="34" charset="0"/>
                <a:ea typeface="Calibri" panose="020F0502020204030204" pitchFamily="34" charset="0"/>
                <a:cs typeface="Arial" panose="020B0604020202020204" pitchFamily="34" charset="0"/>
              </a:rPr>
              <a:t> 2</a:t>
            </a:r>
            <a:r>
              <a:rPr lang="en-US" sz="1350" i="1" dirty="0">
                <a:latin typeface="Arial" panose="020B0604020202020204" pitchFamily="34" charset="0"/>
                <a:ea typeface="Calibri" panose="020F0502020204030204" pitchFamily="34" charset="0"/>
                <a:cs typeface="Arial" panose="020B0604020202020204" pitchFamily="34" charset="0"/>
              </a:rPr>
              <a:t>, Paula F. Murakami</a:t>
            </a:r>
            <a:r>
              <a:rPr lang="en-US" sz="1350" i="1" baseline="30000" dirty="0">
                <a:latin typeface="Arial" panose="020B0604020202020204" pitchFamily="34" charset="0"/>
                <a:ea typeface="Calibri" panose="020F0502020204030204" pitchFamily="34" charset="0"/>
                <a:cs typeface="Arial" panose="020B0604020202020204" pitchFamily="34" charset="0"/>
              </a:rPr>
              <a:t> 2</a:t>
            </a:r>
            <a:r>
              <a:rPr lang="en-US" sz="1350" i="1" dirty="0">
                <a:latin typeface="Arial" panose="020B0604020202020204" pitchFamily="34" charset="0"/>
                <a:ea typeface="Calibri" panose="020F0502020204030204" pitchFamily="34" charset="0"/>
                <a:cs typeface="Arial" panose="020B0604020202020204" pitchFamily="34" charset="0"/>
              </a:rPr>
              <a:t>, Shelly A. </a:t>
            </a:r>
            <a:r>
              <a:rPr lang="en-US" sz="1350" i="1" dirty="0" err="1">
                <a:latin typeface="Arial" panose="020B0604020202020204" pitchFamily="34" charset="0"/>
                <a:ea typeface="Calibri" panose="020F0502020204030204" pitchFamily="34" charset="0"/>
                <a:cs typeface="Arial" panose="020B0604020202020204" pitchFamily="34" charset="0"/>
              </a:rPr>
              <a:t>Rayback</a:t>
            </a:r>
            <a:r>
              <a:rPr lang="en-US" sz="1350" i="1" baseline="30000" dirty="0">
                <a:latin typeface="Arial" panose="020B0604020202020204" pitchFamily="34" charset="0"/>
                <a:ea typeface="Calibri" panose="020F0502020204030204" pitchFamily="34" charset="0"/>
                <a:cs typeface="Arial" panose="020B0604020202020204" pitchFamily="34" charset="0"/>
              </a:rPr>
              <a:t> 3</a:t>
            </a:r>
            <a:r>
              <a:rPr lang="en-US" sz="1350" i="1" dirty="0">
                <a:latin typeface="Arial" panose="020B0604020202020204" pitchFamily="34" charset="0"/>
                <a:ea typeface="Calibri" panose="020F0502020204030204" pitchFamily="34" charset="0"/>
                <a:cs typeface="Arial" panose="020B0604020202020204" pitchFamily="34" charset="0"/>
              </a:rPr>
              <a:t>, </a:t>
            </a:r>
          </a:p>
          <a:p>
            <a:pPr algn="ctr">
              <a:lnSpc>
                <a:spcPct val="107000"/>
              </a:lnSpc>
            </a:pPr>
            <a:r>
              <a:rPr lang="en-US" sz="1350" i="1" dirty="0">
                <a:latin typeface="Arial" panose="020B0604020202020204" pitchFamily="34" charset="0"/>
                <a:ea typeface="Calibri" panose="020F0502020204030204" pitchFamily="34" charset="0"/>
                <a:cs typeface="Arial" panose="020B0604020202020204" pitchFamily="34" charset="0"/>
              </a:rPr>
              <a:t>Christopher F. Hansen</a:t>
            </a:r>
            <a:r>
              <a:rPr lang="en-US" sz="1350" i="1" baseline="30000" dirty="0">
                <a:latin typeface="Arial" panose="020B0604020202020204" pitchFamily="34" charset="0"/>
                <a:ea typeface="Calibri" panose="020F0502020204030204" pitchFamily="34" charset="0"/>
                <a:cs typeface="Arial" panose="020B0604020202020204" pitchFamily="34" charset="0"/>
              </a:rPr>
              <a:t> 1</a:t>
            </a:r>
            <a:r>
              <a:rPr lang="en-US" sz="1350" i="1" dirty="0">
                <a:latin typeface="Arial" panose="020B0604020202020204" pitchFamily="34" charset="0"/>
                <a:ea typeface="Calibri" panose="020F0502020204030204" pitchFamily="34" charset="0"/>
                <a:cs typeface="Arial" panose="020B0604020202020204" pitchFamily="34" charset="0"/>
              </a:rPr>
              <a:t>, Gary J. Hawley</a:t>
            </a:r>
            <a:r>
              <a:rPr lang="en-US" sz="1350" i="1" baseline="30000" dirty="0">
                <a:latin typeface="Arial" panose="020B0604020202020204" pitchFamily="34" charset="0"/>
                <a:ea typeface="Calibri" panose="020F0502020204030204" pitchFamily="34" charset="0"/>
                <a:cs typeface="Arial" panose="020B0604020202020204" pitchFamily="34" charset="0"/>
              </a:rPr>
              <a:t> 1</a:t>
            </a:r>
            <a:endParaRPr lang="en-US" sz="1350" i="1" dirty="0">
              <a:latin typeface="Arial" panose="020B0604020202020204" pitchFamily="34" charset="0"/>
              <a:ea typeface="Calibri" panose="020F0502020204030204" pitchFamily="34" charset="0"/>
              <a:cs typeface="Arial" panose="020B0604020202020204" pitchFamily="34" charset="0"/>
            </a:endParaRPr>
          </a:p>
          <a:p>
            <a:pPr algn="ctr">
              <a:lnSpc>
                <a:spcPct val="107000"/>
              </a:lnSpc>
              <a:spcAft>
                <a:spcPts val="600"/>
              </a:spcAft>
            </a:pPr>
            <a:endParaRPr lang="en-US" sz="1350" i="1" dirty="0">
              <a:latin typeface="Arial" panose="020B0604020202020204" pitchFamily="34" charset="0"/>
              <a:ea typeface="Calibri" panose="020F0502020204030204" pitchFamily="34" charset="0"/>
              <a:cs typeface="Arial" panose="020B0604020202020204" pitchFamily="34" charset="0"/>
            </a:endParaRPr>
          </a:p>
          <a:p>
            <a:pPr algn="ctr">
              <a:lnSpc>
                <a:spcPct val="107000"/>
              </a:lnSpc>
              <a:spcAft>
                <a:spcPts val="600"/>
              </a:spcAft>
            </a:pPr>
            <a:r>
              <a:rPr lang="en-US" sz="1050" i="1" baseline="30000" dirty="0">
                <a:latin typeface="Arial" panose="020B0604020202020204" pitchFamily="34" charset="0"/>
                <a:ea typeface="Calibri" panose="020F0502020204030204" pitchFamily="34" charset="0"/>
                <a:cs typeface="Arial" panose="020B0604020202020204" pitchFamily="34" charset="0"/>
              </a:rPr>
              <a:t>1</a:t>
            </a:r>
            <a:r>
              <a:rPr lang="en-US" sz="1050" i="1" dirty="0">
                <a:latin typeface="Arial" panose="020B0604020202020204" pitchFamily="34" charset="0"/>
                <a:cs typeface="Arial" panose="020B0604020202020204" pitchFamily="34" charset="0"/>
              </a:rPr>
              <a:t>Rubenstein School of Environment and Natural Resources, University of Vermont, Burlington, VT, USA</a:t>
            </a:r>
          </a:p>
          <a:p>
            <a:pPr algn="ctr">
              <a:lnSpc>
                <a:spcPct val="107000"/>
              </a:lnSpc>
              <a:spcAft>
                <a:spcPts val="600"/>
              </a:spcAft>
            </a:pPr>
            <a:r>
              <a:rPr lang="en-US" sz="1050" i="1" baseline="30000" dirty="0">
                <a:latin typeface="Arial" panose="020B0604020202020204" pitchFamily="34" charset="0"/>
                <a:ea typeface="Calibri" panose="020F0502020204030204" pitchFamily="34" charset="0"/>
                <a:cs typeface="Arial" panose="020B0604020202020204" pitchFamily="34" charset="0"/>
              </a:rPr>
              <a:t>2</a:t>
            </a:r>
            <a:r>
              <a:rPr lang="en-US" sz="1050" i="1" dirty="0">
                <a:latin typeface="Arial" panose="020B0604020202020204" pitchFamily="34" charset="0"/>
                <a:cs typeface="Arial" panose="020B0604020202020204" pitchFamily="34" charset="0"/>
              </a:rPr>
              <a:t>USDA Forest Service, Burlington, VT, USA</a:t>
            </a:r>
          </a:p>
          <a:p>
            <a:pPr algn="ctr">
              <a:lnSpc>
                <a:spcPct val="107000"/>
              </a:lnSpc>
              <a:spcAft>
                <a:spcPts val="600"/>
              </a:spcAft>
            </a:pPr>
            <a:r>
              <a:rPr lang="en-US" sz="1050" i="1" baseline="30000" dirty="0">
                <a:latin typeface="Arial" panose="020B0604020202020204" pitchFamily="34" charset="0"/>
                <a:ea typeface="Calibri" panose="020F0502020204030204" pitchFamily="34" charset="0"/>
                <a:cs typeface="Arial" panose="020B0604020202020204" pitchFamily="34" charset="0"/>
              </a:rPr>
              <a:t>3</a:t>
            </a:r>
            <a:r>
              <a:rPr lang="en-US" sz="1050" i="1" dirty="0">
                <a:latin typeface="Arial" panose="020B0604020202020204" pitchFamily="34" charset="0"/>
                <a:cs typeface="Arial" panose="020B0604020202020204" pitchFamily="34" charset="0"/>
              </a:rPr>
              <a:t>Department of Geography, University of Vermont, Burlington, VT, USA</a:t>
            </a:r>
          </a:p>
        </p:txBody>
      </p:sp>
      <p:sp>
        <p:nvSpPr>
          <p:cNvPr id="3" name="Title 1"/>
          <p:cNvSpPr txBox="1">
            <a:spLocks/>
          </p:cNvSpPr>
          <p:nvPr/>
        </p:nvSpPr>
        <p:spPr>
          <a:xfrm>
            <a:off x="1795181" y="949929"/>
            <a:ext cx="6626738" cy="1441655"/>
          </a:xfrm>
          <a:prstGeom prst="rect">
            <a:avLst/>
          </a:prstGeom>
        </p:spPr>
        <p:txBody>
          <a:bodyPr>
            <a:noAutofit/>
          </a:bodyPr>
          <a:lst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a:lstStyle>
          <a:p>
            <a:pPr algn="ctr">
              <a:lnSpc>
                <a:spcPct val="100000"/>
              </a:lnSpc>
            </a:pPr>
            <a:r>
              <a:rPr lang="en-US" sz="3500" b="1" dirty="0">
                <a:solidFill>
                  <a:schemeClr val="accent5">
                    <a:lumMod val="75000"/>
                  </a:schemeClr>
                </a:solidFill>
                <a:latin typeface="Arial" panose="020B0604020202020204" pitchFamily="34" charset="0"/>
                <a:cs typeface="Arial" panose="020B0604020202020204" pitchFamily="34" charset="0"/>
              </a:rPr>
              <a:t>Evaluating trends and climate drivers of sugar maple and red oak growth in the state of Vermont</a:t>
            </a:r>
          </a:p>
        </p:txBody>
      </p:sp>
      <p:grpSp>
        <p:nvGrpSpPr>
          <p:cNvPr id="30" name="Group 29"/>
          <p:cNvGrpSpPr/>
          <p:nvPr/>
        </p:nvGrpSpPr>
        <p:grpSpPr>
          <a:xfrm>
            <a:off x="180975" y="173850"/>
            <a:ext cx="1106883" cy="6508044"/>
            <a:chOff x="180975" y="173850"/>
            <a:chExt cx="1106883" cy="6508044"/>
          </a:xfrm>
        </p:grpSpPr>
        <p:pic>
          <p:nvPicPr>
            <p:cNvPr id="31" name="Picture 30"/>
            <p:cNvPicPr>
              <a:picLocks noChangeAspect="1"/>
            </p:cNvPicPr>
            <p:nvPr/>
          </p:nvPicPr>
          <p:blipFill rotWithShape="1">
            <a:blip r:embed="rId3" cstate="print">
              <a:extLst>
                <a:ext uri="{28A0092B-C50C-407E-A947-70E740481C1C}">
                  <a14:useLocalDpi xmlns:a14="http://schemas.microsoft.com/office/drawing/2010/main" val="0"/>
                </a:ext>
              </a:extLst>
            </a:blip>
            <a:srcRect l="60740" t="4986" r="19082" b="5391"/>
            <a:stretch/>
          </p:blipFill>
          <p:spPr>
            <a:xfrm>
              <a:off x="180975" y="173850"/>
              <a:ext cx="1097366" cy="6508044"/>
            </a:xfrm>
            <a:prstGeom prst="rect">
              <a:avLst/>
            </a:prstGeom>
          </p:spPr>
        </p:pic>
        <p:cxnSp>
          <p:nvCxnSpPr>
            <p:cNvPr id="32" name="Straight Connector 31"/>
            <p:cNvCxnSpPr/>
            <p:nvPr/>
          </p:nvCxnSpPr>
          <p:spPr>
            <a:xfrm>
              <a:off x="1287858" y="173850"/>
              <a:ext cx="0" cy="6508044"/>
            </a:xfrm>
            <a:prstGeom prst="line">
              <a:avLst/>
            </a:prstGeom>
            <a:ln w="28575">
              <a:solidFill>
                <a:schemeClr val="accent5">
                  <a:lumMod val="75000"/>
                </a:schemeClr>
              </a:solidFill>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2084198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28EDC8CF-F3DA-424A-8228-DB6A98D6D753}"/>
              </a:ext>
            </a:extLst>
          </p:cNvPr>
          <p:cNvGraphicFramePr>
            <a:graphicFrameLocks noGrp="1"/>
          </p:cNvGraphicFramePr>
          <p:nvPr>
            <p:extLst>
              <p:ext uri="{D42A27DB-BD31-4B8C-83A1-F6EECF244321}">
                <p14:modId xmlns:p14="http://schemas.microsoft.com/office/powerpoint/2010/main" val="164664224"/>
              </p:ext>
            </p:extLst>
          </p:nvPr>
        </p:nvGraphicFramePr>
        <p:xfrm>
          <a:off x="661851" y="1428823"/>
          <a:ext cx="4401978" cy="4594417"/>
        </p:xfrm>
        <a:graphic>
          <a:graphicData uri="http://schemas.openxmlformats.org/drawingml/2006/table">
            <a:tbl>
              <a:tblPr firstRow="1" bandRow="1">
                <a:tableStyleId>{5940675A-B579-460E-94D1-54222C63F5DA}</a:tableStyleId>
              </a:tblPr>
              <a:tblGrid>
                <a:gridCol w="2512536">
                  <a:extLst>
                    <a:ext uri="{9D8B030D-6E8A-4147-A177-3AD203B41FA5}">
                      <a16:colId xmlns:a16="http://schemas.microsoft.com/office/drawing/2014/main" val="2694123883"/>
                    </a:ext>
                  </a:extLst>
                </a:gridCol>
                <a:gridCol w="930006">
                  <a:extLst>
                    <a:ext uri="{9D8B030D-6E8A-4147-A177-3AD203B41FA5}">
                      <a16:colId xmlns:a16="http://schemas.microsoft.com/office/drawing/2014/main" val="867496767"/>
                    </a:ext>
                  </a:extLst>
                </a:gridCol>
                <a:gridCol w="959436">
                  <a:extLst>
                    <a:ext uri="{9D8B030D-6E8A-4147-A177-3AD203B41FA5}">
                      <a16:colId xmlns:a16="http://schemas.microsoft.com/office/drawing/2014/main" val="539815475"/>
                    </a:ext>
                  </a:extLst>
                </a:gridCol>
              </a:tblGrid>
              <a:tr h="440266">
                <a:tc>
                  <a:txBody>
                    <a:bodyPr/>
                    <a:lstStyle/>
                    <a:p>
                      <a:r>
                        <a:rPr lang="en-US" sz="1100" b="1" dirty="0">
                          <a:latin typeface="Arial" panose="020B0604020202020204" pitchFamily="34" charset="0"/>
                          <a:cs typeface="Arial" panose="020B0604020202020204" pitchFamily="34" charset="0"/>
                        </a:rPr>
                        <a:t>Site</a:t>
                      </a:r>
                    </a:p>
                  </a:txBody>
                  <a:tcPr anchor="ctr"/>
                </a:tc>
                <a:tc>
                  <a:txBody>
                    <a:bodyPr/>
                    <a:lstStyle/>
                    <a:p>
                      <a:r>
                        <a:rPr lang="en-US" sz="1100" b="1" dirty="0">
                          <a:latin typeface="Arial" panose="020B0604020202020204" pitchFamily="34" charset="0"/>
                          <a:cs typeface="Arial" panose="020B0604020202020204" pitchFamily="34" charset="0"/>
                        </a:rPr>
                        <a:t>Location</a:t>
                      </a:r>
                    </a:p>
                  </a:txBody>
                  <a:tcPr anchor="ctr"/>
                </a:tc>
                <a:tc>
                  <a:txBody>
                    <a:bodyPr/>
                    <a:lstStyle/>
                    <a:p>
                      <a:pPr algn="ctr"/>
                      <a:r>
                        <a:rPr lang="en-US" sz="1100" b="1" dirty="0">
                          <a:latin typeface="Arial" panose="020B0604020202020204" pitchFamily="34" charset="0"/>
                          <a:cs typeface="Arial" panose="020B0604020202020204" pitchFamily="34" charset="0"/>
                        </a:rPr>
                        <a:t># trees sampled</a:t>
                      </a:r>
                    </a:p>
                  </a:txBody>
                  <a:tcPr anchor="ctr"/>
                </a:tc>
                <a:extLst>
                  <a:ext uri="{0D108BD9-81ED-4DB2-BD59-A6C34878D82A}">
                    <a16:rowId xmlns:a16="http://schemas.microsoft.com/office/drawing/2014/main" val="876782736"/>
                  </a:ext>
                </a:extLst>
              </a:tr>
              <a:tr h="337814">
                <a:tc>
                  <a:txBody>
                    <a:bodyPr/>
                    <a:lstStyle/>
                    <a:p>
                      <a:pPr marL="0" indent="52388" algn="l" fontAlgn="b"/>
                      <a:r>
                        <a:rPr lang="en-US" sz="1000" b="0" i="0" u="none" strike="noStrike" dirty="0">
                          <a:solidFill>
                            <a:srgbClr val="000000"/>
                          </a:solidFill>
                          <a:effectLst/>
                          <a:latin typeface="Arial" panose="020B0604020202020204" pitchFamily="34" charset="0"/>
                          <a:cs typeface="Arial" panose="020B0604020202020204" pitchFamily="34" charset="0"/>
                        </a:rPr>
                        <a:t>1) St. Albans Town Forest</a:t>
                      </a:r>
                    </a:p>
                  </a:txBody>
                  <a:tcPr marL="9525" marR="9525" marT="9525" anchor="ctr"/>
                </a:tc>
                <a:tc>
                  <a:txBody>
                    <a:bodyPr/>
                    <a:lstStyle/>
                    <a:p>
                      <a:pPr rtl="0" fontAlgn="b"/>
                      <a:r>
                        <a:rPr lang="en-US" sz="1000" b="0" i="0" kern="1200" dirty="0">
                          <a:solidFill>
                            <a:schemeClr val="tx1"/>
                          </a:solidFill>
                          <a:effectLst/>
                          <a:latin typeface="Arial" panose="020B0604020202020204" pitchFamily="34" charset="0"/>
                          <a:ea typeface="+mn-ea"/>
                          <a:cs typeface="Arial" panose="020B0604020202020204" pitchFamily="34" charset="0"/>
                        </a:rPr>
                        <a:t>St. Albans</a:t>
                      </a:r>
                    </a:p>
                  </a:txBody>
                  <a:tcPr anchor="ctr"/>
                </a:tc>
                <a:tc>
                  <a:txBody>
                    <a:bodyPr/>
                    <a:lstStyle/>
                    <a:p>
                      <a:pPr algn="ctr"/>
                      <a:r>
                        <a:rPr lang="en-US" sz="1000" dirty="0">
                          <a:latin typeface="Arial" panose="020B0604020202020204" pitchFamily="34" charset="0"/>
                          <a:cs typeface="Arial" panose="020B0604020202020204" pitchFamily="34" charset="0"/>
                        </a:rPr>
                        <a:t>17</a:t>
                      </a:r>
                    </a:p>
                  </a:txBody>
                  <a:tcPr anchor="ctr"/>
                </a:tc>
                <a:extLst>
                  <a:ext uri="{0D108BD9-81ED-4DB2-BD59-A6C34878D82A}">
                    <a16:rowId xmlns:a16="http://schemas.microsoft.com/office/drawing/2014/main" val="528415697"/>
                  </a:ext>
                </a:extLst>
              </a:tr>
              <a:tr h="337814">
                <a:tc>
                  <a:txBody>
                    <a:bodyPr/>
                    <a:lstStyle/>
                    <a:p>
                      <a:pPr marL="0" indent="52388" algn="l" fontAlgn="b"/>
                      <a:r>
                        <a:rPr lang="en-US" sz="1000" b="0" i="0" u="none" strike="noStrike" dirty="0">
                          <a:solidFill>
                            <a:srgbClr val="000000"/>
                          </a:solidFill>
                          <a:effectLst/>
                          <a:latin typeface="Arial" panose="020B0604020202020204" pitchFamily="34" charset="0"/>
                          <a:cs typeface="Arial" panose="020B0604020202020204" pitchFamily="34" charset="0"/>
                        </a:rPr>
                        <a:t>2) Niquette Bay State Park</a:t>
                      </a:r>
                    </a:p>
                  </a:txBody>
                  <a:tcPr marL="9525" marR="9525" marT="9525" anchor="ctr"/>
                </a:tc>
                <a:tc>
                  <a:txBody>
                    <a:bodyPr/>
                    <a:lstStyle/>
                    <a:p>
                      <a:pPr rtl="0" fontAlgn="b"/>
                      <a:r>
                        <a:rPr lang="en-US" sz="1000" b="0" i="0" kern="1200" dirty="0">
                          <a:solidFill>
                            <a:schemeClr val="tx1"/>
                          </a:solidFill>
                          <a:effectLst/>
                          <a:latin typeface="Arial" panose="020B0604020202020204" pitchFamily="34" charset="0"/>
                          <a:ea typeface="+mn-ea"/>
                          <a:cs typeface="Arial" panose="020B0604020202020204" pitchFamily="34" charset="0"/>
                        </a:rPr>
                        <a:t>Colchester</a:t>
                      </a:r>
                    </a:p>
                  </a:txBody>
                  <a:tcPr anchor="ctr"/>
                </a:tc>
                <a:tc>
                  <a:txBody>
                    <a:bodyPr/>
                    <a:lstStyle/>
                    <a:p>
                      <a:pPr algn="ctr"/>
                      <a:r>
                        <a:rPr lang="en-US" sz="1000" dirty="0">
                          <a:latin typeface="Arial" panose="020B0604020202020204" pitchFamily="34" charset="0"/>
                          <a:cs typeface="Arial" panose="020B0604020202020204" pitchFamily="34" charset="0"/>
                        </a:rPr>
                        <a:t>19</a:t>
                      </a:r>
                    </a:p>
                  </a:txBody>
                  <a:tcPr anchor="ctr"/>
                </a:tc>
                <a:extLst>
                  <a:ext uri="{0D108BD9-81ED-4DB2-BD59-A6C34878D82A}">
                    <a16:rowId xmlns:a16="http://schemas.microsoft.com/office/drawing/2014/main" val="1592265692"/>
                  </a:ext>
                </a:extLst>
              </a:tr>
              <a:tr h="337814">
                <a:tc>
                  <a:txBody>
                    <a:bodyPr/>
                    <a:lstStyle/>
                    <a:p>
                      <a:pPr marL="0" indent="52388" algn="l" fontAlgn="b"/>
                      <a:r>
                        <a:rPr lang="en-US" sz="1000" b="0" i="0" u="none" strike="noStrike" dirty="0">
                          <a:solidFill>
                            <a:srgbClr val="000000"/>
                          </a:solidFill>
                          <a:effectLst/>
                          <a:latin typeface="Arial" panose="020B0604020202020204" pitchFamily="34" charset="0"/>
                          <a:cs typeface="Arial" panose="020B0604020202020204" pitchFamily="34" charset="0"/>
                        </a:rPr>
                        <a:t>3) Indian Brook Reservoir</a:t>
                      </a:r>
                    </a:p>
                  </a:txBody>
                  <a:tcPr marL="9525" marR="9525" marT="9525" anchor="ctr"/>
                </a:tc>
                <a:tc>
                  <a:txBody>
                    <a:bodyPr/>
                    <a:lstStyle/>
                    <a:p>
                      <a:pPr rtl="0" fontAlgn="b"/>
                      <a:r>
                        <a:rPr lang="en-US" sz="1000" b="0" i="0" kern="1200" dirty="0">
                          <a:solidFill>
                            <a:schemeClr val="tx1"/>
                          </a:solidFill>
                          <a:effectLst/>
                          <a:latin typeface="Arial" panose="020B0604020202020204" pitchFamily="34" charset="0"/>
                          <a:ea typeface="+mn-ea"/>
                          <a:cs typeface="Arial" panose="020B0604020202020204" pitchFamily="34" charset="0"/>
                        </a:rPr>
                        <a:t>Essex</a:t>
                      </a:r>
                    </a:p>
                  </a:txBody>
                  <a:tcPr anchor="ctr"/>
                </a:tc>
                <a:tc>
                  <a:txBody>
                    <a:bodyPr/>
                    <a:lstStyle/>
                    <a:p>
                      <a:pPr algn="ctr"/>
                      <a:r>
                        <a:rPr lang="en-US" sz="1000" dirty="0">
                          <a:latin typeface="Arial" panose="020B0604020202020204" pitchFamily="34" charset="0"/>
                          <a:cs typeface="Arial" panose="020B0604020202020204" pitchFamily="34" charset="0"/>
                        </a:rPr>
                        <a:t>15</a:t>
                      </a:r>
                    </a:p>
                  </a:txBody>
                  <a:tcPr anchor="ctr"/>
                </a:tc>
                <a:extLst>
                  <a:ext uri="{0D108BD9-81ED-4DB2-BD59-A6C34878D82A}">
                    <a16:rowId xmlns:a16="http://schemas.microsoft.com/office/drawing/2014/main" val="3719346571"/>
                  </a:ext>
                </a:extLst>
              </a:tr>
              <a:tr h="393483">
                <a:tc>
                  <a:txBody>
                    <a:bodyPr/>
                    <a:lstStyle/>
                    <a:p>
                      <a:pPr marL="0" indent="52388" algn="l" fontAlgn="b"/>
                      <a:r>
                        <a:rPr lang="en-US" sz="1000" b="0" i="0" u="none" strike="noStrike" dirty="0">
                          <a:solidFill>
                            <a:srgbClr val="000000"/>
                          </a:solidFill>
                          <a:effectLst/>
                          <a:latin typeface="Arial" panose="020B0604020202020204" pitchFamily="34" charset="0"/>
                          <a:cs typeface="Arial" panose="020B0604020202020204" pitchFamily="34" charset="0"/>
                        </a:rPr>
                        <a:t>4) Red Rocks Park</a:t>
                      </a:r>
                    </a:p>
                  </a:txBody>
                  <a:tcPr marL="9525" marR="9525" marT="9525" anchor="ctr"/>
                </a:tc>
                <a:tc>
                  <a:txBody>
                    <a:bodyPr/>
                    <a:lstStyle/>
                    <a:p>
                      <a:pPr rtl="0" fontAlgn="b"/>
                      <a:r>
                        <a:rPr lang="en-US" sz="1000" b="0" i="0" kern="1200" dirty="0">
                          <a:solidFill>
                            <a:schemeClr val="tx1"/>
                          </a:solidFill>
                          <a:effectLst/>
                          <a:latin typeface="Arial" panose="020B0604020202020204" pitchFamily="34" charset="0"/>
                          <a:ea typeface="+mn-ea"/>
                          <a:cs typeface="Arial" panose="020B0604020202020204" pitchFamily="34" charset="0"/>
                        </a:rPr>
                        <a:t>South Burlington</a:t>
                      </a:r>
                    </a:p>
                  </a:txBody>
                  <a:tcPr anchor="ctr"/>
                </a:tc>
                <a:tc>
                  <a:txBody>
                    <a:bodyPr/>
                    <a:lstStyle/>
                    <a:p>
                      <a:pPr algn="ctr"/>
                      <a:r>
                        <a:rPr lang="en-US" sz="1000" dirty="0">
                          <a:latin typeface="Arial" panose="020B0604020202020204" pitchFamily="34" charset="0"/>
                          <a:cs typeface="Arial" panose="020B0604020202020204" pitchFamily="34" charset="0"/>
                        </a:rPr>
                        <a:t>16</a:t>
                      </a:r>
                    </a:p>
                  </a:txBody>
                  <a:tcPr anchor="ctr"/>
                </a:tc>
                <a:extLst>
                  <a:ext uri="{0D108BD9-81ED-4DB2-BD59-A6C34878D82A}">
                    <a16:rowId xmlns:a16="http://schemas.microsoft.com/office/drawing/2014/main" val="1742281024"/>
                  </a:ext>
                </a:extLst>
              </a:tr>
              <a:tr h="357540">
                <a:tc>
                  <a:txBody>
                    <a:bodyPr/>
                    <a:lstStyle/>
                    <a:p>
                      <a:pPr marL="52388" indent="0" algn="l" fontAlgn="b"/>
                      <a:r>
                        <a:rPr lang="en-US" sz="1000" b="0" i="0" u="none" strike="noStrike" dirty="0">
                          <a:solidFill>
                            <a:srgbClr val="000000"/>
                          </a:solidFill>
                          <a:effectLst/>
                          <a:latin typeface="Arial" panose="020B0604020202020204" pitchFamily="34" charset="0"/>
                          <a:cs typeface="Arial" panose="020B0604020202020204" pitchFamily="34" charset="0"/>
                        </a:rPr>
                        <a:t>5)  Green Mountain National Forest</a:t>
                      </a:r>
                      <a:r>
                        <a:rPr lang="en-US" sz="1000" b="0" i="0" u="none" strike="noStrike" dirty="0">
                          <a:solidFill>
                            <a:srgbClr val="FF0000"/>
                          </a:solidFill>
                          <a:effectLst/>
                          <a:latin typeface="Arial" panose="020B0604020202020204" pitchFamily="34" charset="0"/>
                          <a:cs typeface="Arial" panose="020B0604020202020204" pitchFamily="34" charset="0"/>
                        </a:rPr>
                        <a:t>*</a:t>
                      </a:r>
                      <a:endParaRPr lang="en-US" sz="10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anchor="ctr"/>
                </a:tc>
                <a:tc>
                  <a:txBody>
                    <a:bodyPr/>
                    <a:lstStyle/>
                    <a:p>
                      <a:pPr rtl="0" fontAlgn="b"/>
                      <a:r>
                        <a:rPr lang="en-US" sz="1000" b="0" i="0" kern="1200" dirty="0">
                          <a:solidFill>
                            <a:schemeClr val="tx1"/>
                          </a:solidFill>
                          <a:effectLst/>
                          <a:latin typeface="Arial" panose="020B0604020202020204" pitchFamily="34" charset="0"/>
                          <a:ea typeface="+mn-ea"/>
                          <a:cs typeface="Arial" panose="020B0604020202020204" pitchFamily="34" charset="0"/>
                        </a:rPr>
                        <a:t>Salisbury</a:t>
                      </a:r>
                    </a:p>
                  </a:txBody>
                  <a:tcPr anchor="ctr"/>
                </a:tc>
                <a:tc>
                  <a:txBody>
                    <a:bodyPr/>
                    <a:lstStyle/>
                    <a:p>
                      <a:pPr algn="ctr"/>
                      <a:r>
                        <a:rPr lang="en-US" sz="1000" dirty="0">
                          <a:latin typeface="Arial" panose="020B0604020202020204" pitchFamily="34" charset="0"/>
                          <a:cs typeface="Arial" panose="020B0604020202020204" pitchFamily="34" charset="0"/>
                        </a:rPr>
                        <a:t>14</a:t>
                      </a:r>
                    </a:p>
                  </a:txBody>
                  <a:tcPr anchor="ctr"/>
                </a:tc>
                <a:extLst>
                  <a:ext uri="{0D108BD9-81ED-4DB2-BD59-A6C34878D82A}">
                    <a16:rowId xmlns:a16="http://schemas.microsoft.com/office/drawing/2014/main" val="4226589610"/>
                  </a:ext>
                </a:extLst>
              </a:tr>
              <a:tr h="357540">
                <a:tc>
                  <a:txBody>
                    <a:bodyPr/>
                    <a:lstStyle/>
                    <a:p>
                      <a:pPr marL="287338" indent="-234950" algn="l" fontAlgn="b"/>
                      <a:r>
                        <a:rPr lang="en-US" sz="1000" b="0" i="0" u="none" strike="noStrike" dirty="0">
                          <a:solidFill>
                            <a:srgbClr val="000000"/>
                          </a:solidFill>
                          <a:effectLst/>
                          <a:latin typeface="Arial" panose="020B0604020202020204" pitchFamily="34" charset="0"/>
                          <a:cs typeface="Arial" panose="020B0604020202020204" pitchFamily="34" charset="0"/>
                        </a:rPr>
                        <a:t>6) </a:t>
                      </a:r>
                      <a:r>
                        <a:rPr lang="en-US" sz="1000" b="0" i="0" kern="1200" dirty="0" err="1">
                          <a:solidFill>
                            <a:schemeClr val="tx1"/>
                          </a:solidFill>
                          <a:effectLst/>
                          <a:latin typeface="Arial" panose="020B0604020202020204" pitchFamily="34" charset="0"/>
                          <a:ea typeface="+mn-ea"/>
                          <a:cs typeface="Arial" panose="020B0604020202020204" pitchFamily="34" charset="0"/>
                        </a:rPr>
                        <a:t>Moosalamoo</a:t>
                      </a:r>
                      <a:r>
                        <a:rPr lang="en-US" sz="1000" b="0" i="0" kern="1200" dirty="0">
                          <a:solidFill>
                            <a:schemeClr val="tx1"/>
                          </a:solidFill>
                          <a:effectLst/>
                          <a:latin typeface="Arial" panose="020B0604020202020204" pitchFamily="34" charset="0"/>
                          <a:ea typeface="+mn-ea"/>
                          <a:cs typeface="Arial" panose="020B0604020202020204" pitchFamily="34" charset="0"/>
                        </a:rPr>
                        <a:t> Recreation and                                                                  Education Area</a:t>
                      </a:r>
                      <a:r>
                        <a:rPr lang="en-US" sz="1000" b="0" i="0" u="none" strike="noStrike" dirty="0">
                          <a:solidFill>
                            <a:srgbClr val="FF0000"/>
                          </a:solidFill>
                          <a:effectLst/>
                          <a:latin typeface="Arial" panose="020B0604020202020204" pitchFamily="34" charset="0"/>
                          <a:cs typeface="Arial" panose="020B0604020202020204" pitchFamily="34" charset="0"/>
                        </a:rPr>
                        <a:t>*</a:t>
                      </a:r>
                      <a:endParaRPr lang="en-US" sz="10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anchor="ctr"/>
                </a:tc>
                <a:tc>
                  <a:txBody>
                    <a:bodyPr/>
                    <a:lstStyle/>
                    <a:p>
                      <a:pPr rtl="0" fontAlgn="b"/>
                      <a:r>
                        <a:rPr lang="en-US" sz="1000" b="0" i="0" kern="1200" dirty="0" err="1">
                          <a:solidFill>
                            <a:schemeClr val="tx1"/>
                          </a:solidFill>
                          <a:effectLst/>
                          <a:latin typeface="Arial" panose="020B0604020202020204" pitchFamily="34" charset="0"/>
                          <a:ea typeface="+mn-ea"/>
                          <a:cs typeface="Arial" panose="020B0604020202020204" pitchFamily="34" charset="0"/>
                        </a:rPr>
                        <a:t>Ripton</a:t>
                      </a:r>
                      <a:endParaRPr lang="en-US" sz="1000" b="0" i="0" kern="1200" dirty="0">
                        <a:solidFill>
                          <a:schemeClr val="tx1"/>
                        </a:solidFill>
                        <a:effectLst/>
                        <a:latin typeface="Arial" panose="020B0604020202020204" pitchFamily="34" charset="0"/>
                        <a:ea typeface="+mn-ea"/>
                        <a:cs typeface="Arial" panose="020B0604020202020204" pitchFamily="34" charset="0"/>
                      </a:endParaRPr>
                    </a:p>
                  </a:txBody>
                  <a:tcPr anchor="ctr"/>
                </a:tc>
                <a:tc>
                  <a:txBody>
                    <a:bodyPr/>
                    <a:lstStyle/>
                    <a:p>
                      <a:pPr algn="ctr"/>
                      <a:r>
                        <a:rPr lang="en-US" sz="1000" dirty="0">
                          <a:latin typeface="Arial" panose="020B0604020202020204" pitchFamily="34" charset="0"/>
                          <a:cs typeface="Arial" panose="020B0604020202020204" pitchFamily="34" charset="0"/>
                        </a:rPr>
                        <a:t>15</a:t>
                      </a:r>
                    </a:p>
                  </a:txBody>
                  <a:tcPr anchor="ctr"/>
                </a:tc>
                <a:extLst>
                  <a:ext uri="{0D108BD9-81ED-4DB2-BD59-A6C34878D82A}">
                    <a16:rowId xmlns:a16="http://schemas.microsoft.com/office/drawing/2014/main" val="4271161781"/>
                  </a:ext>
                </a:extLst>
              </a:tr>
              <a:tr h="337814">
                <a:tc>
                  <a:txBody>
                    <a:bodyPr/>
                    <a:lstStyle/>
                    <a:p>
                      <a:pPr marL="52388" indent="0" algn="l" fontAlgn="b"/>
                      <a:r>
                        <a:rPr lang="en-US" sz="1000" b="0" i="0" u="none" strike="noStrike" dirty="0">
                          <a:solidFill>
                            <a:srgbClr val="000000"/>
                          </a:solidFill>
                          <a:effectLst/>
                          <a:latin typeface="Arial" panose="020B0604020202020204" pitchFamily="34" charset="0"/>
                          <a:cs typeface="Arial" panose="020B0604020202020204" pitchFamily="34" charset="0"/>
                        </a:rPr>
                        <a:t>7) Green Mountain National Forest</a:t>
                      </a:r>
                    </a:p>
                  </a:txBody>
                  <a:tcPr marL="9525" marR="9525" marT="9525" anchor="ctr"/>
                </a:tc>
                <a:tc>
                  <a:txBody>
                    <a:bodyPr/>
                    <a:lstStyle/>
                    <a:p>
                      <a:pPr rtl="0" fontAlgn="b"/>
                      <a:r>
                        <a:rPr lang="en-US" sz="1000" b="0" i="0" kern="1200" dirty="0">
                          <a:solidFill>
                            <a:schemeClr val="tx1"/>
                          </a:solidFill>
                          <a:effectLst/>
                          <a:latin typeface="Arial" panose="020B0604020202020204" pitchFamily="34" charset="0"/>
                          <a:ea typeface="+mn-ea"/>
                          <a:cs typeface="Arial" panose="020B0604020202020204" pitchFamily="34" charset="0"/>
                        </a:rPr>
                        <a:t>Goshen</a:t>
                      </a:r>
                    </a:p>
                  </a:txBody>
                  <a:tcPr anchor="ctr"/>
                </a:tc>
                <a:tc>
                  <a:txBody>
                    <a:bodyPr/>
                    <a:lstStyle/>
                    <a:p>
                      <a:pPr algn="ctr"/>
                      <a:r>
                        <a:rPr lang="en-US" sz="1000" dirty="0">
                          <a:latin typeface="Arial" panose="020B0604020202020204" pitchFamily="34" charset="0"/>
                          <a:cs typeface="Arial" panose="020B0604020202020204" pitchFamily="34" charset="0"/>
                        </a:rPr>
                        <a:t>18</a:t>
                      </a:r>
                    </a:p>
                  </a:txBody>
                  <a:tcPr anchor="ctr"/>
                </a:tc>
                <a:extLst>
                  <a:ext uri="{0D108BD9-81ED-4DB2-BD59-A6C34878D82A}">
                    <a16:rowId xmlns:a16="http://schemas.microsoft.com/office/drawing/2014/main" val="899632161"/>
                  </a:ext>
                </a:extLst>
              </a:tr>
              <a:tr h="337814">
                <a:tc>
                  <a:txBody>
                    <a:bodyPr/>
                    <a:lstStyle/>
                    <a:p>
                      <a:pPr marL="0" indent="52388" algn="l" fontAlgn="b"/>
                      <a:r>
                        <a:rPr lang="en-US" sz="1000" b="0" i="0" u="none" strike="noStrike" dirty="0">
                          <a:solidFill>
                            <a:srgbClr val="000000"/>
                          </a:solidFill>
                          <a:effectLst/>
                          <a:latin typeface="Arial" panose="020B0604020202020204" pitchFamily="34" charset="0"/>
                          <a:cs typeface="Arial" panose="020B0604020202020204" pitchFamily="34" charset="0"/>
                        </a:rPr>
                        <a:t>8) High Pond Natural Area</a:t>
                      </a:r>
                      <a:r>
                        <a:rPr lang="en-US" sz="1000" b="0" i="0" u="none" strike="noStrike" dirty="0">
                          <a:solidFill>
                            <a:srgbClr val="FF0000"/>
                          </a:solidFill>
                          <a:effectLst/>
                          <a:latin typeface="Arial" panose="020B0604020202020204" pitchFamily="34" charset="0"/>
                          <a:cs typeface="Arial" panose="020B0604020202020204" pitchFamily="34" charset="0"/>
                        </a:rPr>
                        <a:t>*</a:t>
                      </a:r>
                      <a:r>
                        <a:rPr lang="en-US" sz="1000" b="0" i="0" u="none" strike="noStrike" dirty="0">
                          <a:solidFill>
                            <a:srgbClr val="000000"/>
                          </a:solidFill>
                          <a:effectLst/>
                          <a:latin typeface="Arial" panose="020B0604020202020204" pitchFamily="34" charset="0"/>
                          <a:cs typeface="Arial" panose="020B0604020202020204" pitchFamily="34" charset="0"/>
                        </a:rPr>
                        <a:t> </a:t>
                      </a:r>
                    </a:p>
                  </a:txBody>
                  <a:tcPr marL="9525" marR="9525" marT="9525" anchor="ctr"/>
                </a:tc>
                <a:tc>
                  <a:txBody>
                    <a:bodyPr/>
                    <a:lstStyle/>
                    <a:p>
                      <a:r>
                        <a:rPr lang="en-US" sz="1000" b="0" i="0" kern="1200" dirty="0">
                          <a:solidFill>
                            <a:schemeClr val="tx1"/>
                          </a:solidFill>
                          <a:effectLst/>
                          <a:latin typeface="Arial" panose="020B0604020202020204" pitchFamily="34" charset="0"/>
                          <a:ea typeface="+mn-ea"/>
                          <a:cs typeface="Arial" panose="020B0604020202020204" pitchFamily="34" charset="0"/>
                        </a:rPr>
                        <a:t>Pittsford</a:t>
                      </a:r>
                      <a:endParaRPr lang="en-US" sz="1000" dirty="0">
                        <a:latin typeface="Arial" panose="020B0604020202020204" pitchFamily="34" charset="0"/>
                        <a:cs typeface="Arial" panose="020B0604020202020204" pitchFamily="34" charset="0"/>
                      </a:endParaRPr>
                    </a:p>
                  </a:txBody>
                  <a:tcPr anchor="ctr"/>
                </a:tc>
                <a:tc>
                  <a:txBody>
                    <a:bodyPr/>
                    <a:lstStyle/>
                    <a:p>
                      <a:pPr algn="ctr"/>
                      <a:r>
                        <a:rPr lang="en-US" sz="1000" dirty="0">
                          <a:latin typeface="Arial" panose="020B0604020202020204" pitchFamily="34" charset="0"/>
                          <a:cs typeface="Arial" panose="020B0604020202020204" pitchFamily="34" charset="0"/>
                        </a:rPr>
                        <a:t>15</a:t>
                      </a:r>
                    </a:p>
                  </a:txBody>
                  <a:tcPr anchor="ctr"/>
                </a:tc>
                <a:extLst>
                  <a:ext uri="{0D108BD9-81ED-4DB2-BD59-A6C34878D82A}">
                    <a16:rowId xmlns:a16="http://schemas.microsoft.com/office/drawing/2014/main" val="4119622076"/>
                  </a:ext>
                </a:extLst>
              </a:tr>
              <a:tr h="337814">
                <a:tc>
                  <a:txBody>
                    <a:bodyPr/>
                    <a:lstStyle/>
                    <a:p>
                      <a:pPr marL="0" indent="52388" algn="l" fontAlgn="b"/>
                      <a:r>
                        <a:rPr lang="en-US" sz="1000" b="0" i="0" u="none" strike="noStrike" dirty="0">
                          <a:solidFill>
                            <a:srgbClr val="000000"/>
                          </a:solidFill>
                          <a:effectLst/>
                          <a:latin typeface="Arial" panose="020B0604020202020204" pitchFamily="34" charset="0"/>
                          <a:cs typeface="Arial" panose="020B0604020202020204" pitchFamily="34" charset="0"/>
                        </a:rPr>
                        <a:t>9) VT Fish &amp; Wildlife Land</a:t>
                      </a:r>
                      <a:r>
                        <a:rPr lang="en-US" sz="1000" b="0" i="0" u="none" strike="noStrike" dirty="0">
                          <a:solidFill>
                            <a:srgbClr val="FF0000"/>
                          </a:solidFill>
                          <a:effectLst/>
                          <a:latin typeface="Arial" panose="020B0604020202020204" pitchFamily="34" charset="0"/>
                          <a:cs typeface="Arial" panose="020B0604020202020204" pitchFamily="34" charset="0"/>
                        </a:rPr>
                        <a:t>*</a:t>
                      </a:r>
                      <a:endParaRPr lang="en-US" sz="10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anchor="ctr"/>
                </a:tc>
                <a:tc>
                  <a:txBody>
                    <a:bodyPr/>
                    <a:lstStyle/>
                    <a:p>
                      <a:pPr rtl="0" fontAlgn="b"/>
                      <a:r>
                        <a:rPr lang="en-US" sz="1000" b="0" i="0" u="none" strike="noStrike" kern="1200" dirty="0">
                          <a:solidFill>
                            <a:schemeClr val="tx1"/>
                          </a:solidFill>
                          <a:effectLst/>
                          <a:latin typeface="Arial" panose="020B0604020202020204" pitchFamily="34" charset="0"/>
                          <a:ea typeface="+mn-ea"/>
                          <a:cs typeface="Arial" panose="020B0604020202020204" pitchFamily="34" charset="0"/>
                        </a:rPr>
                        <a:t>Castleton</a:t>
                      </a:r>
                      <a:endParaRPr lang="en-US" sz="1000" b="0" i="0" kern="1200" dirty="0">
                        <a:solidFill>
                          <a:schemeClr val="tx1"/>
                        </a:solidFill>
                        <a:effectLst/>
                        <a:latin typeface="Arial" panose="020B0604020202020204" pitchFamily="34" charset="0"/>
                        <a:ea typeface="+mn-ea"/>
                        <a:cs typeface="Arial" panose="020B0604020202020204" pitchFamily="34" charset="0"/>
                      </a:endParaRPr>
                    </a:p>
                  </a:txBody>
                  <a:tcPr anchor="ctr"/>
                </a:tc>
                <a:tc>
                  <a:txBody>
                    <a:bodyPr/>
                    <a:lstStyle/>
                    <a:p>
                      <a:pPr algn="ctr"/>
                      <a:r>
                        <a:rPr lang="en-US" sz="1000" dirty="0">
                          <a:latin typeface="Arial" panose="020B0604020202020204" pitchFamily="34" charset="0"/>
                          <a:cs typeface="Arial" panose="020B0604020202020204" pitchFamily="34" charset="0"/>
                        </a:rPr>
                        <a:t>20</a:t>
                      </a:r>
                    </a:p>
                  </a:txBody>
                  <a:tcPr anchor="ctr"/>
                </a:tc>
                <a:extLst>
                  <a:ext uri="{0D108BD9-81ED-4DB2-BD59-A6C34878D82A}">
                    <a16:rowId xmlns:a16="http://schemas.microsoft.com/office/drawing/2014/main" val="2930271032"/>
                  </a:ext>
                </a:extLst>
              </a:tr>
              <a:tr h="337814">
                <a:tc>
                  <a:txBody>
                    <a:bodyPr/>
                    <a:lstStyle/>
                    <a:p>
                      <a:pPr marL="0" indent="52388" algn="l" fontAlgn="b"/>
                      <a:r>
                        <a:rPr lang="en-US" sz="1000" b="0" i="0" u="none" strike="noStrike" dirty="0">
                          <a:solidFill>
                            <a:srgbClr val="000000"/>
                          </a:solidFill>
                          <a:effectLst/>
                          <a:latin typeface="Arial" panose="020B0604020202020204" pitchFamily="34" charset="0"/>
                          <a:cs typeface="Arial" panose="020B0604020202020204" pitchFamily="34" charset="0"/>
                        </a:rPr>
                        <a:t>10) Dome Research Center 1</a:t>
                      </a:r>
                    </a:p>
                  </a:txBody>
                  <a:tcPr marL="9525" marR="9525" marT="9525" anchor="ctr"/>
                </a:tc>
                <a:tc>
                  <a:txBody>
                    <a:bodyPr/>
                    <a:lstStyle/>
                    <a:p>
                      <a:r>
                        <a:rPr lang="en-US" sz="1000" dirty="0" err="1">
                          <a:latin typeface="Arial" panose="020B0604020202020204" pitchFamily="34" charset="0"/>
                          <a:cs typeface="Arial" panose="020B0604020202020204" pitchFamily="34" charset="0"/>
                        </a:rPr>
                        <a:t>Pownal</a:t>
                      </a:r>
                      <a:endParaRPr lang="en-US" sz="1000" dirty="0">
                        <a:latin typeface="Arial" panose="020B0604020202020204" pitchFamily="34" charset="0"/>
                        <a:cs typeface="Arial" panose="020B0604020202020204" pitchFamily="34" charset="0"/>
                      </a:endParaRPr>
                    </a:p>
                  </a:txBody>
                  <a:tcPr anchor="ctr"/>
                </a:tc>
                <a:tc>
                  <a:txBody>
                    <a:bodyPr/>
                    <a:lstStyle/>
                    <a:p>
                      <a:pPr algn="ctr"/>
                      <a:r>
                        <a:rPr lang="en-US" sz="1000" dirty="0">
                          <a:latin typeface="Arial" panose="020B0604020202020204" pitchFamily="34" charset="0"/>
                          <a:cs typeface="Arial" panose="020B0604020202020204" pitchFamily="34" charset="0"/>
                        </a:rPr>
                        <a:t>33</a:t>
                      </a:r>
                    </a:p>
                  </a:txBody>
                  <a:tcPr anchor="ctr"/>
                </a:tc>
                <a:extLst>
                  <a:ext uri="{0D108BD9-81ED-4DB2-BD59-A6C34878D82A}">
                    <a16:rowId xmlns:a16="http://schemas.microsoft.com/office/drawing/2014/main" val="986668396"/>
                  </a:ext>
                </a:extLst>
              </a:tr>
              <a:tr h="337814">
                <a:tc>
                  <a:txBody>
                    <a:bodyPr/>
                    <a:lstStyle/>
                    <a:p>
                      <a:pPr marL="0" indent="52388" algn="l" fontAlgn="b"/>
                      <a:r>
                        <a:rPr lang="en-US" sz="1000" b="0" i="0" u="none" strike="noStrike" dirty="0">
                          <a:solidFill>
                            <a:srgbClr val="000000"/>
                          </a:solidFill>
                          <a:effectLst/>
                          <a:latin typeface="Arial" panose="020B0604020202020204" pitchFamily="34" charset="0"/>
                          <a:cs typeface="Arial" panose="020B0604020202020204" pitchFamily="34" charset="0"/>
                        </a:rPr>
                        <a:t>11) Dome Research Center 2</a:t>
                      </a:r>
                    </a:p>
                  </a:txBody>
                  <a:tcPr marL="9525" marR="9525" marT="9525" anchor="ctr"/>
                </a:tc>
                <a:tc>
                  <a:txBody>
                    <a:bodyPr/>
                    <a:lstStyle/>
                    <a:p>
                      <a:r>
                        <a:rPr lang="en-US" sz="1000" dirty="0" err="1">
                          <a:latin typeface="Arial" panose="020B0604020202020204" pitchFamily="34" charset="0"/>
                          <a:cs typeface="Arial" panose="020B0604020202020204" pitchFamily="34" charset="0"/>
                        </a:rPr>
                        <a:t>Pownal</a:t>
                      </a:r>
                      <a:endParaRPr lang="en-US" sz="1000" dirty="0">
                        <a:latin typeface="Arial" panose="020B0604020202020204" pitchFamily="34" charset="0"/>
                        <a:cs typeface="Arial" panose="020B0604020202020204" pitchFamily="34" charset="0"/>
                      </a:endParaRPr>
                    </a:p>
                  </a:txBody>
                  <a:tcPr anchor="ctr"/>
                </a:tc>
                <a:tc>
                  <a:txBody>
                    <a:bodyPr/>
                    <a:lstStyle/>
                    <a:p>
                      <a:pPr algn="ctr"/>
                      <a:r>
                        <a:rPr lang="en-US" sz="1000" dirty="0">
                          <a:latin typeface="Arial" panose="020B0604020202020204" pitchFamily="34" charset="0"/>
                          <a:cs typeface="Arial" panose="020B0604020202020204" pitchFamily="34" charset="0"/>
                        </a:rPr>
                        <a:t>31</a:t>
                      </a:r>
                    </a:p>
                  </a:txBody>
                  <a:tcPr anchor="ctr"/>
                </a:tc>
                <a:extLst>
                  <a:ext uri="{0D108BD9-81ED-4DB2-BD59-A6C34878D82A}">
                    <a16:rowId xmlns:a16="http://schemas.microsoft.com/office/drawing/2014/main" val="568670138"/>
                  </a:ext>
                </a:extLst>
              </a:tr>
              <a:tr h="337814">
                <a:tc gridSpan="2">
                  <a:txBody>
                    <a:bodyPr/>
                    <a:lstStyle/>
                    <a:p>
                      <a:pPr algn="ctr" fontAlgn="b"/>
                      <a:r>
                        <a:rPr lang="en-US" sz="1100" b="1" i="0" u="none" strike="noStrike" dirty="0">
                          <a:solidFill>
                            <a:srgbClr val="000000"/>
                          </a:solidFill>
                          <a:effectLst/>
                          <a:latin typeface="Arial" panose="020B0604020202020204" pitchFamily="34" charset="0"/>
                          <a:cs typeface="Arial" panose="020B0604020202020204" pitchFamily="34" charset="0"/>
                        </a:rPr>
                        <a:t>TOTAL</a:t>
                      </a:r>
                    </a:p>
                  </a:txBody>
                  <a:tcPr marL="9525" marR="9525" marT="9525" anchor="ctr"/>
                </a:tc>
                <a:tc hMerge="1">
                  <a:txBody>
                    <a:bodyPr/>
                    <a:lstStyle/>
                    <a:p>
                      <a:endParaRPr lang="en-US" sz="1400" dirty="0">
                        <a:latin typeface="Arial" panose="020B0604020202020204" pitchFamily="34" charset="0"/>
                        <a:cs typeface="Arial" panose="020B0604020202020204" pitchFamily="34" charset="0"/>
                      </a:endParaRPr>
                    </a:p>
                  </a:txBody>
                  <a:tcPr/>
                </a:tc>
                <a:tc>
                  <a:txBody>
                    <a:bodyPr/>
                    <a:lstStyle/>
                    <a:p>
                      <a:pPr algn="ctr"/>
                      <a:r>
                        <a:rPr lang="en-US" sz="1100" b="1" dirty="0">
                          <a:latin typeface="Arial" panose="020B0604020202020204" pitchFamily="34" charset="0"/>
                          <a:cs typeface="Arial" panose="020B0604020202020204" pitchFamily="34" charset="0"/>
                        </a:rPr>
                        <a:t>213</a:t>
                      </a:r>
                    </a:p>
                  </a:txBody>
                  <a:tcPr anchor="ctr"/>
                </a:tc>
                <a:extLst>
                  <a:ext uri="{0D108BD9-81ED-4DB2-BD59-A6C34878D82A}">
                    <a16:rowId xmlns:a16="http://schemas.microsoft.com/office/drawing/2014/main" val="2450828770"/>
                  </a:ext>
                </a:extLst>
              </a:tr>
            </a:tbl>
          </a:graphicData>
        </a:graphic>
      </p:graphicFrame>
      <p:sp>
        <p:nvSpPr>
          <p:cNvPr id="6" name="Slide Number Placeholder 3">
            <a:extLst>
              <a:ext uri="{FF2B5EF4-FFF2-40B4-BE49-F238E27FC236}">
                <a16:creationId xmlns:a16="http://schemas.microsoft.com/office/drawing/2014/main" id="{4C419D31-077B-49EE-94EC-92F3439A1A1F}"/>
              </a:ext>
            </a:extLst>
          </p:cNvPr>
          <p:cNvSpPr txBox="1">
            <a:spLocks/>
          </p:cNvSpPr>
          <p:nvPr/>
        </p:nvSpPr>
        <p:spPr>
          <a:xfrm>
            <a:off x="7435276" y="5897270"/>
            <a:ext cx="1345718" cy="251941"/>
          </a:xfrm>
          <a:prstGeom prst="rect">
            <a:avLst/>
          </a:prstGeom>
        </p:spPr>
        <p:txBody>
          <a:bodyPr vert="horz" lIns="91440" tIns="45720" rIns="91440" bIns="45720" rtlCol="0" anchor="b"/>
          <a:lstStyle>
            <a:defPPr>
              <a:defRPr lang="en-US"/>
            </a:defPPr>
            <a:lvl1pPr marL="0" algn="r" defTabSz="457200" rtl="0" eaLnBrk="1" latinLnBrk="0" hangingPunct="1">
              <a:defRPr sz="900" kern="1200">
                <a:solidFill>
                  <a:schemeClr val="tx1">
                    <a:lumMod val="75000"/>
                    <a:lumOff val="2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E9EF46E-74F3-4AED-8639-5EA18AE35E07}" type="slidenum">
              <a:rPr lang="en-US" smtClean="0"/>
              <a:pPr/>
              <a:t>10</a:t>
            </a:fld>
            <a:endParaRPr lang="en-US"/>
          </a:p>
        </p:txBody>
      </p:sp>
      <p:grpSp>
        <p:nvGrpSpPr>
          <p:cNvPr id="2" name="Group 1"/>
          <p:cNvGrpSpPr/>
          <p:nvPr/>
        </p:nvGrpSpPr>
        <p:grpSpPr>
          <a:xfrm>
            <a:off x="5254233" y="642253"/>
            <a:ext cx="3181142" cy="5380987"/>
            <a:chOff x="5226589" y="409388"/>
            <a:chExt cx="3554406" cy="6012374"/>
          </a:xfrm>
        </p:grpSpPr>
        <p:pic>
          <p:nvPicPr>
            <p:cNvPr id="5" name="Content Placeholder 5">
              <a:extLst>
                <a:ext uri="{FF2B5EF4-FFF2-40B4-BE49-F238E27FC236}">
                  <a16:creationId xmlns:a16="http://schemas.microsoft.com/office/drawing/2014/main" id="{88120163-F9D4-46F2-A84A-C02D8202BC48}"/>
                </a:ext>
              </a:extLst>
            </p:cNvPr>
            <p:cNvPicPr>
              <a:picLocks noChangeAspect="1"/>
            </p:cNvPicPr>
            <p:nvPr/>
          </p:nvPicPr>
          <p:blipFill rotWithShape="1">
            <a:blip r:embed="rId3">
              <a:extLst>
                <a:ext uri="{28A0092B-C50C-407E-A947-70E740481C1C}">
                  <a14:useLocalDpi xmlns:a14="http://schemas.microsoft.com/office/drawing/2010/main" val="0"/>
                </a:ext>
              </a:extLst>
            </a:blip>
            <a:srcRect l="18906" t="4405" r="18986" b="3372"/>
            <a:stretch/>
          </p:blipFill>
          <p:spPr>
            <a:xfrm>
              <a:off x="5226589" y="409388"/>
              <a:ext cx="3554406" cy="6012374"/>
            </a:xfrm>
            <a:prstGeom prst="rect">
              <a:avLst/>
            </a:prstGeom>
            <a:ln>
              <a:solidFill>
                <a:schemeClr val="tx1"/>
              </a:solidFill>
            </a:ln>
          </p:spPr>
        </p:pic>
        <p:sp>
          <p:nvSpPr>
            <p:cNvPr id="8" name="Oval 7">
              <a:extLst>
                <a:ext uri="{FF2B5EF4-FFF2-40B4-BE49-F238E27FC236}">
                  <a16:creationId xmlns:a16="http://schemas.microsoft.com/office/drawing/2014/main" id="{B521C047-C625-4656-A714-2ABE6DB68375}"/>
                </a:ext>
              </a:extLst>
            </p:cNvPr>
            <p:cNvSpPr/>
            <p:nvPr/>
          </p:nvSpPr>
          <p:spPr>
            <a:xfrm>
              <a:off x="5875167" y="673216"/>
              <a:ext cx="351600" cy="36755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a:t>
              </a:r>
            </a:p>
          </p:txBody>
        </p:sp>
        <p:sp>
          <p:nvSpPr>
            <p:cNvPr id="9" name="Oval 8">
              <a:extLst>
                <a:ext uri="{FF2B5EF4-FFF2-40B4-BE49-F238E27FC236}">
                  <a16:creationId xmlns:a16="http://schemas.microsoft.com/office/drawing/2014/main" id="{8D136B8F-9C2D-4B61-AEA5-76DE5260D9C9}"/>
                </a:ext>
              </a:extLst>
            </p:cNvPr>
            <p:cNvSpPr/>
            <p:nvPr/>
          </p:nvSpPr>
          <p:spPr>
            <a:xfrm>
              <a:off x="5543095" y="1242751"/>
              <a:ext cx="351600" cy="36755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2</a:t>
              </a:r>
            </a:p>
          </p:txBody>
        </p:sp>
        <p:sp>
          <p:nvSpPr>
            <p:cNvPr id="10" name="Oval 9">
              <a:extLst>
                <a:ext uri="{FF2B5EF4-FFF2-40B4-BE49-F238E27FC236}">
                  <a16:creationId xmlns:a16="http://schemas.microsoft.com/office/drawing/2014/main" id="{C0A28894-79FE-497D-BB13-6FECF5ED3260}"/>
                </a:ext>
              </a:extLst>
            </p:cNvPr>
            <p:cNvSpPr/>
            <p:nvPr/>
          </p:nvSpPr>
          <p:spPr>
            <a:xfrm>
              <a:off x="5840883" y="1418730"/>
              <a:ext cx="351600" cy="36755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3</a:t>
              </a:r>
            </a:p>
          </p:txBody>
        </p:sp>
        <p:sp>
          <p:nvSpPr>
            <p:cNvPr id="11" name="Oval 10">
              <a:extLst>
                <a:ext uri="{FF2B5EF4-FFF2-40B4-BE49-F238E27FC236}">
                  <a16:creationId xmlns:a16="http://schemas.microsoft.com/office/drawing/2014/main" id="{1CEF6FBF-9B85-4BBF-8232-213A766E8F8E}"/>
                </a:ext>
              </a:extLst>
            </p:cNvPr>
            <p:cNvSpPr/>
            <p:nvPr/>
          </p:nvSpPr>
          <p:spPr>
            <a:xfrm>
              <a:off x="5520217" y="1634032"/>
              <a:ext cx="351600" cy="36755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4</a:t>
              </a:r>
            </a:p>
          </p:txBody>
        </p:sp>
        <p:sp>
          <p:nvSpPr>
            <p:cNvPr id="12" name="Oval 11">
              <a:extLst>
                <a:ext uri="{FF2B5EF4-FFF2-40B4-BE49-F238E27FC236}">
                  <a16:creationId xmlns:a16="http://schemas.microsoft.com/office/drawing/2014/main" id="{56085089-BE13-4DC5-9FD8-B6C5BCF2981A}"/>
                </a:ext>
              </a:extLst>
            </p:cNvPr>
            <p:cNvSpPr/>
            <p:nvPr/>
          </p:nvSpPr>
          <p:spPr>
            <a:xfrm>
              <a:off x="5682697" y="2656480"/>
              <a:ext cx="368270" cy="36755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5</a:t>
              </a:r>
            </a:p>
          </p:txBody>
        </p:sp>
        <p:sp>
          <p:nvSpPr>
            <p:cNvPr id="13" name="Oval 12">
              <a:extLst>
                <a:ext uri="{FF2B5EF4-FFF2-40B4-BE49-F238E27FC236}">
                  <a16:creationId xmlns:a16="http://schemas.microsoft.com/office/drawing/2014/main" id="{9FCE2CB3-3F76-4630-995A-02BF711B71DB}"/>
                </a:ext>
              </a:extLst>
            </p:cNvPr>
            <p:cNvSpPr/>
            <p:nvPr/>
          </p:nvSpPr>
          <p:spPr>
            <a:xfrm>
              <a:off x="5803364" y="3166387"/>
              <a:ext cx="368270" cy="36755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7</a:t>
              </a:r>
            </a:p>
          </p:txBody>
        </p:sp>
        <p:sp>
          <p:nvSpPr>
            <p:cNvPr id="14" name="Oval 13">
              <a:extLst>
                <a:ext uri="{FF2B5EF4-FFF2-40B4-BE49-F238E27FC236}">
                  <a16:creationId xmlns:a16="http://schemas.microsoft.com/office/drawing/2014/main" id="{23143FAB-E3EA-4E03-9157-A03690DE06AF}"/>
                </a:ext>
              </a:extLst>
            </p:cNvPr>
            <p:cNvSpPr/>
            <p:nvPr/>
          </p:nvSpPr>
          <p:spPr>
            <a:xfrm>
              <a:off x="5605361" y="3419472"/>
              <a:ext cx="368270" cy="36755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8</a:t>
              </a:r>
            </a:p>
          </p:txBody>
        </p:sp>
        <p:sp>
          <p:nvSpPr>
            <p:cNvPr id="15" name="Oval 14">
              <a:extLst>
                <a:ext uri="{FF2B5EF4-FFF2-40B4-BE49-F238E27FC236}">
                  <a16:creationId xmlns:a16="http://schemas.microsoft.com/office/drawing/2014/main" id="{F291801F-447A-4BB9-95E7-00EFF1EE6ACD}"/>
                </a:ext>
              </a:extLst>
            </p:cNvPr>
            <p:cNvSpPr/>
            <p:nvPr/>
          </p:nvSpPr>
          <p:spPr>
            <a:xfrm>
              <a:off x="5393048" y="3703312"/>
              <a:ext cx="368270" cy="36755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9</a:t>
              </a:r>
            </a:p>
          </p:txBody>
        </p:sp>
        <p:grpSp>
          <p:nvGrpSpPr>
            <p:cNvPr id="16" name="Group 15">
              <a:extLst>
                <a:ext uri="{FF2B5EF4-FFF2-40B4-BE49-F238E27FC236}">
                  <a16:creationId xmlns:a16="http://schemas.microsoft.com/office/drawing/2014/main" id="{5E47E9DF-5F49-41C3-8E49-23A5A8983B21}"/>
                </a:ext>
              </a:extLst>
            </p:cNvPr>
            <p:cNvGrpSpPr/>
            <p:nvPr/>
          </p:nvGrpSpPr>
          <p:grpSpPr>
            <a:xfrm>
              <a:off x="5458032" y="5767605"/>
              <a:ext cx="621556" cy="367559"/>
              <a:chOff x="9084951" y="4972170"/>
              <a:chExt cx="675745" cy="400208"/>
            </a:xfrm>
          </p:grpSpPr>
          <p:sp>
            <p:nvSpPr>
              <p:cNvPr id="17" name="Oval 16">
                <a:extLst>
                  <a:ext uri="{FF2B5EF4-FFF2-40B4-BE49-F238E27FC236}">
                    <a16:creationId xmlns:a16="http://schemas.microsoft.com/office/drawing/2014/main" id="{95DA7A90-9987-4B48-B322-ADC551D737D6}"/>
                  </a:ext>
                </a:extLst>
              </p:cNvPr>
              <p:cNvSpPr/>
              <p:nvPr/>
            </p:nvSpPr>
            <p:spPr>
              <a:xfrm>
                <a:off x="9129026" y="4972170"/>
                <a:ext cx="400377" cy="40020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8" name="TextBox 17">
                <a:extLst>
                  <a:ext uri="{FF2B5EF4-FFF2-40B4-BE49-F238E27FC236}">
                    <a16:creationId xmlns:a16="http://schemas.microsoft.com/office/drawing/2014/main" id="{1A36BF0B-A2DC-417C-9FF7-52287880038F}"/>
                  </a:ext>
                </a:extLst>
              </p:cNvPr>
              <p:cNvSpPr txBox="1"/>
              <p:nvPr/>
            </p:nvSpPr>
            <p:spPr>
              <a:xfrm>
                <a:off x="9084951" y="4993556"/>
                <a:ext cx="675745" cy="374437"/>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10</a:t>
                </a:r>
              </a:p>
            </p:txBody>
          </p:sp>
        </p:grpSp>
        <p:sp>
          <p:nvSpPr>
            <p:cNvPr id="19" name="Oval 18">
              <a:extLst>
                <a:ext uri="{FF2B5EF4-FFF2-40B4-BE49-F238E27FC236}">
                  <a16:creationId xmlns:a16="http://schemas.microsoft.com/office/drawing/2014/main" id="{45E1130F-4EF4-4E47-9858-9CE021180FBB}"/>
                </a:ext>
              </a:extLst>
            </p:cNvPr>
            <p:cNvSpPr/>
            <p:nvPr/>
          </p:nvSpPr>
          <p:spPr>
            <a:xfrm>
              <a:off x="5786978" y="2884054"/>
              <a:ext cx="368270" cy="36755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6</a:t>
              </a:r>
            </a:p>
          </p:txBody>
        </p:sp>
        <p:grpSp>
          <p:nvGrpSpPr>
            <p:cNvPr id="20" name="Group 19">
              <a:extLst>
                <a:ext uri="{FF2B5EF4-FFF2-40B4-BE49-F238E27FC236}">
                  <a16:creationId xmlns:a16="http://schemas.microsoft.com/office/drawing/2014/main" id="{3D872452-DF1E-42C7-ACF8-0B20C4B5887D}"/>
                </a:ext>
              </a:extLst>
            </p:cNvPr>
            <p:cNvGrpSpPr/>
            <p:nvPr/>
          </p:nvGrpSpPr>
          <p:grpSpPr>
            <a:xfrm>
              <a:off x="5761993" y="5773902"/>
              <a:ext cx="393913" cy="367559"/>
              <a:chOff x="10145676" y="5364238"/>
              <a:chExt cx="428255" cy="400208"/>
            </a:xfrm>
          </p:grpSpPr>
          <p:sp>
            <p:nvSpPr>
              <p:cNvPr id="21" name="Oval 20">
                <a:extLst>
                  <a:ext uri="{FF2B5EF4-FFF2-40B4-BE49-F238E27FC236}">
                    <a16:creationId xmlns:a16="http://schemas.microsoft.com/office/drawing/2014/main" id="{4D7F1CFF-47C1-4772-A11C-BC545DFEFB29}"/>
                  </a:ext>
                </a:extLst>
              </p:cNvPr>
              <p:cNvSpPr/>
              <p:nvPr/>
            </p:nvSpPr>
            <p:spPr>
              <a:xfrm>
                <a:off x="10173554" y="5364238"/>
                <a:ext cx="400377" cy="40020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2" name="TextBox 21">
                <a:extLst>
                  <a:ext uri="{FF2B5EF4-FFF2-40B4-BE49-F238E27FC236}">
                    <a16:creationId xmlns:a16="http://schemas.microsoft.com/office/drawing/2014/main" id="{FABCE2BD-BAE6-4139-A351-2BB72FD52867}"/>
                  </a:ext>
                </a:extLst>
              </p:cNvPr>
              <p:cNvSpPr txBox="1"/>
              <p:nvPr/>
            </p:nvSpPr>
            <p:spPr>
              <a:xfrm>
                <a:off x="10145676" y="5380984"/>
                <a:ext cx="370102" cy="307777"/>
              </a:xfrm>
              <a:prstGeom prst="rect">
                <a:avLst/>
              </a:prstGeom>
              <a:noFill/>
            </p:spPr>
            <p:txBody>
              <a:bodyPr wrap="none" rtlCol="0">
                <a:spAutoFit/>
              </a:bodyPr>
              <a:lstStyle/>
              <a:p>
                <a:r>
                  <a:rPr lang="en-US" sz="1400" dirty="0">
                    <a:latin typeface="Arial" panose="020B0604020202020204" pitchFamily="34" charset="0"/>
                    <a:cs typeface="Arial" panose="020B0604020202020204" pitchFamily="34" charset="0"/>
                  </a:rPr>
                  <a:t>11</a:t>
                </a:r>
              </a:p>
            </p:txBody>
          </p:sp>
        </p:grpSp>
      </p:grpSp>
      <p:sp>
        <p:nvSpPr>
          <p:cNvPr id="25" name="Title 1">
            <a:extLst>
              <a:ext uri="{FF2B5EF4-FFF2-40B4-BE49-F238E27FC236}">
                <a16:creationId xmlns:a16="http://schemas.microsoft.com/office/drawing/2014/main" id="{38A6349B-DB5D-432A-A3F8-764CFC1217F2}"/>
              </a:ext>
            </a:extLst>
          </p:cNvPr>
          <p:cNvSpPr>
            <a:spLocks noGrp="1"/>
          </p:cNvSpPr>
          <p:nvPr>
            <p:ph type="title"/>
          </p:nvPr>
        </p:nvSpPr>
        <p:spPr>
          <a:xfrm>
            <a:off x="885184" y="646517"/>
            <a:ext cx="3955312" cy="560818"/>
          </a:xfrm>
        </p:spPr>
        <p:txBody>
          <a:bodyPr>
            <a:normAutofit/>
          </a:bodyPr>
          <a:lstStyle/>
          <a:p>
            <a:pPr algn="ctr"/>
            <a:r>
              <a:rPr lang="en-US" sz="2200" b="1" dirty="0">
                <a:solidFill>
                  <a:schemeClr val="accent5">
                    <a:lumMod val="75000"/>
                  </a:schemeClr>
                </a:solidFill>
                <a:latin typeface="Arial" panose="020B0604020202020204" pitchFamily="34" charset="0"/>
                <a:cs typeface="Arial" panose="020B0604020202020204" pitchFamily="34" charset="0"/>
              </a:rPr>
              <a:t>Red oak sampling</a:t>
            </a:r>
            <a:br>
              <a:rPr lang="en-US" sz="2200" b="1" dirty="0">
                <a:solidFill>
                  <a:schemeClr val="accent5">
                    <a:lumMod val="75000"/>
                  </a:schemeClr>
                </a:solidFill>
                <a:latin typeface="Arial" panose="020B0604020202020204" pitchFamily="34" charset="0"/>
                <a:cs typeface="Arial" panose="020B0604020202020204" pitchFamily="34" charset="0"/>
              </a:rPr>
            </a:br>
            <a:r>
              <a:rPr lang="en-US" sz="1200" b="1" dirty="0">
                <a:solidFill>
                  <a:srgbClr val="FF0000"/>
                </a:solidFill>
                <a:latin typeface="Arial" panose="020B0604020202020204" pitchFamily="34" charset="0"/>
                <a:cs typeface="Arial" panose="020B0604020202020204" pitchFamily="34" charset="0"/>
              </a:rPr>
              <a:t>* indicates FEMC plot</a:t>
            </a:r>
            <a:endParaRPr lang="en-US" sz="1200" b="1" dirty="0">
              <a:solidFill>
                <a:schemeClr val="accent5">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424011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4C03089-600E-4F8E-BC85-84CA92BDAB82}"/>
              </a:ext>
            </a:extLst>
          </p:cNvPr>
          <p:cNvSpPr>
            <a:spLocks noGrp="1"/>
          </p:cNvSpPr>
          <p:nvPr>
            <p:ph type="sldNum" sz="quarter" idx="12"/>
          </p:nvPr>
        </p:nvSpPr>
        <p:spPr>
          <a:xfrm>
            <a:off x="5864720" y="6025436"/>
            <a:ext cx="1097280" cy="274320"/>
          </a:xfrm>
        </p:spPr>
        <p:txBody>
          <a:bodyPr/>
          <a:lstStyle/>
          <a:p>
            <a:fld id="{AE9EF46E-74F3-4AED-8639-5EA18AE35E07}" type="slidenum">
              <a:rPr lang="en-US" smtClean="0"/>
              <a:pPr/>
              <a:t>11</a:t>
            </a:fld>
            <a:endParaRPr lang="en-US" dirty="0"/>
          </a:p>
        </p:txBody>
      </p:sp>
      <p:graphicFrame>
        <p:nvGraphicFramePr>
          <p:cNvPr id="4" name="Table 3">
            <a:extLst>
              <a:ext uri="{FF2B5EF4-FFF2-40B4-BE49-F238E27FC236}">
                <a16:creationId xmlns:a16="http://schemas.microsoft.com/office/drawing/2014/main" id="{28EDC8CF-F3DA-424A-8228-DB6A98D6D753}"/>
              </a:ext>
            </a:extLst>
          </p:cNvPr>
          <p:cNvGraphicFramePr>
            <a:graphicFrameLocks noGrp="1"/>
          </p:cNvGraphicFramePr>
          <p:nvPr>
            <p:extLst>
              <p:ext uri="{D42A27DB-BD31-4B8C-83A1-F6EECF244321}">
                <p14:modId xmlns:p14="http://schemas.microsoft.com/office/powerpoint/2010/main" val="1641324503"/>
              </p:ext>
            </p:extLst>
          </p:nvPr>
        </p:nvGraphicFramePr>
        <p:xfrm>
          <a:off x="604278" y="1310198"/>
          <a:ext cx="4394041" cy="4938014"/>
        </p:xfrm>
        <a:graphic>
          <a:graphicData uri="http://schemas.openxmlformats.org/drawingml/2006/table">
            <a:tbl>
              <a:tblPr firstRow="1" bandRow="1">
                <a:tableStyleId>{5940675A-B579-460E-94D1-54222C63F5DA}</a:tableStyleId>
              </a:tblPr>
              <a:tblGrid>
                <a:gridCol w="2514600">
                  <a:extLst>
                    <a:ext uri="{9D8B030D-6E8A-4147-A177-3AD203B41FA5}">
                      <a16:colId xmlns:a16="http://schemas.microsoft.com/office/drawing/2014/main" val="2694123883"/>
                    </a:ext>
                  </a:extLst>
                </a:gridCol>
                <a:gridCol w="932688">
                  <a:extLst>
                    <a:ext uri="{9D8B030D-6E8A-4147-A177-3AD203B41FA5}">
                      <a16:colId xmlns:a16="http://schemas.microsoft.com/office/drawing/2014/main" val="867496767"/>
                    </a:ext>
                  </a:extLst>
                </a:gridCol>
                <a:gridCol w="946753">
                  <a:extLst>
                    <a:ext uri="{9D8B030D-6E8A-4147-A177-3AD203B41FA5}">
                      <a16:colId xmlns:a16="http://schemas.microsoft.com/office/drawing/2014/main" val="539815475"/>
                    </a:ext>
                  </a:extLst>
                </a:gridCol>
              </a:tblGrid>
              <a:tr h="424589">
                <a:tc>
                  <a:txBody>
                    <a:bodyPr/>
                    <a:lstStyle/>
                    <a:p>
                      <a:r>
                        <a:rPr lang="en-US" sz="1100" b="1" dirty="0">
                          <a:latin typeface="Arial" panose="020B0604020202020204" pitchFamily="34" charset="0"/>
                          <a:cs typeface="Arial" panose="020B0604020202020204" pitchFamily="34" charset="0"/>
                        </a:rPr>
                        <a:t>Site</a:t>
                      </a:r>
                    </a:p>
                  </a:txBody>
                  <a:tcPr anchor="ctr"/>
                </a:tc>
                <a:tc>
                  <a:txBody>
                    <a:bodyPr/>
                    <a:lstStyle/>
                    <a:p>
                      <a:r>
                        <a:rPr lang="en-US" sz="1100" b="1" dirty="0">
                          <a:latin typeface="Arial" panose="020B0604020202020204" pitchFamily="34" charset="0"/>
                          <a:cs typeface="Arial" panose="020B0604020202020204" pitchFamily="34" charset="0"/>
                        </a:rPr>
                        <a:t>Location</a:t>
                      </a:r>
                    </a:p>
                  </a:txBody>
                  <a:tcPr anchor="ctr"/>
                </a:tc>
                <a:tc>
                  <a:txBody>
                    <a:bodyPr/>
                    <a:lstStyle/>
                    <a:p>
                      <a:pPr algn="ctr"/>
                      <a:r>
                        <a:rPr lang="en-US" sz="1100" b="1" dirty="0">
                          <a:latin typeface="Arial" panose="020B0604020202020204" pitchFamily="34" charset="0"/>
                          <a:cs typeface="Arial" panose="020B0604020202020204" pitchFamily="34" charset="0"/>
                        </a:rPr>
                        <a:t># trees sampled</a:t>
                      </a:r>
                    </a:p>
                  </a:txBody>
                  <a:tcPr anchor="ctr"/>
                </a:tc>
                <a:extLst>
                  <a:ext uri="{0D108BD9-81ED-4DB2-BD59-A6C34878D82A}">
                    <a16:rowId xmlns:a16="http://schemas.microsoft.com/office/drawing/2014/main" val="876782736"/>
                  </a:ext>
                </a:extLst>
              </a:tr>
              <a:tr h="394261">
                <a:tc>
                  <a:txBody>
                    <a:bodyPr/>
                    <a:lstStyle/>
                    <a:p>
                      <a:pPr marL="0" indent="60325" algn="l" fontAlgn="b"/>
                      <a:r>
                        <a:rPr lang="en-US" sz="1000" b="0" i="0" u="none" strike="noStrike" dirty="0">
                          <a:solidFill>
                            <a:srgbClr val="000000"/>
                          </a:solidFill>
                          <a:effectLst/>
                          <a:latin typeface="Arial" panose="020B0604020202020204" pitchFamily="34" charset="0"/>
                          <a:cs typeface="Arial" panose="020B0604020202020204" pitchFamily="34" charset="0"/>
                        </a:rPr>
                        <a:t>1) VMC593</a:t>
                      </a:r>
                      <a:r>
                        <a:rPr lang="en-US" sz="1000" b="0" i="0" u="none" strike="noStrike" dirty="0">
                          <a:solidFill>
                            <a:srgbClr val="FF0000"/>
                          </a:solidFill>
                          <a:effectLst/>
                          <a:latin typeface="Arial" panose="020B0604020202020204" pitchFamily="34" charset="0"/>
                          <a:cs typeface="Arial" panose="020B0604020202020204" pitchFamily="34" charset="0"/>
                        </a:rPr>
                        <a:t>*</a:t>
                      </a:r>
                    </a:p>
                  </a:txBody>
                  <a:tcPr marL="9525" marR="9525" marT="9525" anchor="ctr"/>
                </a:tc>
                <a:tc>
                  <a:txBody>
                    <a:bodyPr/>
                    <a:lstStyle/>
                    <a:p>
                      <a:pPr rtl="0" fontAlgn="b"/>
                      <a:r>
                        <a:rPr lang="en-US" sz="1000" b="0" i="0" kern="1200" dirty="0">
                          <a:solidFill>
                            <a:schemeClr val="tx1"/>
                          </a:solidFill>
                          <a:effectLst/>
                          <a:latin typeface="Arial" panose="020B0604020202020204" pitchFamily="34" charset="0"/>
                          <a:ea typeface="+mn-ea"/>
                          <a:cs typeface="Arial" panose="020B0604020202020204" pitchFamily="34" charset="0"/>
                        </a:rPr>
                        <a:t>Essex County</a:t>
                      </a:r>
                    </a:p>
                  </a:txBody>
                  <a:tcPr anchor="ctr"/>
                </a:tc>
                <a:tc>
                  <a:txBody>
                    <a:bodyPr/>
                    <a:lstStyle/>
                    <a:p>
                      <a:pPr algn="ctr"/>
                      <a:r>
                        <a:rPr lang="en-US" sz="1000" dirty="0">
                          <a:latin typeface="Arial" panose="020B0604020202020204" pitchFamily="34" charset="0"/>
                          <a:cs typeface="Arial" panose="020B0604020202020204" pitchFamily="34" charset="0"/>
                        </a:rPr>
                        <a:t>17</a:t>
                      </a:r>
                    </a:p>
                  </a:txBody>
                  <a:tcPr anchor="ctr"/>
                </a:tc>
                <a:extLst>
                  <a:ext uri="{0D108BD9-81ED-4DB2-BD59-A6C34878D82A}">
                    <a16:rowId xmlns:a16="http://schemas.microsoft.com/office/drawing/2014/main" val="528415697"/>
                  </a:ext>
                </a:extLst>
              </a:tr>
              <a:tr h="394261">
                <a:tc>
                  <a:txBody>
                    <a:bodyPr/>
                    <a:lstStyle/>
                    <a:p>
                      <a:pPr marL="0" indent="60325" algn="l" fontAlgn="b"/>
                      <a:r>
                        <a:rPr lang="en-US" sz="1000" b="0" i="0" u="none" strike="noStrike" kern="1200" dirty="0">
                          <a:solidFill>
                            <a:srgbClr val="000000"/>
                          </a:solidFill>
                          <a:effectLst/>
                          <a:latin typeface="Arial" panose="020B0604020202020204" pitchFamily="34" charset="0"/>
                          <a:ea typeface="+mn-ea"/>
                          <a:cs typeface="Arial" panose="020B0604020202020204" pitchFamily="34" charset="0"/>
                        </a:rPr>
                        <a:t>2) Willoughby State Forest</a:t>
                      </a:r>
                    </a:p>
                  </a:txBody>
                  <a:tcPr marL="9525" marR="9525" marT="9525" anchor="ctr"/>
                </a:tc>
                <a:tc>
                  <a:txBody>
                    <a:bodyPr/>
                    <a:lstStyle/>
                    <a:p>
                      <a:pPr rtl="0" fontAlgn="b"/>
                      <a:r>
                        <a:rPr lang="en-US" sz="1000" b="0" i="0" kern="1200" dirty="0">
                          <a:solidFill>
                            <a:schemeClr val="tx1"/>
                          </a:solidFill>
                          <a:effectLst/>
                          <a:latin typeface="Arial" panose="020B0604020202020204" pitchFamily="34" charset="0"/>
                          <a:ea typeface="+mn-ea"/>
                          <a:cs typeface="Arial" panose="020B0604020202020204" pitchFamily="34" charset="0"/>
                        </a:rPr>
                        <a:t>Lake Willoughby </a:t>
                      </a:r>
                    </a:p>
                  </a:txBody>
                  <a:tcPr anchor="ctr"/>
                </a:tc>
                <a:tc>
                  <a:txBody>
                    <a:bodyPr/>
                    <a:lstStyle/>
                    <a:p>
                      <a:pPr algn="ctr"/>
                      <a:r>
                        <a:rPr lang="en-US" sz="1000" dirty="0">
                          <a:latin typeface="Arial" panose="020B0604020202020204" pitchFamily="34" charset="0"/>
                          <a:cs typeface="Arial" panose="020B0604020202020204" pitchFamily="34" charset="0"/>
                        </a:rPr>
                        <a:t>13</a:t>
                      </a:r>
                    </a:p>
                  </a:txBody>
                  <a:tcPr anchor="ctr"/>
                </a:tc>
                <a:extLst>
                  <a:ext uri="{0D108BD9-81ED-4DB2-BD59-A6C34878D82A}">
                    <a16:rowId xmlns:a16="http://schemas.microsoft.com/office/drawing/2014/main" val="1592265692"/>
                  </a:ext>
                </a:extLst>
              </a:tr>
              <a:tr h="314644">
                <a:tc>
                  <a:txBody>
                    <a:bodyPr/>
                    <a:lstStyle/>
                    <a:p>
                      <a:pPr marL="0" indent="60325" algn="l" fontAlgn="b"/>
                      <a:r>
                        <a:rPr lang="en-US" sz="1000" b="0" i="0" u="none" strike="noStrike" dirty="0">
                          <a:solidFill>
                            <a:srgbClr val="000000"/>
                          </a:solidFill>
                          <a:effectLst/>
                          <a:latin typeface="Arial" panose="020B0604020202020204" pitchFamily="34" charset="0"/>
                          <a:cs typeface="Arial" panose="020B0604020202020204" pitchFamily="34" charset="0"/>
                        </a:rPr>
                        <a:t>3) North American Maple Project Site</a:t>
                      </a:r>
                      <a:r>
                        <a:rPr lang="en-US" sz="1000" b="0" i="0" u="none" strike="noStrike" dirty="0">
                          <a:solidFill>
                            <a:srgbClr val="FF0000"/>
                          </a:solidFill>
                          <a:effectLst/>
                          <a:latin typeface="Arial" panose="020B0604020202020204" pitchFamily="34" charset="0"/>
                          <a:cs typeface="Arial" panose="020B0604020202020204" pitchFamily="34" charset="0"/>
                        </a:rPr>
                        <a:t>*</a:t>
                      </a:r>
                    </a:p>
                  </a:txBody>
                  <a:tcPr marL="9525" marR="9525" marT="9525" anchor="ctr"/>
                </a:tc>
                <a:tc>
                  <a:txBody>
                    <a:bodyPr/>
                    <a:lstStyle/>
                    <a:p>
                      <a:pPr rtl="0" fontAlgn="b"/>
                      <a:r>
                        <a:rPr lang="en-US" sz="1000" b="0" i="0" kern="1200" dirty="0">
                          <a:solidFill>
                            <a:schemeClr val="tx1"/>
                          </a:solidFill>
                          <a:effectLst/>
                          <a:latin typeface="Arial" panose="020B0604020202020204" pitchFamily="34" charset="0"/>
                          <a:ea typeface="+mn-ea"/>
                          <a:cs typeface="Arial" panose="020B0604020202020204" pitchFamily="34" charset="0"/>
                        </a:rPr>
                        <a:t>Caledonia</a:t>
                      </a:r>
                    </a:p>
                  </a:txBody>
                  <a:tcPr anchor="ctr"/>
                </a:tc>
                <a:tc>
                  <a:txBody>
                    <a:bodyPr/>
                    <a:lstStyle/>
                    <a:p>
                      <a:pPr algn="ctr"/>
                      <a:r>
                        <a:rPr lang="en-US" sz="1000" dirty="0">
                          <a:latin typeface="Arial" panose="020B0604020202020204" pitchFamily="34" charset="0"/>
                          <a:cs typeface="Arial" panose="020B0604020202020204" pitchFamily="34" charset="0"/>
                        </a:rPr>
                        <a:t>20</a:t>
                      </a:r>
                    </a:p>
                  </a:txBody>
                  <a:tcPr anchor="ctr"/>
                </a:tc>
                <a:extLst>
                  <a:ext uri="{0D108BD9-81ED-4DB2-BD59-A6C34878D82A}">
                    <a16:rowId xmlns:a16="http://schemas.microsoft.com/office/drawing/2014/main" val="3719346571"/>
                  </a:ext>
                </a:extLst>
              </a:tr>
              <a:tr h="358247">
                <a:tc>
                  <a:txBody>
                    <a:bodyPr/>
                    <a:lstStyle/>
                    <a:p>
                      <a:pPr marL="0" indent="60325" algn="l" fontAlgn="b"/>
                      <a:r>
                        <a:rPr lang="en-US" sz="1000" b="0" i="0" u="none" strike="noStrike" dirty="0">
                          <a:solidFill>
                            <a:srgbClr val="000000"/>
                          </a:solidFill>
                          <a:effectLst/>
                          <a:latin typeface="Arial" panose="020B0604020202020204" pitchFamily="34" charset="0"/>
                          <a:cs typeface="Arial" panose="020B0604020202020204" pitchFamily="34" charset="0"/>
                        </a:rPr>
                        <a:t>4) Groton State Forest/ North American Maple Project Site</a:t>
                      </a:r>
                      <a:r>
                        <a:rPr lang="en-US" sz="1000" b="0" i="0" u="none" strike="noStrike" dirty="0">
                          <a:solidFill>
                            <a:srgbClr val="FF0000"/>
                          </a:solidFill>
                          <a:effectLst/>
                          <a:latin typeface="Arial" panose="020B0604020202020204" pitchFamily="34" charset="0"/>
                          <a:cs typeface="Arial" panose="020B0604020202020204" pitchFamily="34" charset="0"/>
                        </a:rPr>
                        <a:t>*</a:t>
                      </a:r>
                    </a:p>
                  </a:txBody>
                  <a:tcPr marL="9525" marR="9525" marT="9525" anchor="ctr"/>
                </a:tc>
                <a:tc>
                  <a:txBody>
                    <a:bodyPr/>
                    <a:lstStyle/>
                    <a:p>
                      <a:pPr rtl="0" fontAlgn="b"/>
                      <a:r>
                        <a:rPr lang="en-US" sz="1000" b="0" i="0" kern="1200" dirty="0">
                          <a:solidFill>
                            <a:schemeClr val="tx1"/>
                          </a:solidFill>
                          <a:effectLst/>
                          <a:latin typeface="Arial" panose="020B0604020202020204" pitchFamily="34" charset="0"/>
                          <a:ea typeface="+mn-ea"/>
                          <a:cs typeface="Arial" panose="020B0604020202020204" pitchFamily="34" charset="0"/>
                        </a:rPr>
                        <a:t>West Topsham</a:t>
                      </a:r>
                    </a:p>
                  </a:txBody>
                  <a:tcPr anchor="ctr"/>
                </a:tc>
                <a:tc>
                  <a:txBody>
                    <a:bodyPr/>
                    <a:lstStyle/>
                    <a:p>
                      <a:pPr algn="ctr"/>
                      <a:r>
                        <a:rPr lang="en-US" sz="1000" dirty="0">
                          <a:latin typeface="Arial" panose="020B0604020202020204" pitchFamily="34" charset="0"/>
                          <a:cs typeface="Arial" panose="020B0604020202020204" pitchFamily="34" charset="0"/>
                        </a:rPr>
                        <a:t>18</a:t>
                      </a:r>
                    </a:p>
                  </a:txBody>
                  <a:tcPr anchor="ctr"/>
                </a:tc>
                <a:extLst>
                  <a:ext uri="{0D108BD9-81ED-4DB2-BD59-A6C34878D82A}">
                    <a16:rowId xmlns:a16="http://schemas.microsoft.com/office/drawing/2014/main" val="1742281024"/>
                  </a:ext>
                </a:extLst>
              </a:tr>
              <a:tr h="314644">
                <a:tc>
                  <a:txBody>
                    <a:bodyPr/>
                    <a:lstStyle/>
                    <a:p>
                      <a:pPr marL="0" indent="60325" algn="l" fontAlgn="b"/>
                      <a:r>
                        <a:rPr lang="en-US" sz="1000" b="0" i="0" u="none" strike="noStrike" dirty="0">
                          <a:solidFill>
                            <a:srgbClr val="000000"/>
                          </a:solidFill>
                          <a:effectLst/>
                          <a:latin typeface="Arial" panose="020B0604020202020204" pitchFamily="34" charset="0"/>
                          <a:cs typeface="Arial" panose="020B0604020202020204" pitchFamily="34" charset="0"/>
                        </a:rPr>
                        <a:t>5) Mt. Mansfield</a:t>
                      </a:r>
                      <a:r>
                        <a:rPr lang="en-US" sz="1000" b="0" i="0" u="none" strike="noStrike" dirty="0">
                          <a:solidFill>
                            <a:srgbClr val="FF0000"/>
                          </a:solidFill>
                          <a:effectLst/>
                          <a:latin typeface="Arial" panose="020B0604020202020204" pitchFamily="34" charset="0"/>
                          <a:cs typeface="Arial" panose="020B0604020202020204" pitchFamily="34" charset="0"/>
                        </a:rPr>
                        <a:t>*</a:t>
                      </a:r>
                    </a:p>
                  </a:txBody>
                  <a:tcPr marL="9525" marR="9525" marT="9525" anchor="ctr"/>
                </a:tc>
                <a:tc>
                  <a:txBody>
                    <a:bodyPr/>
                    <a:lstStyle/>
                    <a:p>
                      <a:pPr rtl="0" fontAlgn="b"/>
                      <a:r>
                        <a:rPr lang="en-US" sz="1000" b="0" i="0" kern="1200" dirty="0">
                          <a:solidFill>
                            <a:schemeClr val="tx1"/>
                          </a:solidFill>
                          <a:effectLst/>
                          <a:latin typeface="Arial" panose="020B0604020202020204" pitchFamily="34" charset="0"/>
                          <a:ea typeface="+mn-ea"/>
                          <a:cs typeface="Arial" panose="020B0604020202020204" pitchFamily="34" charset="0"/>
                        </a:rPr>
                        <a:t>Stowe</a:t>
                      </a:r>
                    </a:p>
                  </a:txBody>
                  <a:tcPr anchor="ctr"/>
                </a:tc>
                <a:tc>
                  <a:txBody>
                    <a:bodyPr/>
                    <a:lstStyle/>
                    <a:p>
                      <a:pPr algn="ctr"/>
                      <a:r>
                        <a:rPr lang="en-US" sz="1000" dirty="0">
                          <a:latin typeface="Arial" panose="020B0604020202020204" pitchFamily="34" charset="0"/>
                          <a:cs typeface="Arial" panose="020B0604020202020204" pitchFamily="34" charset="0"/>
                        </a:rPr>
                        <a:t>15</a:t>
                      </a:r>
                    </a:p>
                  </a:txBody>
                  <a:tcPr anchor="ctr"/>
                </a:tc>
                <a:extLst>
                  <a:ext uri="{0D108BD9-81ED-4DB2-BD59-A6C34878D82A}">
                    <a16:rowId xmlns:a16="http://schemas.microsoft.com/office/drawing/2014/main" val="4226589610"/>
                  </a:ext>
                </a:extLst>
              </a:tr>
              <a:tr h="314644">
                <a:tc>
                  <a:txBody>
                    <a:bodyPr/>
                    <a:lstStyle/>
                    <a:p>
                      <a:pPr marL="0" indent="60325" algn="l" fontAlgn="b"/>
                      <a:r>
                        <a:rPr lang="en-US" sz="1000" b="0" i="0" u="none" strike="noStrike" dirty="0">
                          <a:solidFill>
                            <a:srgbClr val="000000"/>
                          </a:solidFill>
                          <a:effectLst/>
                          <a:latin typeface="Arial" panose="020B0604020202020204" pitchFamily="34" charset="0"/>
                          <a:cs typeface="Arial" panose="020B0604020202020204" pitchFamily="34" charset="0"/>
                        </a:rPr>
                        <a:t>6) Mt. Mansfield</a:t>
                      </a:r>
                      <a:r>
                        <a:rPr lang="en-US" sz="1000" b="0" i="0" u="none" strike="noStrike" dirty="0">
                          <a:solidFill>
                            <a:srgbClr val="FF0000"/>
                          </a:solidFill>
                          <a:effectLst/>
                          <a:latin typeface="Arial" panose="020B0604020202020204" pitchFamily="34" charset="0"/>
                          <a:cs typeface="Arial" panose="020B0604020202020204" pitchFamily="34" charset="0"/>
                        </a:rPr>
                        <a:t>*</a:t>
                      </a:r>
                    </a:p>
                  </a:txBody>
                  <a:tcPr marL="9525" marR="9525" marT="9525" anchor="ct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000" b="0" i="0" kern="1200" dirty="0">
                          <a:solidFill>
                            <a:schemeClr val="tx1"/>
                          </a:solidFill>
                          <a:effectLst/>
                          <a:latin typeface="Arial" panose="020B0604020202020204" pitchFamily="34" charset="0"/>
                          <a:ea typeface="+mn-ea"/>
                          <a:cs typeface="Arial" panose="020B0604020202020204" pitchFamily="34" charset="0"/>
                        </a:rPr>
                        <a:t>Stowe</a:t>
                      </a:r>
                    </a:p>
                  </a:txBody>
                  <a:tcPr anchor="ctr"/>
                </a:tc>
                <a:tc>
                  <a:txBody>
                    <a:bodyPr/>
                    <a:lstStyle/>
                    <a:p>
                      <a:pPr algn="ctr"/>
                      <a:r>
                        <a:rPr lang="en-US" sz="1000" dirty="0">
                          <a:latin typeface="Arial" panose="020B0604020202020204" pitchFamily="34" charset="0"/>
                          <a:cs typeface="Arial" panose="020B0604020202020204" pitchFamily="34" charset="0"/>
                        </a:rPr>
                        <a:t>14</a:t>
                      </a:r>
                    </a:p>
                  </a:txBody>
                  <a:tcPr anchor="ctr"/>
                </a:tc>
                <a:extLst>
                  <a:ext uri="{0D108BD9-81ED-4DB2-BD59-A6C34878D82A}">
                    <a16:rowId xmlns:a16="http://schemas.microsoft.com/office/drawing/2014/main" val="4271161781"/>
                  </a:ext>
                </a:extLst>
              </a:tr>
              <a:tr h="314644">
                <a:tc>
                  <a:txBody>
                    <a:bodyPr/>
                    <a:lstStyle/>
                    <a:p>
                      <a:pPr marL="0" indent="60325" algn="l" fontAlgn="b"/>
                      <a:r>
                        <a:rPr lang="en-US" sz="1000" b="0" i="0" u="none" strike="noStrike" dirty="0">
                          <a:solidFill>
                            <a:srgbClr val="000000"/>
                          </a:solidFill>
                          <a:effectLst/>
                          <a:latin typeface="Arial" panose="020B0604020202020204" pitchFamily="34" charset="0"/>
                          <a:cs typeface="Arial" panose="020B0604020202020204" pitchFamily="34" charset="0"/>
                        </a:rPr>
                        <a:t>7) Camel’s Hump</a:t>
                      </a:r>
                      <a:r>
                        <a:rPr lang="en-US" sz="1000" b="0" i="0" u="none" strike="noStrike" dirty="0">
                          <a:solidFill>
                            <a:srgbClr val="FF0000"/>
                          </a:solidFill>
                          <a:effectLst/>
                          <a:latin typeface="Arial" panose="020B0604020202020204" pitchFamily="34" charset="0"/>
                          <a:cs typeface="Arial" panose="020B0604020202020204" pitchFamily="34" charset="0"/>
                        </a:rPr>
                        <a:t>*</a:t>
                      </a:r>
                    </a:p>
                  </a:txBody>
                  <a:tcPr marL="9525" marR="9525" marT="9525" anchor="ctr"/>
                </a:tc>
                <a:tc>
                  <a:txBody>
                    <a:bodyPr/>
                    <a:lstStyle/>
                    <a:p>
                      <a:pPr rtl="0" fontAlgn="b"/>
                      <a:r>
                        <a:rPr lang="en-US" sz="1000" b="0" i="0" kern="1200" dirty="0">
                          <a:solidFill>
                            <a:schemeClr val="tx1"/>
                          </a:solidFill>
                          <a:effectLst/>
                          <a:latin typeface="Arial" panose="020B0604020202020204" pitchFamily="34" charset="0"/>
                          <a:ea typeface="+mn-ea"/>
                          <a:cs typeface="Arial" panose="020B0604020202020204" pitchFamily="34" charset="0"/>
                        </a:rPr>
                        <a:t>Waterbury</a:t>
                      </a:r>
                    </a:p>
                  </a:txBody>
                  <a:tcPr anchor="ctr"/>
                </a:tc>
                <a:tc>
                  <a:txBody>
                    <a:bodyPr/>
                    <a:lstStyle/>
                    <a:p>
                      <a:pPr algn="ctr"/>
                      <a:r>
                        <a:rPr lang="en-US" sz="1000" dirty="0">
                          <a:latin typeface="Arial" panose="020B0604020202020204" pitchFamily="34" charset="0"/>
                          <a:cs typeface="Arial" panose="020B0604020202020204" pitchFamily="34" charset="0"/>
                        </a:rPr>
                        <a:t>20</a:t>
                      </a:r>
                    </a:p>
                  </a:txBody>
                  <a:tcPr anchor="ctr"/>
                </a:tc>
                <a:extLst>
                  <a:ext uri="{0D108BD9-81ED-4DB2-BD59-A6C34878D82A}">
                    <a16:rowId xmlns:a16="http://schemas.microsoft.com/office/drawing/2014/main" val="899632161"/>
                  </a:ext>
                </a:extLst>
              </a:tr>
              <a:tr h="394261">
                <a:tc>
                  <a:txBody>
                    <a:bodyPr/>
                    <a:lstStyle/>
                    <a:p>
                      <a:pPr marL="0" indent="60325" algn="l" fontAlgn="b"/>
                      <a:r>
                        <a:rPr lang="en-US" sz="1000" b="0" i="0" u="none" strike="noStrike" dirty="0">
                          <a:solidFill>
                            <a:srgbClr val="000000"/>
                          </a:solidFill>
                          <a:effectLst/>
                          <a:latin typeface="Arial" panose="020B0604020202020204" pitchFamily="34" charset="0"/>
                          <a:cs typeface="Arial" panose="020B0604020202020204" pitchFamily="34" charset="0"/>
                        </a:rPr>
                        <a:t>8) Bristol Cliffs Wilderness</a:t>
                      </a:r>
                      <a:r>
                        <a:rPr lang="en-US" sz="1000" b="0" i="0" u="none" strike="noStrike" dirty="0">
                          <a:solidFill>
                            <a:srgbClr val="FF0000"/>
                          </a:solidFill>
                          <a:effectLst/>
                          <a:latin typeface="Arial" panose="020B0604020202020204" pitchFamily="34" charset="0"/>
                          <a:cs typeface="Arial" panose="020B0604020202020204" pitchFamily="34" charset="0"/>
                        </a:rPr>
                        <a:t>*</a:t>
                      </a:r>
                    </a:p>
                  </a:txBody>
                  <a:tcPr marL="9525" marR="9525" marT="9525" anchor="ctr"/>
                </a:tc>
                <a:tc>
                  <a:txBody>
                    <a:bodyPr/>
                    <a:lstStyle/>
                    <a:p>
                      <a:r>
                        <a:rPr lang="en-US" sz="1000" dirty="0">
                          <a:latin typeface="Arial" panose="020B0604020202020204" pitchFamily="34" charset="0"/>
                          <a:cs typeface="Arial" panose="020B0604020202020204" pitchFamily="34" charset="0"/>
                        </a:rPr>
                        <a:t>Bristol</a:t>
                      </a:r>
                    </a:p>
                  </a:txBody>
                  <a:tcPr anchor="ctr"/>
                </a:tc>
                <a:tc>
                  <a:txBody>
                    <a:bodyPr/>
                    <a:lstStyle/>
                    <a:p>
                      <a:pPr algn="ctr"/>
                      <a:r>
                        <a:rPr lang="en-US" sz="1000" dirty="0">
                          <a:latin typeface="Arial" panose="020B0604020202020204" pitchFamily="34" charset="0"/>
                          <a:cs typeface="Arial" panose="020B0604020202020204" pitchFamily="34" charset="0"/>
                        </a:rPr>
                        <a:t>15</a:t>
                      </a:r>
                    </a:p>
                  </a:txBody>
                  <a:tcPr anchor="ctr"/>
                </a:tc>
                <a:extLst>
                  <a:ext uri="{0D108BD9-81ED-4DB2-BD59-A6C34878D82A}">
                    <a16:rowId xmlns:a16="http://schemas.microsoft.com/office/drawing/2014/main" val="4119622076"/>
                  </a:ext>
                </a:extLst>
              </a:tr>
              <a:tr h="358247">
                <a:tc>
                  <a:txBody>
                    <a:bodyPr/>
                    <a:lstStyle/>
                    <a:p>
                      <a:pPr marL="287338" indent="-227013" algn="l" fontAlgn="b"/>
                      <a:r>
                        <a:rPr lang="en-US" sz="1000" b="0" i="0" u="none" strike="noStrike" dirty="0">
                          <a:solidFill>
                            <a:srgbClr val="000000"/>
                          </a:solidFill>
                          <a:effectLst/>
                          <a:latin typeface="Arial" panose="020B0604020202020204" pitchFamily="34" charset="0"/>
                          <a:cs typeface="Arial" panose="020B0604020202020204" pitchFamily="34" charset="0"/>
                        </a:rPr>
                        <a:t>9) </a:t>
                      </a:r>
                      <a:r>
                        <a:rPr lang="en-US" sz="1000" b="0" i="0" kern="1200" dirty="0" err="1">
                          <a:solidFill>
                            <a:schemeClr val="tx1"/>
                          </a:solidFill>
                          <a:effectLst/>
                          <a:latin typeface="Arial" panose="020B0604020202020204" pitchFamily="34" charset="0"/>
                          <a:ea typeface="+mn-ea"/>
                          <a:cs typeface="Arial" panose="020B0604020202020204" pitchFamily="34" charset="0"/>
                        </a:rPr>
                        <a:t>Moosalamoo</a:t>
                      </a:r>
                      <a:r>
                        <a:rPr lang="en-US" sz="1000" b="0" i="0" kern="1200" dirty="0">
                          <a:solidFill>
                            <a:schemeClr val="tx1"/>
                          </a:solidFill>
                          <a:effectLst/>
                          <a:latin typeface="Arial" panose="020B0604020202020204" pitchFamily="34" charset="0"/>
                          <a:ea typeface="+mn-ea"/>
                          <a:cs typeface="Arial" panose="020B0604020202020204" pitchFamily="34" charset="0"/>
                        </a:rPr>
                        <a:t> Recreation and Education Area</a:t>
                      </a:r>
                      <a:r>
                        <a:rPr lang="en-US" sz="1000" b="0" i="0" kern="1200" dirty="0">
                          <a:solidFill>
                            <a:srgbClr val="FF0000"/>
                          </a:solidFill>
                          <a:effectLst/>
                          <a:latin typeface="Arial" panose="020B0604020202020204" pitchFamily="34" charset="0"/>
                          <a:ea typeface="+mn-ea"/>
                          <a:cs typeface="Arial" panose="020B0604020202020204" pitchFamily="34" charset="0"/>
                        </a:rPr>
                        <a:t>*</a:t>
                      </a:r>
                      <a:endParaRPr lang="en-US" sz="1000" b="0" i="0" u="none" strike="noStrike" dirty="0">
                        <a:solidFill>
                          <a:srgbClr val="FF0000"/>
                        </a:solidFill>
                        <a:effectLst/>
                        <a:latin typeface="Arial" panose="020B0604020202020204" pitchFamily="34" charset="0"/>
                        <a:cs typeface="Arial" panose="020B0604020202020204" pitchFamily="34" charset="0"/>
                      </a:endParaRPr>
                    </a:p>
                  </a:txBody>
                  <a:tcPr marL="9525" marR="9525" marT="9525" anchor="ct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000" b="0" i="0" kern="1200" dirty="0" err="1">
                          <a:solidFill>
                            <a:schemeClr val="tx1"/>
                          </a:solidFill>
                          <a:effectLst/>
                          <a:latin typeface="Arial" panose="020B0604020202020204" pitchFamily="34" charset="0"/>
                          <a:ea typeface="+mn-ea"/>
                          <a:cs typeface="Arial" panose="020B0604020202020204" pitchFamily="34" charset="0"/>
                        </a:rPr>
                        <a:t>Ripton</a:t>
                      </a:r>
                      <a:endParaRPr lang="en-US" sz="1000" b="0" i="0" kern="1200" dirty="0">
                        <a:solidFill>
                          <a:schemeClr val="tx1"/>
                        </a:solidFill>
                        <a:effectLst/>
                        <a:latin typeface="Arial" panose="020B0604020202020204" pitchFamily="34" charset="0"/>
                        <a:ea typeface="+mn-ea"/>
                        <a:cs typeface="Arial" panose="020B0604020202020204" pitchFamily="34" charset="0"/>
                      </a:endParaRPr>
                    </a:p>
                  </a:txBody>
                  <a:tcPr anchor="ctr"/>
                </a:tc>
                <a:tc>
                  <a:txBody>
                    <a:bodyPr/>
                    <a:lstStyle/>
                    <a:p>
                      <a:pPr algn="ctr"/>
                      <a:r>
                        <a:rPr lang="en-US" sz="1000" dirty="0">
                          <a:latin typeface="Arial" panose="020B0604020202020204" pitchFamily="34" charset="0"/>
                          <a:cs typeface="Arial" panose="020B0604020202020204" pitchFamily="34" charset="0"/>
                        </a:rPr>
                        <a:t>11</a:t>
                      </a:r>
                    </a:p>
                  </a:txBody>
                  <a:tcPr anchor="ctr"/>
                </a:tc>
                <a:extLst>
                  <a:ext uri="{0D108BD9-81ED-4DB2-BD59-A6C34878D82A}">
                    <a16:rowId xmlns:a16="http://schemas.microsoft.com/office/drawing/2014/main" val="2930271032"/>
                  </a:ext>
                </a:extLst>
              </a:tr>
              <a:tr h="314644">
                <a:tc>
                  <a:txBody>
                    <a:bodyPr/>
                    <a:lstStyle/>
                    <a:p>
                      <a:pPr marL="0" indent="60325" algn="l" fontAlgn="b"/>
                      <a:r>
                        <a:rPr lang="en-US" sz="1000" b="0" i="0" u="none" strike="noStrike" dirty="0">
                          <a:solidFill>
                            <a:srgbClr val="000000"/>
                          </a:solidFill>
                          <a:effectLst/>
                          <a:latin typeface="Arial" panose="020B0604020202020204" pitchFamily="34" charset="0"/>
                          <a:cs typeface="Arial" panose="020B0604020202020204" pitchFamily="34" charset="0"/>
                        </a:rPr>
                        <a:t>10) VMC 1063</a:t>
                      </a:r>
                      <a:r>
                        <a:rPr lang="en-US" sz="1000" b="0" i="0" u="none" strike="noStrike" dirty="0">
                          <a:solidFill>
                            <a:srgbClr val="FF0000"/>
                          </a:solidFill>
                          <a:effectLst/>
                          <a:latin typeface="Arial" panose="020B0604020202020204" pitchFamily="34" charset="0"/>
                          <a:cs typeface="Arial" panose="020B0604020202020204" pitchFamily="34" charset="0"/>
                        </a:rPr>
                        <a:t>*</a:t>
                      </a:r>
                    </a:p>
                  </a:txBody>
                  <a:tcPr marL="9525" marR="9525" marT="9525" anchor="ctr"/>
                </a:tc>
                <a:tc>
                  <a:txBody>
                    <a:bodyPr/>
                    <a:lstStyle/>
                    <a:p>
                      <a:r>
                        <a:rPr lang="en-US" sz="1000" dirty="0">
                          <a:latin typeface="Arial" panose="020B0604020202020204" pitchFamily="34" charset="0"/>
                          <a:cs typeface="Arial" panose="020B0604020202020204" pitchFamily="34" charset="0"/>
                        </a:rPr>
                        <a:t>Hancock</a:t>
                      </a:r>
                    </a:p>
                  </a:txBody>
                  <a:tcPr anchor="ctr"/>
                </a:tc>
                <a:tc>
                  <a:txBody>
                    <a:bodyPr/>
                    <a:lstStyle/>
                    <a:p>
                      <a:pPr algn="ctr"/>
                      <a:r>
                        <a:rPr lang="en-US" sz="1000" dirty="0">
                          <a:latin typeface="Arial" panose="020B0604020202020204" pitchFamily="34" charset="0"/>
                          <a:cs typeface="Arial" panose="020B0604020202020204" pitchFamily="34" charset="0"/>
                        </a:rPr>
                        <a:t>20</a:t>
                      </a:r>
                    </a:p>
                  </a:txBody>
                  <a:tcPr anchor="ctr"/>
                </a:tc>
                <a:extLst>
                  <a:ext uri="{0D108BD9-81ED-4DB2-BD59-A6C34878D82A}">
                    <a16:rowId xmlns:a16="http://schemas.microsoft.com/office/drawing/2014/main" val="986668396"/>
                  </a:ext>
                </a:extLst>
              </a:tr>
              <a:tr h="314644">
                <a:tc>
                  <a:txBody>
                    <a:bodyPr/>
                    <a:lstStyle/>
                    <a:p>
                      <a:pPr marL="0" indent="60325" algn="l" fontAlgn="b"/>
                      <a:r>
                        <a:rPr lang="en-US" sz="1000" b="0" i="0" u="none" strike="noStrike" dirty="0">
                          <a:solidFill>
                            <a:srgbClr val="000000"/>
                          </a:solidFill>
                          <a:effectLst/>
                          <a:latin typeface="Arial" panose="020B0604020202020204" pitchFamily="34" charset="0"/>
                          <a:cs typeface="Arial" panose="020B0604020202020204" pitchFamily="34" charset="0"/>
                        </a:rPr>
                        <a:t>11) HHSG19A05</a:t>
                      </a:r>
                      <a:r>
                        <a:rPr lang="en-US" sz="1000" b="0" i="0" u="none" strike="noStrike" dirty="0">
                          <a:solidFill>
                            <a:srgbClr val="FF0000"/>
                          </a:solidFill>
                          <a:effectLst/>
                          <a:latin typeface="Arial" panose="020B0604020202020204" pitchFamily="34" charset="0"/>
                          <a:cs typeface="Arial" panose="020B0604020202020204" pitchFamily="34" charset="0"/>
                        </a:rPr>
                        <a:t>*</a:t>
                      </a:r>
                    </a:p>
                  </a:txBody>
                  <a:tcPr marL="9525" marR="9525" marT="9525" anchor="ctr"/>
                </a:tc>
                <a:tc>
                  <a:txBody>
                    <a:bodyPr/>
                    <a:lstStyle/>
                    <a:p>
                      <a:r>
                        <a:rPr lang="en-US" sz="1000" dirty="0" err="1">
                          <a:latin typeface="Arial" panose="020B0604020202020204" pitchFamily="34" charset="0"/>
                          <a:cs typeface="Arial" panose="020B0604020202020204" pitchFamily="34" charset="0"/>
                        </a:rPr>
                        <a:t>Tunbridge</a:t>
                      </a:r>
                      <a:endParaRPr lang="en-US" sz="1000" dirty="0">
                        <a:latin typeface="Arial" panose="020B0604020202020204" pitchFamily="34" charset="0"/>
                        <a:cs typeface="Arial" panose="020B0604020202020204" pitchFamily="34" charset="0"/>
                      </a:endParaRPr>
                    </a:p>
                  </a:txBody>
                  <a:tcPr anchor="ctr"/>
                </a:tc>
                <a:tc>
                  <a:txBody>
                    <a:bodyPr/>
                    <a:lstStyle/>
                    <a:p>
                      <a:pPr algn="ctr"/>
                      <a:r>
                        <a:rPr lang="en-US" sz="1000" dirty="0">
                          <a:latin typeface="Arial" panose="020B0604020202020204" pitchFamily="34" charset="0"/>
                          <a:cs typeface="Arial" panose="020B0604020202020204" pitchFamily="34" charset="0"/>
                        </a:rPr>
                        <a:t>20</a:t>
                      </a:r>
                    </a:p>
                  </a:txBody>
                  <a:tcPr anchor="ctr"/>
                </a:tc>
                <a:extLst>
                  <a:ext uri="{0D108BD9-81ED-4DB2-BD59-A6C34878D82A}">
                    <a16:rowId xmlns:a16="http://schemas.microsoft.com/office/drawing/2014/main" val="568670138"/>
                  </a:ext>
                </a:extLst>
              </a:tr>
              <a:tr h="314644">
                <a:tc>
                  <a:txBody>
                    <a:bodyPr/>
                    <a:lstStyle/>
                    <a:p>
                      <a:pPr marL="0" indent="60325" algn="l" fontAlgn="b"/>
                      <a:r>
                        <a:rPr lang="en-US" sz="1000" b="0" i="0" u="none" strike="noStrike" dirty="0">
                          <a:solidFill>
                            <a:srgbClr val="000000"/>
                          </a:solidFill>
                          <a:effectLst/>
                          <a:latin typeface="Arial" panose="020B0604020202020204" pitchFamily="34" charset="0"/>
                          <a:cs typeface="Arial" panose="020B0604020202020204" pitchFamily="34" charset="0"/>
                        </a:rPr>
                        <a:t>12) LEMP16</a:t>
                      </a:r>
                      <a:r>
                        <a:rPr lang="en-US" sz="1000" b="0" i="0" u="none" strike="noStrike" dirty="0">
                          <a:solidFill>
                            <a:srgbClr val="FF0000"/>
                          </a:solidFill>
                          <a:effectLst/>
                          <a:latin typeface="Arial" panose="020B0604020202020204" pitchFamily="34" charset="0"/>
                          <a:cs typeface="Arial" panose="020B0604020202020204" pitchFamily="34" charset="0"/>
                        </a:rPr>
                        <a:t>*</a:t>
                      </a:r>
                      <a:endParaRPr lang="en-US" sz="10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anchor="ctr"/>
                </a:tc>
                <a:tc>
                  <a:txBody>
                    <a:bodyPr/>
                    <a:lstStyle/>
                    <a:p>
                      <a:r>
                        <a:rPr lang="en-US" sz="1000" dirty="0">
                          <a:latin typeface="Arial" panose="020B0604020202020204" pitchFamily="34" charset="0"/>
                          <a:cs typeface="Arial" panose="020B0604020202020204" pitchFamily="34" charset="0"/>
                        </a:rPr>
                        <a:t>Wallingford</a:t>
                      </a:r>
                    </a:p>
                  </a:txBody>
                  <a:tcPr anchor="ctr"/>
                </a:tc>
                <a:tc>
                  <a:txBody>
                    <a:bodyPr/>
                    <a:lstStyle/>
                    <a:p>
                      <a:pPr algn="ctr"/>
                      <a:r>
                        <a:rPr lang="en-US" sz="1000" dirty="0">
                          <a:latin typeface="Arial" panose="020B0604020202020204" pitchFamily="34" charset="0"/>
                          <a:cs typeface="Arial" panose="020B0604020202020204" pitchFamily="34" charset="0"/>
                        </a:rPr>
                        <a:t>19</a:t>
                      </a:r>
                    </a:p>
                  </a:txBody>
                  <a:tcPr anchor="ctr"/>
                </a:tc>
                <a:extLst>
                  <a:ext uri="{0D108BD9-81ED-4DB2-BD59-A6C34878D82A}">
                    <a16:rowId xmlns:a16="http://schemas.microsoft.com/office/drawing/2014/main" val="2213802427"/>
                  </a:ext>
                </a:extLst>
              </a:tr>
              <a:tr h="363933">
                <a:tc gridSpan="2">
                  <a:txBody>
                    <a:bodyPr/>
                    <a:lstStyle/>
                    <a:p>
                      <a:pPr algn="ctr" fontAlgn="b"/>
                      <a:r>
                        <a:rPr lang="en-US" sz="1100" b="1" i="0" u="none" strike="noStrike" dirty="0">
                          <a:solidFill>
                            <a:srgbClr val="000000"/>
                          </a:solidFill>
                          <a:effectLst/>
                          <a:latin typeface="Arial" panose="020B0604020202020204" pitchFamily="34" charset="0"/>
                          <a:cs typeface="Arial" panose="020B0604020202020204" pitchFamily="34" charset="0"/>
                        </a:rPr>
                        <a:t>TOTAL</a:t>
                      </a:r>
                    </a:p>
                  </a:txBody>
                  <a:tcPr marL="9525" marR="9525" marT="9525" anchor="ctr"/>
                </a:tc>
                <a:tc hMerge="1">
                  <a:txBody>
                    <a:bodyPr/>
                    <a:lstStyle/>
                    <a:p>
                      <a:endParaRPr lang="en-US" sz="1400" dirty="0">
                        <a:latin typeface="Arial" panose="020B0604020202020204" pitchFamily="34" charset="0"/>
                        <a:cs typeface="Arial" panose="020B0604020202020204" pitchFamily="34" charset="0"/>
                      </a:endParaRPr>
                    </a:p>
                  </a:txBody>
                  <a:tcPr/>
                </a:tc>
                <a:tc>
                  <a:txBody>
                    <a:bodyPr/>
                    <a:lstStyle/>
                    <a:p>
                      <a:pPr algn="ctr"/>
                      <a:r>
                        <a:rPr lang="en-US" sz="1800" b="1" dirty="0">
                          <a:latin typeface="Arial" panose="020B0604020202020204" pitchFamily="34" charset="0"/>
                          <a:cs typeface="Arial" panose="020B0604020202020204" pitchFamily="34" charset="0"/>
                        </a:rPr>
                        <a:t>202</a:t>
                      </a:r>
                    </a:p>
                  </a:txBody>
                  <a:tcPr anchor="ctr"/>
                </a:tc>
                <a:extLst>
                  <a:ext uri="{0D108BD9-81ED-4DB2-BD59-A6C34878D82A}">
                    <a16:rowId xmlns:a16="http://schemas.microsoft.com/office/drawing/2014/main" val="2450828770"/>
                  </a:ext>
                </a:extLst>
              </a:tr>
            </a:tbl>
          </a:graphicData>
        </a:graphic>
      </p:graphicFrame>
      <p:sp>
        <p:nvSpPr>
          <p:cNvPr id="6" name="Slide Number Placeholder 3">
            <a:extLst>
              <a:ext uri="{FF2B5EF4-FFF2-40B4-BE49-F238E27FC236}">
                <a16:creationId xmlns:a16="http://schemas.microsoft.com/office/drawing/2014/main" id="{4C419D31-077B-49EE-94EC-92F3439A1A1F}"/>
              </a:ext>
            </a:extLst>
          </p:cNvPr>
          <p:cNvSpPr txBox="1">
            <a:spLocks/>
          </p:cNvSpPr>
          <p:nvPr/>
        </p:nvSpPr>
        <p:spPr>
          <a:xfrm>
            <a:off x="7541602" y="6046126"/>
            <a:ext cx="1345718" cy="251941"/>
          </a:xfrm>
          <a:prstGeom prst="rect">
            <a:avLst/>
          </a:prstGeom>
        </p:spPr>
        <p:txBody>
          <a:bodyPr vert="horz" lIns="91440" tIns="45720" rIns="91440" bIns="45720" rtlCol="0" anchor="b"/>
          <a:lstStyle>
            <a:defPPr>
              <a:defRPr lang="en-US"/>
            </a:defPPr>
            <a:lvl1pPr marL="0" algn="r" defTabSz="457200" rtl="0" eaLnBrk="1" latinLnBrk="0" hangingPunct="1">
              <a:defRPr sz="900" kern="1200">
                <a:solidFill>
                  <a:schemeClr val="tx1">
                    <a:lumMod val="75000"/>
                    <a:lumOff val="2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E9EF46E-74F3-4AED-8639-5EA18AE35E07}" type="slidenum">
              <a:rPr lang="en-US" smtClean="0"/>
              <a:pPr/>
              <a:t>11</a:t>
            </a:fld>
            <a:endParaRPr lang="en-US"/>
          </a:p>
        </p:txBody>
      </p:sp>
      <p:sp>
        <p:nvSpPr>
          <p:cNvPr id="25" name="Title 1">
            <a:extLst>
              <a:ext uri="{FF2B5EF4-FFF2-40B4-BE49-F238E27FC236}">
                <a16:creationId xmlns:a16="http://schemas.microsoft.com/office/drawing/2014/main" id="{38A6349B-DB5D-432A-A3F8-764CFC1217F2}"/>
              </a:ext>
            </a:extLst>
          </p:cNvPr>
          <p:cNvSpPr>
            <a:spLocks noGrp="1"/>
          </p:cNvSpPr>
          <p:nvPr>
            <p:ph type="title"/>
          </p:nvPr>
        </p:nvSpPr>
        <p:spPr>
          <a:xfrm>
            <a:off x="532715" y="670045"/>
            <a:ext cx="4537166" cy="560818"/>
          </a:xfrm>
        </p:spPr>
        <p:txBody>
          <a:bodyPr>
            <a:normAutofit fontScale="90000"/>
          </a:bodyPr>
          <a:lstStyle/>
          <a:p>
            <a:pPr algn="ctr"/>
            <a:r>
              <a:rPr lang="en-US" sz="2400" b="1" dirty="0">
                <a:solidFill>
                  <a:schemeClr val="accent5">
                    <a:lumMod val="75000"/>
                  </a:schemeClr>
                </a:solidFill>
                <a:latin typeface="Arial" panose="020B0604020202020204" pitchFamily="34" charset="0"/>
                <a:cs typeface="Arial" panose="020B0604020202020204" pitchFamily="34" charset="0"/>
              </a:rPr>
              <a:t>Sugar maple sampling</a:t>
            </a:r>
            <a:br>
              <a:rPr lang="en-US" sz="2400" b="1" dirty="0">
                <a:solidFill>
                  <a:schemeClr val="accent5">
                    <a:lumMod val="75000"/>
                  </a:schemeClr>
                </a:solidFill>
                <a:latin typeface="Arial" panose="020B0604020202020204" pitchFamily="34" charset="0"/>
                <a:cs typeface="Arial" panose="020B0604020202020204" pitchFamily="34" charset="0"/>
              </a:rPr>
            </a:br>
            <a:r>
              <a:rPr lang="en-US" sz="1300" b="1" dirty="0">
                <a:solidFill>
                  <a:srgbClr val="FF0000"/>
                </a:solidFill>
                <a:latin typeface="Arial" panose="020B0604020202020204" pitchFamily="34" charset="0"/>
                <a:cs typeface="Arial" panose="020B0604020202020204" pitchFamily="34" charset="0"/>
              </a:rPr>
              <a:t>* indicates FEMC plot</a:t>
            </a:r>
          </a:p>
        </p:txBody>
      </p:sp>
      <p:grpSp>
        <p:nvGrpSpPr>
          <p:cNvPr id="5" name="Group 4"/>
          <p:cNvGrpSpPr/>
          <p:nvPr/>
        </p:nvGrpSpPr>
        <p:grpSpPr>
          <a:xfrm>
            <a:off x="5170892" y="817196"/>
            <a:ext cx="3182112" cy="5385816"/>
            <a:chOff x="5170892" y="817196"/>
            <a:chExt cx="3346092" cy="5396800"/>
          </a:xfrm>
        </p:grpSpPr>
        <p:pic>
          <p:nvPicPr>
            <p:cNvPr id="23" name="Picture 22">
              <a:extLst>
                <a:ext uri="{FF2B5EF4-FFF2-40B4-BE49-F238E27FC236}">
                  <a16:creationId xmlns:a16="http://schemas.microsoft.com/office/drawing/2014/main" id="{F910B6E9-6FAA-46F4-8BFD-1FFA93AC6BAD}"/>
                </a:ext>
              </a:extLst>
            </p:cNvPr>
            <p:cNvPicPr>
              <a:picLocks noChangeAspect="1"/>
            </p:cNvPicPr>
            <p:nvPr/>
          </p:nvPicPr>
          <p:blipFill rotWithShape="1">
            <a:blip r:embed="rId3">
              <a:extLst>
                <a:ext uri="{28A0092B-C50C-407E-A947-70E740481C1C}">
                  <a14:useLocalDpi xmlns:a14="http://schemas.microsoft.com/office/drawing/2010/main" val="0"/>
                </a:ext>
              </a:extLst>
            </a:blip>
            <a:srcRect l="2798"/>
            <a:stretch/>
          </p:blipFill>
          <p:spPr>
            <a:xfrm>
              <a:off x="5170892" y="817196"/>
              <a:ext cx="3346092" cy="5396800"/>
            </a:xfrm>
            <a:prstGeom prst="rect">
              <a:avLst/>
            </a:prstGeom>
            <a:ln>
              <a:solidFill>
                <a:schemeClr val="tx1"/>
              </a:solidFill>
            </a:ln>
          </p:spPr>
        </p:pic>
        <p:sp>
          <p:nvSpPr>
            <p:cNvPr id="8" name="Oval 7">
              <a:extLst>
                <a:ext uri="{FF2B5EF4-FFF2-40B4-BE49-F238E27FC236}">
                  <a16:creationId xmlns:a16="http://schemas.microsoft.com/office/drawing/2014/main" id="{B521C047-C625-4656-A714-2ABE6DB68375}"/>
                </a:ext>
              </a:extLst>
            </p:cNvPr>
            <p:cNvSpPr/>
            <p:nvPr/>
          </p:nvSpPr>
          <p:spPr>
            <a:xfrm>
              <a:off x="7934550" y="893060"/>
              <a:ext cx="323897" cy="33780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a:t>
              </a:r>
            </a:p>
          </p:txBody>
        </p:sp>
        <p:sp>
          <p:nvSpPr>
            <p:cNvPr id="9" name="Oval 8">
              <a:extLst>
                <a:ext uri="{FF2B5EF4-FFF2-40B4-BE49-F238E27FC236}">
                  <a16:creationId xmlns:a16="http://schemas.microsoft.com/office/drawing/2014/main" id="{8D136B8F-9C2D-4B61-AEA5-76DE5260D9C9}"/>
                </a:ext>
              </a:extLst>
            </p:cNvPr>
            <p:cNvSpPr/>
            <p:nvPr/>
          </p:nvSpPr>
          <p:spPr>
            <a:xfrm>
              <a:off x="7363243" y="1294689"/>
              <a:ext cx="323897" cy="33780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2</a:t>
              </a:r>
            </a:p>
          </p:txBody>
        </p:sp>
        <p:sp>
          <p:nvSpPr>
            <p:cNvPr id="10" name="Oval 9">
              <a:extLst>
                <a:ext uri="{FF2B5EF4-FFF2-40B4-BE49-F238E27FC236}">
                  <a16:creationId xmlns:a16="http://schemas.microsoft.com/office/drawing/2014/main" id="{C0A28894-79FE-497D-BB13-6FECF5ED3260}"/>
                </a:ext>
              </a:extLst>
            </p:cNvPr>
            <p:cNvSpPr/>
            <p:nvPr/>
          </p:nvSpPr>
          <p:spPr>
            <a:xfrm>
              <a:off x="7039346" y="1772182"/>
              <a:ext cx="323897" cy="33780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3</a:t>
              </a:r>
            </a:p>
          </p:txBody>
        </p:sp>
        <p:sp>
          <p:nvSpPr>
            <p:cNvPr id="11" name="Oval 10">
              <a:extLst>
                <a:ext uri="{FF2B5EF4-FFF2-40B4-BE49-F238E27FC236}">
                  <a16:creationId xmlns:a16="http://schemas.microsoft.com/office/drawing/2014/main" id="{1CEF6FBF-9B85-4BBF-8232-213A766E8F8E}"/>
                </a:ext>
              </a:extLst>
            </p:cNvPr>
            <p:cNvSpPr/>
            <p:nvPr/>
          </p:nvSpPr>
          <p:spPr>
            <a:xfrm>
              <a:off x="7004729" y="2538072"/>
              <a:ext cx="323897" cy="33780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4</a:t>
              </a:r>
            </a:p>
          </p:txBody>
        </p:sp>
        <p:sp>
          <p:nvSpPr>
            <p:cNvPr id="12" name="Oval 11">
              <a:extLst>
                <a:ext uri="{FF2B5EF4-FFF2-40B4-BE49-F238E27FC236}">
                  <a16:creationId xmlns:a16="http://schemas.microsoft.com/office/drawing/2014/main" id="{56085089-BE13-4DC5-9FD8-B6C5BCF2981A}"/>
                </a:ext>
              </a:extLst>
            </p:cNvPr>
            <p:cNvSpPr/>
            <p:nvPr/>
          </p:nvSpPr>
          <p:spPr>
            <a:xfrm>
              <a:off x="6163040" y="1651736"/>
              <a:ext cx="339254" cy="33780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5</a:t>
              </a:r>
            </a:p>
          </p:txBody>
        </p:sp>
        <p:sp>
          <p:nvSpPr>
            <p:cNvPr id="13" name="Oval 12">
              <a:extLst>
                <a:ext uri="{FF2B5EF4-FFF2-40B4-BE49-F238E27FC236}">
                  <a16:creationId xmlns:a16="http://schemas.microsoft.com/office/drawing/2014/main" id="{9FCE2CB3-3F76-4630-995A-02BF711B71DB}"/>
                </a:ext>
              </a:extLst>
            </p:cNvPr>
            <p:cNvSpPr/>
            <p:nvPr/>
          </p:nvSpPr>
          <p:spPr>
            <a:xfrm>
              <a:off x="5917344" y="2220628"/>
              <a:ext cx="339254" cy="33780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7</a:t>
              </a:r>
            </a:p>
          </p:txBody>
        </p:sp>
        <p:sp>
          <p:nvSpPr>
            <p:cNvPr id="14" name="Oval 13">
              <a:extLst>
                <a:ext uri="{FF2B5EF4-FFF2-40B4-BE49-F238E27FC236}">
                  <a16:creationId xmlns:a16="http://schemas.microsoft.com/office/drawing/2014/main" id="{23143FAB-E3EA-4E03-9157-A03690DE06AF}"/>
                </a:ext>
              </a:extLst>
            </p:cNvPr>
            <p:cNvSpPr/>
            <p:nvPr/>
          </p:nvSpPr>
          <p:spPr>
            <a:xfrm>
              <a:off x="5747717" y="2706973"/>
              <a:ext cx="339254" cy="33780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8</a:t>
              </a:r>
            </a:p>
          </p:txBody>
        </p:sp>
        <p:sp>
          <p:nvSpPr>
            <p:cNvPr id="15" name="Oval 14">
              <a:extLst>
                <a:ext uri="{FF2B5EF4-FFF2-40B4-BE49-F238E27FC236}">
                  <a16:creationId xmlns:a16="http://schemas.microsoft.com/office/drawing/2014/main" id="{F291801F-447A-4BB9-95E7-00EFF1EE6ACD}"/>
                </a:ext>
              </a:extLst>
            </p:cNvPr>
            <p:cNvSpPr/>
            <p:nvPr/>
          </p:nvSpPr>
          <p:spPr>
            <a:xfrm>
              <a:off x="5657628" y="3044777"/>
              <a:ext cx="339254" cy="33780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9</a:t>
              </a:r>
            </a:p>
          </p:txBody>
        </p:sp>
        <p:grpSp>
          <p:nvGrpSpPr>
            <p:cNvPr id="16" name="Group 15">
              <a:extLst>
                <a:ext uri="{FF2B5EF4-FFF2-40B4-BE49-F238E27FC236}">
                  <a16:creationId xmlns:a16="http://schemas.microsoft.com/office/drawing/2014/main" id="{5E47E9DF-5F49-41C3-8E49-23A5A8983B21}"/>
                </a:ext>
              </a:extLst>
            </p:cNvPr>
            <p:cNvGrpSpPr/>
            <p:nvPr/>
          </p:nvGrpSpPr>
          <p:grpSpPr>
            <a:xfrm>
              <a:off x="5995014" y="3158452"/>
              <a:ext cx="471184" cy="337803"/>
              <a:chOff x="9106572" y="4972170"/>
              <a:chExt cx="556077" cy="400208"/>
            </a:xfrm>
          </p:grpSpPr>
          <p:sp>
            <p:nvSpPr>
              <p:cNvPr id="17" name="Oval 16">
                <a:extLst>
                  <a:ext uri="{FF2B5EF4-FFF2-40B4-BE49-F238E27FC236}">
                    <a16:creationId xmlns:a16="http://schemas.microsoft.com/office/drawing/2014/main" id="{95DA7A90-9987-4B48-B322-ADC551D737D6}"/>
                  </a:ext>
                </a:extLst>
              </p:cNvPr>
              <p:cNvSpPr/>
              <p:nvPr/>
            </p:nvSpPr>
            <p:spPr>
              <a:xfrm>
                <a:off x="9129026" y="4972170"/>
                <a:ext cx="400377" cy="40020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8" name="TextBox 17">
                <a:extLst>
                  <a:ext uri="{FF2B5EF4-FFF2-40B4-BE49-F238E27FC236}">
                    <a16:creationId xmlns:a16="http://schemas.microsoft.com/office/drawing/2014/main" id="{1A36BF0B-A2DC-417C-9FF7-52287880038F}"/>
                  </a:ext>
                </a:extLst>
              </p:cNvPr>
              <p:cNvSpPr txBox="1"/>
              <p:nvPr/>
            </p:nvSpPr>
            <p:spPr>
              <a:xfrm>
                <a:off x="9106572" y="5004151"/>
                <a:ext cx="556077" cy="364635"/>
              </a:xfrm>
              <a:prstGeom prst="rect">
                <a:avLst/>
              </a:prstGeom>
              <a:noFill/>
              <a:ln>
                <a:noFill/>
              </a:ln>
            </p:spPr>
            <p:txBody>
              <a:bodyPr wrap="square" rtlCol="0">
                <a:spAutoFit/>
              </a:bodyPr>
              <a:lstStyle/>
              <a:p>
                <a:r>
                  <a:rPr lang="en-US" sz="1400" dirty="0">
                    <a:latin typeface="Arial" panose="020B0604020202020204" pitchFamily="34" charset="0"/>
                    <a:cs typeface="Arial" panose="020B0604020202020204" pitchFamily="34" charset="0"/>
                  </a:rPr>
                  <a:t>10</a:t>
                </a:r>
              </a:p>
            </p:txBody>
          </p:sp>
        </p:grpSp>
        <p:sp>
          <p:nvSpPr>
            <p:cNvPr id="19" name="Oval 18">
              <a:extLst>
                <a:ext uri="{FF2B5EF4-FFF2-40B4-BE49-F238E27FC236}">
                  <a16:creationId xmlns:a16="http://schemas.microsoft.com/office/drawing/2014/main" id="{45E1130F-4EF4-4E47-9858-9CE021180FBB}"/>
                </a:ext>
              </a:extLst>
            </p:cNvPr>
            <p:cNvSpPr/>
            <p:nvPr/>
          </p:nvSpPr>
          <p:spPr>
            <a:xfrm>
              <a:off x="6040192" y="1882825"/>
              <a:ext cx="339254" cy="33780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6</a:t>
              </a:r>
            </a:p>
          </p:txBody>
        </p:sp>
        <p:grpSp>
          <p:nvGrpSpPr>
            <p:cNvPr id="20" name="Group 19">
              <a:extLst>
                <a:ext uri="{FF2B5EF4-FFF2-40B4-BE49-F238E27FC236}">
                  <a16:creationId xmlns:a16="http://schemas.microsoft.com/office/drawing/2014/main" id="{3D872452-DF1E-42C7-ACF8-0B20C4B5887D}"/>
                </a:ext>
              </a:extLst>
            </p:cNvPr>
            <p:cNvGrpSpPr/>
            <p:nvPr/>
          </p:nvGrpSpPr>
          <p:grpSpPr>
            <a:xfrm>
              <a:off x="6484929" y="3213678"/>
              <a:ext cx="353147" cy="337803"/>
              <a:chOff x="10157158" y="5364238"/>
              <a:chExt cx="416773" cy="400208"/>
            </a:xfrm>
          </p:grpSpPr>
          <p:sp>
            <p:nvSpPr>
              <p:cNvPr id="21" name="Oval 20">
                <a:extLst>
                  <a:ext uri="{FF2B5EF4-FFF2-40B4-BE49-F238E27FC236}">
                    <a16:creationId xmlns:a16="http://schemas.microsoft.com/office/drawing/2014/main" id="{4D7F1CFF-47C1-4772-A11C-BC545DFEFB29}"/>
                  </a:ext>
                </a:extLst>
              </p:cNvPr>
              <p:cNvSpPr/>
              <p:nvPr/>
            </p:nvSpPr>
            <p:spPr>
              <a:xfrm>
                <a:off x="10173554" y="5364238"/>
                <a:ext cx="400377" cy="40020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2" name="TextBox 21">
                <a:extLst>
                  <a:ext uri="{FF2B5EF4-FFF2-40B4-BE49-F238E27FC236}">
                    <a16:creationId xmlns:a16="http://schemas.microsoft.com/office/drawing/2014/main" id="{FABCE2BD-BAE6-4139-A351-2BB72FD52867}"/>
                  </a:ext>
                </a:extLst>
              </p:cNvPr>
              <p:cNvSpPr txBox="1"/>
              <p:nvPr/>
            </p:nvSpPr>
            <p:spPr>
              <a:xfrm>
                <a:off x="10157158" y="5392411"/>
                <a:ext cx="370101" cy="307777"/>
              </a:xfrm>
              <a:prstGeom prst="rect">
                <a:avLst/>
              </a:prstGeom>
              <a:noFill/>
              <a:ln>
                <a:noFill/>
              </a:ln>
            </p:spPr>
            <p:txBody>
              <a:bodyPr wrap="none" rtlCol="0">
                <a:spAutoFit/>
              </a:bodyPr>
              <a:lstStyle/>
              <a:p>
                <a:r>
                  <a:rPr lang="en-US" sz="1400" dirty="0">
                    <a:latin typeface="Arial" panose="020B0604020202020204" pitchFamily="34" charset="0"/>
                    <a:cs typeface="Arial" panose="020B0604020202020204" pitchFamily="34" charset="0"/>
                  </a:rPr>
                  <a:t>11</a:t>
                </a:r>
              </a:p>
            </p:txBody>
          </p:sp>
        </p:grpSp>
        <p:grpSp>
          <p:nvGrpSpPr>
            <p:cNvPr id="26" name="Group 25">
              <a:extLst>
                <a:ext uri="{FF2B5EF4-FFF2-40B4-BE49-F238E27FC236}">
                  <a16:creationId xmlns:a16="http://schemas.microsoft.com/office/drawing/2014/main" id="{C8BDD7ED-65AA-456D-AB9E-17B48E03D5C6}"/>
                </a:ext>
              </a:extLst>
            </p:cNvPr>
            <p:cNvGrpSpPr/>
            <p:nvPr/>
          </p:nvGrpSpPr>
          <p:grpSpPr>
            <a:xfrm>
              <a:off x="5830459" y="4265176"/>
              <a:ext cx="353227" cy="337803"/>
              <a:chOff x="10157169" y="5364238"/>
              <a:chExt cx="416868" cy="400208"/>
            </a:xfrm>
          </p:grpSpPr>
          <p:sp>
            <p:nvSpPr>
              <p:cNvPr id="27" name="Oval 26">
                <a:extLst>
                  <a:ext uri="{FF2B5EF4-FFF2-40B4-BE49-F238E27FC236}">
                    <a16:creationId xmlns:a16="http://schemas.microsoft.com/office/drawing/2014/main" id="{B4257860-6CE4-46CE-ABA4-4DD4246EB5E2}"/>
                  </a:ext>
                </a:extLst>
              </p:cNvPr>
              <p:cNvSpPr/>
              <p:nvPr/>
            </p:nvSpPr>
            <p:spPr>
              <a:xfrm>
                <a:off x="10173554" y="5364238"/>
                <a:ext cx="400377" cy="40020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8" name="TextBox 27">
                <a:extLst>
                  <a:ext uri="{FF2B5EF4-FFF2-40B4-BE49-F238E27FC236}">
                    <a16:creationId xmlns:a16="http://schemas.microsoft.com/office/drawing/2014/main" id="{A777EEE2-FF80-4611-B707-636BDBCE4517}"/>
                  </a:ext>
                </a:extLst>
              </p:cNvPr>
              <p:cNvSpPr txBox="1"/>
              <p:nvPr/>
            </p:nvSpPr>
            <p:spPr>
              <a:xfrm>
                <a:off x="10157158" y="5402729"/>
                <a:ext cx="416867" cy="335116"/>
              </a:xfrm>
              <a:prstGeom prst="rect">
                <a:avLst/>
              </a:prstGeom>
              <a:noFill/>
              <a:ln>
                <a:noFill/>
              </a:ln>
            </p:spPr>
            <p:txBody>
              <a:bodyPr wrap="none" rtlCol="0">
                <a:spAutoFit/>
              </a:bodyPr>
              <a:lstStyle/>
              <a:p>
                <a:r>
                  <a:rPr lang="en-US" sz="1400" dirty="0">
                    <a:latin typeface="Arial" panose="020B0604020202020204" pitchFamily="34" charset="0"/>
                    <a:cs typeface="Arial" panose="020B0604020202020204" pitchFamily="34" charset="0"/>
                  </a:rPr>
                  <a:t>12</a:t>
                </a:r>
              </a:p>
            </p:txBody>
          </p:sp>
        </p:grpSp>
      </p:grpSp>
    </p:spTree>
    <p:extLst>
      <p:ext uri="{BB962C8B-B14F-4D97-AF65-F5344CB8AC3E}">
        <p14:creationId xmlns:p14="http://schemas.microsoft.com/office/powerpoint/2010/main" val="37324865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14883"/>
          <a:stretch/>
        </p:blipFill>
        <p:spPr>
          <a:xfrm>
            <a:off x="5583688" y="1951673"/>
            <a:ext cx="3078299" cy="2712429"/>
          </a:xfrm>
          <a:prstGeom prst="rect">
            <a:avLst/>
          </a:prstGeom>
          <a:ln>
            <a:solidFill>
              <a:schemeClr val="tx1"/>
            </a:solidFill>
          </a:ln>
        </p:spPr>
      </p:pic>
      <p:sp>
        <p:nvSpPr>
          <p:cNvPr id="2" name="Title 1"/>
          <p:cNvSpPr>
            <a:spLocks noGrp="1"/>
          </p:cNvSpPr>
          <p:nvPr>
            <p:ph type="title"/>
          </p:nvPr>
        </p:nvSpPr>
        <p:spPr>
          <a:xfrm>
            <a:off x="3020758" y="571204"/>
            <a:ext cx="3932939" cy="1115948"/>
          </a:xfrm>
        </p:spPr>
        <p:txBody>
          <a:bodyPr>
            <a:normAutofit/>
          </a:bodyPr>
          <a:lstStyle/>
          <a:p>
            <a:pPr algn="ctr"/>
            <a:r>
              <a:rPr lang="en-US" b="1" dirty="0">
                <a:solidFill>
                  <a:schemeClr val="accent5">
                    <a:lumMod val="75000"/>
                  </a:schemeClr>
                </a:solidFill>
                <a:latin typeface="Arial" panose="020B0604020202020204" pitchFamily="34" charset="0"/>
                <a:cs typeface="Arial" panose="020B0604020202020204" pitchFamily="34" charset="0"/>
              </a:rPr>
              <a:t>Methods</a:t>
            </a:r>
            <a:endParaRPr lang="en-US" sz="2475" b="1" dirty="0">
              <a:solidFill>
                <a:schemeClr val="accent5">
                  <a:lumMod val="75000"/>
                </a:schemeClr>
              </a:solidFill>
              <a:latin typeface="Arial" panose="020B0604020202020204" pitchFamily="34" charset="0"/>
              <a:cs typeface="Arial" panose="020B0604020202020204" pitchFamily="34" charset="0"/>
            </a:endParaRPr>
          </a:p>
        </p:txBody>
      </p:sp>
      <p:sp>
        <p:nvSpPr>
          <p:cNvPr id="6" name="Slide Number Placeholder 5"/>
          <p:cNvSpPr>
            <a:spLocks noGrp="1"/>
          </p:cNvSpPr>
          <p:nvPr>
            <p:ph type="sldNum" sz="quarter" idx="12"/>
          </p:nvPr>
        </p:nvSpPr>
        <p:spPr/>
        <p:txBody>
          <a:bodyPr/>
          <a:lstStyle/>
          <a:p>
            <a:fld id="{AE9EF46E-74F3-4AED-8639-5EA18AE35E07}" type="slidenum">
              <a:rPr lang="en-US" smtClean="0"/>
              <a:t>12</a:t>
            </a:fld>
            <a:endParaRPr lang="en-US"/>
          </a:p>
        </p:txBody>
      </p:sp>
      <p:sp>
        <p:nvSpPr>
          <p:cNvPr id="4" name="Rectangle 3"/>
          <p:cNvSpPr/>
          <p:nvPr/>
        </p:nvSpPr>
        <p:spPr>
          <a:xfrm>
            <a:off x="1351165" y="1840986"/>
            <a:ext cx="4319571" cy="2554545"/>
          </a:xfrm>
          <a:prstGeom prst="rect">
            <a:avLst/>
          </a:prstGeom>
        </p:spPr>
        <p:txBody>
          <a:bodyPr wrap="square">
            <a:spAutoFit/>
          </a:bodyPr>
          <a:lstStyle/>
          <a:p>
            <a:r>
              <a:rPr lang="en-US" sz="2000" dirty="0">
                <a:solidFill>
                  <a:srgbClr val="006600"/>
                </a:solidFill>
                <a:latin typeface="Arial" panose="020B0604020202020204" pitchFamily="34" charset="0"/>
                <a:cs typeface="Arial" panose="020B0604020202020204" pitchFamily="34" charset="0"/>
              </a:rPr>
              <a:t>-Standard dendrochronological    techniques (Stokes and Smiley 1968)</a:t>
            </a:r>
          </a:p>
          <a:p>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-Two increment cores per tree </a:t>
            </a:r>
          </a:p>
          <a:p>
            <a:endParaRPr lang="en-US" sz="2000" dirty="0">
              <a:latin typeface="Arial" panose="020B0604020202020204" pitchFamily="34" charset="0"/>
              <a:cs typeface="Arial" panose="020B0604020202020204" pitchFamily="34" charset="0"/>
            </a:endParaRPr>
          </a:p>
          <a:p>
            <a:r>
              <a:rPr lang="en-US" sz="2000" dirty="0">
                <a:solidFill>
                  <a:srgbClr val="006600"/>
                </a:solidFill>
                <a:latin typeface="Arial" panose="020B0604020202020204" pitchFamily="34" charset="0"/>
                <a:cs typeface="Arial" panose="020B0604020202020204" pitchFamily="34" charset="0"/>
              </a:rPr>
              <a:t>-Cores: 180° to each other and perpendicular to dominant slope </a:t>
            </a:r>
          </a:p>
        </p:txBody>
      </p:sp>
      <p:grpSp>
        <p:nvGrpSpPr>
          <p:cNvPr id="12" name="Group 11"/>
          <p:cNvGrpSpPr/>
          <p:nvPr/>
        </p:nvGrpSpPr>
        <p:grpSpPr>
          <a:xfrm>
            <a:off x="180975" y="173850"/>
            <a:ext cx="1106883" cy="6508044"/>
            <a:chOff x="180975" y="173850"/>
            <a:chExt cx="1106883" cy="6508044"/>
          </a:xfrm>
        </p:grpSpPr>
        <p:pic>
          <p:nvPicPr>
            <p:cNvPr id="13" name="Picture 12"/>
            <p:cNvPicPr>
              <a:picLocks noChangeAspect="1"/>
            </p:cNvPicPr>
            <p:nvPr/>
          </p:nvPicPr>
          <p:blipFill rotWithShape="1">
            <a:blip r:embed="rId4" cstate="print">
              <a:extLst>
                <a:ext uri="{28A0092B-C50C-407E-A947-70E740481C1C}">
                  <a14:useLocalDpi xmlns:a14="http://schemas.microsoft.com/office/drawing/2010/main" val="0"/>
                </a:ext>
              </a:extLst>
            </a:blip>
            <a:srcRect l="60740" t="4986" r="19082" b="5391"/>
            <a:stretch/>
          </p:blipFill>
          <p:spPr>
            <a:xfrm>
              <a:off x="180975" y="173850"/>
              <a:ext cx="1097366" cy="6508044"/>
            </a:xfrm>
            <a:prstGeom prst="rect">
              <a:avLst/>
            </a:prstGeom>
          </p:spPr>
        </p:pic>
        <p:cxnSp>
          <p:nvCxnSpPr>
            <p:cNvPr id="14" name="Straight Connector 13"/>
            <p:cNvCxnSpPr/>
            <p:nvPr/>
          </p:nvCxnSpPr>
          <p:spPr>
            <a:xfrm>
              <a:off x="1287858" y="173850"/>
              <a:ext cx="0" cy="6508044"/>
            </a:xfrm>
            <a:prstGeom prst="line">
              <a:avLst/>
            </a:prstGeom>
            <a:ln w="28575">
              <a:solidFill>
                <a:schemeClr val="accent5">
                  <a:lumMod val="75000"/>
                </a:schemeClr>
              </a:solidFill>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2763945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17605" y="299217"/>
            <a:ext cx="2805666" cy="857250"/>
          </a:xfrm>
        </p:spPr>
        <p:txBody>
          <a:bodyPr>
            <a:normAutofit/>
          </a:bodyPr>
          <a:lstStyle/>
          <a:p>
            <a:pPr algn="ctr"/>
            <a:r>
              <a:rPr lang="en-US" b="1" dirty="0">
                <a:solidFill>
                  <a:schemeClr val="accent5">
                    <a:lumMod val="75000"/>
                  </a:schemeClr>
                </a:solidFill>
                <a:latin typeface="Arial" panose="020B0604020202020204" pitchFamily="34" charset="0"/>
                <a:cs typeface="Arial" panose="020B0604020202020204" pitchFamily="34" charset="0"/>
              </a:rPr>
              <a:t>Methods</a:t>
            </a:r>
            <a:endParaRPr lang="en-US" sz="2475" b="1" dirty="0">
              <a:solidFill>
                <a:schemeClr val="accent5">
                  <a:lumMod val="75000"/>
                </a:schemeClr>
              </a:solidFill>
              <a:latin typeface="Arial" panose="020B0604020202020204" pitchFamily="34" charset="0"/>
              <a:cs typeface="Arial" panose="020B0604020202020204" pitchFamily="34" charset="0"/>
            </a:endParaRPr>
          </a:p>
        </p:txBody>
      </p:sp>
      <p:sp>
        <p:nvSpPr>
          <p:cNvPr id="6" name="Slide Number Placeholder 5"/>
          <p:cNvSpPr>
            <a:spLocks noGrp="1"/>
          </p:cNvSpPr>
          <p:nvPr>
            <p:ph type="sldNum" sz="quarter" idx="12"/>
          </p:nvPr>
        </p:nvSpPr>
        <p:spPr/>
        <p:txBody>
          <a:bodyPr/>
          <a:lstStyle/>
          <a:p>
            <a:fld id="{AE9EF46E-74F3-4AED-8639-5EA18AE35E07}" type="slidenum">
              <a:rPr lang="en-US" smtClean="0"/>
              <a:t>13</a:t>
            </a:fld>
            <a:endParaRPr lang="en-US"/>
          </a:p>
        </p:txBody>
      </p:sp>
      <p:sp>
        <p:nvSpPr>
          <p:cNvPr id="4" name="Rectangle 3"/>
          <p:cNvSpPr/>
          <p:nvPr/>
        </p:nvSpPr>
        <p:spPr>
          <a:xfrm>
            <a:off x="1297376" y="2349951"/>
            <a:ext cx="4972105" cy="2862322"/>
          </a:xfrm>
          <a:prstGeom prst="rect">
            <a:avLst/>
          </a:prstGeom>
        </p:spPr>
        <p:txBody>
          <a:bodyPr wrap="square">
            <a:spAutoFit/>
          </a:bodyPr>
          <a:lstStyle/>
          <a:p>
            <a:r>
              <a:rPr lang="en-US" sz="2000" dirty="0">
                <a:latin typeface="Arial" panose="020B0604020202020204" pitchFamily="34" charset="0"/>
                <a:cs typeface="Arial" panose="020B0604020202020204" pitchFamily="34" charset="0"/>
              </a:rPr>
              <a:t>-Visually crossdated using the list method (Yamaguchi 1991)</a:t>
            </a:r>
          </a:p>
          <a:p>
            <a:endParaRPr lang="en-US" sz="2000" dirty="0">
              <a:latin typeface="Arial" panose="020B0604020202020204" pitchFamily="34" charset="0"/>
              <a:cs typeface="Arial" panose="020B0604020202020204" pitchFamily="34" charset="0"/>
            </a:endParaRPr>
          </a:p>
          <a:p>
            <a:r>
              <a:rPr lang="en-US" sz="2000" dirty="0">
                <a:solidFill>
                  <a:srgbClr val="336600"/>
                </a:solidFill>
                <a:latin typeface="Arial" panose="020B0604020202020204" pitchFamily="34" charset="0"/>
                <a:cs typeface="Arial" panose="020B0604020202020204" pitchFamily="34" charset="0"/>
              </a:rPr>
              <a:t>-Microscopically measured (MeasureJ2X software)</a:t>
            </a:r>
          </a:p>
          <a:p>
            <a:endParaRPr lang="en-US" sz="2000" dirty="0">
              <a:solidFill>
                <a:srgbClr val="336600"/>
              </a:solidFill>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-Program COFECHA for </a:t>
            </a:r>
            <a:r>
              <a:rPr lang="en-US" sz="2000" dirty="0" err="1">
                <a:latin typeface="Arial" panose="020B0604020202020204" pitchFamily="34" charset="0"/>
                <a:cs typeface="Arial" panose="020B0604020202020204" pitchFamily="34" charset="0"/>
              </a:rPr>
              <a:t>crossdating</a:t>
            </a:r>
            <a:r>
              <a:rPr lang="en-US" sz="2000" dirty="0">
                <a:latin typeface="Arial" panose="020B0604020202020204" pitchFamily="34" charset="0"/>
                <a:cs typeface="Arial" panose="020B0604020202020204" pitchFamily="34" charset="0"/>
              </a:rPr>
              <a:t> (Holmes 1983, </a:t>
            </a:r>
            <a:r>
              <a:rPr lang="en-US" sz="2000" dirty="0" err="1">
                <a:latin typeface="Arial" panose="020B0604020202020204" pitchFamily="34" charset="0"/>
                <a:cs typeface="Arial" panose="020B0604020202020204" pitchFamily="34" charset="0"/>
              </a:rPr>
              <a:t>Grissino</a:t>
            </a:r>
            <a:r>
              <a:rPr lang="en-US" sz="2000" dirty="0">
                <a:latin typeface="Arial" panose="020B0604020202020204" pitchFamily="34" charset="0"/>
                <a:cs typeface="Arial" panose="020B0604020202020204" pitchFamily="34" charset="0"/>
              </a:rPr>
              <a:t>-Mayer 2001)</a:t>
            </a:r>
          </a:p>
          <a:p>
            <a:endParaRPr lang="en-US" sz="2000" dirty="0">
              <a:latin typeface="Arial" panose="020B0604020202020204" pitchFamily="34" charset="0"/>
              <a:cs typeface="Arial" panose="020B0604020202020204" pitchFamily="34" charset="0"/>
            </a:endParaRPr>
          </a:p>
        </p:txBody>
      </p:sp>
      <p:pic>
        <p:nvPicPr>
          <p:cNvPr id="8" name="Picture 2" descr="C:\Users\Rebecca\Pictures\iCloud Photos\My Photo Stream\UVM Field Work\IMG_0686.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9000" r="6783"/>
          <a:stretch/>
        </p:blipFill>
        <p:spPr bwMode="auto">
          <a:xfrm>
            <a:off x="6143514" y="1928563"/>
            <a:ext cx="2811601" cy="328371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nvGrpSpPr>
          <p:cNvPr id="9" name="Group 8"/>
          <p:cNvGrpSpPr/>
          <p:nvPr/>
        </p:nvGrpSpPr>
        <p:grpSpPr>
          <a:xfrm>
            <a:off x="180975" y="173850"/>
            <a:ext cx="1106883" cy="6508044"/>
            <a:chOff x="180975" y="173850"/>
            <a:chExt cx="1106883" cy="6508044"/>
          </a:xfrm>
        </p:grpSpPr>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60740" t="4986" r="19082" b="5391"/>
            <a:stretch/>
          </p:blipFill>
          <p:spPr>
            <a:xfrm>
              <a:off x="180975" y="173850"/>
              <a:ext cx="1097366" cy="6508044"/>
            </a:xfrm>
            <a:prstGeom prst="rect">
              <a:avLst/>
            </a:prstGeom>
          </p:spPr>
        </p:pic>
        <p:cxnSp>
          <p:nvCxnSpPr>
            <p:cNvPr id="11" name="Straight Connector 10"/>
            <p:cNvCxnSpPr/>
            <p:nvPr/>
          </p:nvCxnSpPr>
          <p:spPr>
            <a:xfrm>
              <a:off x="1287858" y="173850"/>
              <a:ext cx="0" cy="6508044"/>
            </a:xfrm>
            <a:prstGeom prst="line">
              <a:avLst/>
            </a:prstGeom>
            <a:ln w="28575">
              <a:solidFill>
                <a:schemeClr val="accent5">
                  <a:lumMod val="75000"/>
                </a:schemeClr>
              </a:solidFill>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021505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17605" y="299217"/>
            <a:ext cx="2805666" cy="857250"/>
          </a:xfrm>
        </p:spPr>
        <p:txBody>
          <a:bodyPr>
            <a:normAutofit/>
          </a:bodyPr>
          <a:lstStyle/>
          <a:p>
            <a:pPr algn="ctr"/>
            <a:r>
              <a:rPr lang="en-US" b="1" dirty="0">
                <a:solidFill>
                  <a:schemeClr val="accent5">
                    <a:lumMod val="75000"/>
                  </a:schemeClr>
                </a:solidFill>
                <a:latin typeface="Arial" panose="020B0604020202020204" pitchFamily="34" charset="0"/>
                <a:cs typeface="Arial" panose="020B0604020202020204" pitchFamily="34" charset="0"/>
              </a:rPr>
              <a:t>Methods</a:t>
            </a:r>
            <a:endParaRPr lang="en-US" sz="2475" b="1" dirty="0">
              <a:solidFill>
                <a:schemeClr val="accent5">
                  <a:lumMod val="75000"/>
                </a:schemeClr>
              </a:solidFill>
              <a:latin typeface="Arial" panose="020B0604020202020204" pitchFamily="34" charset="0"/>
              <a:cs typeface="Arial" panose="020B0604020202020204" pitchFamily="34" charset="0"/>
            </a:endParaRPr>
          </a:p>
        </p:txBody>
      </p:sp>
      <p:sp>
        <p:nvSpPr>
          <p:cNvPr id="6" name="Slide Number Placeholder 5"/>
          <p:cNvSpPr>
            <a:spLocks noGrp="1"/>
          </p:cNvSpPr>
          <p:nvPr>
            <p:ph type="sldNum" sz="quarter" idx="12"/>
          </p:nvPr>
        </p:nvSpPr>
        <p:spPr/>
        <p:txBody>
          <a:bodyPr/>
          <a:lstStyle/>
          <a:p>
            <a:fld id="{AE9EF46E-74F3-4AED-8639-5EA18AE35E07}" type="slidenum">
              <a:rPr lang="en-US" smtClean="0"/>
              <a:t>14</a:t>
            </a:fld>
            <a:endParaRPr lang="en-US"/>
          </a:p>
        </p:txBody>
      </p:sp>
      <p:sp>
        <p:nvSpPr>
          <p:cNvPr id="4" name="Rectangle 3"/>
          <p:cNvSpPr/>
          <p:nvPr/>
        </p:nvSpPr>
        <p:spPr>
          <a:xfrm>
            <a:off x="1482671" y="1926491"/>
            <a:ext cx="7437991" cy="2554545"/>
          </a:xfrm>
          <a:prstGeom prst="rect">
            <a:avLst/>
          </a:prstGeom>
        </p:spPr>
        <p:txBody>
          <a:bodyPr wrap="square">
            <a:spAutoFit/>
          </a:bodyPr>
          <a:lstStyle/>
          <a:p>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-Standardized through two methods: </a:t>
            </a:r>
          </a:p>
          <a:p>
            <a:r>
              <a:rPr lang="en-US" sz="2000" dirty="0">
                <a:latin typeface="Arial" panose="020B0604020202020204" pitchFamily="34" charset="0"/>
                <a:cs typeface="Arial" panose="020B0604020202020204" pitchFamily="34" charset="0"/>
              </a:rPr>
              <a:t>       a. basal area increment (BAI): </a:t>
            </a:r>
            <a:r>
              <a:rPr lang="en-US" sz="2000" dirty="0">
                <a:solidFill>
                  <a:srgbClr val="800000"/>
                </a:solidFill>
                <a:latin typeface="Arial" panose="020B0604020202020204" pitchFamily="34" charset="0"/>
                <a:cs typeface="Arial" panose="020B0604020202020204" pitchFamily="34" charset="0"/>
              </a:rPr>
              <a:t>to evaluate growth trends</a:t>
            </a:r>
          </a:p>
          <a:p>
            <a:r>
              <a:rPr lang="en-US" sz="2000" dirty="0">
                <a:latin typeface="Arial" panose="020B0604020202020204" pitchFamily="34" charset="0"/>
                <a:cs typeface="Arial" panose="020B0604020202020204" pitchFamily="34" charset="0"/>
              </a:rPr>
              <a:t>       b.  2/3 cubic smoothing spline with 0.5 frequency cutoff </a:t>
            </a:r>
          </a:p>
          <a:p>
            <a:r>
              <a:rPr lang="en-US" sz="2000" dirty="0">
                <a:latin typeface="Arial" panose="020B0604020202020204" pitchFamily="34" charset="0"/>
                <a:cs typeface="Arial" panose="020B0604020202020204" pitchFamily="34" charset="0"/>
              </a:rPr>
              <a:t>	(Cook and Peters 1981): </a:t>
            </a:r>
            <a:r>
              <a:rPr lang="en-US" sz="2000" dirty="0">
                <a:solidFill>
                  <a:srgbClr val="800000"/>
                </a:solidFill>
                <a:latin typeface="Arial" panose="020B0604020202020204" pitchFamily="34" charset="0"/>
                <a:cs typeface="Arial" panose="020B0604020202020204" pitchFamily="34" charset="0"/>
              </a:rPr>
              <a:t>to correlate with environmental 	variables</a:t>
            </a:r>
          </a:p>
          <a:p>
            <a:endParaRPr lang="en-US" sz="2000" dirty="0">
              <a:solidFill>
                <a:srgbClr val="336600"/>
              </a:solidFill>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-created mean growth chronology across all sites</a:t>
            </a:r>
          </a:p>
        </p:txBody>
      </p:sp>
      <p:grpSp>
        <p:nvGrpSpPr>
          <p:cNvPr id="9" name="Group 8"/>
          <p:cNvGrpSpPr/>
          <p:nvPr/>
        </p:nvGrpSpPr>
        <p:grpSpPr>
          <a:xfrm>
            <a:off x="180975" y="173850"/>
            <a:ext cx="1106883" cy="6508044"/>
            <a:chOff x="180975" y="173850"/>
            <a:chExt cx="1106883" cy="6508044"/>
          </a:xfrm>
        </p:grpSpPr>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l="60740" t="4986" r="19082" b="5391"/>
            <a:stretch/>
          </p:blipFill>
          <p:spPr>
            <a:xfrm>
              <a:off x="180975" y="173850"/>
              <a:ext cx="1097366" cy="6508044"/>
            </a:xfrm>
            <a:prstGeom prst="rect">
              <a:avLst/>
            </a:prstGeom>
          </p:spPr>
        </p:pic>
        <p:cxnSp>
          <p:nvCxnSpPr>
            <p:cNvPr id="11" name="Straight Connector 10"/>
            <p:cNvCxnSpPr/>
            <p:nvPr/>
          </p:nvCxnSpPr>
          <p:spPr>
            <a:xfrm>
              <a:off x="1287858" y="173850"/>
              <a:ext cx="0" cy="6508044"/>
            </a:xfrm>
            <a:prstGeom prst="line">
              <a:avLst/>
            </a:prstGeom>
            <a:ln w="28575">
              <a:solidFill>
                <a:schemeClr val="accent5">
                  <a:lumMod val="75000"/>
                </a:schemeClr>
              </a:solidFill>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11983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1847" y="3425409"/>
            <a:ext cx="5272541" cy="1940282"/>
          </a:xfrm>
        </p:spPr>
        <p:txBody>
          <a:bodyPr>
            <a:normAutofit/>
          </a:bodyPr>
          <a:lstStyle/>
          <a:p>
            <a:pPr algn="ctr"/>
            <a:r>
              <a:rPr lang="en-US" sz="4800" b="1" dirty="0">
                <a:solidFill>
                  <a:schemeClr val="accent5">
                    <a:lumMod val="75000"/>
                  </a:schemeClr>
                </a:solidFill>
                <a:latin typeface="Arial" panose="020B0604020202020204" pitchFamily="34" charset="0"/>
                <a:cs typeface="Arial" panose="020B0604020202020204" pitchFamily="34" charset="0"/>
              </a:rPr>
              <a:t>Growth </a:t>
            </a:r>
            <a:br>
              <a:rPr lang="en-US" sz="4800" b="1" dirty="0">
                <a:solidFill>
                  <a:schemeClr val="accent5">
                    <a:lumMod val="75000"/>
                  </a:schemeClr>
                </a:solidFill>
                <a:latin typeface="Arial" panose="020B0604020202020204" pitchFamily="34" charset="0"/>
                <a:cs typeface="Arial" panose="020B0604020202020204" pitchFamily="34" charset="0"/>
              </a:rPr>
            </a:br>
            <a:r>
              <a:rPr lang="en-US" sz="4800" b="1" dirty="0">
                <a:solidFill>
                  <a:schemeClr val="accent5">
                    <a:lumMod val="75000"/>
                  </a:schemeClr>
                </a:solidFill>
                <a:latin typeface="Arial" panose="020B0604020202020204" pitchFamily="34" charset="0"/>
                <a:cs typeface="Arial" panose="020B0604020202020204" pitchFamily="34" charset="0"/>
              </a:rPr>
              <a:t>Trends</a:t>
            </a:r>
            <a:endParaRPr lang="en-US" sz="3200" b="1" dirty="0">
              <a:solidFill>
                <a:schemeClr val="accent5">
                  <a:lumMod val="75000"/>
                </a:schemeClr>
              </a:solidFill>
              <a:latin typeface="Arial" panose="020B0604020202020204" pitchFamily="34" charset="0"/>
              <a:cs typeface="Arial" panose="020B0604020202020204" pitchFamily="34" charset="0"/>
            </a:endParaRPr>
          </a:p>
        </p:txBody>
      </p:sp>
      <p:sp>
        <p:nvSpPr>
          <p:cNvPr id="6" name="Slide Number Placeholder 5"/>
          <p:cNvSpPr>
            <a:spLocks noGrp="1"/>
          </p:cNvSpPr>
          <p:nvPr>
            <p:ph type="sldNum" sz="quarter" idx="12"/>
          </p:nvPr>
        </p:nvSpPr>
        <p:spPr/>
        <p:txBody>
          <a:bodyPr/>
          <a:lstStyle/>
          <a:p>
            <a:fld id="{AE9EF46E-74F3-4AED-8639-5EA18AE35E07}" type="slidenum">
              <a:rPr lang="en-US" smtClean="0"/>
              <a:t>15</a:t>
            </a:fld>
            <a:endParaRPr lang="en-US"/>
          </a:p>
        </p:txBody>
      </p:sp>
      <p:grpSp>
        <p:nvGrpSpPr>
          <p:cNvPr id="9" name="Group 8"/>
          <p:cNvGrpSpPr/>
          <p:nvPr/>
        </p:nvGrpSpPr>
        <p:grpSpPr>
          <a:xfrm>
            <a:off x="180975" y="173850"/>
            <a:ext cx="1106883" cy="6508044"/>
            <a:chOff x="180975" y="173850"/>
            <a:chExt cx="1106883" cy="6508044"/>
          </a:xfrm>
        </p:grpSpPr>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l="60740" t="4986" r="19082" b="5391"/>
            <a:stretch/>
          </p:blipFill>
          <p:spPr>
            <a:xfrm>
              <a:off x="180975" y="173850"/>
              <a:ext cx="1097366" cy="6508044"/>
            </a:xfrm>
            <a:prstGeom prst="rect">
              <a:avLst/>
            </a:prstGeom>
          </p:spPr>
        </p:pic>
        <p:cxnSp>
          <p:nvCxnSpPr>
            <p:cNvPr id="11" name="Straight Connector 10"/>
            <p:cNvCxnSpPr/>
            <p:nvPr/>
          </p:nvCxnSpPr>
          <p:spPr>
            <a:xfrm>
              <a:off x="1287858" y="173850"/>
              <a:ext cx="0" cy="6508044"/>
            </a:xfrm>
            <a:prstGeom prst="line">
              <a:avLst/>
            </a:prstGeom>
            <a:ln w="28575">
              <a:solidFill>
                <a:schemeClr val="accent5">
                  <a:lumMod val="75000"/>
                </a:schemeClr>
              </a:solidFill>
            </a:ln>
            <a:effectLst/>
          </p:spPr>
          <p:style>
            <a:lnRef idx="1">
              <a:schemeClr val="accent1"/>
            </a:lnRef>
            <a:fillRef idx="0">
              <a:schemeClr val="accent1"/>
            </a:fillRef>
            <a:effectRef idx="0">
              <a:schemeClr val="accent1"/>
            </a:effectRef>
            <a:fontRef idx="minor">
              <a:schemeClr val="tx1"/>
            </a:fontRef>
          </p:style>
        </p:cxnSp>
      </p:grpSp>
      <p:pic>
        <p:nvPicPr>
          <p:cNvPr id="7" name="Picture 6">
            <a:extLst>
              <a:ext uri="{FF2B5EF4-FFF2-40B4-BE49-F238E27FC236}">
                <a16:creationId xmlns:a16="http://schemas.microsoft.com/office/drawing/2014/main" id="{16C470E0-AF99-41B3-AEBA-58D5884DE608}"/>
              </a:ext>
            </a:extLst>
          </p:cNvPr>
          <p:cNvPicPr>
            <a:picLocks noChangeAspect="1"/>
          </p:cNvPicPr>
          <p:nvPr/>
        </p:nvPicPr>
        <p:blipFill>
          <a:blip r:embed="rId4"/>
          <a:stretch>
            <a:fillRect/>
          </a:stretch>
        </p:blipFill>
        <p:spPr>
          <a:xfrm rot="16200000">
            <a:off x="5366916" y="2852340"/>
            <a:ext cx="3819525" cy="2867025"/>
          </a:xfrm>
          <a:prstGeom prst="ellipse">
            <a:avLst/>
          </a:prstGeom>
        </p:spPr>
      </p:pic>
      <p:sp>
        <p:nvSpPr>
          <p:cNvPr id="8" name="Rectangle 7">
            <a:extLst>
              <a:ext uri="{FF2B5EF4-FFF2-40B4-BE49-F238E27FC236}">
                <a16:creationId xmlns:a16="http://schemas.microsoft.com/office/drawing/2014/main" id="{6FDA5241-0C4A-417C-8E5F-4000F28028ED}"/>
              </a:ext>
            </a:extLst>
          </p:cNvPr>
          <p:cNvSpPr/>
          <p:nvPr/>
        </p:nvSpPr>
        <p:spPr>
          <a:xfrm>
            <a:off x="7598281" y="6452875"/>
            <a:ext cx="873957" cy="261610"/>
          </a:xfrm>
          <a:prstGeom prst="rect">
            <a:avLst/>
          </a:prstGeom>
        </p:spPr>
        <p:txBody>
          <a:bodyPr wrap="none">
            <a:spAutoFit/>
          </a:bodyPr>
          <a:lstStyle/>
          <a:p>
            <a:r>
              <a:rPr lang="en-US" sz="1100" dirty="0">
                <a:latin typeface="Arial" panose="020B0604020202020204" pitchFamily="34" charset="0"/>
                <a:cs typeface="Arial" panose="020B0604020202020204" pitchFamily="34" charset="0"/>
              </a:rPr>
              <a:t>iastate.edu</a:t>
            </a:r>
          </a:p>
        </p:txBody>
      </p:sp>
      <p:pic>
        <p:nvPicPr>
          <p:cNvPr id="19" name="Picture 18">
            <a:extLst>
              <a:ext uri="{FF2B5EF4-FFF2-40B4-BE49-F238E27FC236}">
                <a16:creationId xmlns:a16="http://schemas.microsoft.com/office/drawing/2014/main" id="{CC269F58-E6F7-4C1C-8A16-320D8D20CD4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54026" y="380195"/>
            <a:ext cx="3923192" cy="2955965"/>
          </a:xfrm>
          <a:prstGeom prst="ellipse">
            <a:avLst/>
          </a:prstGeom>
        </p:spPr>
      </p:pic>
    </p:spTree>
    <p:extLst>
      <p:ext uri="{BB962C8B-B14F-4D97-AF65-F5344CB8AC3E}">
        <p14:creationId xmlns:p14="http://schemas.microsoft.com/office/powerpoint/2010/main" val="19750012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14510BC-09B8-4244-881A-DC405BF406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428" y="1828614"/>
            <a:ext cx="9069572" cy="3227256"/>
          </a:xfrm>
          <a:prstGeom prst="rect">
            <a:avLst/>
          </a:prstGeom>
        </p:spPr>
      </p:pic>
      <p:sp>
        <p:nvSpPr>
          <p:cNvPr id="2" name="Title 1">
            <a:extLst>
              <a:ext uri="{FF2B5EF4-FFF2-40B4-BE49-F238E27FC236}">
                <a16:creationId xmlns:a16="http://schemas.microsoft.com/office/drawing/2014/main" id="{8614F4E1-77C7-4605-93DA-3969DF9C6EDF}"/>
              </a:ext>
            </a:extLst>
          </p:cNvPr>
          <p:cNvSpPr>
            <a:spLocks noGrp="1"/>
          </p:cNvSpPr>
          <p:nvPr>
            <p:ph type="title"/>
          </p:nvPr>
        </p:nvSpPr>
        <p:spPr>
          <a:xfrm>
            <a:off x="691062" y="233520"/>
            <a:ext cx="7680960" cy="1371600"/>
          </a:xfrm>
        </p:spPr>
        <p:txBody>
          <a:bodyPr>
            <a:normAutofit/>
          </a:bodyPr>
          <a:lstStyle/>
          <a:p>
            <a:pPr algn="ctr"/>
            <a:r>
              <a:rPr lang="en-US" sz="3200" dirty="0">
                <a:latin typeface="Arial" panose="020B0604020202020204" pitchFamily="34" charset="0"/>
                <a:cs typeface="Arial" panose="020B0604020202020204" pitchFamily="34" charset="0"/>
              </a:rPr>
              <a:t>Red Oak Growth: </a:t>
            </a:r>
            <a:br>
              <a:rPr lang="en-US" sz="3200" dirty="0">
                <a:latin typeface="Arial" panose="020B0604020202020204" pitchFamily="34" charset="0"/>
                <a:cs typeface="Arial" panose="020B0604020202020204" pitchFamily="34" charset="0"/>
              </a:rPr>
            </a:br>
            <a:r>
              <a:rPr lang="en-US" sz="3200" dirty="0">
                <a:latin typeface="Arial" panose="020B0604020202020204" pitchFamily="34" charset="0"/>
                <a:cs typeface="Arial" panose="020B0604020202020204" pitchFamily="34" charset="0"/>
              </a:rPr>
              <a:t>basal area increment (BAI)</a:t>
            </a:r>
          </a:p>
        </p:txBody>
      </p:sp>
      <p:sp>
        <p:nvSpPr>
          <p:cNvPr id="3" name="Slide Number Placeholder 2">
            <a:extLst>
              <a:ext uri="{FF2B5EF4-FFF2-40B4-BE49-F238E27FC236}">
                <a16:creationId xmlns:a16="http://schemas.microsoft.com/office/drawing/2014/main" id="{234FF09F-904F-4F58-8AB2-8CAABAEB7D98}"/>
              </a:ext>
            </a:extLst>
          </p:cNvPr>
          <p:cNvSpPr>
            <a:spLocks noGrp="1"/>
          </p:cNvSpPr>
          <p:nvPr>
            <p:ph type="sldNum" sz="quarter" idx="12"/>
          </p:nvPr>
        </p:nvSpPr>
        <p:spPr/>
        <p:txBody>
          <a:bodyPr/>
          <a:lstStyle/>
          <a:p>
            <a:fld id="{AE9EF46E-74F3-4AED-8639-5EA18AE35E07}" type="slidenum">
              <a:rPr lang="en-US" smtClean="0"/>
              <a:pPr/>
              <a:t>16</a:t>
            </a:fld>
            <a:endParaRPr lang="en-US" dirty="0"/>
          </a:p>
        </p:txBody>
      </p:sp>
      <p:cxnSp>
        <p:nvCxnSpPr>
          <p:cNvPr id="9" name="Straight Arrow Connector 8">
            <a:extLst>
              <a:ext uri="{FF2B5EF4-FFF2-40B4-BE49-F238E27FC236}">
                <a16:creationId xmlns:a16="http://schemas.microsoft.com/office/drawing/2014/main" id="{10316C8A-AA9B-4DA8-AEF0-4CF7D140E6C9}"/>
              </a:ext>
            </a:extLst>
          </p:cNvPr>
          <p:cNvCxnSpPr>
            <a:cxnSpLocks/>
          </p:cNvCxnSpPr>
          <p:nvPr/>
        </p:nvCxnSpPr>
        <p:spPr>
          <a:xfrm>
            <a:off x="5588310" y="2547838"/>
            <a:ext cx="0" cy="855892"/>
          </a:xfrm>
          <a:prstGeom prst="straightConnector1">
            <a:avLst/>
          </a:prstGeom>
          <a:ln w="38100">
            <a:solidFill>
              <a:srgbClr val="80000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8206D9A1-E34A-40E9-B395-E0D1BB0375E0}"/>
              </a:ext>
            </a:extLst>
          </p:cNvPr>
          <p:cNvSpPr txBox="1"/>
          <p:nvPr/>
        </p:nvSpPr>
        <p:spPr>
          <a:xfrm>
            <a:off x="4868718" y="1992121"/>
            <a:ext cx="1439183" cy="600164"/>
          </a:xfrm>
          <a:prstGeom prst="rect">
            <a:avLst/>
          </a:prstGeom>
          <a:noFill/>
        </p:spPr>
        <p:txBody>
          <a:bodyPr wrap="square" rtlCol="0">
            <a:spAutoFit/>
          </a:bodyPr>
          <a:lstStyle/>
          <a:p>
            <a:pPr algn="ctr"/>
            <a:r>
              <a:rPr lang="en-US" sz="1100" b="1" dirty="0">
                <a:latin typeface="Arial" panose="020B0604020202020204" pitchFamily="34" charset="0"/>
                <a:cs typeface="Arial" panose="020B0604020202020204" pitchFamily="34" charset="0"/>
              </a:rPr>
              <a:t>1991</a:t>
            </a:r>
          </a:p>
          <a:p>
            <a:pPr algn="ctr"/>
            <a:r>
              <a:rPr lang="en-US" sz="1100" b="1" dirty="0">
                <a:latin typeface="Arial" panose="020B0604020202020204" pitchFamily="34" charset="0"/>
                <a:cs typeface="Arial" panose="020B0604020202020204" pitchFamily="34" charset="0"/>
              </a:rPr>
              <a:t>Gypsy Moth defoliation</a:t>
            </a:r>
          </a:p>
        </p:txBody>
      </p:sp>
      <p:cxnSp>
        <p:nvCxnSpPr>
          <p:cNvPr id="12" name="Straight Arrow Connector 11">
            <a:extLst>
              <a:ext uri="{FF2B5EF4-FFF2-40B4-BE49-F238E27FC236}">
                <a16:creationId xmlns:a16="http://schemas.microsoft.com/office/drawing/2014/main" id="{7A181681-AC59-454D-A45B-A2E1533EA00C}"/>
              </a:ext>
            </a:extLst>
          </p:cNvPr>
          <p:cNvCxnSpPr>
            <a:cxnSpLocks/>
          </p:cNvCxnSpPr>
          <p:nvPr/>
        </p:nvCxnSpPr>
        <p:spPr>
          <a:xfrm flipH="1" flipV="1">
            <a:off x="6877084" y="3944679"/>
            <a:ext cx="1" cy="877044"/>
          </a:xfrm>
          <a:prstGeom prst="straightConnector1">
            <a:avLst/>
          </a:prstGeom>
          <a:ln w="38100">
            <a:solidFill>
              <a:srgbClr val="80000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FA07A680-DF7F-448A-9938-8CEF470A8892}"/>
              </a:ext>
            </a:extLst>
          </p:cNvPr>
          <p:cNvSpPr txBox="1"/>
          <p:nvPr/>
        </p:nvSpPr>
        <p:spPr>
          <a:xfrm>
            <a:off x="6157493" y="4890669"/>
            <a:ext cx="1439183" cy="430887"/>
          </a:xfrm>
          <a:prstGeom prst="rect">
            <a:avLst/>
          </a:prstGeom>
          <a:noFill/>
        </p:spPr>
        <p:txBody>
          <a:bodyPr wrap="square" rtlCol="0">
            <a:spAutoFit/>
          </a:bodyPr>
          <a:lstStyle/>
          <a:p>
            <a:pPr algn="ctr"/>
            <a:r>
              <a:rPr lang="en-US" sz="1100" b="1" dirty="0">
                <a:latin typeface="Arial" panose="020B0604020202020204" pitchFamily="34" charset="0"/>
                <a:cs typeface="Arial" panose="020B0604020202020204" pitchFamily="34" charset="0"/>
              </a:rPr>
              <a:t>Post-1998 </a:t>
            </a:r>
          </a:p>
          <a:p>
            <a:pPr algn="ctr"/>
            <a:r>
              <a:rPr lang="en-US" sz="1100" b="1" dirty="0">
                <a:latin typeface="Arial" panose="020B0604020202020204" pitchFamily="34" charset="0"/>
                <a:cs typeface="Arial" panose="020B0604020202020204" pitchFamily="34" charset="0"/>
              </a:rPr>
              <a:t>ice storm</a:t>
            </a:r>
          </a:p>
        </p:txBody>
      </p:sp>
      <p:cxnSp>
        <p:nvCxnSpPr>
          <p:cNvPr id="14" name="Straight Arrow Connector 13">
            <a:extLst>
              <a:ext uri="{FF2B5EF4-FFF2-40B4-BE49-F238E27FC236}">
                <a16:creationId xmlns:a16="http://schemas.microsoft.com/office/drawing/2014/main" id="{8FC42953-B6AC-4A08-A3DC-7736BA6B38B7}"/>
              </a:ext>
            </a:extLst>
          </p:cNvPr>
          <p:cNvCxnSpPr>
            <a:cxnSpLocks/>
          </p:cNvCxnSpPr>
          <p:nvPr/>
        </p:nvCxnSpPr>
        <p:spPr>
          <a:xfrm>
            <a:off x="8184003" y="2312103"/>
            <a:ext cx="0" cy="855892"/>
          </a:xfrm>
          <a:prstGeom prst="straightConnector1">
            <a:avLst/>
          </a:prstGeom>
          <a:ln w="38100">
            <a:solidFill>
              <a:srgbClr val="800000"/>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309FB7E4-E5DE-4EBB-82FD-0F210AD07994}"/>
              </a:ext>
            </a:extLst>
          </p:cNvPr>
          <p:cNvSpPr txBox="1"/>
          <p:nvPr/>
        </p:nvSpPr>
        <p:spPr>
          <a:xfrm>
            <a:off x="7464411" y="1692039"/>
            <a:ext cx="1439183" cy="600164"/>
          </a:xfrm>
          <a:prstGeom prst="rect">
            <a:avLst/>
          </a:prstGeom>
          <a:noFill/>
        </p:spPr>
        <p:txBody>
          <a:bodyPr wrap="square" rtlCol="0">
            <a:spAutoFit/>
          </a:bodyPr>
          <a:lstStyle/>
          <a:p>
            <a:pPr algn="ctr"/>
            <a:r>
              <a:rPr lang="en-US" sz="1100" b="1" dirty="0">
                <a:latin typeface="Arial" panose="020B0604020202020204" pitchFamily="34" charset="0"/>
                <a:cs typeface="Arial" panose="020B0604020202020204" pitchFamily="34" charset="0"/>
              </a:rPr>
              <a:t>2010</a:t>
            </a:r>
          </a:p>
          <a:p>
            <a:pPr algn="ctr"/>
            <a:r>
              <a:rPr lang="en-US" sz="1100" b="1" dirty="0">
                <a:latin typeface="Arial" panose="020B0604020202020204" pitchFamily="34" charset="0"/>
                <a:cs typeface="Arial" panose="020B0604020202020204" pitchFamily="34" charset="0"/>
              </a:rPr>
              <a:t>late spring </a:t>
            </a:r>
          </a:p>
          <a:p>
            <a:pPr algn="ctr"/>
            <a:r>
              <a:rPr lang="en-US" sz="1100" b="1" dirty="0">
                <a:latin typeface="Arial" panose="020B0604020202020204" pitchFamily="34" charset="0"/>
                <a:cs typeface="Arial" panose="020B0604020202020204" pitchFamily="34" charset="0"/>
              </a:rPr>
              <a:t>frost event </a:t>
            </a:r>
          </a:p>
        </p:txBody>
      </p:sp>
      <p:cxnSp>
        <p:nvCxnSpPr>
          <p:cNvPr id="17" name="Straight Arrow Connector 16">
            <a:extLst>
              <a:ext uri="{FF2B5EF4-FFF2-40B4-BE49-F238E27FC236}">
                <a16:creationId xmlns:a16="http://schemas.microsoft.com/office/drawing/2014/main" id="{383B647B-E7BE-4DF4-906D-96C664CDD8E1}"/>
              </a:ext>
            </a:extLst>
          </p:cNvPr>
          <p:cNvCxnSpPr>
            <a:cxnSpLocks/>
          </p:cNvCxnSpPr>
          <p:nvPr/>
        </p:nvCxnSpPr>
        <p:spPr>
          <a:xfrm flipV="1">
            <a:off x="3654423" y="4320696"/>
            <a:ext cx="0" cy="556407"/>
          </a:xfrm>
          <a:prstGeom prst="straightConnector1">
            <a:avLst/>
          </a:prstGeom>
          <a:ln w="38100">
            <a:solidFill>
              <a:srgbClr val="800000"/>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869074BE-FE2F-4E55-A73B-9B26D33F5FA8}"/>
              </a:ext>
            </a:extLst>
          </p:cNvPr>
          <p:cNvSpPr txBox="1"/>
          <p:nvPr/>
        </p:nvSpPr>
        <p:spPr>
          <a:xfrm>
            <a:off x="2934831" y="4877103"/>
            <a:ext cx="1439183" cy="600164"/>
          </a:xfrm>
          <a:prstGeom prst="rect">
            <a:avLst/>
          </a:prstGeom>
          <a:noFill/>
        </p:spPr>
        <p:txBody>
          <a:bodyPr wrap="square" rtlCol="0">
            <a:spAutoFit/>
          </a:bodyPr>
          <a:lstStyle/>
          <a:p>
            <a:pPr algn="ctr"/>
            <a:r>
              <a:rPr lang="en-US" sz="1100" b="1" dirty="0">
                <a:latin typeface="Arial" panose="020B0604020202020204" pitchFamily="34" charset="0"/>
                <a:cs typeface="Arial" panose="020B0604020202020204" pitchFamily="34" charset="0"/>
              </a:rPr>
              <a:t>1977</a:t>
            </a:r>
          </a:p>
          <a:p>
            <a:pPr algn="ctr"/>
            <a:r>
              <a:rPr lang="en-US" sz="1100" b="1" dirty="0">
                <a:latin typeface="Arial" panose="020B0604020202020204" pitchFamily="34" charset="0"/>
                <a:cs typeface="Arial" panose="020B0604020202020204" pitchFamily="34" charset="0"/>
              </a:rPr>
              <a:t>Gypsy Moth defoliation</a:t>
            </a:r>
          </a:p>
        </p:txBody>
      </p:sp>
      <p:sp>
        <p:nvSpPr>
          <p:cNvPr id="21" name="TextBox 20">
            <a:extLst>
              <a:ext uri="{FF2B5EF4-FFF2-40B4-BE49-F238E27FC236}">
                <a16:creationId xmlns:a16="http://schemas.microsoft.com/office/drawing/2014/main" id="{3D5097F9-0978-4433-ABC0-A2288E2F570F}"/>
              </a:ext>
            </a:extLst>
          </p:cNvPr>
          <p:cNvSpPr txBox="1"/>
          <p:nvPr/>
        </p:nvSpPr>
        <p:spPr>
          <a:xfrm>
            <a:off x="3326521" y="5711146"/>
            <a:ext cx="3084394"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11 sites, 213 cores </a:t>
            </a:r>
          </a:p>
        </p:txBody>
      </p:sp>
      <p:sp>
        <p:nvSpPr>
          <p:cNvPr id="19" name="TextBox 18">
            <a:extLst>
              <a:ext uri="{FF2B5EF4-FFF2-40B4-BE49-F238E27FC236}">
                <a16:creationId xmlns:a16="http://schemas.microsoft.com/office/drawing/2014/main" id="{B6575E54-D46C-431A-9605-6C4285546E82}"/>
              </a:ext>
            </a:extLst>
          </p:cNvPr>
          <p:cNvSpPr txBox="1"/>
          <p:nvPr/>
        </p:nvSpPr>
        <p:spPr>
          <a:xfrm>
            <a:off x="7274257" y="1992121"/>
            <a:ext cx="1869743" cy="369332"/>
          </a:xfrm>
          <a:prstGeom prst="rect">
            <a:avLst/>
          </a:prstGeom>
          <a:noFill/>
        </p:spPr>
        <p:txBody>
          <a:bodyPr wrap="square" rtlCol="0">
            <a:spAutoFit/>
          </a:bodyPr>
          <a:lstStyle/>
          <a:p>
            <a:pPr algn="ctr"/>
            <a:r>
              <a:rPr lang="en-US" dirty="0">
                <a:solidFill>
                  <a:srgbClr val="0070C0"/>
                </a:solidFill>
                <a:latin typeface="Arial" panose="020B0604020202020204" pitchFamily="34" charset="0"/>
                <a:cs typeface="Arial" panose="020B0604020202020204" pitchFamily="34" charset="0"/>
              </a:rPr>
              <a:t>26.2 cm</a:t>
            </a:r>
            <a:r>
              <a:rPr lang="en-US" baseline="30000" dirty="0">
                <a:solidFill>
                  <a:srgbClr val="0070C0"/>
                </a:solidFill>
                <a:latin typeface="Arial" panose="020B0604020202020204" pitchFamily="34" charset="0"/>
                <a:cs typeface="Arial" panose="020B0604020202020204" pitchFamily="34" charset="0"/>
              </a:rPr>
              <a:t>2</a:t>
            </a:r>
          </a:p>
        </p:txBody>
      </p:sp>
    </p:spTree>
    <p:extLst>
      <p:ext uri="{BB962C8B-B14F-4D97-AF65-F5344CB8AC3E}">
        <p14:creationId xmlns:p14="http://schemas.microsoft.com/office/powerpoint/2010/main" val="528569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xit" presetSubtype="0" fill="hold" grpId="1" nodeType="withEffect">
                                  <p:stCondLst>
                                    <p:cond delay="100"/>
                                  </p:stCondLst>
                                  <p:childTnLst>
                                    <p:set>
                                      <p:cBhvr>
                                        <p:cTn id="14" dur="1" fill="hold">
                                          <p:stCondLst>
                                            <p:cond delay="0"/>
                                          </p:stCondLst>
                                        </p:cTn>
                                        <p:tgtEl>
                                          <p:spTgt spid="1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xit" presetSubtype="0" fill="hold" nodeType="withEffect">
                                  <p:stCondLst>
                                    <p:cond delay="0"/>
                                  </p:stCondLst>
                                  <p:childTnLst>
                                    <p:set>
                                      <p:cBhvr>
                                        <p:cTn id="22" dur="1" fill="hold">
                                          <p:stCondLst>
                                            <p:cond delay="0"/>
                                          </p:stCondLst>
                                        </p:cTn>
                                        <p:tgtEl>
                                          <p:spTgt spid="17"/>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18"/>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par>
                                <p:cTn id="31" presetID="1" presetClass="exit" presetSubtype="0" fill="hold" grpId="1" nodeType="withEffect">
                                  <p:stCondLst>
                                    <p:cond delay="0"/>
                                  </p:stCondLst>
                                  <p:childTnLst>
                                    <p:set>
                                      <p:cBhvr>
                                        <p:cTn id="32" dur="1" fill="hold">
                                          <p:stCondLst>
                                            <p:cond delay="0"/>
                                          </p:stCondLst>
                                        </p:cTn>
                                        <p:tgtEl>
                                          <p:spTgt spid="11"/>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9"/>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4"/>
                                        </p:tgtEl>
                                        <p:attrNameLst>
                                          <p:attrName>style.visibility</p:attrName>
                                        </p:attrNameLst>
                                      </p:cBhvr>
                                      <p:to>
                                        <p:strVal val="visible"/>
                                      </p:to>
                                    </p:set>
                                  </p:childTnLst>
                                </p:cTn>
                              </p:par>
                              <p:par>
                                <p:cTn id="41" presetID="1" presetClass="exit" presetSubtype="0" fill="hold" nodeType="withEffect">
                                  <p:stCondLst>
                                    <p:cond delay="0"/>
                                  </p:stCondLst>
                                  <p:childTnLst>
                                    <p:set>
                                      <p:cBhvr>
                                        <p:cTn id="42" dur="1" fill="hold">
                                          <p:stCondLst>
                                            <p:cond delay="0"/>
                                          </p:stCondLst>
                                        </p:cTn>
                                        <p:tgtEl>
                                          <p:spTgt spid="12"/>
                                        </p:tgtEl>
                                        <p:attrNameLst>
                                          <p:attrName>style.visibility</p:attrName>
                                        </p:attrNameLst>
                                      </p:cBhvr>
                                      <p:to>
                                        <p:strVal val="hidden"/>
                                      </p:to>
                                    </p:set>
                                  </p:childTnLst>
                                </p:cTn>
                              </p:par>
                              <p:par>
                                <p:cTn id="43" presetID="1" presetClass="exit" presetSubtype="0" fill="hold" grpId="1" nodeType="withEffect">
                                  <p:stCondLst>
                                    <p:cond delay="0"/>
                                  </p:stCondLst>
                                  <p:childTnLst>
                                    <p:set>
                                      <p:cBhvr>
                                        <p:cTn id="44"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13" grpId="0"/>
      <p:bldP spid="13" grpId="1"/>
      <p:bldP spid="16" grpId="0"/>
      <p:bldP spid="18" grpId="0"/>
      <p:bldP spid="18" grpId="1"/>
      <p:bldP spid="19" grpId="0"/>
      <p:bldP spid="19"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7E191604-75AC-4D3C-AFFE-E6F1B79DD9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428" y="1828614"/>
            <a:ext cx="9069572" cy="3227256"/>
          </a:xfrm>
          <a:prstGeom prst="rect">
            <a:avLst/>
          </a:prstGeom>
        </p:spPr>
      </p:pic>
      <p:sp>
        <p:nvSpPr>
          <p:cNvPr id="2" name="Title 1">
            <a:extLst>
              <a:ext uri="{FF2B5EF4-FFF2-40B4-BE49-F238E27FC236}">
                <a16:creationId xmlns:a16="http://schemas.microsoft.com/office/drawing/2014/main" id="{8614F4E1-77C7-4605-93DA-3969DF9C6EDF}"/>
              </a:ext>
            </a:extLst>
          </p:cNvPr>
          <p:cNvSpPr>
            <a:spLocks noGrp="1"/>
          </p:cNvSpPr>
          <p:nvPr>
            <p:ph type="title"/>
          </p:nvPr>
        </p:nvSpPr>
        <p:spPr>
          <a:xfrm>
            <a:off x="691062" y="233520"/>
            <a:ext cx="7680960" cy="1371600"/>
          </a:xfrm>
        </p:spPr>
        <p:txBody>
          <a:bodyPr>
            <a:normAutofit/>
          </a:bodyPr>
          <a:lstStyle/>
          <a:p>
            <a:pPr algn="ctr"/>
            <a:r>
              <a:rPr lang="en-US" sz="3200" dirty="0">
                <a:latin typeface="Arial" panose="020B0604020202020204" pitchFamily="34" charset="0"/>
                <a:cs typeface="Arial" panose="020B0604020202020204" pitchFamily="34" charset="0"/>
              </a:rPr>
              <a:t>Red Oak Growth: </a:t>
            </a:r>
            <a:br>
              <a:rPr lang="en-US" sz="3200" dirty="0">
                <a:latin typeface="Arial" panose="020B0604020202020204" pitchFamily="34" charset="0"/>
                <a:cs typeface="Arial" panose="020B0604020202020204" pitchFamily="34" charset="0"/>
              </a:rPr>
            </a:br>
            <a:r>
              <a:rPr lang="en-US" sz="3200" dirty="0">
                <a:latin typeface="Arial" panose="020B0604020202020204" pitchFamily="34" charset="0"/>
                <a:cs typeface="Arial" panose="020B0604020202020204" pitchFamily="34" charset="0"/>
              </a:rPr>
              <a:t>basal area increment (BAI)</a:t>
            </a:r>
          </a:p>
        </p:txBody>
      </p:sp>
      <p:sp>
        <p:nvSpPr>
          <p:cNvPr id="3" name="Slide Number Placeholder 2">
            <a:extLst>
              <a:ext uri="{FF2B5EF4-FFF2-40B4-BE49-F238E27FC236}">
                <a16:creationId xmlns:a16="http://schemas.microsoft.com/office/drawing/2014/main" id="{234FF09F-904F-4F58-8AB2-8CAABAEB7D98}"/>
              </a:ext>
            </a:extLst>
          </p:cNvPr>
          <p:cNvSpPr>
            <a:spLocks noGrp="1"/>
          </p:cNvSpPr>
          <p:nvPr>
            <p:ph type="sldNum" sz="quarter" idx="12"/>
          </p:nvPr>
        </p:nvSpPr>
        <p:spPr/>
        <p:txBody>
          <a:bodyPr/>
          <a:lstStyle/>
          <a:p>
            <a:fld id="{AE9EF46E-74F3-4AED-8639-5EA18AE35E07}" type="slidenum">
              <a:rPr lang="en-US" smtClean="0"/>
              <a:pPr/>
              <a:t>17</a:t>
            </a:fld>
            <a:endParaRPr lang="en-US" dirty="0"/>
          </a:p>
        </p:txBody>
      </p:sp>
      <p:sp>
        <p:nvSpPr>
          <p:cNvPr id="8" name="Rectangle 7">
            <a:extLst>
              <a:ext uri="{FF2B5EF4-FFF2-40B4-BE49-F238E27FC236}">
                <a16:creationId xmlns:a16="http://schemas.microsoft.com/office/drawing/2014/main" id="{9AD401F2-C926-44CA-A340-1480127217AD}"/>
              </a:ext>
            </a:extLst>
          </p:cNvPr>
          <p:cNvSpPr/>
          <p:nvPr/>
        </p:nvSpPr>
        <p:spPr>
          <a:xfrm>
            <a:off x="759108" y="5144653"/>
            <a:ext cx="7700211" cy="369332"/>
          </a:xfrm>
          <a:prstGeom prst="rect">
            <a:avLst/>
          </a:prstGeom>
        </p:spPr>
        <p:txBody>
          <a:bodyPr wrap="square">
            <a:spAutoFit/>
          </a:bodyPr>
          <a:lstStyle/>
          <a:p>
            <a:r>
              <a:rPr lang="en-US" dirty="0">
                <a:latin typeface="Arial" panose="020B0604020202020204" pitchFamily="34" charset="0"/>
                <a:cs typeface="Arial" panose="020B0604020202020204" pitchFamily="34" charset="0"/>
              </a:rPr>
              <a:t>-No difference in growth based on site age</a:t>
            </a:r>
          </a:p>
        </p:txBody>
      </p:sp>
      <p:sp>
        <p:nvSpPr>
          <p:cNvPr id="22" name="Rectangle 21">
            <a:extLst>
              <a:ext uri="{FF2B5EF4-FFF2-40B4-BE49-F238E27FC236}">
                <a16:creationId xmlns:a16="http://schemas.microsoft.com/office/drawing/2014/main" id="{BCF9980E-EE2A-44D9-82F0-B6F3BF8E8A6B}"/>
              </a:ext>
            </a:extLst>
          </p:cNvPr>
          <p:cNvSpPr/>
          <p:nvPr/>
        </p:nvSpPr>
        <p:spPr>
          <a:xfrm>
            <a:off x="759108" y="5432512"/>
            <a:ext cx="7700211" cy="646331"/>
          </a:xfrm>
          <a:prstGeom prst="rect">
            <a:avLst/>
          </a:prstGeom>
        </p:spPr>
        <p:txBody>
          <a:bodyPr wrap="square">
            <a:spAutoFit/>
          </a:bodyPr>
          <a:lstStyle/>
          <a:p>
            <a:r>
              <a:rPr lang="en-US" dirty="0">
                <a:latin typeface="Arial" panose="020B0604020202020204" pitchFamily="34" charset="0"/>
                <a:cs typeface="Arial" panose="020B0604020202020204" pitchFamily="34" charset="0"/>
              </a:rPr>
              <a:t>-Sites with smaller trees are growing marginally less than sites with larger trees (t=-1.9, p=0.05)</a:t>
            </a:r>
          </a:p>
        </p:txBody>
      </p:sp>
      <p:sp>
        <p:nvSpPr>
          <p:cNvPr id="23" name="Rectangle 22">
            <a:extLst>
              <a:ext uri="{FF2B5EF4-FFF2-40B4-BE49-F238E27FC236}">
                <a16:creationId xmlns:a16="http://schemas.microsoft.com/office/drawing/2014/main" id="{1E9E4D9F-F26B-46C7-954B-53F4E4950D3E}"/>
              </a:ext>
            </a:extLst>
          </p:cNvPr>
          <p:cNvSpPr/>
          <p:nvPr/>
        </p:nvSpPr>
        <p:spPr>
          <a:xfrm>
            <a:off x="751222" y="5978149"/>
            <a:ext cx="8085222" cy="646331"/>
          </a:xfrm>
          <a:prstGeom prst="rect">
            <a:avLst/>
          </a:prstGeom>
        </p:spPr>
        <p:txBody>
          <a:bodyPr wrap="square">
            <a:spAutoFit/>
          </a:bodyPr>
          <a:lstStyle/>
          <a:p>
            <a:r>
              <a:rPr lang="en-US" dirty="0">
                <a:latin typeface="Arial" panose="020B0604020202020204" pitchFamily="34" charset="0"/>
                <a:cs typeface="Arial" panose="020B0604020202020204" pitchFamily="34" charset="0"/>
              </a:rPr>
              <a:t>-Higher elevation sites (&gt;236m) are growing marginally less than lower elevation sites (t=-1.7, p=0.07)</a:t>
            </a:r>
          </a:p>
        </p:txBody>
      </p:sp>
    </p:spTree>
    <p:extLst>
      <p:ext uri="{BB962C8B-B14F-4D97-AF65-F5344CB8AC3E}">
        <p14:creationId xmlns:p14="http://schemas.microsoft.com/office/powerpoint/2010/main" val="1478490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7E191604-75AC-4D3C-AFFE-E6F1B79DD9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428" y="1828614"/>
            <a:ext cx="9069572" cy="3227256"/>
          </a:xfrm>
          <a:prstGeom prst="rect">
            <a:avLst/>
          </a:prstGeom>
        </p:spPr>
      </p:pic>
      <p:sp>
        <p:nvSpPr>
          <p:cNvPr id="2" name="Title 1">
            <a:extLst>
              <a:ext uri="{FF2B5EF4-FFF2-40B4-BE49-F238E27FC236}">
                <a16:creationId xmlns:a16="http://schemas.microsoft.com/office/drawing/2014/main" id="{8614F4E1-77C7-4605-93DA-3969DF9C6EDF}"/>
              </a:ext>
            </a:extLst>
          </p:cNvPr>
          <p:cNvSpPr>
            <a:spLocks noGrp="1"/>
          </p:cNvSpPr>
          <p:nvPr>
            <p:ph type="title"/>
          </p:nvPr>
        </p:nvSpPr>
        <p:spPr>
          <a:xfrm>
            <a:off x="691062" y="233520"/>
            <a:ext cx="7680960" cy="1371600"/>
          </a:xfrm>
        </p:spPr>
        <p:txBody>
          <a:bodyPr>
            <a:normAutofit/>
          </a:bodyPr>
          <a:lstStyle/>
          <a:p>
            <a:pPr algn="ctr"/>
            <a:r>
              <a:rPr lang="en-US" sz="3200" dirty="0">
                <a:latin typeface="Arial" panose="020B0604020202020204" pitchFamily="34" charset="0"/>
                <a:cs typeface="Arial" panose="020B0604020202020204" pitchFamily="34" charset="0"/>
              </a:rPr>
              <a:t>Red Oak Growth: </a:t>
            </a:r>
            <a:br>
              <a:rPr lang="en-US" sz="3200" dirty="0">
                <a:latin typeface="Arial" panose="020B0604020202020204" pitchFamily="34" charset="0"/>
                <a:cs typeface="Arial" panose="020B0604020202020204" pitchFamily="34" charset="0"/>
              </a:rPr>
            </a:br>
            <a:r>
              <a:rPr lang="en-US" sz="3200" dirty="0">
                <a:latin typeface="Arial" panose="020B0604020202020204" pitchFamily="34" charset="0"/>
                <a:cs typeface="Arial" panose="020B0604020202020204" pitchFamily="34" charset="0"/>
              </a:rPr>
              <a:t>basal area increment (BAI)</a:t>
            </a:r>
          </a:p>
        </p:txBody>
      </p:sp>
      <p:sp>
        <p:nvSpPr>
          <p:cNvPr id="3" name="Slide Number Placeholder 2">
            <a:extLst>
              <a:ext uri="{FF2B5EF4-FFF2-40B4-BE49-F238E27FC236}">
                <a16:creationId xmlns:a16="http://schemas.microsoft.com/office/drawing/2014/main" id="{234FF09F-904F-4F58-8AB2-8CAABAEB7D98}"/>
              </a:ext>
            </a:extLst>
          </p:cNvPr>
          <p:cNvSpPr>
            <a:spLocks noGrp="1"/>
          </p:cNvSpPr>
          <p:nvPr>
            <p:ph type="sldNum" sz="quarter" idx="12"/>
          </p:nvPr>
        </p:nvSpPr>
        <p:spPr/>
        <p:txBody>
          <a:bodyPr/>
          <a:lstStyle/>
          <a:p>
            <a:fld id="{AE9EF46E-74F3-4AED-8639-5EA18AE35E07}" type="slidenum">
              <a:rPr lang="en-US" smtClean="0"/>
              <a:pPr/>
              <a:t>18</a:t>
            </a:fld>
            <a:endParaRPr lang="en-US" dirty="0"/>
          </a:p>
        </p:txBody>
      </p:sp>
      <p:cxnSp>
        <p:nvCxnSpPr>
          <p:cNvPr id="5" name="Straight Connector 4">
            <a:extLst>
              <a:ext uri="{FF2B5EF4-FFF2-40B4-BE49-F238E27FC236}">
                <a16:creationId xmlns:a16="http://schemas.microsoft.com/office/drawing/2014/main" id="{9917403B-6720-44BA-B23A-A9C98F03E965}"/>
              </a:ext>
            </a:extLst>
          </p:cNvPr>
          <p:cNvCxnSpPr>
            <a:cxnSpLocks/>
          </p:cNvCxnSpPr>
          <p:nvPr/>
        </p:nvCxnSpPr>
        <p:spPr>
          <a:xfrm flipV="1">
            <a:off x="4783054" y="1828614"/>
            <a:ext cx="0" cy="2905814"/>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33C397DB-4295-479C-B02C-530FDD5E6B93}"/>
              </a:ext>
            </a:extLst>
          </p:cNvPr>
          <p:cNvSpPr txBox="1"/>
          <p:nvPr/>
        </p:nvSpPr>
        <p:spPr>
          <a:xfrm>
            <a:off x="2686050" y="5391150"/>
            <a:ext cx="4181475" cy="646331"/>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Slope of 1</a:t>
            </a:r>
            <a:r>
              <a:rPr lang="en-US" baseline="30000" dirty="0">
                <a:latin typeface="Arial" panose="020B0604020202020204" pitchFamily="34" charset="0"/>
                <a:cs typeface="Arial" panose="020B0604020202020204" pitchFamily="34" charset="0"/>
              </a:rPr>
              <a:t>st</a:t>
            </a:r>
            <a:r>
              <a:rPr lang="en-US" dirty="0">
                <a:latin typeface="Arial" panose="020B0604020202020204" pitchFamily="34" charset="0"/>
                <a:cs typeface="Arial" panose="020B0604020202020204" pitchFamily="34" charset="0"/>
              </a:rPr>
              <a:t> half of chronology not significantly different than 2</a:t>
            </a:r>
            <a:r>
              <a:rPr lang="en-US" baseline="30000" dirty="0">
                <a:latin typeface="Arial" panose="020B0604020202020204" pitchFamily="34" charset="0"/>
                <a:cs typeface="Arial" panose="020B0604020202020204" pitchFamily="34" charset="0"/>
              </a:rPr>
              <a:t>nd</a:t>
            </a:r>
            <a:r>
              <a:rPr lang="en-US" dirty="0">
                <a:latin typeface="Arial" panose="020B0604020202020204" pitchFamily="34" charset="0"/>
                <a:cs typeface="Arial" panose="020B0604020202020204" pitchFamily="34" charset="0"/>
              </a:rPr>
              <a:t> half</a:t>
            </a:r>
          </a:p>
        </p:txBody>
      </p:sp>
    </p:spTree>
    <p:extLst>
      <p:ext uri="{BB962C8B-B14F-4D97-AF65-F5344CB8AC3E}">
        <p14:creationId xmlns:p14="http://schemas.microsoft.com/office/powerpoint/2010/main" val="24121166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258709D6-9F3A-4299-A8FF-108A54E6A2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898" y="1833502"/>
            <a:ext cx="9055836" cy="3222368"/>
          </a:xfrm>
          <a:prstGeom prst="rect">
            <a:avLst/>
          </a:prstGeom>
        </p:spPr>
      </p:pic>
      <p:sp>
        <p:nvSpPr>
          <p:cNvPr id="2" name="Title 1">
            <a:extLst>
              <a:ext uri="{FF2B5EF4-FFF2-40B4-BE49-F238E27FC236}">
                <a16:creationId xmlns:a16="http://schemas.microsoft.com/office/drawing/2014/main" id="{8614F4E1-77C7-4605-93DA-3969DF9C6EDF}"/>
              </a:ext>
            </a:extLst>
          </p:cNvPr>
          <p:cNvSpPr>
            <a:spLocks noGrp="1"/>
          </p:cNvSpPr>
          <p:nvPr>
            <p:ph type="title"/>
          </p:nvPr>
        </p:nvSpPr>
        <p:spPr>
          <a:xfrm>
            <a:off x="691062" y="233520"/>
            <a:ext cx="7680960" cy="1371600"/>
          </a:xfrm>
        </p:spPr>
        <p:txBody>
          <a:bodyPr>
            <a:normAutofit/>
          </a:bodyPr>
          <a:lstStyle/>
          <a:p>
            <a:pPr algn="ctr"/>
            <a:r>
              <a:rPr lang="en-US" sz="3200" dirty="0">
                <a:latin typeface="Arial" panose="020B0604020202020204" pitchFamily="34" charset="0"/>
                <a:cs typeface="Arial" panose="020B0604020202020204" pitchFamily="34" charset="0"/>
              </a:rPr>
              <a:t>Sugar Maple Growth: </a:t>
            </a:r>
            <a:br>
              <a:rPr lang="en-US" sz="3200" dirty="0">
                <a:latin typeface="Arial" panose="020B0604020202020204" pitchFamily="34" charset="0"/>
                <a:cs typeface="Arial" panose="020B0604020202020204" pitchFamily="34" charset="0"/>
              </a:rPr>
            </a:br>
            <a:r>
              <a:rPr lang="en-US" sz="3200" dirty="0">
                <a:latin typeface="Arial" panose="020B0604020202020204" pitchFamily="34" charset="0"/>
                <a:cs typeface="Arial" panose="020B0604020202020204" pitchFamily="34" charset="0"/>
              </a:rPr>
              <a:t>basal area increment (BAI)</a:t>
            </a:r>
          </a:p>
        </p:txBody>
      </p:sp>
      <p:sp>
        <p:nvSpPr>
          <p:cNvPr id="3" name="Slide Number Placeholder 2">
            <a:extLst>
              <a:ext uri="{FF2B5EF4-FFF2-40B4-BE49-F238E27FC236}">
                <a16:creationId xmlns:a16="http://schemas.microsoft.com/office/drawing/2014/main" id="{234FF09F-904F-4F58-8AB2-8CAABAEB7D98}"/>
              </a:ext>
            </a:extLst>
          </p:cNvPr>
          <p:cNvSpPr>
            <a:spLocks noGrp="1"/>
          </p:cNvSpPr>
          <p:nvPr>
            <p:ph type="sldNum" sz="quarter" idx="12"/>
          </p:nvPr>
        </p:nvSpPr>
        <p:spPr>
          <a:xfrm>
            <a:off x="7823382" y="6307958"/>
            <a:ext cx="1097280" cy="274320"/>
          </a:xfrm>
        </p:spPr>
        <p:txBody>
          <a:bodyPr/>
          <a:lstStyle/>
          <a:p>
            <a:fld id="{AE9EF46E-74F3-4AED-8639-5EA18AE35E07}" type="slidenum">
              <a:rPr lang="en-US" smtClean="0"/>
              <a:pPr/>
              <a:t>19</a:t>
            </a:fld>
            <a:endParaRPr lang="en-US" dirty="0"/>
          </a:p>
        </p:txBody>
      </p:sp>
      <p:cxnSp>
        <p:nvCxnSpPr>
          <p:cNvPr id="6" name="Straight Arrow Connector 5">
            <a:extLst>
              <a:ext uri="{FF2B5EF4-FFF2-40B4-BE49-F238E27FC236}">
                <a16:creationId xmlns:a16="http://schemas.microsoft.com/office/drawing/2014/main" id="{BAFF36B7-D18D-452A-891D-4A4F5D610CB3}"/>
              </a:ext>
            </a:extLst>
          </p:cNvPr>
          <p:cNvCxnSpPr>
            <a:cxnSpLocks/>
          </p:cNvCxnSpPr>
          <p:nvPr/>
        </p:nvCxnSpPr>
        <p:spPr>
          <a:xfrm>
            <a:off x="8179804" y="2056487"/>
            <a:ext cx="0" cy="1046982"/>
          </a:xfrm>
          <a:prstGeom prst="straightConnector1">
            <a:avLst/>
          </a:prstGeom>
          <a:ln w="38100">
            <a:solidFill>
              <a:srgbClr val="800000"/>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3411B761-B368-4923-A025-AAB9C8792E59}"/>
              </a:ext>
            </a:extLst>
          </p:cNvPr>
          <p:cNvSpPr txBox="1"/>
          <p:nvPr/>
        </p:nvSpPr>
        <p:spPr>
          <a:xfrm>
            <a:off x="7481479" y="1352259"/>
            <a:ext cx="1439183" cy="600164"/>
          </a:xfrm>
          <a:prstGeom prst="rect">
            <a:avLst/>
          </a:prstGeom>
          <a:noFill/>
        </p:spPr>
        <p:txBody>
          <a:bodyPr wrap="square" rtlCol="0">
            <a:spAutoFit/>
          </a:bodyPr>
          <a:lstStyle/>
          <a:p>
            <a:pPr algn="ctr"/>
            <a:r>
              <a:rPr lang="en-US" sz="1100" b="1" dirty="0">
                <a:latin typeface="Arial" panose="020B0604020202020204" pitchFamily="34" charset="0"/>
                <a:cs typeface="Arial" panose="020B0604020202020204" pitchFamily="34" charset="0"/>
              </a:rPr>
              <a:t>2010</a:t>
            </a:r>
          </a:p>
          <a:p>
            <a:pPr algn="ctr"/>
            <a:r>
              <a:rPr lang="en-US" sz="1100" b="1" dirty="0">
                <a:latin typeface="Arial" panose="020B0604020202020204" pitchFamily="34" charset="0"/>
                <a:cs typeface="Arial" panose="020B0604020202020204" pitchFamily="34" charset="0"/>
              </a:rPr>
              <a:t>late spring </a:t>
            </a:r>
          </a:p>
          <a:p>
            <a:pPr algn="ctr"/>
            <a:r>
              <a:rPr lang="en-US" sz="1100" b="1" dirty="0">
                <a:latin typeface="Arial" panose="020B0604020202020204" pitchFamily="34" charset="0"/>
                <a:cs typeface="Arial" panose="020B0604020202020204" pitchFamily="34" charset="0"/>
              </a:rPr>
              <a:t>frost event </a:t>
            </a:r>
          </a:p>
        </p:txBody>
      </p:sp>
      <p:cxnSp>
        <p:nvCxnSpPr>
          <p:cNvPr id="8" name="Straight Arrow Connector 7">
            <a:extLst>
              <a:ext uri="{FF2B5EF4-FFF2-40B4-BE49-F238E27FC236}">
                <a16:creationId xmlns:a16="http://schemas.microsoft.com/office/drawing/2014/main" id="{877162BE-84A2-4136-A427-DFC60BE1A2B4}"/>
              </a:ext>
            </a:extLst>
          </p:cNvPr>
          <p:cNvCxnSpPr/>
          <p:nvPr/>
        </p:nvCxnSpPr>
        <p:spPr>
          <a:xfrm flipV="1">
            <a:off x="7624438" y="4362525"/>
            <a:ext cx="0" cy="826936"/>
          </a:xfrm>
          <a:prstGeom prst="straightConnector1">
            <a:avLst/>
          </a:prstGeom>
          <a:ln w="38100">
            <a:solidFill>
              <a:srgbClr val="80000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5B668A5E-5F46-455B-B274-1359351ED922}"/>
              </a:ext>
            </a:extLst>
          </p:cNvPr>
          <p:cNvSpPr txBox="1"/>
          <p:nvPr/>
        </p:nvSpPr>
        <p:spPr>
          <a:xfrm>
            <a:off x="6923400" y="5159934"/>
            <a:ext cx="1439183" cy="600164"/>
          </a:xfrm>
          <a:prstGeom prst="rect">
            <a:avLst/>
          </a:prstGeom>
          <a:noFill/>
        </p:spPr>
        <p:txBody>
          <a:bodyPr wrap="square" rtlCol="0">
            <a:spAutoFit/>
          </a:bodyPr>
          <a:lstStyle/>
          <a:p>
            <a:pPr algn="ctr"/>
            <a:r>
              <a:rPr lang="en-US" sz="1100" b="1" dirty="0">
                <a:latin typeface="Arial" panose="020B0604020202020204" pitchFamily="34" charset="0"/>
                <a:cs typeface="Arial" panose="020B0604020202020204" pitchFamily="34" charset="0"/>
              </a:rPr>
              <a:t>2006</a:t>
            </a:r>
          </a:p>
          <a:p>
            <a:pPr algn="ctr"/>
            <a:r>
              <a:rPr lang="en-US" sz="1100" b="1" dirty="0">
                <a:latin typeface="Arial" panose="020B0604020202020204" pitchFamily="34" charset="0"/>
                <a:cs typeface="Arial" panose="020B0604020202020204" pitchFamily="34" charset="0"/>
              </a:rPr>
              <a:t>Forest Tent Caterpillar</a:t>
            </a:r>
          </a:p>
        </p:txBody>
      </p:sp>
      <p:cxnSp>
        <p:nvCxnSpPr>
          <p:cNvPr id="10" name="Straight Arrow Connector 9">
            <a:extLst>
              <a:ext uri="{FF2B5EF4-FFF2-40B4-BE49-F238E27FC236}">
                <a16:creationId xmlns:a16="http://schemas.microsoft.com/office/drawing/2014/main" id="{C2628BBC-1F52-48A0-AEB0-D500DB9857FF}"/>
              </a:ext>
            </a:extLst>
          </p:cNvPr>
          <p:cNvCxnSpPr>
            <a:cxnSpLocks/>
          </p:cNvCxnSpPr>
          <p:nvPr/>
        </p:nvCxnSpPr>
        <p:spPr>
          <a:xfrm>
            <a:off x="6919204" y="2056487"/>
            <a:ext cx="1" cy="1448276"/>
          </a:xfrm>
          <a:prstGeom prst="straightConnector1">
            <a:avLst/>
          </a:prstGeom>
          <a:ln w="38100">
            <a:solidFill>
              <a:srgbClr val="80000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3F38D997-3FC9-43BF-9A57-2F9A98DCC65A}"/>
              </a:ext>
            </a:extLst>
          </p:cNvPr>
          <p:cNvSpPr txBox="1"/>
          <p:nvPr/>
        </p:nvSpPr>
        <p:spPr>
          <a:xfrm>
            <a:off x="6177470" y="1573186"/>
            <a:ext cx="1439183" cy="415498"/>
          </a:xfrm>
          <a:prstGeom prst="rect">
            <a:avLst/>
          </a:prstGeom>
          <a:noFill/>
        </p:spPr>
        <p:txBody>
          <a:bodyPr wrap="square" rtlCol="0">
            <a:spAutoFit/>
          </a:bodyPr>
          <a:lstStyle/>
          <a:p>
            <a:pPr algn="ctr"/>
            <a:r>
              <a:rPr lang="en-US" sz="1050" b="1" dirty="0">
                <a:latin typeface="Arial" panose="020B0604020202020204" pitchFamily="34" charset="0"/>
                <a:cs typeface="Arial" panose="020B0604020202020204" pitchFamily="34" charset="0"/>
              </a:rPr>
              <a:t>2000-2001</a:t>
            </a:r>
          </a:p>
          <a:p>
            <a:pPr algn="ctr"/>
            <a:r>
              <a:rPr lang="en-US" sz="1050" b="1" dirty="0">
                <a:latin typeface="Arial" panose="020B0604020202020204" pitchFamily="34" charset="0"/>
                <a:cs typeface="Arial" panose="020B0604020202020204" pitchFamily="34" charset="0"/>
              </a:rPr>
              <a:t>Maple Leaf Cutter</a:t>
            </a:r>
          </a:p>
        </p:txBody>
      </p:sp>
      <p:cxnSp>
        <p:nvCxnSpPr>
          <p:cNvPr id="12" name="Straight Arrow Connector 11">
            <a:extLst>
              <a:ext uri="{FF2B5EF4-FFF2-40B4-BE49-F238E27FC236}">
                <a16:creationId xmlns:a16="http://schemas.microsoft.com/office/drawing/2014/main" id="{46D43012-8A35-4349-B836-A5692C057D2B}"/>
              </a:ext>
            </a:extLst>
          </p:cNvPr>
          <p:cNvCxnSpPr/>
          <p:nvPr/>
        </p:nvCxnSpPr>
        <p:spPr>
          <a:xfrm flipV="1">
            <a:off x="5192986" y="4308225"/>
            <a:ext cx="0" cy="826936"/>
          </a:xfrm>
          <a:prstGeom prst="straightConnector1">
            <a:avLst/>
          </a:prstGeom>
          <a:ln w="38100">
            <a:solidFill>
              <a:srgbClr val="80000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E9721F09-F3E0-4D1A-A3A1-1426F262C4B7}"/>
              </a:ext>
            </a:extLst>
          </p:cNvPr>
          <p:cNvSpPr txBox="1"/>
          <p:nvPr/>
        </p:nvSpPr>
        <p:spPr>
          <a:xfrm>
            <a:off x="4473394" y="5096279"/>
            <a:ext cx="1439183" cy="430887"/>
          </a:xfrm>
          <a:prstGeom prst="rect">
            <a:avLst/>
          </a:prstGeom>
          <a:noFill/>
        </p:spPr>
        <p:txBody>
          <a:bodyPr wrap="square" rtlCol="0">
            <a:spAutoFit/>
          </a:bodyPr>
          <a:lstStyle/>
          <a:p>
            <a:pPr algn="ctr"/>
            <a:r>
              <a:rPr lang="en-US" sz="1100" b="1" dirty="0">
                <a:latin typeface="Arial" panose="020B0604020202020204" pitchFamily="34" charset="0"/>
                <a:cs typeface="Arial" panose="020B0604020202020204" pitchFamily="34" charset="0"/>
              </a:rPr>
              <a:t>1988 </a:t>
            </a:r>
          </a:p>
          <a:p>
            <a:pPr algn="ctr"/>
            <a:r>
              <a:rPr lang="en-US" sz="1100" b="1" dirty="0">
                <a:latin typeface="Arial" panose="020B0604020202020204" pitchFamily="34" charset="0"/>
                <a:cs typeface="Arial" panose="020B0604020202020204" pitchFamily="34" charset="0"/>
              </a:rPr>
              <a:t>Pear </a:t>
            </a:r>
            <a:r>
              <a:rPr lang="en-US" sz="1100" b="1" dirty="0" err="1">
                <a:latin typeface="Arial" panose="020B0604020202020204" pitchFamily="34" charset="0"/>
                <a:cs typeface="Arial" panose="020B0604020202020204" pitchFamily="34" charset="0"/>
              </a:rPr>
              <a:t>Thrips</a:t>
            </a:r>
            <a:endParaRPr lang="en-US" sz="1100" b="1"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EBF8EC02-78E9-4980-A103-6BF16AA1504D}"/>
              </a:ext>
            </a:extLst>
          </p:cNvPr>
          <p:cNvSpPr txBox="1"/>
          <p:nvPr/>
        </p:nvSpPr>
        <p:spPr>
          <a:xfrm>
            <a:off x="3572380" y="5760098"/>
            <a:ext cx="3084394"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12 sites, 202 cores </a:t>
            </a:r>
          </a:p>
        </p:txBody>
      </p:sp>
      <p:sp>
        <p:nvSpPr>
          <p:cNvPr id="19" name="TextBox 18">
            <a:extLst>
              <a:ext uri="{FF2B5EF4-FFF2-40B4-BE49-F238E27FC236}">
                <a16:creationId xmlns:a16="http://schemas.microsoft.com/office/drawing/2014/main" id="{24133119-F638-49E0-97DA-1CF3BE518F81}"/>
              </a:ext>
            </a:extLst>
          </p:cNvPr>
          <p:cNvSpPr txBox="1"/>
          <p:nvPr/>
        </p:nvSpPr>
        <p:spPr>
          <a:xfrm>
            <a:off x="7560598" y="1505383"/>
            <a:ext cx="1869743" cy="369332"/>
          </a:xfrm>
          <a:prstGeom prst="rect">
            <a:avLst/>
          </a:prstGeom>
          <a:noFill/>
        </p:spPr>
        <p:txBody>
          <a:bodyPr wrap="square" rtlCol="0">
            <a:spAutoFit/>
          </a:bodyPr>
          <a:lstStyle/>
          <a:p>
            <a:pPr algn="ctr"/>
            <a:r>
              <a:rPr lang="en-US" dirty="0">
                <a:solidFill>
                  <a:srgbClr val="0070C0"/>
                </a:solidFill>
                <a:latin typeface="Arial" panose="020B0604020202020204" pitchFamily="34" charset="0"/>
                <a:cs typeface="Arial" panose="020B0604020202020204" pitchFamily="34" charset="0"/>
              </a:rPr>
              <a:t>19.1 cm</a:t>
            </a:r>
            <a:r>
              <a:rPr lang="en-US" baseline="30000" dirty="0">
                <a:solidFill>
                  <a:srgbClr val="0070C0"/>
                </a:solidFill>
                <a:latin typeface="Arial" panose="020B0604020202020204" pitchFamily="34" charset="0"/>
                <a:cs typeface="Arial" panose="020B0604020202020204" pitchFamily="34" charset="0"/>
              </a:rPr>
              <a:t>2</a:t>
            </a:r>
            <a:endParaRPr lang="en-US" dirty="0">
              <a:solidFill>
                <a:srgbClr val="0070C0"/>
              </a:solidFill>
            </a:endParaRPr>
          </a:p>
        </p:txBody>
      </p:sp>
    </p:spTree>
    <p:extLst>
      <p:ext uri="{BB962C8B-B14F-4D97-AF65-F5344CB8AC3E}">
        <p14:creationId xmlns:p14="http://schemas.microsoft.com/office/powerpoint/2010/main" val="2547035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xit" presetSubtype="0" fill="hold" grpId="1" nodeType="withEffect">
                                  <p:stCondLst>
                                    <p:cond delay="0"/>
                                  </p:stCondLst>
                                  <p:childTnLst>
                                    <p:set>
                                      <p:cBhvr>
                                        <p:cTn id="14" dur="1" fill="hold">
                                          <p:stCondLst>
                                            <p:cond delay="0"/>
                                          </p:stCondLst>
                                        </p:cTn>
                                        <p:tgtEl>
                                          <p:spTgt spid="1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xit" presetSubtype="0" fill="hold" nodeType="withEffect">
                                  <p:stCondLst>
                                    <p:cond delay="0"/>
                                  </p:stCondLst>
                                  <p:childTnLst>
                                    <p:set>
                                      <p:cBhvr>
                                        <p:cTn id="22" dur="1" fill="hold">
                                          <p:stCondLst>
                                            <p:cond delay="0"/>
                                          </p:stCondLst>
                                        </p:cTn>
                                        <p:tgtEl>
                                          <p:spTgt spid="12"/>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13"/>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childTnLst>
                                </p:cTn>
                              </p:par>
                              <p:par>
                                <p:cTn id="31" presetID="1" presetClass="exit" presetSubtype="0" fill="hold" grpId="1" nodeType="withEffect">
                                  <p:stCondLst>
                                    <p:cond delay="0"/>
                                  </p:stCondLst>
                                  <p:childTnLst>
                                    <p:set>
                                      <p:cBhvr>
                                        <p:cTn id="32" dur="1" fill="hold">
                                          <p:stCondLst>
                                            <p:cond delay="0"/>
                                          </p:stCondLst>
                                        </p:cTn>
                                        <p:tgtEl>
                                          <p:spTgt spid="11"/>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10"/>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7"/>
                                        </p:tgtEl>
                                        <p:attrNameLst>
                                          <p:attrName>style.visibility</p:attrName>
                                        </p:attrNameLst>
                                      </p:cBhvr>
                                      <p:to>
                                        <p:strVal val="visible"/>
                                      </p:to>
                                    </p:set>
                                  </p:childTnLst>
                                </p:cTn>
                              </p:par>
                              <p:par>
                                <p:cTn id="41" presetID="1" presetClass="exit" presetSubtype="0" fill="hold" nodeType="withEffect">
                                  <p:stCondLst>
                                    <p:cond delay="0"/>
                                  </p:stCondLst>
                                  <p:childTnLst>
                                    <p:set>
                                      <p:cBhvr>
                                        <p:cTn id="42" dur="1" fill="hold">
                                          <p:stCondLst>
                                            <p:cond delay="0"/>
                                          </p:stCondLst>
                                        </p:cTn>
                                        <p:tgtEl>
                                          <p:spTgt spid="8"/>
                                        </p:tgtEl>
                                        <p:attrNameLst>
                                          <p:attrName>style.visibility</p:attrName>
                                        </p:attrNameLst>
                                      </p:cBhvr>
                                      <p:to>
                                        <p:strVal val="hidden"/>
                                      </p:to>
                                    </p:set>
                                  </p:childTnLst>
                                </p:cTn>
                              </p:par>
                              <p:par>
                                <p:cTn id="43" presetID="1" presetClass="exit" presetSubtype="0" fill="hold" grpId="1" nodeType="withEffect">
                                  <p:stCondLst>
                                    <p:cond delay="0"/>
                                  </p:stCondLst>
                                  <p:childTnLst>
                                    <p:set>
                                      <p:cBhvr>
                                        <p:cTn id="44"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9" grpId="1"/>
      <p:bldP spid="11" grpId="0"/>
      <p:bldP spid="11" grpId="1"/>
      <p:bldP spid="13" grpId="0"/>
      <p:bldP spid="13" grpId="1"/>
      <p:bldP spid="19" grpId="0"/>
      <p:bldP spid="19"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E9EF46E-74F3-4AED-8639-5EA18AE35E07}" type="slidenum">
              <a:rPr lang="en-US" smtClean="0"/>
              <a:pPr/>
              <a:t>2</a:t>
            </a:fld>
            <a:endParaRPr lang="en-US" dirty="0"/>
          </a:p>
        </p:txBody>
      </p:sp>
      <p:sp>
        <p:nvSpPr>
          <p:cNvPr id="3" name="Title 1"/>
          <p:cNvSpPr txBox="1">
            <a:spLocks/>
          </p:cNvSpPr>
          <p:nvPr/>
        </p:nvSpPr>
        <p:spPr>
          <a:xfrm>
            <a:off x="2314767" y="293348"/>
            <a:ext cx="5477301" cy="1854498"/>
          </a:xfrm>
          <a:prstGeom prst="rect">
            <a:avLst/>
          </a:prstGeom>
        </p:spPr>
        <p:txBody>
          <a:bodyPr/>
          <a:lstStyle>
            <a:lvl1pPr algn="l" defTabSz="914400" rtl="0" eaLnBrk="1" latinLnBrk="0" hangingPunct="1">
              <a:lnSpc>
                <a:spcPct val="90000"/>
              </a:lnSpc>
              <a:spcBef>
                <a:spcPct val="0"/>
              </a:spcBef>
              <a:buNone/>
              <a:defRPr lang="en-US" sz="4000" kern="1200" cap="none" spc="0" baseline="0" dirty="0">
                <a:solidFill>
                  <a:schemeClr val="tx1">
                    <a:lumMod val="85000"/>
                    <a:lumOff val="15000"/>
                  </a:schemeClr>
                </a:solidFill>
                <a:effectLst/>
                <a:latin typeface="+mj-lt"/>
                <a:ea typeface="+mn-ea"/>
                <a:cs typeface="+mn-cs"/>
              </a:defRPr>
            </a:lvl1pPr>
          </a:lstStyle>
          <a:p>
            <a:pPr algn="ctr"/>
            <a:endParaRPr lang="en-US" b="1" dirty="0">
              <a:solidFill>
                <a:srgbClr val="006600"/>
              </a:solidFill>
              <a:latin typeface="Arial" panose="020B0604020202020204" pitchFamily="34" charset="0"/>
              <a:cs typeface="Arial" panose="020B0604020202020204" pitchFamily="34" charset="0"/>
            </a:endParaRPr>
          </a:p>
          <a:p>
            <a:pPr algn="ctr"/>
            <a:r>
              <a:rPr lang="en-US" b="1" dirty="0">
                <a:solidFill>
                  <a:srgbClr val="006600"/>
                </a:solidFill>
                <a:latin typeface="Arial" panose="020B0604020202020204" pitchFamily="34" charset="0"/>
                <a:cs typeface="Arial" panose="020B0604020202020204" pitchFamily="34" charset="0"/>
              </a:rPr>
              <a:t>Acknowledgements</a:t>
            </a:r>
          </a:p>
        </p:txBody>
      </p:sp>
      <p:sp>
        <p:nvSpPr>
          <p:cNvPr id="4" name="TextBox 3"/>
          <p:cNvSpPr txBox="1"/>
          <p:nvPr/>
        </p:nvSpPr>
        <p:spPr>
          <a:xfrm>
            <a:off x="1533345" y="1561347"/>
            <a:ext cx="6772781" cy="4524315"/>
          </a:xfrm>
          <a:prstGeom prst="rect">
            <a:avLst/>
          </a:prstGeom>
          <a:noFill/>
        </p:spPr>
        <p:txBody>
          <a:bodyPr wrap="square" rtlCol="0">
            <a:spAutoFit/>
          </a:bodyPr>
          <a:lstStyle/>
          <a:p>
            <a:r>
              <a:rPr lang="en-US" b="1" u="sng" dirty="0">
                <a:solidFill>
                  <a:srgbClr val="006600"/>
                </a:solidFill>
                <a:latin typeface="Arial" panose="020B0604020202020204" pitchFamily="34" charset="0"/>
                <a:cs typeface="Arial" panose="020B0604020202020204" pitchFamily="34" charset="0"/>
              </a:rPr>
              <a:t>Forest Ecology Research Group</a:t>
            </a:r>
          </a:p>
          <a:p>
            <a:pPr lvl="2"/>
            <a:r>
              <a:rPr lang="en-US" dirty="0">
                <a:solidFill>
                  <a:srgbClr val="006600"/>
                </a:solidFill>
                <a:latin typeface="Arial" panose="020B0604020202020204" pitchFamily="34" charset="0"/>
                <a:cs typeface="Arial" panose="020B0604020202020204" pitchFamily="34" charset="0"/>
              </a:rPr>
              <a:t>Paul </a:t>
            </a:r>
            <a:r>
              <a:rPr lang="en-US" dirty="0" err="1">
                <a:solidFill>
                  <a:srgbClr val="006600"/>
                </a:solidFill>
                <a:latin typeface="Arial" panose="020B0604020202020204" pitchFamily="34" charset="0"/>
                <a:cs typeface="Arial" panose="020B0604020202020204" pitchFamily="34" charset="0"/>
              </a:rPr>
              <a:t>Schaberg</a:t>
            </a:r>
            <a:endParaRPr lang="en-US" dirty="0">
              <a:solidFill>
                <a:srgbClr val="006600"/>
              </a:solidFill>
              <a:latin typeface="Arial" panose="020B0604020202020204" pitchFamily="34" charset="0"/>
              <a:cs typeface="Arial" panose="020B0604020202020204" pitchFamily="34" charset="0"/>
            </a:endParaRPr>
          </a:p>
          <a:p>
            <a:pPr lvl="2"/>
            <a:r>
              <a:rPr lang="en-US" dirty="0">
                <a:solidFill>
                  <a:srgbClr val="006600"/>
                </a:solidFill>
                <a:latin typeface="Arial" panose="020B0604020202020204" pitchFamily="34" charset="0"/>
                <a:cs typeface="Arial" panose="020B0604020202020204" pitchFamily="34" charset="0"/>
              </a:rPr>
              <a:t>Shelly </a:t>
            </a:r>
            <a:r>
              <a:rPr lang="en-US" dirty="0" err="1">
                <a:solidFill>
                  <a:srgbClr val="006600"/>
                </a:solidFill>
                <a:latin typeface="Arial" panose="020B0604020202020204" pitchFamily="34" charset="0"/>
                <a:cs typeface="Arial" panose="020B0604020202020204" pitchFamily="34" charset="0"/>
              </a:rPr>
              <a:t>Rayback</a:t>
            </a:r>
            <a:endParaRPr lang="en-US" dirty="0">
              <a:solidFill>
                <a:srgbClr val="006600"/>
              </a:solidFill>
              <a:latin typeface="Arial" panose="020B0604020202020204" pitchFamily="34" charset="0"/>
              <a:cs typeface="Arial" panose="020B0604020202020204" pitchFamily="34" charset="0"/>
            </a:endParaRPr>
          </a:p>
          <a:p>
            <a:pPr lvl="2"/>
            <a:r>
              <a:rPr lang="en-US" dirty="0">
                <a:solidFill>
                  <a:srgbClr val="006600"/>
                </a:solidFill>
                <a:latin typeface="Arial" panose="020B0604020202020204" pitchFamily="34" charset="0"/>
                <a:cs typeface="Arial" panose="020B0604020202020204" pitchFamily="34" charset="0"/>
              </a:rPr>
              <a:t>Paula Murakami</a:t>
            </a:r>
          </a:p>
          <a:p>
            <a:pPr lvl="2"/>
            <a:r>
              <a:rPr lang="en-US" dirty="0">
                <a:solidFill>
                  <a:srgbClr val="006600"/>
                </a:solidFill>
                <a:latin typeface="Arial" panose="020B0604020202020204" pitchFamily="34" charset="0"/>
                <a:cs typeface="Arial" panose="020B0604020202020204" pitchFamily="34" charset="0"/>
              </a:rPr>
              <a:t>Chris Hansen</a:t>
            </a:r>
          </a:p>
          <a:p>
            <a:pPr lvl="2"/>
            <a:r>
              <a:rPr lang="en-US" dirty="0">
                <a:solidFill>
                  <a:srgbClr val="006600"/>
                </a:solidFill>
                <a:latin typeface="Arial" panose="020B0604020202020204" pitchFamily="34" charset="0"/>
                <a:cs typeface="Arial" panose="020B0604020202020204" pitchFamily="34" charset="0"/>
              </a:rPr>
              <a:t>Ali </a:t>
            </a:r>
            <a:r>
              <a:rPr lang="en-US" dirty="0" err="1">
                <a:solidFill>
                  <a:srgbClr val="006600"/>
                </a:solidFill>
                <a:latin typeface="Arial" panose="020B0604020202020204" pitchFamily="34" charset="0"/>
                <a:cs typeface="Arial" panose="020B0604020202020204" pitchFamily="34" charset="0"/>
              </a:rPr>
              <a:t>Kosiba</a:t>
            </a:r>
            <a:endParaRPr lang="en-US" dirty="0">
              <a:solidFill>
                <a:srgbClr val="006600"/>
              </a:solidFill>
              <a:latin typeface="Arial" panose="020B0604020202020204" pitchFamily="34" charset="0"/>
              <a:cs typeface="Arial" panose="020B0604020202020204" pitchFamily="34" charset="0"/>
            </a:endParaRPr>
          </a:p>
          <a:p>
            <a:pPr lvl="2"/>
            <a:r>
              <a:rPr lang="en-US" dirty="0">
                <a:solidFill>
                  <a:srgbClr val="006600"/>
                </a:solidFill>
                <a:latin typeface="Arial" panose="020B0604020202020204" pitchFamily="34" charset="0"/>
                <a:cs typeface="Arial" panose="020B0604020202020204" pitchFamily="34" charset="0"/>
              </a:rPr>
              <a:t>Gary Hawley</a:t>
            </a:r>
          </a:p>
          <a:p>
            <a:endParaRPr lang="en-US" dirty="0">
              <a:solidFill>
                <a:srgbClr val="006600"/>
              </a:solidFill>
              <a:latin typeface="Arial" panose="020B0604020202020204" pitchFamily="34" charset="0"/>
              <a:cs typeface="Arial" panose="020B0604020202020204" pitchFamily="34" charset="0"/>
            </a:endParaRPr>
          </a:p>
          <a:p>
            <a:endParaRPr lang="en-US" dirty="0">
              <a:solidFill>
                <a:srgbClr val="006600"/>
              </a:solidFill>
              <a:latin typeface="Arial" panose="020B0604020202020204" pitchFamily="34" charset="0"/>
              <a:cs typeface="Arial" panose="020B0604020202020204" pitchFamily="34" charset="0"/>
            </a:endParaRPr>
          </a:p>
          <a:p>
            <a:r>
              <a:rPr lang="en-US" i="1" dirty="0">
                <a:solidFill>
                  <a:srgbClr val="006600"/>
                </a:solidFill>
                <a:latin typeface="Arial" panose="020B0604020202020204" pitchFamily="34" charset="0"/>
                <a:cs typeface="Arial" panose="020B0604020202020204" pitchFamily="34" charset="0"/>
              </a:rPr>
              <a:t>Staff and interns:</a:t>
            </a:r>
          </a:p>
          <a:p>
            <a:r>
              <a:rPr lang="en-US" dirty="0">
                <a:solidFill>
                  <a:srgbClr val="006600"/>
                </a:solidFill>
                <a:latin typeface="Arial" panose="020B0604020202020204" pitchFamily="34" charset="0"/>
                <a:cs typeface="Arial" panose="020B0604020202020204" pitchFamily="34" charset="0"/>
              </a:rPr>
              <a:t>Jeremy Gerber	     	Elizabeth </a:t>
            </a:r>
            <a:r>
              <a:rPr lang="en-US" dirty="0" err="1">
                <a:solidFill>
                  <a:srgbClr val="006600"/>
                </a:solidFill>
                <a:latin typeface="Arial" panose="020B0604020202020204" pitchFamily="34" charset="0"/>
                <a:cs typeface="Arial" panose="020B0604020202020204" pitchFamily="34" charset="0"/>
              </a:rPr>
              <a:t>Bannar</a:t>
            </a:r>
            <a:endParaRPr lang="en-US" dirty="0">
              <a:solidFill>
                <a:srgbClr val="006600"/>
              </a:solidFill>
              <a:latin typeface="Arial" panose="020B0604020202020204" pitchFamily="34" charset="0"/>
              <a:cs typeface="Arial" panose="020B0604020202020204" pitchFamily="34" charset="0"/>
            </a:endParaRPr>
          </a:p>
          <a:p>
            <a:r>
              <a:rPr lang="en-US" dirty="0">
                <a:solidFill>
                  <a:srgbClr val="006600"/>
                </a:solidFill>
                <a:latin typeface="Arial" panose="020B0604020202020204" pitchFamily="34" charset="0"/>
                <a:cs typeface="Arial" panose="020B0604020202020204" pitchFamily="34" charset="0"/>
              </a:rPr>
              <a:t>Becca </a:t>
            </a:r>
            <a:r>
              <a:rPr lang="en-US" dirty="0" err="1">
                <a:solidFill>
                  <a:srgbClr val="006600"/>
                </a:solidFill>
                <a:latin typeface="Arial" panose="020B0604020202020204" pitchFamily="34" charset="0"/>
                <a:cs typeface="Arial" panose="020B0604020202020204" pitchFamily="34" charset="0"/>
              </a:rPr>
              <a:t>Rossell</a:t>
            </a:r>
            <a:r>
              <a:rPr lang="en-US" dirty="0">
                <a:solidFill>
                  <a:srgbClr val="006600"/>
                </a:solidFill>
                <a:latin typeface="Arial" panose="020B0604020202020204" pitchFamily="34" charset="0"/>
                <a:cs typeface="Arial" panose="020B0604020202020204" pitchFamily="34" charset="0"/>
              </a:rPr>
              <a:t> 		Jack </a:t>
            </a:r>
            <a:r>
              <a:rPr lang="en-US" dirty="0" err="1">
                <a:solidFill>
                  <a:srgbClr val="006600"/>
                </a:solidFill>
                <a:latin typeface="Arial" panose="020B0604020202020204" pitchFamily="34" charset="0"/>
                <a:cs typeface="Arial" panose="020B0604020202020204" pitchFamily="34" charset="0"/>
              </a:rPr>
              <a:t>Kilbride</a:t>
            </a:r>
            <a:endParaRPr lang="en-US" dirty="0">
              <a:solidFill>
                <a:srgbClr val="006600"/>
              </a:solidFill>
              <a:latin typeface="Arial" panose="020B0604020202020204" pitchFamily="34" charset="0"/>
              <a:cs typeface="Arial" panose="020B0604020202020204" pitchFamily="34" charset="0"/>
            </a:endParaRPr>
          </a:p>
          <a:p>
            <a:r>
              <a:rPr lang="en-US" dirty="0">
                <a:solidFill>
                  <a:srgbClr val="006600"/>
                </a:solidFill>
                <a:latin typeface="Arial" panose="020B0604020202020204" pitchFamily="34" charset="0"/>
                <a:cs typeface="Arial" panose="020B0604020202020204" pitchFamily="34" charset="0"/>
              </a:rPr>
              <a:t>Isabel Molina			Sarah Erskine</a:t>
            </a:r>
          </a:p>
          <a:p>
            <a:r>
              <a:rPr lang="en-US" dirty="0">
                <a:solidFill>
                  <a:srgbClr val="006600"/>
                </a:solidFill>
                <a:latin typeface="Arial" panose="020B0604020202020204" pitchFamily="34" charset="0"/>
                <a:cs typeface="Arial" panose="020B0604020202020204" pitchFamily="34" charset="0"/>
              </a:rPr>
              <a:t>Marissa Ng			Michelle </a:t>
            </a:r>
            <a:r>
              <a:rPr lang="en-US" dirty="0" err="1">
                <a:solidFill>
                  <a:srgbClr val="006600"/>
                </a:solidFill>
                <a:latin typeface="Arial" panose="020B0604020202020204" pitchFamily="34" charset="0"/>
                <a:cs typeface="Arial" panose="020B0604020202020204" pitchFamily="34" charset="0"/>
              </a:rPr>
              <a:t>Deslauriers</a:t>
            </a:r>
            <a:endParaRPr lang="en-US" dirty="0">
              <a:solidFill>
                <a:srgbClr val="006600"/>
              </a:solidFill>
              <a:latin typeface="Arial" panose="020B0604020202020204" pitchFamily="34" charset="0"/>
              <a:cs typeface="Arial" panose="020B0604020202020204" pitchFamily="34" charset="0"/>
            </a:endParaRPr>
          </a:p>
          <a:p>
            <a:r>
              <a:rPr lang="en-US" dirty="0">
                <a:solidFill>
                  <a:srgbClr val="006600"/>
                </a:solidFill>
                <a:latin typeface="Arial" panose="020B0604020202020204" pitchFamily="34" charset="0"/>
                <a:cs typeface="Arial" panose="020B0604020202020204" pitchFamily="34" charset="0"/>
              </a:rPr>
              <a:t>Jordan Davis</a:t>
            </a:r>
          </a:p>
          <a:p>
            <a:endParaRPr lang="en-US" dirty="0">
              <a:solidFill>
                <a:srgbClr val="006600"/>
              </a:solidFill>
              <a:latin typeface="Arial" panose="020B0604020202020204" pitchFamily="34" charset="0"/>
              <a:cs typeface="Arial" panose="020B0604020202020204" pitchFamily="34" charset="0"/>
            </a:endParaRPr>
          </a:p>
        </p:txBody>
      </p:sp>
      <p:sp>
        <p:nvSpPr>
          <p:cNvPr id="6" name="Rectangle 5"/>
          <p:cNvSpPr/>
          <p:nvPr/>
        </p:nvSpPr>
        <p:spPr>
          <a:xfrm>
            <a:off x="6204746" y="2533659"/>
            <a:ext cx="1762534" cy="369332"/>
          </a:xfrm>
          <a:prstGeom prst="rect">
            <a:avLst/>
          </a:prstGeom>
        </p:spPr>
        <p:txBody>
          <a:bodyPr wrap="none">
            <a:spAutoFit/>
          </a:bodyPr>
          <a:lstStyle/>
          <a:p>
            <a:r>
              <a:rPr lang="en-US" b="1" dirty="0">
                <a:latin typeface="Calibri"/>
              </a:rPr>
              <a:t>McIntire-Stennis</a:t>
            </a:r>
          </a:p>
        </p:txBody>
      </p:sp>
      <p:grpSp>
        <p:nvGrpSpPr>
          <p:cNvPr id="23" name="Group 22"/>
          <p:cNvGrpSpPr/>
          <p:nvPr/>
        </p:nvGrpSpPr>
        <p:grpSpPr>
          <a:xfrm>
            <a:off x="180975" y="173850"/>
            <a:ext cx="8370082" cy="6508044"/>
            <a:chOff x="180975" y="173850"/>
            <a:chExt cx="8370082" cy="6508044"/>
          </a:xfrm>
        </p:grpSpPr>
        <p:pic>
          <p:nvPicPr>
            <p:cNvPr id="24" name="Picture 23"/>
            <p:cNvPicPr>
              <a:picLocks noChangeAspect="1"/>
            </p:cNvPicPr>
            <p:nvPr/>
          </p:nvPicPr>
          <p:blipFill rotWithShape="1">
            <a:blip r:embed="rId3" cstate="print">
              <a:extLst>
                <a:ext uri="{28A0092B-C50C-407E-A947-70E740481C1C}">
                  <a14:useLocalDpi xmlns:a14="http://schemas.microsoft.com/office/drawing/2010/main" val="0"/>
                </a:ext>
              </a:extLst>
            </a:blip>
            <a:srcRect l="60740" t="4986" r="19082" b="5391"/>
            <a:stretch/>
          </p:blipFill>
          <p:spPr>
            <a:xfrm>
              <a:off x="180975" y="173850"/>
              <a:ext cx="1097366" cy="6508044"/>
            </a:xfrm>
            <a:prstGeom prst="rect">
              <a:avLst/>
            </a:prstGeom>
          </p:spPr>
        </p:pic>
        <p:cxnSp>
          <p:nvCxnSpPr>
            <p:cNvPr id="25" name="Straight Connector 24"/>
            <p:cNvCxnSpPr/>
            <p:nvPr/>
          </p:nvCxnSpPr>
          <p:spPr>
            <a:xfrm>
              <a:off x="1287858" y="173850"/>
              <a:ext cx="0" cy="6508044"/>
            </a:xfrm>
            <a:prstGeom prst="line">
              <a:avLst/>
            </a:prstGeom>
            <a:ln w="28575">
              <a:solidFill>
                <a:schemeClr val="accent5">
                  <a:lumMod val="75000"/>
                </a:schemeClr>
              </a:solidFill>
            </a:ln>
            <a:effectLst/>
          </p:spPr>
          <p:style>
            <a:lnRef idx="1">
              <a:schemeClr val="accent1"/>
            </a:lnRef>
            <a:fillRef idx="0">
              <a:schemeClr val="accent1"/>
            </a:fillRef>
            <a:effectRef idx="0">
              <a:schemeClr val="accent1"/>
            </a:effectRef>
            <a:fontRef idx="minor">
              <a:schemeClr val="tx1"/>
            </a:fontRef>
          </p:style>
        </p:cxnSp>
        <p:pic>
          <p:nvPicPr>
            <p:cNvPr id="31" name="Picture 3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53777" y="2902991"/>
              <a:ext cx="1097280" cy="1419879"/>
            </a:xfrm>
            <a:prstGeom prst="rect">
              <a:avLst/>
            </a:prstGeom>
          </p:spPr>
        </p:pic>
        <p:pic>
          <p:nvPicPr>
            <p:cNvPr id="29" name="Picture 4" descr="Image result for university of vermont 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20303" y="2902991"/>
              <a:ext cx="1523400" cy="1142552"/>
            </a:xfrm>
            <a:prstGeom prst="rect">
              <a:avLst/>
            </a:prstGeom>
            <a:noFill/>
            <a:extLst>
              <a:ext uri="{909E8E84-426E-40DD-AFC4-6F175D3DCCD1}">
                <a14:hiddenFill xmlns:a14="http://schemas.microsoft.com/office/drawing/2010/main">
                  <a:solidFill>
                    <a:srgbClr val="FFFFFF"/>
                  </a:solidFill>
                </a14:hiddenFill>
              </a:ext>
            </a:extLst>
          </p:spPr>
        </p:pic>
      </p:grpSp>
      <p:pic>
        <p:nvPicPr>
          <p:cNvPr id="3074" name="Picture 2" descr="USDA NIFA logo">
            <a:extLst>
              <a:ext uri="{FF2B5EF4-FFF2-40B4-BE49-F238E27FC236}">
                <a16:creationId xmlns:a16="http://schemas.microsoft.com/office/drawing/2014/main" id="{774E4220-5C1D-4EAD-94B6-2D2B820B954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32554" y="1766846"/>
            <a:ext cx="1905000" cy="76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65276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258709D6-9F3A-4299-A8FF-108A54E6A2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898" y="1833502"/>
            <a:ext cx="9055836" cy="3222368"/>
          </a:xfrm>
          <a:prstGeom prst="rect">
            <a:avLst/>
          </a:prstGeom>
        </p:spPr>
      </p:pic>
      <p:sp>
        <p:nvSpPr>
          <p:cNvPr id="2" name="Title 1">
            <a:extLst>
              <a:ext uri="{FF2B5EF4-FFF2-40B4-BE49-F238E27FC236}">
                <a16:creationId xmlns:a16="http://schemas.microsoft.com/office/drawing/2014/main" id="{8614F4E1-77C7-4605-93DA-3969DF9C6EDF}"/>
              </a:ext>
            </a:extLst>
          </p:cNvPr>
          <p:cNvSpPr>
            <a:spLocks noGrp="1"/>
          </p:cNvSpPr>
          <p:nvPr>
            <p:ph type="title"/>
          </p:nvPr>
        </p:nvSpPr>
        <p:spPr>
          <a:xfrm>
            <a:off x="691062" y="233520"/>
            <a:ext cx="7680960" cy="1371600"/>
          </a:xfrm>
        </p:spPr>
        <p:txBody>
          <a:bodyPr>
            <a:normAutofit/>
          </a:bodyPr>
          <a:lstStyle/>
          <a:p>
            <a:pPr algn="ctr"/>
            <a:r>
              <a:rPr lang="en-US" sz="3200" dirty="0">
                <a:latin typeface="Arial" panose="020B0604020202020204" pitchFamily="34" charset="0"/>
                <a:cs typeface="Arial" panose="020B0604020202020204" pitchFamily="34" charset="0"/>
              </a:rPr>
              <a:t>Sugar Maple Growth: </a:t>
            </a:r>
            <a:br>
              <a:rPr lang="en-US" sz="3200" dirty="0">
                <a:latin typeface="Arial" panose="020B0604020202020204" pitchFamily="34" charset="0"/>
                <a:cs typeface="Arial" panose="020B0604020202020204" pitchFamily="34" charset="0"/>
              </a:rPr>
            </a:br>
            <a:r>
              <a:rPr lang="en-US" sz="3200" dirty="0">
                <a:latin typeface="Arial" panose="020B0604020202020204" pitchFamily="34" charset="0"/>
                <a:cs typeface="Arial" panose="020B0604020202020204" pitchFamily="34" charset="0"/>
              </a:rPr>
              <a:t>basal area increment (BAI)</a:t>
            </a:r>
          </a:p>
        </p:txBody>
      </p:sp>
      <p:sp>
        <p:nvSpPr>
          <p:cNvPr id="3" name="Slide Number Placeholder 2">
            <a:extLst>
              <a:ext uri="{FF2B5EF4-FFF2-40B4-BE49-F238E27FC236}">
                <a16:creationId xmlns:a16="http://schemas.microsoft.com/office/drawing/2014/main" id="{234FF09F-904F-4F58-8AB2-8CAABAEB7D98}"/>
              </a:ext>
            </a:extLst>
          </p:cNvPr>
          <p:cNvSpPr>
            <a:spLocks noGrp="1"/>
          </p:cNvSpPr>
          <p:nvPr>
            <p:ph type="sldNum" sz="quarter" idx="12"/>
          </p:nvPr>
        </p:nvSpPr>
        <p:spPr>
          <a:xfrm>
            <a:off x="7823382" y="6307958"/>
            <a:ext cx="1097280" cy="274320"/>
          </a:xfrm>
        </p:spPr>
        <p:txBody>
          <a:bodyPr/>
          <a:lstStyle/>
          <a:p>
            <a:fld id="{AE9EF46E-74F3-4AED-8639-5EA18AE35E07}" type="slidenum">
              <a:rPr lang="en-US" smtClean="0"/>
              <a:pPr/>
              <a:t>20</a:t>
            </a:fld>
            <a:endParaRPr lang="en-US" dirty="0"/>
          </a:p>
        </p:txBody>
      </p:sp>
      <p:sp>
        <p:nvSpPr>
          <p:cNvPr id="20" name="TextBox 19">
            <a:extLst>
              <a:ext uri="{FF2B5EF4-FFF2-40B4-BE49-F238E27FC236}">
                <a16:creationId xmlns:a16="http://schemas.microsoft.com/office/drawing/2014/main" id="{E553E140-48FD-4FA9-A0D4-EB721142C117}"/>
              </a:ext>
            </a:extLst>
          </p:cNvPr>
          <p:cNvSpPr txBox="1"/>
          <p:nvPr/>
        </p:nvSpPr>
        <p:spPr>
          <a:xfrm>
            <a:off x="2245415" y="5284252"/>
            <a:ext cx="4957263" cy="646331"/>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No differences in growth among sites</a:t>
            </a:r>
          </a:p>
          <a:p>
            <a:pPr algn="ctr"/>
            <a:r>
              <a:rPr lang="en-US" dirty="0">
                <a:latin typeface="Arial" panose="020B0604020202020204" pitchFamily="34" charset="0"/>
                <a:cs typeface="Arial" panose="020B0604020202020204" pitchFamily="34" charset="0"/>
              </a:rPr>
              <a:t>based on age, size, or elevation class </a:t>
            </a:r>
            <a:endParaRPr lang="en-US"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522403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BA7E7C7A-8B4E-4ABF-B022-02CA6D4614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898" y="1833502"/>
            <a:ext cx="9055836" cy="3222368"/>
          </a:xfrm>
          <a:prstGeom prst="rect">
            <a:avLst/>
          </a:prstGeom>
        </p:spPr>
      </p:pic>
      <p:sp>
        <p:nvSpPr>
          <p:cNvPr id="2" name="Title 1">
            <a:extLst>
              <a:ext uri="{FF2B5EF4-FFF2-40B4-BE49-F238E27FC236}">
                <a16:creationId xmlns:a16="http://schemas.microsoft.com/office/drawing/2014/main" id="{8614F4E1-77C7-4605-93DA-3969DF9C6EDF}"/>
              </a:ext>
            </a:extLst>
          </p:cNvPr>
          <p:cNvSpPr>
            <a:spLocks noGrp="1"/>
          </p:cNvSpPr>
          <p:nvPr>
            <p:ph type="title"/>
          </p:nvPr>
        </p:nvSpPr>
        <p:spPr>
          <a:xfrm>
            <a:off x="691062" y="233520"/>
            <a:ext cx="7680960" cy="1371600"/>
          </a:xfrm>
        </p:spPr>
        <p:txBody>
          <a:bodyPr>
            <a:normAutofit/>
          </a:bodyPr>
          <a:lstStyle/>
          <a:p>
            <a:pPr algn="ctr"/>
            <a:r>
              <a:rPr lang="en-US" sz="3200" dirty="0">
                <a:latin typeface="Arial" panose="020B0604020202020204" pitchFamily="34" charset="0"/>
                <a:cs typeface="Arial" panose="020B0604020202020204" pitchFamily="34" charset="0"/>
              </a:rPr>
              <a:t>Sugar Maple Growth: </a:t>
            </a:r>
            <a:br>
              <a:rPr lang="en-US" sz="3200" dirty="0">
                <a:latin typeface="Arial" panose="020B0604020202020204" pitchFamily="34" charset="0"/>
                <a:cs typeface="Arial" panose="020B0604020202020204" pitchFamily="34" charset="0"/>
              </a:rPr>
            </a:br>
            <a:r>
              <a:rPr lang="en-US" sz="3200" dirty="0">
                <a:latin typeface="Arial" panose="020B0604020202020204" pitchFamily="34" charset="0"/>
                <a:cs typeface="Arial" panose="020B0604020202020204" pitchFamily="34" charset="0"/>
              </a:rPr>
              <a:t>basal area increment (BAI)</a:t>
            </a:r>
          </a:p>
        </p:txBody>
      </p:sp>
      <p:sp>
        <p:nvSpPr>
          <p:cNvPr id="3" name="Slide Number Placeholder 2">
            <a:extLst>
              <a:ext uri="{FF2B5EF4-FFF2-40B4-BE49-F238E27FC236}">
                <a16:creationId xmlns:a16="http://schemas.microsoft.com/office/drawing/2014/main" id="{234FF09F-904F-4F58-8AB2-8CAABAEB7D98}"/>
              </a:ext>
            </a:extLst>
          </p:cNvPr>
          <p:cNvSpPr>
            <a:spLocks noGrp="1"/>
          </p:cNvSpPr>
          <p:nvPr>
            <p:ph type="sldNum" sz="quarter" idx="12"/>
          </p:nvPr>
        </p:nvSpPr>
        <p:spPr>
          <a:xfrm>
            <a:off x="7823382" y="6307958"/>
            <a:ext cx="1097280" cy="274320"/>
          </a:xfrm>
        </p:spPr>
        <p:txBody>
          <a:bodyPr/>
          <a:lstStyle/>
          <a:p>
            <a:fld id="{AE9EF46E-74F3-4AED-8639-5EA18AE35E07}" type="slidenum">
              <a:rPr lang="en-US" smtClean="0"/>
              <a:pPr/>
              <a:t>21</a:t>
            </a:fld>
            <a:endParaRPr lang="en-US" dirty="0"/>
          </a:p>
        </p:txBody>
      </p:sp>
      <p:cxnSp>
        <p:nvCxnSpPr>
          <p:cNvPr id="14" name="Straight Connector 13">
            <a:extLst>
              <a:ext uri="{FF2B5EF4-FFF2-40B4-BE49-F238E27FC236}">
                <a16:creationId xmlns:a16="http://schemas.microsoft.com/office/drawing/2014/main" id="{6D7E087F-2778-42C9-98AB-DE4B937D6485}"/>
              </a:ext>
            </a:extLst>
          </p:cNvPr>
          <p:cNvCxnSpPr>
            <a:cxnSpLocks/>
          </p:cNvCxnSpPr>
          <p:nvPr/>
        </p:nvCxnSpPr>
        <p:spPr>
          <a:xfrm flipV="1">
            <a:off x="4765006" y="1833502"/>
            <a:ext cx="0" cy="2904435"/>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6E5E78A2-7609-4F93-824F-B5AE22B5EEB7}"/>
              </a:ext>
            </a:extLst>
          </p:cNvPr>
          <p:cNvSpPr txBox="1"/>
          <p:nvPr/>
        </p:nvSpPr>
        <p:spPr>
          <a:xfrm>
            <a:off x="875590" y="5402217"/>
            <a:ext cx="7496432"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Significantly less growth in second half of chronology (t= -2.32, p=0.03)</a:t>
            </a:r>
          </a:p>
        </p:txBody>
      </p:sp>
    </p:spTree>
    <p:extLst>
      <p:ext uri="{BB962C8B-B14F-4D97-AF65-F5344CB8AC3E}">
        <p14:creationId xmlns:p14="http://schemas.microsoft.com/office/powerpoint/2010/main" val="18768593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9419F33-7FA8-4CB7-993F-EE8371EFEA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898" y="1833502"/>
            <a:ext cx="9055836" cy="3222368"/>
          </a:xfrm>
          <a:prstGeom prst="rect">
            <a:avLst/>
          </a:prstGeom>
        </p:spPr>
      </p:pic>
      <p:sp>
        <p:nvSpPr>
          <p:cNvPr id="2" name="Title 1">
            <a:extLst>
              <a:ext uri="{FF2B5EF4-FFF2-40B4-BE49-F238E27FC236}">
                <a16:creationId xmlns:a16="http://schemas.microsoft.com/office/drawing/2014/main" id="{8614F4E1-77C7-4605-93DA-3969DF9C6EDF}"/>
              </a:ext>
            </a:extLst>
          </p:cNvPr>
          <p:cNvSpPr>
            <a:spLocks noGrp="1"/>
          </p:cNvSpPr>
          <p:nvPr>
            <p:ph type="title"/>
          </p:nvPr>
        </p:nvSpPr>
        <p:spPr>
          <a:xfrm>
            <a:off x="691062" y="233520"/>
            <a:ext cx="7680960" cy="1371600"/>
          </a:xfrm>
        </p:spPr>
        <p:txBody>
          <a:bodyPr>
            <a:normAutofit/>
          </a:bodyPr>
          <a:lstStyle/>
          <a:p>
            <a:pPr algn="ctr"/>
            <a:r>
              <a:rPr lang="en-US" sz="3200" dirty="0">
                <a:latin typeface="Arial" panose="020B0604020202020204" pitchFamily="34" charset="0"/>
                <a:cs typeface="Arial" panose="020B0604020202020204" pitchFamily="34" charset="0"/>
              </a:rPr>
              <a:t>Sugar Maple Growth: </a:t>
            </a:r>
            <a:br>
              <a:rPr lang="en-US" sz="3200" dirty="0">
                <a:latin typeface="Arial" panose="020B0604020202020204" pitchFamily="34" charset="0"/>
                <a:cs typeface="Arial" panose="020B0604020202020204" pitchFamily="34" charset="0"/>
              </a:rPr>
            </a:br>
            <a:r>
              <a:rPr lang="en-US" sz="3200" dirty="0">
                <a:latin typeface="Arial" panose="020B0604020202020204" pitchFamily="34" charset="0"/>
                <a:cs typeface="Arial" panose="020B0604020202020204" pitchFamily="34" charset="0"/>
              </a:rPr>
              <a:t>basal area increment (BAI)</a:t>
            </a:r>
          </a:p>
        </p:txBody>
      </p:sp>
      <p:sp>
        <p:nvSpPr>
          <p:cNvPr id="3" name="Slide Number Placeholder 2">
            <a:extLst>
              <a:ext uri="{FF2B5EF4-FFF2-40B4-BE49-F238E27FC236}">
                <a16:creationId xmlns:a16="http://schemas.microsoft.com/office/drawing/2014/main" id="{234FF09F-904F-4F58-8AB2-8CAABAEB7D98}"/>
              </a:ext>
            </a:extLst>
          </p:cNvPr>
          <p:cNvSpPr>
            <a:spLocks noGrp="1"/>
          </p:cNvSpPr>
          <p:nvPr>
            <p:ph type="sldNum" sz="quarter" idx="12"/>
          </p:nvPr>
        </p:nvSpPr>
        <p:spPr>
          <a:xfrm>
            <a:off x="7823382" y="6307958"/>
            <a:ext cx="1097280" cy="274320"/>
          </a:xfrm>
        </p:spPr>
        <p:txBody>
          <a:bodyPr/>
          <a:lstStyle/>
          <a:p>
            <a:fld id="{AE9EF46E-74F3-4AED-8639-5EA18AE35E07}" type="slidenum">
              <a:rPr lang="en-US" smtClean="0"/>
              <a:pPr/>
              <a:t>22</a:t>
            </a:fld>
            <a:endParaRPr lang="en-US" dirty="0"/>
          </a:p>
        </p:txBody>
      </p:sp>
      <p:sp>
        <p:nvSpPr>
          <p:cNvPr id="4" name="Rectangle 3">
            <a:extLst>
              <a:ext uri="{FF2B5EF4-FFF2-40B4-BE49-F238E27FC236}">
                <a16:creationId xmlns:a16="http://schemas.microsoft.com/office/drawing/2014/main" id="{28129A2C-FBA1-4826-8B22-BA2781BC0DFC}"/>
              </a:ext>
            </a:extLst>
          </p:cNvPr>
          <p:cNvSpPr/>
          <p:nvPr/>
        </p:nvSpPr>
        <p:spPr>
          <a:xfrm>
            <a:off x="4752473" y="1833503"/>
            <a:ext cx="4324629" cy="2892594"/>
          </a:xfrm>
          <a:prstGeom prst="rect">
            <a:avLst/>
          </a:prstGeom>
          <a:no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6E5E78A2-7609-4F93-824F-B5AE22B5EEB7}"/>
              </a:ext>
            </a:extLst>
          </p:cNvPr>
          <p:cNvSpPr txBox="1"/>
          <p:nvPr/>
        </p:nvSpPr>
        <p:spPr>
          <a:xfrm>
            <a:off x="616109" y="1928285"/>
            <a:ext cx="3404935" cy="646331"/>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variability among sites: what is driving this?</a:t>
            </a:r>
          </a:p>
        </p:txBody>
      </p:sp>
      <p:sp>
        <p:nvSpPr>
          <p:cNvPr id="11" name="TextBox 10">
            <a:extLst>
              <a:ext uri="{FF2B5EF4-FFF2-40B4-BE49-F238E27FC236}">
                <a16:creationId xmlns:a16="http://schemas.microsoft.com/office/drawing/2014/main" id="{3C2BC67C-7C9B-4702-8853-C8FD21FBB543}"/>
              </a:ext>
            </a:extLst>
          </p:cNvPr>
          <p:cNvSpPr txBox="1"/>
          <p:nvPr/>
        </p:nvSpPr>
        <p:spPr>
          <a:xfrm>
            <a:off x="968726" y="5915294"/>
            <a:ext cx="7606896" cy="646331"/>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Next steps: statistical shift in slope, significant differences of SE between the two time periods, other explanations for variability?</a:t>
            </a:r>
            <a:endParaRPr lang="en-US" dirty="0">
              <a:solidFill>
                <a:srgbClr val="FF0000"/>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A77E3D66-622A-4F44-9E7A-00EE1C32DD45}"/>
              </a:ext>
            </a:extLst>
          </p:cNvPr>
          <p:cNvSpPr txBox="1"/>
          <p:nvPr/>
        </p:nvSpPr>
        <p:spPr>
          <a:xfrm>
            <a:off x="968726" y="5146449"/>
            <a:ext cx="7606896" cy="646331"/>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Within 1985-2014 period: no differences in growth among sites based on elevation, age, or size class. </a:t>
            </a:r>
            <a:endParaRPr lang="en-US"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27730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1" grpId="0"/>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450" y="505081"/>
            <a:ext cx="7680960" cy="1371600"/>
          </a:xfrm>
        </p:spPr>
        <p:txBody>
          <a:bodyPr>
            <a:normAutofit/>
          </a:bodyPr>
          <a:lstStyle/>
          <a:p>
            <a:pPr algn="ctr"/>
            <a:r>
              <a:rPr lang="en-US" sz="2475" b="1" dirty="0">
                <a:solidFill>
                  <a:schemeClr val="accent5">
                    <a:lumMod val="75000"/>
                  </a:schemeClr>
                </a:solidFill>
                <a:latin typeface="Arial" panose="020B0604020202020204" pitchFamily="34" charset="0"/>
                <a:cs typeface="Arial" panose="020B0604020202020204" pitchFamily="34" charset="0"/>
              </a:rPr>
              <a:t>Summary of Growth</a:t>
            </a:r>
          </a:p>
        </p:txBody>
      </p:sp>
      <p:sp>
        <p:nvSpPr>
          <p:cNvPr id="3" name="Content Placeholder 2">
            <a:extLst>
              <a:ext uri="{FF2B5EF4-FFF2-40B4-BE49-F238E27FC236}">
                <a16:creationId xmlns:a16="http://schemas.microsoft.com/office/drawing/2014/main" id="{F56D1BA9-382F-45A8-81E8-E4AEE5D5C11C}"/>
              </a:ext>
            </a:extLst>
          </p:cNvPr>
          <p:cNvSpPr>
            <a:spLocks noGrp="1"/>
          </p:cNvSpPr>
          <p:nvPr>
            <p:ph idx="1"/>
          </p:nvPr>
        </p:nvSpPr>
        <p:spPr>
          <a:xfrm>
            <a:off x="1463040" y="1876681"/>
            <a:ext cx="7680960" cy="3540217"/>
          </a:xfrm>
        </p:spPr>
        <p:txBody>
          <a:bodyPr/>
          <a:lstStyle/>
          <a:p>
            <a:pPr marL="0" indent="0">
              <a:buNone/>
            </a:pPr>
            <a:r>
              <a:rPr lang="en-US" dirty="0">
                <a:latin typeface="Arial" panose="020B0604020202020204" pitchFamily="34" charset="0"/>
                <a:cs typeface="Arial" panose="020B0604020202020204" pitchFamily="34" charset="0"/>
              </a:rPr>
              <a:t>Absolute growth:</a:t>
            </a:r>
          </a:p>
          <a:p>
            <a:pPr marL="0" indent="0">
              <a:buNone/>
            </a:pPr>
            <a:r>
              <a:rPr lang="en-US" dirty="0">
                <a:latin typeface="Arial" panose="020B0604020202020204" pitchFamily="34" charset="0"/>
                <a:cs typeface="Arial" panose="020B0604020202020204" pitchFamily="34" charset="0"/>
              </a:rPr>
              <a:t>	red oak (26.2 cm</a:t>
            </a:r>
            <a:r>
              <a:rPr lang="en-US" baseline="30000" dirty="0">
                <a:latin typeface="Arial" panose="020B0604020202020204" pitchFamily="34" charset="0"/>
                <a:cs typeface="Arial" panose="020B0604020202020204" pitchFamily="34" charset="0"/>
              </a:rPr>
              <a:t>2</a:t>
            </a:r>
            <a:r>
              <a:rPr lang="en-US" dirty="0">
                <a:latin typeface="Arial" panose="020B0604020202020204" pitchFamily="34" charset="0"/>
                <a:cs typeface="Arial" panose="020B0604020202020204" pitchFamily="34" charset="0"/>
              </a:rPr>
              <a:t>) &gt; sugar maple (19.1 cm</a:t>
            </a:r>
            <a:r>
              <a:rPr lang="en-US" baseline="30000" dirty="0">
                <a:latin typeface="Arial" panose="020B0604020202020204" pitchFamily="34" charset="0"/>
                <a:cs typeface="Arial" panose="020B0604020202020204" pitchFamily="34" charset="0"/>
              </a:rPr>
              <a:t>2</a:t>
            </a:r>
            <a:r>
              <a:rPr lang="en-US" dirty="0">
                <a:latin typeface="Arial" panose="020B0604020202020204" pitchFamily="34" charset="0"/>
                <a:cs typeface="Arial" panose="020B0604020202020204" pitchFamily="34" charset="0"/>
              </a:rPr>
              <a:t>)</a:t>
            </a:r>
          </a:p>
          <a:p>
            <a:pPr marL="0" indent="0">
              <a:buNone/>
            </a:pPr>
            <a:endParaRPr lang="en-US" dirty="0">
              <a:latin typeface="Arial" panose="020B0604020202020204" pitchFamily="34" charset="0"/>
              <a:cs typeface="Arial" panose="020B0604020202020204" pitchFamily="34" charset="0"/>
            </a:endParaRPr>
          </a:p>
          <a:p>
            <a:pPr marL="0" indent="0">
              <a:buNone/>
            </a:pPr>
            <a:endParaRPr lang="en-US" dirty="0">
              <a:latin typeface="Arial" panose="020B0604020202020204" pitchFamily="34" charset="0"/>
              <a:cs typeface="Arial" panose="020B0604020202020204" pitchFamily="34" charset="0"/>
            </a:endParaRPr>
          </a:p>
          <a:p>
            <a:pPr marL="0" indent="0">
              <a:buNone/>
            </a:pPr>
            <a:endParaRPr lang="en-US" dirty="0">
              <a:latin typeface="Arial" panose="020B0604020202020204" pitchFamily="34" charset="0"/>
              <a:cs typeface="Arial" panose="020B0604020202020204" pitchFamily="34" charset="0"/>
            </a:endParaRPr>
          </a:p>
          <a:p>
            <a:pPr marL="0" indent="0">
              <a:buNone/>
            </a:pPr>
            <a:endParaRPr lang="en-US" dirty="0">
              <a:latin typeface="Arial" panose="020B0604020202020204" pitchFamily="34" charset="0"/>
              <a:cs typeface="Arial" panose="020B0604020202020204" pitchFamily="34" charset="0"/>
            </a:endParaRPr>
          </a:p>
          <a:p>
            <a:pPr marL="0" indent="0">
              <a:buNone/>
            </a:pPr>
            <a:endParaRPr lang="en-US" dirty="0">
              <a:latin typeface="Arial" panose="020B0604020202020204" pitchFamily="34" charset="0"/>
              <a:cs typeface="Arial" panose="020B0604020202020204" pitchFamily="34" charset="0"/>
            </a:endParaRPr>
          </a:p>
          <a:p>
            <a:pPr marL="0" indent="0">
              <a:buNone/>
            </a:pPr>
            <a:endParaRPr lang="en-US" dirty="0">
              <a:latin typeface="Arial" panose="020B0604020202020204" pitchFamily="34" charset="0"/>
              <a:cs typeface="Arial" panose="020B0604020202020204" pitchFamily="34" charset="0"/>
            </a:endParaRPr>
          </a:p>
          <a:p>
            <a:pPr marL="0" indent="0">
              <a:buNone/>
            </a:pPr>
            <a:endParaRPr lang="en-US" dirty="0">
              <a:latin typeface="Arial" panose="020B0604020202020204" pitchFamily="34" charset="0"/>
              <a:cs typeface="Arial" panose="020B0604020202020204" pitchFamily="34" charset="0"/>
            </a:endParaRPr>
          </a:p>
        </p:txBody>
      </p:sp>
      <p:sp>
        <p:nvSpPr>
          <p:cNvPr id="6" name="Slide Number Placeholder 5"/>
          <p:cNvSpPr>
            <a:spLocks noGrp="1"/>
          </p:cNvSpPr>
          <p:nvPr>
            <p:ph type="sldNum" sz="quarter" idx="12"/>
          </p:nvPr>
        </p:nvSpPr>
        <p:spPr/>
        <p:txBody>
          <a:bodyPr/>
          <a:lstStyle/>
          <a:p>
            <a:fld id="{AE9EF46E-74F3-4AED-8639-5EA18AE35E07}" type="slidenum">
              <a:rPr lang="en-US" smtClean="0"/>
              <a:t>23</a:t>
            </a:fld>
            <a:endParaRPr lang="en-US"/>
          </a:p>
        </p:txBody>
      </p:sp>
      <p:grpSp>
        <p:nvGrpSpPr>
          <p:cNvPr id="11" name="Group 10"/>
          <p:cNvGrpSpPr/>
          <p:nvPr/>
        </p:nvGrpSpPr>
        <p:grpSpPr>
          <a:xfrm>
            <a:off x="180975" y="173850"/>
            <a:ext cx="1106883" cy="6508044"/>
            <a:chOff x="180975" y="173850"/>
            <a:chExt cx="1106883" cy="6508044"/>
          </a:xfrm>
        </p:grpSpPr>
        <p:pic>
          <p:nvPicPr>
            <p:cNvPr id="12" name="Picture 11"/>
            <p:cNvPicPr>
              <a:picLocks noChangeAspect="1"/>
            </p:cNvPicPr>
            <p:nvPr/>
          </p:nvPicPr>
          <p:blipFill rotWithShape="1">
            <a:blip r:embed="rId3" cstate="print">
              <a:extLst>
                <a:ext uri="{28A0092B-C50C-407E-A947-70E740481C1C}">
                  <a14:useLocalDpi xmlns:a14="http://schemas.microsoft.com/office/drawing/2010/main" val="0"/>
                </a:ext>
              </a:extLst>
            </a:blip>
            <a:srcRect l="60740" t="4986" r="19082" b="5391"/>
            <a:stretch/>
          </p:blipFill>
          <p:spPr>
            <a:xfrm>
              <a:off x="180975" y="173850"/>
              <a:ext cx="1097366" cy="6508044"/>
            </a:xfrm>
            <a:prstGeom prst="rect">
              <a:avLst/>
            </a:prstGeom>
          </p:spPr>
        </p:pic>
        <p:cxnSp>
          <p:nvCxnSpPr>
            <p:cNvPr id="13" name="Straight Connector 12"/>
            <p:cNvCxnSpPr/>
            <p:nvPr/>
          </p:nvCxnSpPr>
          <p:spPr>
            <a:xfrm>
              <a:off x="1287858" y="173850"/>
              <a:ext cx="0" cy="6508044"/>
            </a:xfrm>
            <a:prstGeom prst="line">
              <a:avLst/>
            </a:prstGeom>
            <a:ln w="28575">
              <a:solidFill>
                <a:schemeClr val="accent5">
                  <a:lumMod val="75000"/>
                </a:schemeClr>
              </a:solidFill>
            </a:ln>
            <a:effectLst/>
          </p:spPr>
          <p:style>
            <a:lnRef idx="1">
              <a:schemeClr val="accent1"/>
            </a:lnRef>
            <a:fillRef idx="0">
              <a:schemeClr val="accent1"/>
            </a:fillRef>
            <a:effectRef idx="0">
              <a:schemeClr val="accent1"/>
            </a:effectRef>
            <a:fontRef idx="minor">
              <a:schemeClr val="tx1"/>
            </a:fontRef>
          </p:style>
        </p:cxnSp>
      </p:grpSp>
      <p:graphicFrame>
        <p:nvGraphicFramePr>
          <p:cNvPr id="5" name="Table 4">
            <a:extLst>
              <a:ext uri="{FF2B5EF4-FFF2-40B4-BE49-F238E27FC236}">
                <a16:creationId xmlns:a16="http://schemas.microsoft.com/office/drawing/2014/main" id="{416C2330-0D72-4912-A5AC-6FFC09CA7400}"/>
              </a:ext>
            </a:extLst>
          </p:cNvPr>
          <p:cNvGraphicFramePr>
            <a:graphicFrameLocks noGrp="1"/>
          </p:cNvGraphicFramePr>
          <p:nvPr>
            <p:extLst>
              <p:ext uri="{D42A27DB-BD31-4B8C-83A1-F6EECF244321}">
                <p14:modId xmlns:p14="http://schemas.microsoft.com/office/powerpoint/2010/main" val="888876099"/>
              </p:ext>
            </p:extLst>
          </p:nvPr>
        </p:nvGraphicFramePr>
        <p:xfrm>
          <a:off x="1579179" y="3121262"/>
          <a:ext cx="7018412" cy="2834640"/>
        </p:xfrm>
        <a:graphic>
          <a:graphicData uri="http://schemas.openxmlformats.org/drawingml/2006/table">
            <a:tbl>
              <a:tblPr firstRow="1" bandRow="1">
                <a:tableStyleId>{8A107856-5554-42FB-B03E-39F5DBC370BA}</a:tableStyleId>
              </a:tblPr>
              <a:tblGrid>
                <a:gridCol w="1598919">
                  <a:extLst>
                    <a:ext uri="{9D8B030D-6E8A-4147-A177-3AD203B41FA5}">
                      <a16:colId xmlns:a16="http://schemas.microsoft.com/office/drawing/2014/main" val="1007817517"/>
                    </a:ext>
                  </a:extLst>
                </a:gridCol>
                <a:gridCol w="5419493">
                  <a:extLst>
                    <a:ext uri="{9D8B030D-6E8A-4147-A177-3AD203B41FA5}">
                      <a16:colId xmlns:a16="http://schemas.microsoft.com/office/drawing/2014/main" val="1266200548"/>
                    </a:ext>
                  </a:extLst>
                </a:gridCol>
              </a:tblGrid>
              <a:tr h="457200">
                <a:tc>
                  <a:txBody>
                    <a:bodyPr/>
                    <a:lstStyle/>
                    <a:p>
                      <a:r>
                        <a:rPr lang="en-US" dirty="0">
                          <a:latin typeface="Arial" panose="020B0604020202020204" pitchFamily="34" charset="0"/>
                          <a:cs typeface="Arial" panose="020B0604020202020204" pitchFamily="34" charset="0"/>
                        </a:rPr>
                        <a:t>Species</a:t>
                      </a:r>
                    </a:p>
                  </a:txBody>
                  <a:tcPr/>
                </a:tc>
                <a:tc>
                  <a:txBody>
                    <a:bodyPr/>
                    <a:lstStyle/>
                    <a:p>
                      <a:r>
                        <a:rPr lang="en-US" dirty="0">
                          <a:latin typeface="Arial" panose="020B0604020202020204" pitchFamily="34" charset="0"/>
                          <a:cs typeface="Arial" panose="020B0604020202020204" pitchFamily="34" charset="0"/>
                        </a:rPr>
                        <a:t>Significant growth trends</a:t>
                      </a:r>
                    </a:p>
                  </a:txBody>
                  <a:tcPr/>
                </a:tc>
                <a:extLst>
                  <a:ext uri="{0D108BD9-81ED-4DB2-BD59-A6C34878D82A}">
                    <a16:rowId xmlns:a16="http://schemas.microsoft.com/office/drawing/2014/main" val="3406962697"/>
                  </a:ext>
                </a:extLst>
              </a:tr>
              <a:tr h="457200">
                <a:tc>
                  <a:txBody>
                    <a:bodyPr/>
                    <a:lstStyle/>
                    <a:p>
                      <a:r>
                        <a:rPr lang="en-US" b="1" dirty="0">
                          <a:latin typeface="Arial" panose="020B0604020202020204" pitchFamily="34" charset="0"/>
                          <a:cs typeface="Arial" panose="020B0604020202020204" pitchFamily="34" charset="0"/>
                        </a:rPr>
                        <a:t>red oak</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-Sites with smaller trees are growing marginally less than sites with larger trees (t=-1.9, p=0.05)</a:t>
                      </a:r>
                    </a:p>
                    <a:p>
                      <a:r>
                        <a:rPr lang="en-US" dirty="0">
                          <a:latin typeface="Arial" panose="020B0604020202020204" pitchFamily="34" charset="0"/>
                          <a:cs typeface="Arial" panose="020B0604020202020204" pitchFamily="34" charset="0"/>
                        </a:rPr>
                        <a:t>-Higher elevation sites (&gt;236m) are growing marginally less than lower elevation sites(t=-1.7, p=0.07)</a:t>
                      </a:r>
                    </a:p>
                  </a:txBody>
                  <a:tcPr/>
                </a:tc>
                <a:extLst>
                  <a:ext uri="{0D108BD9-81ED-4DB2-BD59-A6C34878D82A}">
                    <a16:rowId xmlns:a16="http://schemas.microsoft.com/office/drawing/2014/main" val="4230737911"/>
                  </a:ext>
                </a:extLst>
              </a:tr>
              <a:tr h="457200">
                <a:tc>
                  <a:txBody>
                    <a:bodyPr/>
                    <a:lstStyle/>
                    <a:p>
                      <a:r>
                        <a:rPr lang="en-US" b="1" dirty="0">
                          <a:latin typeface="Arial" panose="020B0604020202020204" pitchFamily="34" charset="0"/>
                          <a:cs typeface="Arial" panose="020B0604020202020204" pitchFamily="34" charset="0"/>
                        </a:rPr>
                        <a:t>sugar maple</a:t>
                      </a:r>
                    </a:p>
                  </a:txBody>
                  <a:tcPr/>
                </a:tc>
                <a:tc>
                  <a:txBody>
                    <a:bodyPr/>
                    <a:lstStyle/>
                    <a:p>
                      <a:r>
                        <a:rPr lang="en-US" dirty="0">
                          <a:latin typeface="Arial" panose="020B0604020202020204" pitchFamily="34" charset="0"/>
                          <a:cs typeface="Arial" panose="020B0604020202020204" pitchFamily="34" charset="0"/>
                        </a:rPr>
                        <a:t>-Second half of chronology (1985-2014) significantly less growth than first half of chronology (1955-1948; t= -2.32, p=0.03)</a:t>
                      </a:r>
                    </a:p>
                  </a:txBody>
                  <a:tcPr/>
                </a:tc>
                <a:extLst>
                  <a:ext uri="{0D108BD9-81ED-4DB2-BD59-A6C34878D82A}">
                    <a16:rowId xmlns:a16="http://schemas.microsoft.com/office/drawing/2014/main" val="2372720029"/>
                  </a:ext>
                </a:extLst>
              </a:tr>
            </a:tbl>
          </a:graphicData>
        </a:graphic>
      </p:graphicFrame>
      <p:pic>
        <p:nvPicPr>
          <p:cNvPr id="18" name="Picture 17">
            <a:extLst>
              <a:ext uri="{FF2B5EF4-FFF2-40B4-BE49-F238E27FC236}">
                <a16:creationId xmlns:a16="http://schemas.microsoft.com/office/drawing/2014/main" id="{537B3124-BB8B-4AE1-BC2D-AC3CD2A361E5}"/>
              </a:ext>
            </a:extLst>
          </p:cNvPr>
          <p:cNvPicPr>
            <a:picLocks noChangeAspect="1"/>
          </p:cNvPicPr>
          <p:nvPr/>
        </p:nvPicPr>
        <p:blipFill rotWithShape="1">
          <a:blip r:embed="rId4"/>
          <a:srcRect r="13727"/>
          <a:stretch/>
        </p:blipFill>
        <p:spPr>
          <a:xfrm rot="16200000">
            <a:off x="5646449" y="508254"/>
            <a:ext cx="1450274" cy="1261822"/>
          </a:xfrm>
          <a:prstGeom prst="ellipse">
            <a:avLst/>
          </a:prstGeom>
        </p:spPr>
      </p:pic>
      <p:pic>
        <p:nvPicPr>
          <p:cNvPr id="19" name="Picture 18">
            <a:extLst>
              <a:ext uri="{FF2B5EF4-FFF2-40B4-BE49-F238E27FC236}">
                <a16:creationId xmlns:a16="http://schemas.microsoft.com/office/drawing/2014/main" id="{24233EF2-DFBB-44BC-AF4B-AB7A4C96D1D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73580" y="687096"/>
            <a:ext cx="1505841" cy="1134590"/>
          </a:xfrm>
          <a:prstGeom prst="ellipse">
            <a:avLst/>
          </a:prstGeom>
        </p:spPr>
      </p:pic>
    </p:spTree>
    <p:extLst>
      <p:ext uri="{BB962C8B-B14F-4D97-AF65-F5344CB8AC3E}">
        <p14:creationId xmlns:p14="http://schemas.microsoft.com/office/powerpoint/2010/main" val="317568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8563" y="3443057"/>
            <a:ext cx="5272541" cy="1940282"/>
          </a:xfrm>
        </p:spPr>
        <p:txBody>
          <a:bodyPr>
            <a:normAutofit/>
          </a:bodyPr>
          <a:lstStyle/>
          <a:p>
            <a:pPr algn="ctr"/>
            <a:r>
              <a:rPr lang="en-US" sz="4400" b="1" dirty="0">
                <a:solidFill>
                  <a:schemeClr val="accent5">
                    <a:lumMod val="75000"/>
                  </a:schemeClr>
                </a:solidFill>
                <a:latin typeface="Arial" panose="020B0604020202020204" pitchFamily="34" charset="0"/>
                <a:cs typeface="Arial" panose="020B0604020202020204" pitchFamily="34" charset="0"/>
              </a:rPr>
              <a:t>Climate-Growth </a:t>
            </a:r>
            <a:br>
              <a:rPr lang="en-US" sz="4400" b="1" dirty="0">
                <a:solidFill>
                  <a:schemeClr val="accent5">
                    <a:lumMod val="75000"/>
                  </a:schemeClr>
                </a:solidFill>
                <a:latin typeface="Arial" panose="020B0604020202020204" pitchFamily="34" charset="0"/>
                <a:cs typeface="Arial" panose="020B0604020202020204" pitchFamily="34" charset="0"/>
              </a:rPr>
            </a:br>
            <a:r>
              <a:rPr lang="en-US" sz="4400" b="1" dirty="0">
                <a:solidFill>
                  <a:schemeClr val="accent5">
                    <a:lumMod val="75000"/>
                  </a:schemeClr>
                </a:solidFill>
                <a:latin typeface="Arial" panose="020B0604020202020204" pitchFamily="34" charset="0"/>
                <a:cs typeface="Arial" panose="020B0604020202020204" pitchFamily="34" charset="0"/>
              </a:rPr>
              <a:t>Relationships</a:t>
            </a:r>
            <a:endParaRPr lang="en-US" sz="2800" b="1" dirty="0">
              <a:solidFill>
                <a:schemeClr val="accent5">
                  <a:lumMod val="75000"/>
                </a:schemeClr>
              </a:solidFill>
              <a:latin typeface="Arial" panose="020B0604020202020204" pitchFamily="34" charset="0"/>
              <a:cs typeface="Arial" panose="020B0604020202020204" pitchFamily="34" charset="0"/>
            </a:endParaRPr>
          </a:p>
        </p:txBody>
      </p:sp>
      <p:sp>
        <p:nvSpPr>
          <p:cNvPr id="6" name="Slide Number Placeholder 5"/>
          <p:cNvSpPr>
            <a:spLocks noGrp="1"/>
          </p:cNvSpPr>
          <p:nvPr>
            <p:ph type="sldNum" sz="quarter" idx="12"/>
          </p:nvPr>
        </p:nvSpPr>
        <p:spPr/>
        <p:txBody>
          <a:bodyPr/>
          <a:lstStyle/>
          <a:p>
            <a:fld id="{AE9EF46E-74F3-4AED-8639-5EA18AE35E07}" type="slidenum">
              <a:rPr lang="en-US" smtClean="0"/>
              <a:t>24</a:t>
            </a:fld>
            <a:endParaRPr lang="en-US"/>
          </a:p>
        </p:txBody>
      </p:sp>
      <p:grpSp>
        <p:nvGrpSpPr>
          <p:cNvPr id="9" name="Group 8"/>
          <p:cNvGrpSpPr/>
          <p:nvPr/>
        </p:nvGrpSpPr>
        <p:grpSpPr>
          <a:xfrm>
            <a:off x="180975" y="173850"/>
            <a:ext cx="1106883" cy="6508044"/>
            <a:chOff x="180975" y="173850"/>
            <a:chExt cx="1106883" cy="6508044"/>
          </a:xfrm>
        </p:grpSpPr>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l="60740" t="4986" r="19082" b="5391"/>
            <a:stretch/>
          </p:blipFill>
          <p:spPr>
            <a:xfrm>
              <a:off x="180975" y="173850"/>
              <a:ext cx="1097366" cy="6508044"/>
            </a:xfrm>
            <a:prstGeom prst="rect">
              <a:avLst/>
            </a:prstGeom>
          </p:spPr>
        </p:pic>
        <p:cxnSp>
          <p:nvCxnSpPr>
            <p:cNvPr id="11" name="Straight Connector 10"/>
            <p:cNvCxnSpPr/>
            <p:nvPr/>
          </p:nvCxnSpPr>
          <p:spPr>
            <a:xfrm>
              <a:off x="1287858" y="173850"/>
              <a:ext cx="0" cy="6508044"/>
            </a:xfrm>
            <a:prstGeom prst="line">
              <a:avLst/>
            </a:prstGeom>
            <a:ln w="28575">
              <a:solidFill>
                <a:schemeClr val="accent5">
                  <a:lumMod val="75000"/>
                </a:schemeClr>
              </a:solidFill>
            </a:ln>
            <a:effectLst/>
          </p:spPr>
          <p:style>
            <a:lnRef idx="1">
              <a:schemeClr val="accent1"/>
            </a:lnRef>
            <a:fillRef idx="0">
              <a:schemeClr val="accent1"/>
            </a:fillRef>
            <a:effectRef idx="0">
              <a:schemeClr val="accent1"/>
            </a:effectRef>
            <a:fontRef idx="minor">
              <a:schemeClr val="tx1"/>
            </a:fontRef>
          </p:style>
        </p:cxnSp>
      </p:grpSp>
      <p:pic>
        <p:nvPicPr>
          <p:cNvPr id="7" name="Picture 6">
            <a:extLst>
              <a:ext uri="{FF2B5EF4-FFF2-40B4-BE49-F238E27FC236}">
                <a16:creationId xmlns:a16="http://schemas.microsoft.com/office/drawing/2014/main" id="{16C470E0-AF99-41B3-AEBA-58D5884DE608}"/>
              </a:ext>
            </a:extLst>
          </p:cNvPr>
          <p:cNvPicPr>
            <a:picLocks noChangeAspect="1"/>
          </p:cNvPicPr>
          <p:nvPr/>
        </p:nvPicPr>
        <p:blipFill>
          <a:blip r:embed="rId4"/>
          <a:stretch>
            <a:fillRect/>
          </a:stretch>
        </p:blipFill>
        <p:spPr>
          <a:xfrm rot="16200000">
            <a:off x="5537902" y="2846404"/>
            <a:ext cx="3819525" cy="2867025"/>
          </a:xfrm>
          <a:prstGeom prst="ellipse">
            <a:avLst/>
          </a:prstGeom>
        </p:spPr>
      </p:pic>
      <p:pic>
        <p:nvPicPr>
          <p:cNvPr id="19" name="Picture 18">
            <a:extLst>
              <a:ext uri="{FF2B5EF4-FFF2-40B4-BE49-F238E27FC236}">
                <a16:creationId xmlns:a16="http://schemas.microsoft.com/office/drawing/2014/main" id="{CC269F58-E6F7-4C1C-8A16-320D8D20CD4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33238" y="418237"/>
            <a:ext cx="3923192" cy="2955965"/>
          </a:xfrm>
          <a:prstGeom prst="ellipse">
            <a:avLst/>
          </a:prstGeom>
        </p:spPr>
      </p:pic>
    </p:spTree>
    <p:extLst>
      <p:ext uri="{BB962C8B-B14F-4D97-AF65-F5344CB8AC3E}">
        <p14:creationId xmlns:p14="http://schemas.microsoft.com/office/powerpoint/2010/main" val="19932195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63404" y="330715"/>
            <a:ext cx="6708618" cy="857250"/>
          </a:xfrm>
        </p:spPr>
        <p:txBody>
          <a:bodyPr>
            <a:normAutofit/>
          </a:bodyPr>
          <a:lstStyle/>
          <a:p>
            <a:pPr algn="ctr"/>
            <a:r>
              <a:rPr lang="en-US" b="1" dirty="0">
                <a:solidFill>
                  <a:schemeClr val="accent5">
                    <a:lumMod val="75000"/>
                  </a:schemeClr>
                </a:solidFill>
                <a:latin typeface="Arial" panose="020B0604020202020204" pitchFamily="34" charset="0"/>
                <a:cs typeface="Arial" panose="020B0604020202020204" pitchFamily="34" charset="0"/>
              </a:rPr>
              <a:t>Ring width index (RWI)</a:t>
            </a:r>
            <a:endParaRPr lang="en-US" sz="2475" b="1" dirty="0">
              <a:solidFill>
                <a:schemeClr val="accent5">
                  <a:lumMod val="75000"/>
                </a:schemeClr>
              </a:solidFill>
              <a:latin typeface="Arial" panose="020B0604020202020204" pitchFamily="34" charset="0"/>
              <a:cs typeface="Arial" panose="020B0604020202020204" pitchFamily="34" charset="0"/>
            </a:endParaRPr>
          </a:p>
        </p:txBody>
      </p:sp>
      <p:sp>
        <p:nvSpPr>
          <p:cNvPr id="6" name="Slide Number Placeholder 5"/>
          <p:cNvSpPr>
            <a:spLocks noGrp="1"/>
          </p:cNvSpPr>
          <p:nvPr>
            <p:ph type="sldNum" sz="quarter" idx="12"/>
          </p:nvPr>
        </p:nvSpPr>
        <p:spPr/>
        <p:txBody>
          <a:bodyPr/>
          <a:lstStyle/>
          <a:p>
            <a:fld id="{AE9EF46E-74F3-4AED-8639-5EA18AE35E07}" type="slidenum">
              <a:rPr lang="en-US" smtClean="0"/>
              <a:t>25</a:t>
            </a:fld>
            <a:endParaRPr lang="en-US"/>
          </a:p>
        </p:txBody>
      </p:sp>
      <p:sp>
        <p:nvSpPr>
          <p:cNvPr id="4" name="Rectangle 3"/>
          <p:cNvSpPr/>
          <p:nvPr/>
        </p:nvSpPr>
        <p:spPr>
          <a:xfrm>
            <a:off x="1467461" y="1763107"/>
            <a:ext cx="7453201" cy="3693319"/>
          </a:xfrm>
          <a:prstGeom prst="rect">
            <a:avLst/>
          </a:prstGeom>
        </p:spPr>
        <p:txBody>
          <a:bodyPr wrap="square">
            <a:spAutoFit/>
          </a:bodyPr>
          <a:lstStyle/>
          <a:p>
            <a:r>
              <a:rPr lang="en-US" dirty="0">
                <a:latin typeface="Arial" panose="020B0604020202020204" pitchFamily="34" charset="0"/>
                <a:cs typeface="Arial" panose="020B0604020202020204" pitchFamily="34" charset="0"/>
              </a:rPr>
              <a:t>-Two-thirds cubic smoothing spline (Cook and Peters 1981): detrended and standardized to a dimensionless index (ring-width index; RWI)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-Autoregressive modeling performed on standardized series to:</a:t>
            </a:r>
          </a:p>
          <a:p>
            <a:r>
              <a:rPr lang="en-US" dirty="0">
                <a:latin typeface="Arial" panose="020B0604020202020204" pitchFamily="34" charset="0"/>
                <a:cs typeface="Arial" panose="020B0604020202020204" pitchFamily="34" charset="0"/>
              </a:rPr>
              <a:t>	1) reduce the influence of endogenous disturbances</a:t>
            </a:r>
          </a:p>
          <a:p>
            <a:r>
              <a:rPr lang="en-US" dirty="0">
                <a:latin typeface="Arial" panose="020B0604020202020204" pitchFamily="34" charset="0"/>
                <a:cs typeface="Arial" panose="020B0604020202020204" pitchFamily="34" charset="0"/>
              </a:rPr>
              <a:t>	2) remove the effects of temporal autocorrelation</a:t>
            </a:r>
          </a:p>
          <a:p>
            <a:r>
              <a:rPr lang="en-US" dirty="0">
                <a:latin typeface="Arial" panose="020B0604020202020204" pitchFamily="34" charset="0"/>
                <a:cs typeface="Arial" panose="020B0604020202020204" pitchFamily="34" charset="0"/>
              </a:rPr>
              <a:t>	3) enhance the common signal</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sym typeface="Wingdings" panose="05000000000000000000" pitchFamily="2" charset="2"/>
              </a:rPr>
              <a:t> </a:t>
            </a:r>
            <a:r>
              <a:rPr lang="en-US" dirty="0">
                <a:latin typeface="Arial" panose="020B0604020202020204" pitchFamily="34" charset="0"/>
                <a:cs typeface="Arial" panose="020B0604020202020204" pitchFamily="34" charset="0"/>
              </a:rPr>
              <a:t>created </a:t>
            </a:r>
            <a:r>
              <a:rPr lang="en-US" dirty="0" err="1">
                <a:latin typeface="Arial" panose="020B0604020202020204" pitchFamily="34" charset="0"/>
                <a:cs typeface="Arial" panose="020B0604020202020204" pitchFamily="34" charset="0"/>
              </a:rPr>
              <a:t>prewhitened</a:t>
            </a:r>
            <a:r>
              <a:rPr lang="en-US" dirty="0">
                <a:latin typeface="Arial" panose="020B0604020202020204" pitchFamily="34" charset="0"/>
                <a:cs typeface="Arial" panose="020B0604020202020204" pitchFamily="34" charset="0"/>
              </a:rPr>
              <a:t> (residual) chronologies (Cook 1985)</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	RWI used in analyses of climate-growth relationships </a:t>
            </a:r>
          </a:p>
        </p:txBody>
      </p:sp>
      <p:grpSp>
        <p:nvGrpSpPr>
          <p:cNvPr id="11" name="Group 10"/>
          <p:cNvGrpSpPr/>
          <p:nvPr/>
        </p:nvGrpSpPr>
        <p:grpSpPr>
          <a:xfrm>
            <a:off x="180975" y="173850"/>
            <a:ext cx="1106883" cy="6508044"/>
            <a:chOff x="180975" y="173850"/>
            <a:chExt cx="1106883" cy="6508044"/>
          </a:xfrm>
        </p:grpSpPr>
        <p:pic>
          <p:nvPicPr>
            <p:cNvPr id="12" name="Picture 11"/>
            <p:cNvPicPr>
              <a:picLocks noChangeAspect="1"/>
            </p:cNvPicPr>
            <p:nvPr/>
          </p:nvPicPr>
          <p:blipFill rotWithShape="1">
            <a:blip r:embed="rId3" cstate="print">
              <a:extLst>
                <a:ext uri="{28A0092B-C50C-407E-A947-70E740481C1C}">
                  <a14:useLocalDpi xmlns:a14="http://schemas.microsoft.com/office/drawing/2010/main" val="0"/>
                </a:ext>
              </a:extLst>
            </a:blip>
            <a:srcRect l="60740" t="4986" r="19082" b="5391"/>
            <a:stretch/>
          </p:blipFill>
          <p:spPr>
            <a:xfrm>
              <a:off x="180975" y="173850"/>
              <a:ext cx="1097366" cy="6508044"/>
            </a:xfrm>
            <a:prstGeom prst="rect">
              <a:avLst/>
            </a:prstGeom>
          </p:spPr>
        </p:pic>
        <p:cxnSp>
          <p:nvCxnSpPr>
            <p:cNvPr id="13" name="Straight Connector 12"/>
            <p:cNvCxnSpPr/>
            <p:nvPr/>
          </p:nvCxnSpPr>
          <p:spPr>
            <a:xfrm>
              <a:off x="1287858" y="173850"/>
              <a:ext cx="0" cy="6508044"/>
            </a:xfrm>
            <a:prstGeom prst="line">
              <a:avLst/>
            </a:prstGeom>
            <a:ln w="28575">
              <a:solidFill>
                <a:schemeClr val="accent5">
                  <a:lumMod val="75000"/>
                </a:schemeClr>
              </a:solidFill>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0079418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021F921-6627-4FE6-A5E4-BC1C414848D3}"/>
              </a:ext>
            </a:extLst>
          </p:cNvPr>
          <p:cNvSpPr>
            <a:spLocks noGrp="1"/>
          </p:cNvSpPr>
          <p:nvPr>
            <p:ph type="title"/>
          </p:nvPr>
        </p:nvSpPr>
        <p:spPr>
          <a:xfrm>
            <a:off x="1687612" y="504551"/>
            <a:ext cx="6835575" cy="726358"/>
          </a:xfrm>
        </p:spPr>
        <p:txBody>
          <a:bodyPr>
            <a:normAutofit/>
          </a:bodyPr>
          <a:lstStyle/>
          <a:p>
            <a:pPr algn="ctr"/>
            <a:r>
              <a:rPr lang="en-US" sz="3300" b="1" dirty="0">
                <a:solidFill>
                  <a:srgbClr val="006600"/>
                </a:solidFill>
                <a:latin typeface="Arial" panose="020B0604020202020204" pitchFamily="34" charset="0"/>
                <a:cs typeface="Arial" panose="020B0604020202020204" pitchFamily="34" charset="0"/>
              </a:rPr>
              <a:t>Red oak growth (RWI) in VT</a:t>
            </a:r>
          </a:p>
        </p:txBody>
      </p:sp>
      <p:sp>
        <p:nvSpPr>
          <p:cNvPr id="4" name="Slide Number Placeholder 3">
            <a:extLst>
              <a:ext uri="{FF2B5EF4-FFF2-40B4-BE49-F238E27FC236}">
                <a16:creationId xmlns:a16="http://schemas.microsoft.com/office/drawing/2014/main" id="{EDF7229B-25F6-4203-9BB7-6CA0AA11DD6B}"/>
              </a:ext>
            </a:extLst>
          </p:cNvPr>
          <p:cNvSpPr>
            <a:spLocks noGrp="1"/>
          </p:cNvSpPr>
          <p:nvPr>
            <p:ph type="sldNum" sz="quarter" idx="12"/>
          </p:nvPr>
        </p:nvSpPr>
        <p:spPr/>
        <p:txBody>
          <a:bodyPr/>
          <a:lstStyle/>
          <a:p>
            <a:fld id="{AE9EF46E-74F3-4AED-8639-5EA18AE35E07}" type="slidenum">
              <a:rPr lang="en-US" smtClean="0"/>
              <a:t>26</a:t>
            </a:fld>
            <a:endParaRPr lang="en-US"/>
          </a:p>
        </p:txBody>
      </p:sp>
      <p:grpSp>
        <p:nvGrpSpPr>
          <p:cNvPr id="14" name="Group 13"/>
          <p:cNvGrpSpPr/>
          <p:nvPr/>
        </p:nvGrpSpPr>
        <p:grpSpPr>
          <a:xfrm>
            <a:off x="180975" y="173850"/>
            <a:ext cx="1106883" cy="6508044"/>
            <a:chOff x="180975" y="173850"/>
            <a:chExt cx="1106883" cy="6508044"/>
          </a:xfrm>
        </p:grpSpPr>
        <p:pic>
          <p:nvPicPr>
            <p:cNvPr id="15" name="Picture 14"/>
            <p:cNvPicPr>
              <a:picLocks noChangeAspect="1"/>
            </p:cNvPicPr>
            <p:nvPr/>
          </p:nvPicPr>
          <p:blipFill rotWithShape="1">
            <a:blip r:embed="rId3" cstate="print">
              <a:extLst>
                <a:ext uri="{28A0092B-C50C-407E-A947-70E740481C1C}">
                  <a14:useLocalDpi xmlns:a14="http://schemas.microsoft.com/office/drawing/2010/main" val="0"/>
                </a:ext>
              </a:extLst>
            </a:blip>
            <a:srcRect l="60740" t="4986" r="19082" b="5391"/>
            <a:stretch/>
          </p:blipFill>
          <p:spPr>
            <a:xfrm>
              <a:off x="180975" y="173850"/>
              <a:ext cx="1097366" cy="6508044"/>
            </a:xfrm>
            <a:prstGeom prst="rect">
              <a:avLst/>
            </a:prstGeom>
          </p:spPr>
        </p:pic>
        <p:cxnSp>
          <p:nvCxnSpPr>
            <p:cNvPr id="16" name="Straight Connector 15"/>
            <p:cNvCxnSpPr/>
            <p:nvPr/>
          </p:nvCxnSpPr>
          <p:spPr>
            <a:xfrm>
              <a:off x="1287858" y="173850"/>
              <a:ext cx="0" cy="6508044"/>
            </a:xfrm>
            <a:prstGeom prst="line">
              <a:avLst/>
            </a:prstGeom>
            <a:ln w="28575">
              <a:solidFill>
                <a:schemeClr val="accent5">
                  <a:lumMod val="75000"/>
                </a:schemeClr>
              </a:solidFill>
            </a:ln>
            <a:effectLst/>
          </p:spPr>
          <p:style>
            <a:lnRef idx="1">
              <a:schemeClr val="accent1"/>
            </a:lnRef>
            <a:fillRef idx="0">
              <a:schemeClr val="accent1"/>
            </a:fillRef>
            <a:effectRef idx="0">
              <a:schemeClr val="accent1"/>
            </a:effectRef>
            <a:fontRef idx="minor">
              <a:schemeClr val="tx1"/>
            </a:fontRef>
          </p:style>
        </p:cxnSp>
      </p:grpSp>
      <p:pic>
        <p:nvPicPr>
          <p:cNvPr id="22" name="Content Placeholder 21">
            <a:extLst>
              <a:ext uri="{FF2B5EF4-FFF2-40B4-BE49-F238E27FC236}">
                <a16:creationId xmlns:a16="http://schemas.microsoft.com/office/drawing/2014/main" id="{027983F0-7DA6-441B-9AF1-87B99EF8C86D}"/>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354117" y="1295175"/>
            <a:ext cx="7608908" cy="4267650"/>
          </a:xfrm>
        </p:spPr>
      </p:pic>
    </p:spTree>
    <p:extLst>
      <p:ext uri="{BB962C8B-B14F-4D97-AF65-F5344CB8AC3E}">
        <p14:creationId xmlns:p14="http://schemas.microsoft.com/office/powerpoint/2010/main" val="17079088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021F921-6627-4FE6-A5E4-BC1C414848D3}"/>
              </a:ext>
            </a:extLst>
          </p:cNvPr>
          <p:cNvSpPr>
            <a:spLocks noGrp="1"/>
          </p:cNvSpPr>
          <p:nvPr>
            <p:ph type="title"/>
          </p:nvPr>
        </p:nvSpPr>
        <p:spPr>
          <a:xfrm>
            <a:off x="1687612" y="504551"/>
            <a:ext cx="6835575" cy="726358"/>
          </a:xfrm>
        </p:spPr>
        <p:txBody>
          <a:bodyPr>
            <a:normAutofit/>
          </a:bodyPr>
          <a:lstStyle/>
          <a:p>
            <a:pPr algn="ctr"/>
            <a:r>
              <a:rPr lang="en-US" sz="3300" b="1" dirty="0">
                <a:solidFill>
                  <a:srgbClr val="006600"/>
                </a:solidFill>
                <a:latin typeface="Arial" panose="020B0604020202020204" pitchFamily="34" charset="0"/>
                <a:cs typeface="Arial" panose="020B0604020202020204" pitchFamily="34" charset="0"/>
              </a:rPr>
              <a:t>Sugar maple growth (RWI) in VT</a:t>
            </a:r>
          </a:p>
        </p:txBody>
      </p:sp>
      <p:sp>
        <p:nvSpPr>
          <p:cNvPr id="4" name="Slide Number Placeholder 3">
            <a:extLst>
              <a:ext uri="{FF2B5EF4-FFF2-40B4-BE49-F238E27FC236}">
                <a16:creationId xmlns:a16="http://schemas.microsoft.com/office/drawing/2014/main" id="{EDF7229B-25F6-4203-9BB7-6CA0AA11DD6B}"/>
              </a:ext>
            </a:extLst>
          </p:cNvPr>
          <p:cNvSpPr>
            <a:spLocks noGrp="1"/>
          </p:cNvSpPr>
          <p:nvPr>
            <p:ph type="sldNum" sz="quarter" idx="12"/>
          </p:nvPr>
        </p:nvSpPr>
        <p:spPr/>
        <p:txBody>
          <a:bodyPr/>
          <a:lstStyle/>
          <a:p>
            <a:fld id="{AE9EF46E-74F3-4AED-8639-5EA18AE35E07}" type="slidenum">
              <a:rPr lang="en-US" smtClean="0"/>
              <a:t>27</a:t>
            </a:fld>
            <a:endParaRPr lang="en-US"/>
          </a:p>
        </p:txBody>
      </p:sp>
      <p:sp>
        <p:nvSpPr>
          <p:cNvPr id="13" name="Title 8">
            <a:extLst>
              <a:ext uri="{FF2B5EF4-FFF2-40B4-BE49-F238E27FC236}">
                <a16:creationId xmlns:a16="http://schemas.microsoft.com/office/drawing/2014/main" id="{478C7D41-718E-442E-8AC1-4CBF38175FA8}"/>
              </a:ext>
            </a:extLst>
          </p:cNvPr>
          <p:cNvSpPr txBox="1">
            <a:spLocks/>
          </p:cNvSpPr>
          <p:nvPr/>
        </p:nvSpPr>
        <p:spPr>
          <a:xfrm>
            <a:off x="1297376" y="5638653"/>
            <a:ext cx="7543800" cy="543689"/>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a:lstStyle>
          <a:p>
            <a:pPr algn="ctr"/>
            <a:r>
              <a:rPr lang="en-US" sz="1800" b="1" dirty="0">
                <a:latin typeface="Arial" panose="020B0604020202020204" pitchFamily="34" charset="0"/>
                <a:cs typeface="Arial" panose="020B0604020202020204" pitchFamily="34" charset="0"/>
              </a:rPr>
              <a:t>Which climate variables can best explain this growth?</a:t>
            </a:r>
          </a:p>
        </p:txBody>
      </p:sp>
      <p:grpSp>
        <p:nvGrpSpPr>
          <p:cNvPr id="14" name="Group 13"/>
          <p:cNvGrpSpPr/>
          <p:nvPr/>
        </p:nvGrpSpPr>
        <p:grpSpPr>
          <a:xfrm>
            <a:off x="180975" y="173850"/>
            <a:ext cx="1106883" cy="6508044"/>
            <a:chOff x="180975" y="173850"/>
            <a:chExt cx="1106883" cy="6508044"/>
          </a:xfrm>
        </p:grpSpPr>
        <p:pic>
          <p:nvPicPr>
            <p:cNvPr id="15" name="Picture 14"/>
            <p:cNvPicPr>
              <a:picLocks noChangeAspect="1"/>
            </p:cNvPicPr>
            <p:nvPr/>
          </p:nvPicPr>
          <p:blipFill rotWithShape="1">
            <a:blip r:embed="rId3" cstate="print">
              <a:extLst>
                <a:ext uri="{28A0092B-C50C-407E-A947-70E740481C1C}">
                  <a14:useLocalDpi xmlns:a14="http://schemas.microsoft.com/office/drawing/2010/main" val="0"/>
                </a:ext>
              </a:extLst>
            </a:blip>
            <a:srcRect l="60740" t="4986" r="19082" b="5391"/>
            <a:stretch/>
          </p:blipFill>
          <p:spPr>
            <a:xfrm>
              <a:off x="180975" y="173850"/>
              <a:ext cx="1097366" cy="6508044"/>
            </a:xfrm>
            <a:prstGeom prst="rect">
              <a:avLst/>
            </a:prstGeom>
          </p:spPr>
        </p:pic>
        <p:cxnSp>
          <p:nvCxnSpPr>
            <p:cNvPr id="16" name="Straight Connector 15"/>
            <p:cNvCxnSpPr/>
            <p:nvPr/>
          </p:nvCxnSpPr>
          <p:spPr>
            <a:xfrm>
              <a:off x="1287858" y="173850"/>
              <a:ext cx="0" cy="6508044"/>
            </a:xfrm>
            <a:prstGeom prst="line">
              <a:avLst/>
            </a:prstGeom>
            <a:ln w="28575">
              <a:solidFill>
                <a:schemeClr val="accent5">
                  <a:lumMod val="75000"/>
                </a:schemeClr>
              </a:solidFill>
            </a:ln>
            <a:effectLst/>
          </p:spPr>
          <p:style>
            <a:lnRef idx="1">
              <a:schemeClr val="accent1"/>
            </a:lnRef>
            <a:fillRef idx="0">
              <a:schemeClr val="accent1"/>
            </a:fillRef>
            <a:effectRef idx="0">
              <a:schemeClr val="accent1"/>
            </a:effectRef>
            <a:fontRef idx="minor">
              <a:schemeClr val="tx1"/>
            </a:fontRef>
          </p:style>
        </p:cxnSp>
      </p:grpSp>
      <p:pic>
        <p:nvPicPr>
          <p:cNvPr id="12" name="Content Placeholder 11">
            <a:extLst>
              <a:ext uri="{FF2B5EF4-FFF2-40B4-BE49-F238E27FC236}">
                <a16:creationId xmlns:a16="http://schemas.microsoft.com/office/drawing/2014/main" id="{AEA763D7-1A52-47C3-A55A-5ED752CE4550}"/>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510292" y="1357927"/>
            <a:ext cx="7330876" cy="4111709"/>
          </a:xfrm>
        </p:spPr>
      </p:pic>
    </p:spTree>
    <p:extLst>
      <p:ext uri="{BB962C8B-B14F-4D97-AF65-F5344CB8AC3E}">
        <p14:creationId xmlns:p14="http://schemas.microsoft.com/office/powerpoint/2010/main" val="387409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E9EF46E-74F3-4AED-8639-5EA18AE35E07}" type="slidenum">
              <a:rPr lang="en-US" smtClean="0"/>
              <a:pPr/>
              <a:t>28</a:t>
            </a:fld>
            <a:endParaRPr lang="en-US" dirty="0"/>
          </a:p>
        </p:txBody>
      </p:sp>
      <p:graphicFrame>
        <p:nvGraphicFramePr>
          <p:cNvPr id="3" name="Table 2">
            <a:extLst>
              <a:ext uri="{FF2B5EF4-FFF2-40B4-BE49-F238E27FC236}">
                <a16:creationId xmlns:a16="http://schemas.microsoft.com/office/drawing/2014/main" id="{8B01326C-7927-421D-B061-86C80F7D4BF8}"/>
              </a:ext>
            </a:extLst>
          </p:cNvPr>
          <p:cNvGraphicFramePr>
            <a:graphicFrameLocks noGrp="1"/>
          </p:cNvGraphicFramePr>
          <p:nvPr>
            <p:extLst>
              <p:ext uri="{D42A27DB-BD31-4B8C-83A1-F6EECF244321}">
                <p14:modId xmlns:p14="http://schemas.microsoft.com/office/powerpoint/2010/main" val="798511037"/>
              </p:ext>
            </p:extLst>
          </p:nvPr>
        </p:nvGraphicFramePr>
        <p:xfrm>
          <a:off x="1471001" y="693805"/>
          <a:ext cx="7449661" cy="4191704"/>
        </p:xfrm>
        <a:graphic>
          <a:graphicData uri="http://schemas.openxmlformats.org/drawingml/2006/table">
            <a:tbl>
              <a:tblPr firstRow="1" firstCol="1" bandRow="1">
                <a:tableStyleId>{5940675A-B579-460E-94D1-54222C63F5DA}</a:tableStyleId>
              </a:tblPr>
              <a:tblGrid>
                <a:gridCol w="1752981">
                  <a:extLst>
                    <a:ext uri="{9D8B030D-6E8A-4147-A177-3AD203B41FA5}">
                      <a16:colId xmlns:a16="http://schemas.microsoft.com/office/drawing/2014/main" val="2689009576"/>
                    </a:ext>
                  </a:extLst>
                </a:gridCol>
                <a:gridCol w="2545514">
                  <a:extLst>
                    <a:ext uri="{9D8B030D-6E8A-4147-A177-3AD203B41FA5}">
                      <a16:colId xmlns:a16="http://schemas.microsoft.com/office/drawing/2014/main" val="1145045517"/>
                    </a:ext>
                  </a:extLst>
                </a:gridCol>
                <a:gridCol w="1505867">
                  <a:extLst>
                    <a:ext uri="{9D8B030D-6E8A-4147-A177-3AD203B41FA5}">
                      <a16:colId xmlns:a16="http://schemas.microsoft.com/office/drawing/2014/main" val="2024979041"/>
                    </a:ext>
                  </a:extLst>
                </a:gridCol>
                <a:gridCol w="1645299">
                  <a:extLst>
                    <a:ext uri="{9D8B030D-6E8A-4147-A177-3AD203B41FA5}">
                      <a16:colId xmlns:a16="http://schemas.microsoft.com/office/drawing/2014/main" val="1097084229"/>
                    </a:ext>
                  </a:extLst>
                </a:gridCol>
              </a:tblGrid>
              <a:tr h="487351">
                <a:tc>
                  <a:txBody>
                    <a:bodyPr/>
                    <a:lstStyle/>
                    <a:p>
                      <a:pPr marL="0" marR="0">
                        <a:lnSpc>
                          <a:spcPct val="107000"/>
                        </a:lnSpc>
                        <a:spcBef>
                          <a:spcPts val="0"/>
                        </a:spcBef>
                        <a:spcAft>
                          <a:spcPts val="0"/>
                        </a:spcAft>
                      </a:pPr>
                      <a:r>
                        <a:rPr lang="en-US" sz="1400" b="1" dirty="0">
                          <a:effectLst/>
                          <a:latin typeface="Arial" panose="020B0604020202020204" pitchFamily="34" charset="0"/>
                          <a:cs typeface="Arial" panose="020B0604020202020204" pitchFamily="34" charset="0"/>
                        </a:rPr>
                        <a:t>Data Source</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bg1">
                        <a:lumMod val="75000"/>
                      </a:schemeClr>
                    </a:solidFill>
                  </a:tcPr>
                </a:tc>
                <a:tc>
                  <a:txBody>
                    <a:bodyPr/>
                    <a:lstStyle/>
                    <a:p>
                      <a:pPr marL="0" marR="0">
                        <a:lnSpc>
                          <a:spcPct val="107000"/>
                        </a:lnSpc>
                        <a:spcBef>
                          <a:spcPts val="0"/>
                        </a:spcBef>
                        <a:spcAft>
                          <a:spcPts val="0"/>
                        </a:spcAft>
                      </a:pPr>
                      <a:r>
                        <a:rPr lang="en-US" sz="1400" b="1" dirty="0">
                          <a:effectLst/>
                          <a:latin typeface="Arial" panose="020B0604020202020204" pitchFamily="34" charset="0"/>
                          <a:cs typeface="Arial" panose="020B0604020202020204" pitchFamily="34" charset="0"/>
                        </a:rPr>
                        <a:t>Variables</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bg1">
                        <a:lumMod val="75000"/>
                      </a:schemeClr>
                    </a:solidFill>
                  </a:tcPr>
                </a:tc>
                <a:tc>
                  <a:txBody>
                    <a:bodyPr/>
                    <a:lstStyle/>
                    <a:p>
                      <a:pPr marL="0" marR="0">
                        <a:lnSpc>
                          <a:spcPct val="107000"/>
                        </a:lnSpc>
                        <a:spcBef>
                          <a:spcPts val="0"/>
                        </a:spcBef>
                        <a:spcAft>
                          <a:spcPts val="0"/>
                        </a:spcAft>
                      </a:pPr>
                      <a:r>
                        <a:rPr lang="en-US" sz="1400" b="1" dirty="0">
                          <a:effectLst/>
                          <a:latin typeface="Arial" panose="020B0604020202020204" pitchFamily="34" charset="0"/>
                          <a:cs typeface="Arial" panose="020B0604020202020204" pitchFamily="34" charset="0"/>
                        </a:rPr>
                        <a:t>Spatial Coverage</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bg1">
                        <a:lumMod val="75000"/>
                      </a:schemeClr>
                    </a:solidFill>
                  </a:tcPr>
                </a:tc>
                <a:tc>
                  <a:txBody>
                    <a:bodyPr/>
                    <a:lstStyle/>
                    <a:p>
                      <a:pPr marL="0" marR="0">
                        <a:lnSpc>
                          <a:spcPct val="107000"/>
                        </a:lnSpc>
                        <a:spcBef>
                          <a:spcPts val="0"/>
                        </a:spcBef>
                        <a:spcAft>
                          <a:spcPts val="0"/>
                        </a:spcAft>
                      </a:pPr>
                      <a:r>
                        <a:rPr lang="en-US" sz="1400" b="1" dirty="0">
                          <a:effectLst/>
                          <a:latin typeface="Arial" panose="020B0604020202020204" pitchFamily="34" charset="0"/>
                          <a:cs typeface="Arial" panose="020B0604020202020204" pitchFamily="34" charset="0"/>
                        </a:rPr>
                        <a:t>Temporal Coverage</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bg1">
                        <a:lumMod val="75000"/>
                      </a:schemeClr>
                    </a:solidFill>
                  </a:tcPr>
                </a:tc>
                <a:extLst>
                  <a:ext uri="{0D108BD9-81ED-4DB2-BD59-A6C34878D82A}">
                    <a16:rowId xmlns:a16="http://schemas.microsoft.com/office/drawing/2014/main" val="1111230104"/>
                  </a:ext>
                </a:extLst>
              </a:tr>
              <a:tr h="740565">
                <a:tc>
                  <a:txBody>
                    <a:bodyPr/>
                    <a:lstStyle/>
                    <a:p>
                      <a:pPr marL="0" marR="0">
                        <a:lnSpc>
                          <a:spcPct val="107000"/>
                        </a:lnSpc>
                        <a:spcBef>
                          <a:spcPts val="0"/>
                        </a:spcBef>
                        <a:spcAft>
                          <a:spcPts val="0"/>
                        </a:spcAft>
                      </a:pPr>
                      <a:r>
                        <a:rPr lang="en-US" sz="1400" b="1">
                          <a:effectLst/>
                          <a:latin typeface="Arial" panose="020B0604020202020204" pitchFamily="34" charset="0"/>
                          <a:cs typeface="Arial" panose="020B0604020202020204" pitchFamily="34" charset="0"/>
                        </a:rPr>
                        <a:t>PRISM</a:t>
                      </a:r>
                      <a:r>
                        <a:rPr lang="en-US" sz="1400" b="1" baseline="30000">
                          <a:effectLst/>
                          <a:latin typeface="Arial" panose="020B0604020202020204" pitchFamily="34" charset="0"/>
                          <a:cs typeface="Arial" panose="020B0604020202020204" pitchFamily="34" charset="0"/>
                        </a:rPr>
                        <a:t>1</a:t>
                      </a:r>
                      <a:endParaRPr lang="en-US" sz="1400" b="1">
                        <a:effectLst/>
                        <a:latin typeface="Arial" panose="020B0604020202020204" pitchFamily="34" charset="0"/>
                        <a:cs typeface="Arial" panose="020B0604020202020204" pitchFamily="34" charset="0"/>
                      </a:endParaRPr>
                    </a:p>
                    <a:p>
                      <a:pPr marL="0" marR="0">
                        <a:lnSpc>
                          <a:spcPct val="107000"/>
                        </a:lnSpc>
                        <a:spcBef>
                          <a:spcPts val="0"/>
                        </a:spcBef>
                        <a:spcAft>
                          <a:spcPts val="0"/>
                        </a:spcAft>
                      </a:pPr>
                      <a:r>
                        <a:rPr lang="en-US" sz="1400" b="1">
                          <a:effectLst/>
                          <a:latin typeface="Arial" panose="020B0604020202020204" pitchFamily="34" charset="0"/>
                          <a:cs typeface="Arial" panose="020B0604020202020204" pitchFamily="34" charset="0"/>
                        </a:rPr>
                        <a:t> </a:t>
                      </a:r>
                      <a:endParaRPr lang="en-US" sz="14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1400" dirty="0">
                          <a:effectLst/>
                          <a:latin typeface="Arial" panose="020B0604020202020204" pitchFamily="34" charset="0"/>
                          <a:cs typeface="Arial" panose="020B0604020202020204" pitchFamily="34" charset="0"/>
                        </a:rPr>
                        <a:t>Monthly </a:t>
                      </a:r>
                      <a:r>
                        <a:rPr lang="en-US" sz="1400" dirty="0" err="1">
                          <a:effectLst/>
                          <a:latin typeface="Arial" panose="020B0604020202020204" pitchFamily="34" charset="0"/>
                          <a:cs typeface="Arial" panose="020B0604020202020204" pitchFamily="34" charset="0"/>
                        </a:rPr>
                        <a:t>Tmin</a:t>
                      </a:r>
                      <a:endParaRPr lang="en-US" sz="1400" dirty="0">
                        <a:effectLst/>
                        <a:latin typeface="Arial" panose="020B0604020202020204" pitchFamily="34" charset="0"/>
                        <a:cs typeface="Arial" panose="020B0604020202020204" pitchFamily="34" charset="0"/>
                      </a:endParaRPr>
                    </a:p>
                    <a:p>
                      <a:pPr marL="0" marR="0">
                        <a:lnSpc>
                          <a:spcPct val="107000"/>
                        </a:lnSpc>
                        <a:spcBef>
                          <a:spcPts val="0"/>
                        </a:spcBef>
                        <a:spcAft>
                          <a:spcPts val="0"/>
                        </a:spcAft>
                      </a:pPr>
                      <a:r>
                        <a:rPr lang="en-US" sz="1400" dirty="0">
                          <a:effectLst/>
                          <a:latin typeface="Arial" panose="020B0604020202020204" pitchFamily="34" charset="0"/>
                          <a:cs typeface="Arial" panose="020B0604020202020204" pitchFamily="34" charset="0"/>
                        </a:rPr>
                        <a:t>Monthly </a:t>
                      </a:r>
                      <a:r>
                        <a:rPr lang="en-US" sz="1400" dirty="0" err="1">
                          <a:effectLst/>
                          <a:latin typeface="Arial" panose="020B0604020202020204" pitchFamily="34" charset="0"/>
                          <a:cs typeface="Arial" panose="020B0604020202020204" pitchFamily="34" charset="0"/>
                        </a:rPr>
                        <a:t>Tmax</a:t>
                      </a:r>
                      <a:endParaRPr lang="en-US" sz="1400" dirty="0">
                        <a:effectLst/>
                        <a:latin typeface="Arial" panose="020B0604020202020204" pitchFamily="34" charset="0"/>
                        <a:cs typeface="Arial" panose="020B0604020202020204" pitchFamily="34" charset="0"/>
                      </a:endParaRPr>
                    </a:p>
                    <a:p>
                      <a:pPr marL="0" marR="0">
                        <a:lnSpc>
                          <a:spcPct val="107000"/>
                        </a:lnSpc>
                        <a:spcBef>
                          <a:spcPts val="0"/>
                        </a:spcBef>
                        <a:spcAft>
                          <a:spcPts val="0"/>
                        </a:spcAft>
                      </a:pPr>
                      <a:r>
                        <a:rPr lang="en-US" sz="1400" dirty="0">
                          <a:effectLst/>
                          <a:latin typeface="Arial" panose="020B0604020202020204" pitchFamily="34" charset="0"/>
                          <a:cs typeface="Arial" panose="020B0604020202020204" pitchFamily="34" charset="0"/>
                        </a:rPr>
                        <a:t>Monthly total precipitation</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1400" dirty="0">
                          <a:effectLst/>
                          <a:latin typeface="Arial" panose="020B0604020202020204" pitchFamily="34" charset="0"/>
                          <a:cs typeface="Arial" panose="020B0604020202020204" pitchFamily="34" charset="0"/>
                        </a:rPr>
                        <a:t>4 km x 4 km</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1400">
                          <a:effectLst/>
                          <a:latin typeface="Arial" panose="020B0604020202020204" pitchFamily="34" charset="0"/>
                          <a:cs typeface="Arial" panose="020B0604020202020204" pitchFamily="34" charset="0"/>
                        </a:rPr>
                        <a:t>1895-2015</a:t>
                      </a:r>
                      <a:endParaRPr lang="en-US" sz="1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78610139"/>
                  </a:ext>
                </a:extLst>
              </a:tr>
              <a:tr h="1475199">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400" b="1" dirty="0">
                          <a:effectLst/>
                          <a:latin typeface="Arial" panose="020B0604020202020204" pitchFamily="34" charset="0"/>
                          <a:cs typeface="Arial" panose="020B0604020202020204" pitchFamily="34" charset="0"/>
                        </a:rPr>
                        <a:t>Global </a:t>
                      </a:r>
                      <a:r>
                        <a:rPr lang="en-US" sz="1400" b="1" kern="1200" dirty="0">
                          <a:effectLst/>
                          <a:latin typeface="Arial" panose="020B0604020202020204" pitchFamily="34" charset="0"/>
                          <a:cs typeface="Arial" panose="020B0604020202020204" pitchFamily="34" charset="0"/>
                        </a:rPr>
                        <a:t>Standardized Precipitation-Evapotranspiration Index  (</a:t>
                      </a:r>
                      <a:r>
                        <a:rPr lang="en-US" sz="1400" b="1" dirty="0">
                          <a:effectLst/>
                          <a:latin typeface="Arial" panose="020B0604020202020204" pitchFamily="34" charset="0"/>
                          <a:cs typeface="Arial" panose="020B0604020202020204" pitchFamily="34" charset="0"/>
                        </a:rPr>
                        <a:t>SPEI) database</a:t>
                      </a:r>
                      <a:r>
                        <a:rPr lang="en-US" sz="1400" b="1" baseline="30000" dirty="0">
                          <a:effectLst/>
                          <a:latin typeface="Arial" panose="020B0604020202020204" pitchFamily="34" charset="0"/>
                          <a:cs typeface="Arial" panose="020B0604020202020204" pitchFamily="34" charset="0"/>
                        </a:rPr>
                        <a:t>2</a:t>
                      </a:r>
                    </a:p>
                    <a:p>
                      <a:pPr marL="0" marR="0" lvl="0" indent="0" algn="l" defTabSz="914400" rtl="0" eaLnBrk="1" fontAlgn="auto" latinLnBrk="0" hangingPunct="1">
                        <a:lnSpc>
                          <a:spcPct val="107000"/>
                        </a:lnSpc>
                        <a:spcBef>
                          <a:spcPts val="0"/>
                        </a:spcBef>
                        <a:spcAft>
                          <a:spcPts val="0"/>
                        </a:spcAft>
                        <a:buClrTx/>
                        <a:buSzTx/>
                        <a:buFontTx/>
                        <a:buNone/>
                        <a:tabLst/>
                        <a:defRPr/>
                      </a:pP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1400" dirty="0">
                          <a:effectLst/>
                          <a:latin typeface="Arial" panose="020B0604020202020204" pitchFamily="34" charset="0"/>
                          <a:cs typeface="Arial" panose="020B0604020202020204" pitchFamily="34" charset="0"/>
                        </a:rPr>
                        <a:t>SPEI-01 (Jan-Sep)</a:t>
                      </a:r>
                    </a:p>
                    <a:p>
                      <a:pPr marL="0" marR="0">
                        <a:lnSpc>
                          <a:spcPct val="107000"/>
                        </a:lnSpc>
                        <a:spcBef>
                          <a:spcPts val="0"/>
                        </a:spcBef>
                        <a:spcAft>
                          <a:spcPts val="0"/>
                        </a:spcAft>
                      </a:pPr>
                      <a:r>
                        <a:rPr lang="en-US" sz="1400" dirty="0">
                          <a:effectLst/>
                          <a:latin typeface="Arial" panose="020B0604020202020204" pitchFamily="34" charset="0"/>
                          <a:cs typeface="Arial" panose="020B0604020202020204" pitchFamily="34" charset="0"/>
                        </a:rPr>
                        <a:t>SPEI-03 (Mar-Sep)</a:t>
                      </a:r>
                    </a:p>
                    <a:p>
                      <a:pPr marL="0" marR="0">
                        <a:lnSpc>
                          <a:spcPct val="107000"/>
                        </a:lnSpc>
                        <a:spcBef>
                          <a:spcPts val="0"/>
                        </a:spcBef>
                        <a:spcAft>
                          <a:spcPts val="0"/>
                        </a:spcAft>
                      </a:pPr>
                      <a:r>
                        <a:rPr lang="en-US" sz="1400" dirty="0">
                          <a:effectLst/>
                          <a:latin typeface="Arial" panose="020B0604020202020204" pitchFamily="34" charset="0"/>
                          <a:cs typeface="Arial" panose="020B0604020202020204" pitchFamily="34" charset="0"/>
                        </a:rPr>
                        <a:t>SPEI-06 (June-Sep)</a:t>
                      </a:r>
                    </a:p>
                    <a:p>
                      <a:pPr marL="0" marR="0">
                        <a:lnSpc>
                          <a:spcPct val="107000"/>
                        </a:lnSpc>
                        <a:spcBef>
                          <a:spcPts val="0"/>
                        </a:spcBef>
                        <a:spcAft>
                          <a:spcPts val="0"/>
                        </a:spcAft>
                      </a:pPr>
                      <a:r>
                        <a:rPr lang="en-US" sz="1400" dirty="0">
                          <a:effectLst/>
                          <a:latin typeface="Arial" panose="020B0604020202020204" pitchFamily="34" charset="0"/>
                          <a:cs typeface="Arial" panose="020B0604020202020204" pitchFamily="34" charset="0"/>
                        </a:rPr>
                        <a:t>SPEI-09 (Jul-Sep)</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1400">
                          <a:effectLst/>
                          <a:latin typeface="Arial" panose="020B0604020202020204" pitchFamily="34" charset="0"/>
                          <a:cs typeface="Arial" panose="020B0604020202020204" pitchFamily="34" charset="0"/>
                        </a:rPr>
                        <a:t>0.5°</a:t>
                      </a:r>
                      <a:endParaRPr lang="en-US" sz="1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1400">
                          <a:effectLst/>
                          <a:latin typeface="Arial" panose="020B0604020202020204" pitchFamily="34" charset="0"/>
                          <a:cs typeface="Arial" panose="020B0604020202020204" pitchFamily="34" charset="0"/>
                        </a:rPr>
                        <a:t>1901-2015</a:t>
                      </a:r>
                      <a:endParaRPr lang="en-US" sz="1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120366146"/>
                  </a:ext>
                </a:extLst>
              </a:tr>
              <a:tr h="421485">
                <a:tc>
                  <a:txBody>
                    <a:bodyPr/>
                    <a:lstStyle/>
                    <a:p>
                      <a:pPr marL="0" marR="0">
                        <a:lnSpc>
                          <a:spcPct val="107000"/>
                        </a:lnSpc>
                        <a:spcBef>
                          <a:spcPts val="0"/>
                        </a:spcBef>
                        <a:spcAft>
                          <a:spcPts val="0"/>
                        </a:spcAft>
                      </a:pPr>
                      <a:r>
                        <a:rPr lang="en-US" sz="1400" b="1" dirty="0">
                          <a:effectLst/>
                          <a:latin typeface="Arial" panose="020B0604020202020204" pitchFamily="34" charset="0"/>
                          <a:cs typeface="Arial" panose="020B0604020202020204" pitchFamily="34" charset="0"/>
                        </a:rPr>
                        <a:t>NOAA</a:t>
                      </a:r>
                      <a:r>
                        <a:rPr lang="en-US" sz="1400" b="1" baseline="30000" dirty="0">
                          <a:effectLst/>
                          <a:latin typeface="Arial" panose="020B0604020202020204" pitchFamily="34" charset="0"/>
                          <a:cs typeface="Arial" panose="020B0604020202020204" pitchFamily="34" charset="0"/>
                        </a:rPr>
                        <a:t>3,4</a:t>
                      </a:r>
                    </a:p>
                    <a:p>
                      <a:pPr marL="0" marR="0">
                        <a:lnSpc>
                          <a:spcPct val="107000"/>
                        </a:lnSpc>
                        <a:spcBef>
                          <a:spcPts val="0"/>
                        </a:spcBef>
                        <a:spcAft>
                          <a:spcPts val="0"/>
                        </a:spcAft>
                      </a:pP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1400">
                          <a:effectLst/>
                          <a:latin typeface="Arial" panose="020B0604020202020204" pitchFamily="34" charset="0"/>
                          <a:cs typeface="Arial" panose="020B0604020202020204" pitchFamily="34" charset="0"/>
                        </a:rPr>
                        <a:t>Atmospheric CO</a:t>
                      </a:r>
                      <a:r>
                        <a:rPr lang="en-US" sz="1400" baseline="-25000">
                          <a:effectLst/>
                          <a:latin typeface="Arial" panose="020B0604020202020204" pitchFamily="34" charset="0"/>
                          <a:cs typeface="Arial" panose="020B0604020202020204" pitchFamily="34" charset="0"/>
                        </a:rPr>
                        <a:t>2</a:t>
                      </a:r>
                      <a:endParaRPr lang="en-US" sz="1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1400">
                          <a:effectLst/>
                          <a:latin typeface="Arial" panose="020B0604020202020204" pitchFamily="34" charset="0"/>
                          <a:cs typeface="Arial" panose="020B0604020202020204" pitchFamily="34" charset="0"/>
                        </a:rPr>
                        <a:t>Global</a:t>
                      </a:r>
                      <a:endParaRPr lang="en-US" sz="1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1400">
                          <a:effectLst/>
                          <a:latin typeface="Arial" panose="020B0604020202020204" pitchFamily="34" charset="0"/>
                          <a:cs typeface="Arial" panose="020B0604020202020204" pitchFamily="34" charset="0"/>
                        </a:rPr>
                        <a:t>1975-2015</a:t>
                      </a:r>
                      <a:endParaRPr lang="en-US" sz="1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079553312"/>
                  </a:ext>
                </a:extLst>
              </a:tr>
              <a:tr h="942392">
                <a:tc>
                  <a:txBody>
                    <a:bodyPr/>
                    <a:lstStyle/>
                    <a:p>
                      <a:pPr marL="0" marR="0">
                        <a:lnSpc>
                          <a:spcPct val="107000"/>
                        </a:lnSpc>
                        <a:spcBef>
                          <a:spcPts val="0"/>
                        </a:spcBef>
                        <a:spcAft>
                          <a:spcPts val="0"/>
                        </a:spcAft>
                      </a:pPr>
                      <a:r>
                        <a:rPr lang="en-US" sz="1400" b="1" dirty="0">
                          <a:effectLst/>
                          <a:latin typeface="Arial" panose="020B0604020202020204" pitchFamily="34" charset="0"/>
                          <a:cs typeface="Arial" panose="020B0604020202020204" pitchFamily="34" charset="0"/>
                        </a:rPr>
                        <a:t>National Atmospheric Deposition Program</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1400" dirty="0">
                          <a:effectLst/>
                          <a:latin typeface="Arial" panose="020B0604020202020204" pitchFamily="34" charset="0"/>
                          <a:cs typeface="Arial" panose="020B0604020202020204" pitchFamily="34" charset="0"/>
                        </a:rPr>
                        <a:t>SO</a:t>
                      </a:r>
                      <a:r>
                        <a:rPr lang="en-US" sz="1400" baseline="-25000" dirty="0">
                          <a:effectLst/>
                          <a:latin typeface="Arial" panose="020B0604020202020204" pitchFamily="34" charset="0"/>
                          <a:cs typeface="Arial" panose="020B0604020202020204" pitchFamily="34" charset="0"/>
                        </a:rPr>
                        <a:t>4</a:t>
                      </a:r>
                      <a:r>
                        <a:rPr lang="en-US" sz="1400" baseline="30000" dirty="0">
                          <a:effectLst/>
                          <a:latin typeface="Arial" panose="020B0604020202020204" pitchFamily="34" charset="0"/>
                          <a:cs typeface="Arial" panose="020B0604020202020204" pitchFamily="34" charset="0"/>
                        </a:rPr>
                        <a:t>-                                 </a:t>
                      </a:r>
                      <a:endParaRPr lang="en-US" sz="1400" dirty="0">
                        <a:effectLst/>
                        <a:latin typeface="Arial" panose="020B0604020202020204" pitchFamily="34" charset="0"/>
                        <a:cs typeface="Arial" panose="020B0604020202020204" pitchFamily="34" charset="0"/>
                      </a:endParaRPr>
                    </a:p>
                    <a:p>
                      <a:pPr marL="0" marR="0">
                        <a:lnSpc>
                          <a:spcPct val="107000"/>
                        </a:lnSpc>
                        <a:spcBef>
                          <a:spcPts val="0"/>
                        </a:spcBef>
                        <a:spcAft>
                          <a:spcPts val="0"/>
                        </a:spcAft>
                      </a:pPr>
                      <a:r>
                        <a:rPr lang="en-US" sz="1400" dirty="0">
                          <a:effectLst/>
                          <a:latin typeface="Arial" panose="020B0604020202020204" pitchFamily="34" charset="0"/>
                          <a:cs typeface="Arial" panose="020B0604020202020204" pitchFamily="34" charset="0"/>
                        </a:rPr>
                        <a:t>NO</a:t>
                      </a:r>
                      <a:r>
                        <a:rPr lang="en-US" sz="1400" baseline="-25000" dirty="0">
                          <a:effectLst/>
                          <a:latin typeface="Arial" panose="020B0604020202020204" pitchFamily="34" charset="0"/>
                          <a:cs typeface="Arial" panose="020B0604020202020204" pitchFamily="34" charset="0"/>
                        </a:rPr>
                        <a:t>3</a:t>
                      </a:r>
                      <a:r>
                        <a:rPr lang="en-US" sz="1400" baseline="30000" dirty="0">
                          <a:effectLst/>
                          <a:latin typeface="Arial" panose="020B0604020202020204" pitchFamily="34" charset="0"/>
                          <a:cs typeface="Arial" panose="020B0604020202020204" pitchFamily="34" charset="0"/>
                        </a:rPr>
                        <a:t>-</a:t>
                      </a:r>
                      <a:r>
                        <a:rPr lang="en-US" sz="1400" dirty="0">
                          <a:effectLst/>
                          <a:latin typeface="Arial" panose="020B0604020202020204" pitchFamily="34" charset="0"/>
                          <a:cs typeface="Arial" panose="020B0604020202020204" pitchFamily="34" charset="0"/>
                        </a:rPr>
                        <a:t>          </a:t>
                      </a:r>
                    </a:p>
                    <a:p>
                      <a:pPr marL="0" marR="0">
                        <a:lnSpc>
                          <a:spcPct val="107000"/>
                        </a:lnSpc>
                        <a:spcBef>
                          <a:spcPts val="0"/>
                        </a:spcBef>
                        <a:spcAft>
                          <a:spcPts val="0"/>
                        </a:spcAft>
                      </a:pPr>
                      <a:r>
                        <a:rPr lang="en-US" sz="1400" dirty="0">
                          <a:effectLst/>
                          <a:latin typeface="Arial" panose="020B0604020202020204" pitchFamily="34" charset="0"/>
                          <a:cs typeface="Arial" panose="020B0604020202020204" pitchFamily="34" charset="0"/>
                        </a:rPr>
                        <a:t>NH</a:t>
                      </a:r>
                      <a:r>
                        <a:rPr lang="en-US" sz="1400" baseline="-25000" dirty="0">
                          <a:effectLst/>
                          <a:latin typeface="Arial" panose="020B0604020202020204" pitchFamily="34" charset="0"/>
                          <a:cs typeface="Arial" panose="020B0604020202020204" pitchFamily="34" charset="0"/>
                        </a:rPr>
                        <a:t>4</a:t>
                      </a:r>
                      <a:r>
                        <a:rPr lang="en-US" sz="1400" baseline="30000" dirty="0">
                          <a:effectLst/>
                          <a:latin typeface="Arial" panose="020B0604020202020204" pitchFamily="34" charset="0"/>
                          <a:cs typeface="Arial" panose="020B0604020202020204" pitchFamily="34" charset="0"/>
                        </a:rPr>
                        <a:t>+ </a:t>
                      </a:r>
                      <a:endParaRPr lang="en-US" sz="1400" dirty="0">
                        <a:effectLst/>
                        <a:latin typeface="Arial" panose="020B0604020202020204" pitchFamily="34" charset="0"/>
                        <a:cs typeface="Arial" panose="020B0604020202020204" pitchFamily="34" charset="0"/>
                      </a:endParaRPr>
                    </a:p>
                    <a:p>
                      <a:pPr marL="0" marR="0">
                        <a:lnSpc>
                          <a:spcPct val="107000"/>
                        </a:lnSpc>
                        <a:spcBef>
                          <a:spcPts val="0"/>
                        </a:spcBef>
                        <a:spcAft>
                          <a:spcPts val="0"/>
                        </a:spcAft>
                      </a:pPr>
                      <a:r>
                        <a:rPr lang="en-US" sz="1400" dirty="0">
                          <a:effectLst/>
                          <a:latin typeface="Arial" panose="020B0604020202020204" pitchFamily="34" charset="0"/>
                          <a:cs typeface="Arial" panose="020B0604020202020204" pitchFamily="34" charset="0"/>
                        </a:rPr>
                        <a:t>rainfall pH</a:t>
                      </a:r>
                    </a:p>
                  </a:txBody>
                  <a:tcPr marL="68580" marR="68580" marT="0" marB="0"/>
                </a:tc>
                <a:tc>
                  <a:txBody>
                    <a:bodyPr/>
                    <a:lstStyle/>
                    <a:p>
                      <a:pPr marL="0" marR="0">
                        <a:lnSpc>
                          <a:spcPct val="107000"/>
                        </a:lnSpc>
                        <a:spcBef>
                          <a:spcPts val="0"/>
                        </a:spcBef>
                        <a:spcAft>
                          <a:spcPts val="0"/>
                        </a:spcAft>
                      </a:pPr>
                      <a:r>
                        <a:rPr lang="en-US" sz="1400" dirty="0">
                          <a:effectLst/>
                          <a:latin typeface="Arial" panose="020B0604020202020204" pitchFamily="34" charset="0"/>
                          <a:cs typeface="Arial" panose="020B0604020202020204" pitchFamily="34" charset="0"/>
                        </a:rPr>
                        <a:t>Average of three regional stations </a:t>
                      </a:r>
                    </a:p>
                    <a:p>
                      <a:pPr marL="0" marR="0">
                        <a:lnSpc>
                          <a:spcPct val="107000"/>
                        </a:lnSpc>
                        <a:spcBef>
                          <a:spcPts val="0"/>
                        </a:spcBef>
                        <a:spcAft>
                          <a:spcPts val="0"/>
                        </a:spcAft>
                      </a:pPr>
                      <a:r>
                        <a:rPr lang="en-US" sz="1400" dirty="0">
                          <a:effectLst/>
                          <a:latin typeface="Arial" panose="020B0604020202020204" pitchFamily="34" charset="0"/>
                          <a:cs typeface="Arial" panose="020B0604020202020204" pitchFamily="34" charset="0"/>
                        </a:rPr>
                        <a:t>(2 VT &amp; 1 NH)</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1400" dirty="0">
                          <a:effectLst/>
                          <a:latin typeface="Arial" panose="020B0604020202020204" pitchFamily="34" charset="0"/>
                          <a:cs typeface="Arial" panose="020B0604020202020204" pitchFamily="34" charset="0"/>
                        </a:rPr>
                        <a:t>1978-2015</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529381518"/>
                  </a:ext>
                </a:extLst>
              </a:tr>
            </a:tbl>
          </a:graphicData>
        </a:graphic>
      </p:graphicFrame>
      <p:sp>
        <p:nvSpPr>
          <p:cNvPr id="4" name="Rectangle 1">
            <a:extLst>
              <a:ext uri="{FF2B5EF4-FFF2-40B4-BE49-F238E27FC236}">
                <a16:creationId xmlns:a16="http://schemas.microsoft.com/office/drawing/2014/main" id="{63C5F7F1-FFCA-48D8-9D7F-29673DC7F400}"/>
              </a:ext>
            </a:extLst>
          </p:cNvPr>
          <p:cNvSpPr>
            <a:spLocks noChangeArrowheads="1"/>
          </p:cNvSpPr>
          <p:nvPr/>
        </p:nvSpPr>
        <p:spPr bwMode="auto">
          <a:xfrm>
            <a:off x="1502187" y="5056199"/>
            <a:ext cx="7042312"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3000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1 </a:t>
            </a:r>
            <a:r>
              <a:rPr kumimoji="0" lang="en-US" altLang="en-US"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PRISM Climate Group, Oregon State University, http://prism.oregonstate.edu, created 14 Jul 2017</a:t>
            </a:r>
            <a:endParaRPr kumimoji="0" lang="en-US" altLang="en-US" sz="7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3000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2</a:t>
            </a:r>
            <a:r>
              <a:rPr kumimoji="0" lang="en-US" altLang="en-US"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Vicente-Serrano et al. (2010)</a:t>
            </a:r>
            <a:endParaRPr kumimoji="0" lang="en-US" altLang="en-US" sz="7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3000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3</a:t>
            </a:r>
            <a:r>
              <a:rPr kumimoji="0" lang="en-US" altLang="en-US"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NOAA ESRL Global Monitoring Division. 2015, updated annually</a:t>
            </a:r>
            <a:endParaRPr kumimoji="0" lang="en-US" altLang="en-US" sz="7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3000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4</a:t>
            </a:r>
            <a:r>
              <a:rPr kumimoji="0" lang="en-US" altLang="en-US"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r>
              <a:rPr kumimoji="0" lang="da-DK" altLang="en-US"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Etheridge, D.M., et al. 2010</a:t>
            </a:r>
            <a:endParaRPr kumimoji="0" lang="en-US" altLang="en-US" sz="7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a-DK" altLang="en-US" sz="1100" b="0" i="0" u="none" strike="noStrike" cap="none" normalizeH="0" baseline="3000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5</a:t>
            </a:r>
            <a:r>
              <a:rPr kumimoji="0" lang="da-DK" altLang="en-US"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National Atmospheric Deposition Program (2016) NADP/NTN Monitoring. US Geological Survey.[accessed 18 July 2017]</a:t>
            </a:r>
            <a:endParaRPr kumimoji="0" lang="da-DK" altLang="en-US" sz="1800" b="0" i="0" u="none" strike="noStrike" cap="none" normalizeH="0" baseline="0" dirty="0">
              <a:ln>
                <a:noFill/>
              </a:ln>
              <a:solidFill>
                <a:schemeClr val="tx1"/>
              </a:solidFill>
              <a:effectLst/>
              <a:latin typeface="Arial" panose="020B0604020202020204" pitchFamily="34" charset="0"/>
            </a:endParaRPr>
          </a:p>
        </p:txBody>
      </p:sp>
      <p:grpSp>
        <p:nvGrpSpPr>
          <p:cNvPr id="12" name="Group 11"/>
          <p:cNvGrpSpPr/>
          <p:nvPr/>
        </p:nvGrpSpPr>
        <p:grpSpPr>
          <a:xfrm>
            <a:off x="180975" y="173850"/>
            <a:ext cx="1106883" cy="6508044"/>
            <a:chOff x="180975" y="173850"/>
            <a:chExt cx="1106883" cy="6508044"/>
          </a:xfrm>
        </p:grpSpPr>
        <p:pic>
          <p:nvPicPr>
            <p:cNvPr id="14" name="Picture 13"/>
            <p:cNvPicPr>
              <a:picLocks noChangeAspect="1"/>
            </p:cNvPicPr>
            <p:nvPr/>
          </p:nvPicPr>
          <p:blipFill rotWithShape="1">
            <a:blip r:embed="rId3" cstate="print">
              <a:extLst>
                <a:ext uri="{28A0092B-C50C-407E-A947-70E740481C1C}">
                  <a14:useLocalDpi xmlns:a14="http://schemas.microsoft.com/office/drawing/2010/main" val="0"/>
                </a:ext>
              </a:extLst>
            </a:blip>
            <a:srcRect l="60740" t="4986" r="19082" b="5391"/>
            <a:stretch/>
          </p:blipFill>
          <p:spPr>
            <a:xfrm>
              <a:off x="180975" y="173850"/>
              <a:ext cx="1097366" cy="6508044"/>
            </a:xfrm>
            <a:prstGeom prst="rect">
              <a:avLst/>
            </a:prstGeom>
          </p:spPr>
        </p:pic>
        <p:cxnSp>
          <p:nvCxnSpPr>
            <p:cNvPr id="15" name="Straight Connector 14"/>
            <p:cNvCxnSpPr/>
            <p:nvPr/>
          </p:nvCxnSpPr>
          <p:spPr>
            <a:xfrm>
              <a:off x="1287858" y="173850"/>
              <a:ext cx="0" cy="6508044"/>
            </a:xfrm>
            <a:prstGeom prst="line">
              <a:avLst/>
            </a:prstGeom>
            <a:ln w="28575">
              <a:solidFill>
                <a:schemeClr val="accent5">
                  <a:lumMod val="75000"/>
                </a:schemeClr>
              </a:solidFill>
            </a:ln>
            <a:effectLst/>
          </p:spPr>
          <p:style>
            <a:lnRef idx="1">
              <a:schemeClr val="accent1"/>
            </a:lnRef>
            <a:fillRef idx="0">
              <a:schemeClr val="accent1"/>
            </a:fillRef>
            <a:effectRef idx="0">
              <a:schemeClr val="accent1"/>
            </a:effectRef>
            <a:fontRef idx="minor">
              <a:schemeClr val="tx1"/>
            </a:fontRef>
          </p:style>
        </p:cxnSp>
      </p:grpSp>
      <p:sp>
        <p:nvSpPr>
          <p:cNvPr id="5" name="Rectangle 4">
            <a:extLst>
              <a:ext uri="{FF2B5EF4-FFF2-40B4-BE49-F238E27FC236}">
                <a16:creationId xmlns:a16="http://schemas.microsoft.com/office/drawing/2014/main" id="{D2FA0DBF-273D-4649-A5E2-A5BF0CDB078E}"/>
              </a:ext>
            </a:extLst>
          </p:cNvPr>
          <p:cNvSpPr/>
          <p:nvPr/>
        </p:nvSpPr>
        <p:spPr>
          <a:xfrm>
            <a:off x="1480920" y="3519375"/>
            <a:ext cx="7439741" cy="1366134"/>
          </a:xfrm>
          <a:prstGeom prst="rect">
            <a:avLst/>
          </a:prstGeom>
          <a:solidFill>
            <a:srgbClr val="A6A6A6">
              <a:alpha val="74118"/>
            </a:srgb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29638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EA4B24-DCC4-4E05-88CC-8684A8E2718F}"/>
              </a:ext>
            </a:extLst>
          </p:cNvPr>
          <p:cNvSpPr>
            <a:spLocks noGrp="1"/>
          </p:cNvSpPr>
          <p:nvPr>
            <p:ph type="title"/>
          </p:nvPr>
        </p:nvSpPr>
        <p:spPr>
          <a:xfrm>
            <a:off x="92965" y="279053"/>
            <a:ext cx="8694347" cy="857777"/>
          </a:xfrm>
        </p:spPr>
        <p:txBody>
          <a:bodyPr>
            <a:normAutofit/>
          </a:bodyPr>
          <a:lstStyle/>
          <a:p>
            <a:pPr algn="ctr"/>
            <a:r>
              <a:rPr lang="en-US" sz="2400" dirty="0">
                <a:latin typeface="Arial" panose="020B0604020202020204" pitchFamily="34" charset="0"/>
                <a:cs typeface="Arial" panose="020B0604020202020204" pitchFamily="34" charset="0"/>
              </a:rPr>
              <a:t>Significant red oak climate-growth relationships</a:t>
            </a:r>
            <a:endParaRPr lang="en-US" sz="2400" dirty="0">
              <a:solidFill>
                <a:srgbClr val="006600"/>
              </a:solidFill>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DE60410F-BC71-4DD8-BD02-D5F5C5BD788B}"/>
              </a:ext>
            </a:extLst>
          </p:cNvPr>
          <p:cNvSpPr>
            <a:spLocks noGrp="1"/>
          </p:cNvSpPr>
          <p:nvPr>
            <p:ph type="sldNum" sz="quarter" idx="12"/>
          </p:nvPr>
        </p:nvSpPr>
        <p:spPr/>
        <p:txBody>
          <a:bodyPr/>
          <a:lstStyle/>
          <a:p>
            <a:fld id="{AE9EF46E-74F3-4AED-8639-5EA18AE35E07}" type="slidenum">
              <a:rPr lang="en-US" smtClean="0"/>
              <a:t>29</a:t>
            </a:fld>
            <a:endParaRPr lang="en-US"/>
          </a:p>
        </p:txBody>
      </p:sp>
      <p:graphicFrame>
        <p:nvGraphicFramePr>
          <p:cNvPr id="11" name="Chart 10">
            <a:extLst>
              <a:ext uri="{FF2B5EF4-FFF2-40B4-BE49-F238E27FC236}">
                <a16:creationId xmlns:a16="http://schemas.microsoft.com/office/drawing/2014/main" id="{81E76265-039F-42D2-8305-588B13049A81}"/>
              </a:ext>
            </a:extLst>
          </p:cNvPr>
          <p:cNvGraphicFramePr>
            <a:graphicFrameLocks/>
          </p:cNvGraphicFramePr>
          <p:nvPr>
            <p:extLst>
              <p:ext uri="{D42A27DB-BD31-4B8C-83A1-F6EECF244321}">
                <p14:modId xmlns:p14="http://schemas.microsoft.com/office/powerpoint/2010/main" val="3968135903"/>
              </p:ext>
            </p:extLst>
          </p:nvPr>
        </p:nvGraphicFramePr>
        <p:xfrm>
          <a:off x="92965" y="1058211"/>
          <a:ext cx="8827697" cy="552073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1198693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87CE6A56-7164-47EC-90D5-A2B75F1D27D8}"/>
              </a:ext>
            </a:extLst>
          </p:cNvPr>
          <p:cNvGrpSpPr/>
          <p:nvPr/>
        </p:nvGrpSpPr>
        <p:grpSpPr>
          <a:xfrm>
            <a:off x="3091246" y="1033694"/>
            <a:ext cx="3639058" cy="4791744"/>
            <a:chOff x="2752471" y="1033128"/>
            <a:chExt cx="3639058" cy="4791744"/>
          </a:xfrm>
        </p:grpSpPr>
        <p:pic>
          <p:nvPicPr>
            <p:cNvPr id="6" name="Picture 5">
              <a:extLst>
                <a:ext uri="{FF2B5EF4-FFF2-40B4-BE49-F238E27FC236}">
                  <a16:creationId xmlns:a16="http://schemas.microsoft.com/office/drawing/2014/main" id="{5A4A9F45-21EF-4963-A1D3-23F9090901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2471" y="1033128"/>
              <a:ext cx="3639058" cy="4791744"/>
            </a:xfrm>
            <a:prstGeom prst="rect">
              <a:avLst/>
            </a:prstGeom>
          </p:spPr>
        </p:pic>
        <p:sp>
          <p:nvSpPr>
            <p:cNvPr id="7" name="Rectangle 6">
              <a:extLst>
                <a:ext uri="{FF2B5EF4-FFF2-40B4-BE49-F238E27FC236}">
                  <a16:creationId xmlns:a16="http://schemas.microsoft.com/office/drawing/2014/main" id="{20EFB04E-5E75-4A6D-9126-AEF890EAB94D}"/>
                </a:ext>
              </a:extLst>
            </p:cNvPr>
            <p:cNvSpPr/>
            <p:nvPr/>
          </p:nvSpPr>
          <p:spPr>
            <a:xfrm>
              <a:off x="5631385" y="5556391"/>
              <a:ext cx="760144" cy="246221"/>
            </a:xfrm>
            <a:prstGeom prst="rect">
              <a:avLst/>
            </a:prstGeom>
          </p:spPr>
          <p:txBody>
            <a:bodyPr wrap="none">
              <a:spAutoFit/>
            </a:bodyPr>
            <a:lstStyle/>
            <a:p>
              <a:r>
                <a:rPr lang="en-US" sz="1000" dirty="0" err="1">
                  <a:solidFill>
                    <a:srgbClr val="7D7D7D"/>
                  </a:solidFill>
                  <a:latin typeface="arial" panose="020B0604020202020204" pitchFamily="34" charset="0"/>
                </a:rPr>
                <a:t>Mass.Gov</a:t>
              </a:r>
              <a:endParaRPr lang="en-US" sz="1000" dirty="0"/>
            </a:p>
          </p:txBody>
        </p:sp>
      </p:grpSp>
      <p:grpSp>
        <p:nvGrpSpPr>
          <p:cNvPr id="15" name="Group 14"/>
          <p:cNvGrpSpPr/>
          <p:nvPr/>
        </p:nvGrpSpPr>
        <p:grpSpPr>
          <a:xfrm>
            <a:off x="180975" y="173850"/>
            <a:ext cx="1106883" cy="6508044"/>
            <a:chOff x="180975" y="173850"/>
            <a:chExt cx="1106883" cy="6508044"/>
          </a:xfrm>
        </p:grpSpPr>
        <p:pic>
          <p:nvPicPr>
            <p:cNvPr id="17" name="Picture 16"/>
            <p:cNvPicPr>
              <a:picLocks noChangeAspect="1"/>
            </p:cNvPicPr>
            <p:nvPr/>
          </p:nvPicPr>
          <p:blipFill rotWithShape="1">
            <a:blip r:embed="rId4" cstate="print">
              <a:extLst>
                <a:ext uri="{28A0092B-C50C-407E-A947-70E740481C1C}">
                  <a14:useLocalDpi xmlns:a14="http://schemas.microsoft.com/office/drawing/2010/main" val="0"/>
                </a:ext>
              </a:extLst>
            </a:blip>
            <a:srcRect l="60740" t="4986" r="19082" b="5391"/>
            <a:stretch/>
          </p:blipFill>
          <p:spPr>
            <a:xfrm>
              <a:off x="180975" y="173850"/>
              <a:ext cx="1097366" cy="6508044"/>
            </a:xfrm>
            <a:prstGeom prst="rect">
              <a:avLst/>
            </a:prstGeom>
          </p:spPr>
        </p:pic>
        <p:cxnSp>
          <p:nvCxnSpPr>
            <p:cNvPr id="19" name="Straight Connector 18"/>
            <p:cNvCxnSpPr/>
            <p:nvPr/>
          </p:nvCxnSpPr>
          <p:spPr>
            <a:xfrm>
              <a:off x="1287858" y="173850"/>
              <a:ext cx="0" cy="6508044"/>
            </a:xfrm>
            <a:prstGeom prst="line">
              <a:avLst/>
            </a:prstGeom>
            <a:ln w="28575">
              <a:solidFill>
                <a:schemeClr val="accent5">
                  <a:lumMod val="75000"/>
                </a:schemeClr>
              </a:solidFill>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4526761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7B8DF1F-6DED-47AF-AF04-CA1E714F1EF0}"/>
              </a:ext>
            </a:extLst>
          </p:cNvPr>
          <p:cNvSpPr>
            <a:spLocks noGrp="1"/>
          </p:cNvSpPr>
          <p:nvPr>
            <p:ph type="sldNum" sz="quarter" idx="12"/>
          </p:nvPr>
        </p:nvSpPr>
        <p:spPr/>
        <p:txBody>
          <a:bodyPr/>
          <a:lstStyle/>
          <a:p>
            <a:fld id="{AE9EF46E-74F3-4AED-8639-5EA18AE35E07}" type="slidenum">
              <a:rPr lang="en-US" smtClean="0"/>
              <a:pPr/>
              <a:t>30</a:t>
            </a:fld>
            <a:endParaRPr lang="en-US" dirty="0"/>
          </a:p>
        </p:txBody>
      </p:sp>
      <p:sp>
        <p:nvSpPr>
          <p:cNvPr id="4" name="Title 1">
            <a:extLst>
              <a:ext uri="{FF2B5EF4-FFF2-40B4-BE49-F238E27FC236}">
                <a16:creationId xmlns:a16="http://schemas.microsoft.com/office/drawing/2014/main" id="{3F564633-E708-43B8-817E-93927B1F903F}"/>
              </a:ext>
            </a:extLst>
          </p:cNvPr>
          <p:cNvSpPr txBox="1">
            <a:spLocks/>
          </p:cNvSpPr>
          <p:nvPr/>
        </p:nvSpPr>
        <p:spPr>
          <a:xfrm>
            <a:off x="1172733" y="109456"/>
            <a:ext cx="6739437" cy="1371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lang="en-US" sz="4000" kern="1200" cap="none" spc="0" baseline="0" dirty="0">
                <a:solidFill>
                  <a:schemeClr val="tx1">
                    <a:lumMod val="85000"/>
                    <a:lumOff val="15000"/>
                  </a:schemeClr>
                </a:solidFill>
                <a:effectLst/>
                <a:latin typeface="+mj-lt"/>
                <a:ea typeface="+mn-ea"/>
                <a:cs typeface="+mn-cs"/>
              </a:defRPr>
            </a:lvl1pPr>
          </a:lstStyle>
          <a:p>
            <a:pPr algn="ctr"/>
            <a:r>
              <a:rPr lang="en-US" b="1" dirty="0">
                <a:solidFill>
                  <a:srgbClr val="006600"/>
                </a:solidFill>
                <a:latin typeface="Arial" panose="020B0604020202020204" pitchFamily="34" charset="0"/>
                <a:cs typeface="Arial" panose="020B0604020202020204" pitchFamily="34" charset="0"/>
              </a:rPr>
              <a:t>Physiology of red oak</a:t>
            </a:r>
          </a:p>
        </p:txBody>
      </p:sp>
      <p:pic>
        <p:nvPicPr>
          <p:cNvPr id="5" name="Picture 4">
            <a:extLst>
              <a:ext uri="{FF2B5EF4-FFF2-40B4-BE49-F238E27FC236}">
                <a16:creationId xmlns:a16="http://schemas.microsoft.com/office/drawing/2014/main" id="{E489F4E5-5E92-4300-BACF-8D2A51E7129C}"/>
              </a:ext>
            </a:extLst>
          </p:cNvPr>
          <p:cNvPicPr>
            <a:picLocks noChangeAspect="1"/>
          </p:cNvPicPr>
          <p:nvPr/>
        </p:nvPicPr>
        <p:blipFill>
          <a:blip r:embed="rId3"/>
          <a:stretch>
            <a:fillRect/>
          </a:stretch>
        </p:blipFill>
        <p:spPr>
          <a:xfrm rot="5400000">
            <a:off x="-184122" y="2033079"/>
            <a:ext cx="4762500" cy="3238500"/>
          </a:xfrm>
          <a:prstGeom prst="rect">
            <a:avLst/>
          </a:prstGeom>
        </p:spPr>
      </p:pic>
      <p:sp>
        <p:nvSpPr>
          <p:cNvPr id="6" name="Rectangle 5">
            <a:extLst>
              <a:ext uri="{FF2B5EF4-FFF2-40B4-BE49-F238E27FC236}">
                <a16:creationId xmlns:a16="http://schemas.microsoft.com/office/drawing/2014/main" id="{02385A2F-68C3-4748-AF0D-0F8FB6DA6669}"/>
              </a:ext>
            </a:extLst>
          </p:cNvPr>
          <p:cNvSpPr/>
          <p:nvPr/>
        </p:nvSpPr>
        <p:spPr>
          <a:xfrm>
            <a:off x="7460190" y="6398741"/>
            <a:ext cx="1162498" cy="261610"/>
          </a:xfrm>
          <a:prstGeom prst="rect">
            <a:avLst/>
          </a:prstGeom>
        </p:spPr>
        <p:txBody>
          <a:bodyPr wrap="none">
            <a:spAutoFit/>
          </a:bodyPr>
          <a:lstStyle/>
          <a:p>
            <a:r>
              <a:rPr lang="en-US" sz="1100" dirty="0">
                <a:latin typeface="Arial" panose="020B0604020202020204" pitchFamily="34" charset="0"/>
                <a:cs typeface="Arial" panose="020B0604020202020204" pitchFamily="34" charset="0"/>
              </a:rPr>
              <a:t>eeb.utoronto.ca</a:t>
            </a:r>
          </a:p>
        </p:txBody>
      </p:sp>
      <p:pic>
        <p:nvPicPr>
          <p:cNvPr id="7" name="Picture 6">
            <a:extLst>
              <a:ext uri="{FF2B5EF4-FFF2-40B4-BE49-F238E27FC236}">
                <a16:creationId xmlns:a16="http://schemas.microsoft.com/office/drawing/2014/main" id="{9915F88E-3A7B-46A5-B28B-90D6C1ABC255}"/>
              </a:ext>
            </a:extLst>
          </p:cNvPr>
          <p:cNvPicPr>
            <a:picLocks noChangeAspect="1"/>
          </p:cNvPicPr>
          <p:nvPr/>
        </p:nvPicPr>
        <p:blipFill>
          <a:blip r:embed="rId4"/>
          <a:stretch>
            <a:fillRect/>
          </a:stretch>
        </p:blipFill>
        <p:spPr>
          <a:xfrm rot="5400000">
            <a:off x="3911670" y="2033079"/>
            <a:ext cx="4762500" cy="3238500"/>
          </a:xfrm>
          <a:prstGeom prst="rect">
            <a:avLst/>
          </a:prstGeom>
        </p:spPr>
      </p:pic>
      <p:sp>
        <p:nvSpPr>
          <p:cNvPr id="8" name="TextBox 7">
            <a:extLst>
              <a:ext uri="{FF2B5EF4-FFF2-40B4-BE49-F238E27FC236}">
                <a16:creationId xmlns:a16="http://schemas.microsoft.com/office/drawing/2014/main" id="{C8D7234B-29C4-4A37-A18D-52F8B6252683}"/>
              </a:ext>
            </a:extLst>
          </p:cNvPr>
          <p:cNvSpPr txBox="1"/>
          <p:nvPr/>
        </p:nvSpPr>
        <p:spPr>
          <a:xfrm>
            <a:off x="448330" y="6077188"/>
            <a:ext cx="3679107"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Ring-porous: e.g., </a:t>
            </a:r>
            <a:r>
              <a:rPr lang="en-US" i="1" dirty="0">
                <a:latin typeface="Arial" panose="020B0604020202020204" pitchFamily="34" charset="0"/>
                <a:cs typeface="Arial" panose="020B0604020202020204" pitchFamily="34" charset="0"/>
              </a:rPr>
              <a:t>Quercus</a:t>
            </a:r>
            <a:endParaRPr lang="en-US"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7448F78C-510D-4FD8-9E67-3406AE7FC6C4}"/>
              </a:ext>
            </a:extLst>
          </p:cNvPr>
          <p:cNvSpPr txBox="1"/>
          <p:nvPr/>
        </p:nvSpPr>
        <p:spPr>
          <a:xfrm>
            <a:off x="4885365" y="6075432"/>
            <a:ext cx="3737323"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Diffuse-porous: e.g., </a:t>
            </a:r>
            <a:r>
              <a:rPr lang="en-US" i="1" dirty="0">
                <a:latin typeface="Arial" panose="020B0604020202020204" pitchFamily="34" charset="0"/>
                <a:cs typeface="Arial" panose="020B0604020202020204" pitchFamily="34" charset="0"/>
              </a:rPr>
              <a:t>Acer</a:t>
            </a:r>
            <a:r>
              <a:rPr lang="en-US"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232564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E60410F-BC71-4DD8-BD02-D5F5C5BD788B}"/>
              </a:ext>
            </a:extLst>
          </p:cNvPr>
          <p:cNvSpPr>
            <a:spLocks noGrp="1"/>
          </p:cNvSpPr>
          <p:nvPr>
            <p:ph type="sldNum" sz="quarter" idx="12"/>
          </p:nvPr>
        </p:nvSpPr>
        <p:spPr/>
        <p:txBody>
          <a:bodyPr/>
          <a:lstStyle/>
          <a:p>
            <a:fld id="{AE9EF46E-74F3-4AED-8639-5EA18AE35E07}" type="slidenum">
              <a:rPr lang="en-US" smtClean="0"/>
              <a:t>31</a:t>
            </a:fld>
            <a:endParaRPr lang="en-US"/>
          </a:p>
        </p:txBody>
      </p:sp>
      <p:pic>
        <p:nvPicPr>
          <p:cNvPr id="15" name="Picture 14">
            <a:extLst>
              <a:ext uri="{FF2B5EF4-FFF2-40B4-BE49-F238E27FC236}">
                <a16:creationId xmlns:a16="http://schemas.microsoft.com/office/drawing/2014/main" id="{913FFA6D-F913-4D8E-A881-C52E872BEFDE}"/>
              </a:ext>
            </a:extLst>
          </p:cNvPr>
          <p:cNvPicPr>
            <a:picLocks noChangeAspect="1"/>
          </p:cNvPicPr>
          <p:nvPr/>
        </p:nvPicPr>
        <p:blipFill>
          <a:blip r:embed="rId3"/>
          <a:stretch>
            <a:fillRect/>
          </a:stretch>
        </p:blipFill>
        <p:spPr>
          <a:xfrm>
            <a:off x="2507427" y="327749"/>
            <a:ext cx="4762500" cy="3238500"/>
          </a:xfrm>
          <a:prstGeom prst="rect">
            <a:avLst/>
          </a:prstGeom>
        </p:spPr>
      </p:pic>
      <p:sp>
        <p:nvSpPr>
          <p:cNvPr id="16" name="Rectangle 15">
            <a:extLst>
              <a:ext uri="{FF2B5EF4-FFF2-40B4-BE49-F238E27FC236}">
                <a16:creationId xmlns:a16="http://schemas.microsoft.com/office/drawing/2014/main" id="{AB6C39DC-74F4-45D1-80E3-BBCDCD73E2DA}"/>
              </a:ext>
            </a:extLst>
          </p:cNvPr>
          <p:cNvSpPr/>
          <p:nvPr/>
        </p:nvSpPr>
        <p:spPr>
          <a:xfrm>
            <a:off x="1760123" y="3861197"/>
            <a:ext cx="7351491" cy="2585323"/>
          </a:xfrm>
          <a:prstGeom prst="rect">
            <a:avLst/>
          </a:prstGeom>
        </p:spPr>
        <p:txBody>
          <a:bodyPr wrap="square">
            <a:spAutoFit/>
          </a:bodyPr>
          <a:lstStyle/>
          <a:p>
            <a:r>
              <a:rPr lang="en-US" dirty="0">
                <a:latin typeface="Arial" panose="020B0604020202020204" pitchFamily="34" charset="0"/>
                <a:cs typeface="Arial" panose="020B0604020202020204" pitchFamily="34" charset="0"/>
              </a:rPr>
              <a:t>-Columns of water in vessels cannot contain any air- a broken column is not able to lift water</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-Wide tubes: less friction from the walls compared to the volume of water  </a:t>
            </a:r>
            <a:r>
              <a:rPr lang="en-US" dirty="0">
                <a:latin typeface="Arial" panose="020B0604020202020204" pitchFamily="34" charset="0"/>
                <a:cs typeface="Arial" panose="020B0604020202020204" pitchFamily="34" charset="0"/>
                <a:sym typeface="Wingdings" panose="05000000000000000000" pitchFamily="2" charset="2"/>
              </a:rPr>
              <a:t></a:t>
            </a:r>
            <a:r>
              <a:rPr lang="en-US" dirty="0">
                <a:latin typeface="Arial" panose="020B0604020202020204" pitchFamily="34" charset="0"/>
                <a:cs typeface="Arial" panose="020B0604020202020204" pitchFamily="34" charset="0"/>
              </a:rPr>
              <a:t> less help in holding the water column together </a:t>
            </a:r>
          </a:p>
          <a:p>
            <a:r>
              <a:rPr lang="en-US" dirty="0">
                <a:latin typeface="Arial" panose="020B0604020202020204" pitchFamily="34" charset="0"/>
                <a:cs typeface="Arial" panose="020B0604020202020204" pitchFamily="34" charset="0"/>
              </a:rPr>
              <a:t>	 </a:t>
            </a:r>
          </a:p>
          <a:p>
            <a:r>
              <a:rPr lang="en-US" dirty="0">
                <a:latin typeface="Arial" panose="020B0604020202020204" pitchFamily="34" charset="0"/>
                <a:cs typeface="Arial" panose="020B0604020202020204" pitchFamily="34" charset="0"/>
              </a:rPr>
              <a:t>					Thomas (2000)</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	</a:t>
            </a:r>
          </a:p>
        </p:txBody>
      </p:sp>
      <p:grpSp>
        <p:nvGrpSpPr>
          <p:cNvPr id="11" name="Group 10"/>
          <p:cNvGrpSpPr/>
          <p:nvPr/>
        </p:nvGrpSpPr>
        <p:grpSpPr>
          <a:xfrm>
            <a:off x="180975" y="173850"/>
            <a:ext cx="1106883" cy="6508044"/>
            <a:chOff x="180975" y="173850"/>
            <a:chExt cx="1106883" cy="6508044"/>
          </a:xfrm>
        </p:grpSpPr>
        <p:pic>
          <p:nvPicPr>
            <p:cNvPr id="12" name="Picture 11"/>
            <p:cNvPicPr>
              <a:picLocks noChangeAspect="1"/>
            </p:cNvPicPr>
            <p:nvPr/>
          </p:nvPicPr>
          <p:blipFill rotWithShape="1">
            <a:blip r:embed="rId4" cstate="print">
              <a:extLst>
                <a:ext uri="{28A0092B-C50C-407E-A947-70E740481C1C}">
                  <a14:useLocalDpi xmlns:a14="http://schemas.microsoft.com/office/drawing/2010/main" val="0"/>
                </a:ext>
              </a:extLst>
            </a:blip>
            <a:srcRect l="60740" t="4986" r="19082" b="5391"/>
            <a:stretch/>
          </p:blipFill>
          <p:spPr>
            <a:xfrm>
              <a:off x="180975" y="173850"/>
              <a:ext cx="1097366" cy="6508044"/>
            </a:xfrm>
            <a:prstGeom prst="rect">
              <a:avLst/>
            </a:prstGeom>
          </p:spPr>
        </p:pic>
        <p:cxnSp>
          <p:nvCxnSpPr>
            <p:cNvPr id="13" name="Straight Connector 12"/>
            <p:cNvCxnSpPr/>
            <p:nvPr/>
          </p:nvCxnSpPr>
          <p:spPr>
            <a:xfrm>
              <a:off x="1287858" y="173850"/>
              <a:ext cx="0" cy="6508044"/>
            </a:xfrm>
            <a:prstGeom prst="line">
              <a:avLst/>
            </a:prstGeom>
            <a:ln w="28575">
              <a:solidFill>
                <a:schemeClr val="accent5">
                  <a:lumMod val="75000"/>
                </a:schemeClr>
              </a:solidFill>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786322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EA4B24-DCC4-4E05-88CC-8684A8E2718F}"/>
              </a:ext>
            </a:extLst>
          </p:cNvPr>
          <p:cNvSpPr>
            <a:spLocks noGrp="1"/>
          </p:cNvSpPr>
          <p:nvPr>
            <p:ph type="title"/>
          </p:nvPr>
        </p:nvSpPr>
        <p:spPr>
          <a:xfrm>
            <a:off x="1788901" y="276425"/>
            <a:ext cx="6739437" cy="1371600"/>
          </a:xfrm>
        </p:spPr>
        <p:txBody>
          <a:bodyPr/>
          <a:lstStyle/>
          <a:p>
            <a:pPr algn="ctr"/>
            <a:r>
              <a:rPr lang="en-US" b="1" dirty="0">
                <a:solidFill>
                  <a:srgbClr val="006600"/>
                </a:solidFill>
                <a:latin typeface="Arial" panose="020B0604020202020204" pitchFamily="34" charset="0"/>
                <a:cs typeface="Arial" panose="020B0604020202020204" pitchFamily="34" charset="0"/>
              </a:rPr>
              <a:t>Physiology of red oak</a:t>
            </a:r>
          </a:p>
        </p:txBody>
      </p:sp>
      <p:pic>
        <p:nvPicPr>
          <p:cNvPr id="12" name="Content Placeholder 11">
            <a:extLst>
              <a:ext uri="{FF2B5EF4-FFF2-40B4-BE49-F238E27FC236}">
                <a16:creationId xmlns:a16="http://schemas.microsoft.com/office/drawing/2014/main" id="{9A9923A8-F4DD-4C5D-BE6D-EE246E8596A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129589" y="1648025"/>
            <a:ext cx="6413651" cy="3718059"/>
          </a:xfrm>
        </p:spPr>
      </p:pic>
      <p:sp>
        <p:nvSpPr>
          <p:cNvPr id="4" name="Slide Number Placeholder 3">
            <a:extLst>
              <a:ext uri="{FF2B5EF4-FFF2-40B4-BE49-F238E27FC236}">
                <a16:creationId xmlns:a16="http://schemas.microsoft.com/office/drawing/2014/main" id="{DE60410F-BC71-4DD8-BD02-D5F5C5BD788B}"/>
              </a:ext>
            </a:extLst>
          </p:cNvPr>
          <p:cNvSpPr>
            <a:spLocks noGrp="1"/>
          </p:cNvSpPr>
          <p:nvPr>
            <p:ph type="sldNum" sz="quarter" idx="12"/>
          </p:nvPr>
        </p:nvSpPr>
        <p:spPr/>
        <p:txBody>
          <a:bodyPr/>
          <a:lstStyle/>
          <a:p>
            <a:fld id="{AE9EF46E-74F3-4AED-8639-5EA18AE35E07}" type="slidenum">
              <a:rPr lang="en-US" smtClean="0"/>
              <a:t>32</a:t>
            </a:fld>
            <a:endParaRPr lang="en-US"/>
          </a:p>
        </p:txBody>
      </p:sp>
      <p:sp>
        <p:nvSpPr>
          <p:cNvPr id="13" name="TextBox 12">
            <a:extLst>
              <a:ext uri="{FF2B5EF4-FFF2-40B4-BE49-F238E27FC236}">
                <a16:creationId xmlns:a16="http://schemas.microsoft.com/office/drawing/2014/main" id="{989CB77F-8036-4E38-9160-45F08197D871}"/>
              </a:ext>
            </a:extLst>
          </p:cNvPr>
          <p:cNvSpPr txBox="1"/>
          <p:nvPr/>
        </p:nvSpPr>
        <p:spPr>
          <a:xfrm>
            <a:off x="2129589" y="6225163"/>
            <a:ext cx="6398749" cy="253916"/>
          </a:xfrm>
          <a:prstGeom prst="rect">
            <a:avLst/>
          </a:prstGeom>
          <a:noFill/>
        </p:spPr>
        <p:txBody>
          <a:bodyPr wrap="square" rtlCol="0">
            <a:spAutoFit/>
          </a:bodyPr>
          <a:lstStyle/>
          <a:p>
            <a:r>
              <a:rPr lang="en-US" sz="1050" dirty="0">
                <a:latin typeface="Arial" panose="020B0604020202020204" pitchFamily="34" charset="0"/>
                <a:cs typeface="Arial" panose="020B0604020202020204" pitchFamily="34" charset="0"/>
              </a:rPr>
              <a:t>1. Botanical Garden of Montreal (Normand Fleury)  </a:t>
            </a:r>
            <a:r>
              <a:rPr lang="de-DE" sz="1050" dirty="0">
                <a:latin typeface="Arial" panose="020B0604020202020204" pitchFamily="34" charset="0"/>
                <a:cs typeface="Arial" panose="020B0604020202020204" pitchFamily="34" charset="0"/>
              </a:rPr>
              <a:t>2. Yann Vergriete  3. Dr. Lawrence Jensen</a:t>
            </a:r>
            <a:endParaRPr lang="en-US" sz="1050" dirty="0">
              <a:latin typeface="Arial" panose="020B0604020202020204" pitchFamily="34" charset="0"/>
              <a:cs typeface="Arial" panose="020B0604020202020204" pitchFamily="34" charset="0"/>
            </a:endParaRPr>
          </a:p>
        </p:txBody>
      </p:sp>
      <p:grpSp>
        <p:nvGrpSpPr>
          <p:cNvPr id="14" name="Group 13"/>
          <p:cNvGrpSpPr/>
          <p:nvPr/>
        </p:nvGrpSpPr>
        <p:grpSpPr>
          <a:xfrm>
            <a:off x="180975" y="173850"/>
            <a:ext cx="1106883" cy="6508044"/>
            <a:chOff x="180975" y="173850"/>
            <a:chExt cx="1106883" cy="6508044"/>
          </a:xfrm>
        </p:grpSpPr>
        <p:pic>
          <p:nvPicPr>
            <p:cNvPr id="15" name="Picture 14"/>
            <p:cNvPicPr>
              <a:picLocks noChangeAspect="1"/>
            </p:cNvPicPr>
            <p:nvPr/>
          </p:nvPicPr>
          <p:blipFill rotWithShape="1">
            <a:blip r:embed="rId4" cstate="print">
              <a:extLst>
                <a:ext uri="{28A0092B-C50C-407E-A947-70E740481C1C}">
                  <a14:useLocalDpi xmlns:a14="http://schemas.microsoft.com/office/drawing/2010/main" val="0"/>
                </a:ext>
              </a:extLst>
            </a:blip>
            <a:srcRect l="60740" t="4986" r="19082" b="5391"/>
            <a:stretch/>
          </p:blipFill>
          <p:spPr>
            <a:xfrm>
              <a:off x="180975" y="173850"/>
              <a:ext cx="1097366" cy="6508044"/>
            </a:xfrm>
            <a:prstGeom prst="rect">
              <a:avLst/>
            </a:prstGeom>
          </p:spPr>
        </p:pic>
        <p:cxnSp>
          <p:nvCxnSpPr>
            <p:cNvPr id="16" name="Straight Connector 15"/>
            <p:cNvCxnSpPr/>
            <p:nvPr/>
          </p:nvCxnSpPr>
          <p:spPr>
            <a:xfrm>
              <a:off x="1287858" y="173850"/>
              <a:ext cx="0" cy="6508044"/>
            </a:xfrm>
            <a:prstGeom prst="line">
              <a:avLst/>
            </a:prstGeom>
            <a:ln w="28575">
              <a:solidFill>
                <a:schemeClr val="accent5">
                  <a:lumMod val="75000"/>
                </a:schemeClr>
              </a:solidFill>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2849710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EA4B24-DCC4-4E05-88CC-8684A8E2718F}"/>
              </a:ext>
            </a:extLst>
          </p:cNvPr>
          <p:cNvSpPr>
            <a:spLocks noGrp="1"/>
          </p:cNvSpPr>
          <p:nvPr>
            <p:ph type="title"/>
          </p:nvPr>
        </p:nvSpPr>
        <p:spPr>
          <a:xfrm>
            <a:off x="92965" y="279053"/>
            <a:ext cx="8694347" cy="857777"/>
          </a:xfrm>
        </p:spPr>
        <p:txBody>
          <a:bodyPr>
            <a:normAutofit/>
          </a:bodyPr>
          <a:lstStyle/>
          <a:p>
            <a:pPr algn="ctr"/>
            <a:r>
              <a:rPr lang="en-US" sz="2400" dirty="0">
                <a:latin typeface="Arial" panose="020B0604020202020204" pitchFamily="34" charset="0"/>
                <a:cs typeface="Arial" panose="020B0604020202020204" pitchFamily="34" charset="0"/>
              </a:rPr>
              <a:t>Significant sugar maple climate-growth relationships</a:t>
            </a:r>
            <a:endParaRPr lang="en-US" sz="2400" dirty="0">
              <a:solidFill>
                <a:srgbClr val="006600"/>
              </a:solidFill>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DE60410F-BC71-4DD8-BD02-D5F5C5BD788B}"/>
              </a:ext>
            </a:extLst>
          </p:cNvPr>
          <p:cNvSpPr>
            <a:spLocks noGrp="1"/>
          </p:cNvSpPr>
          <p:nvPr>
            <p:ph type="sldNum" sz="quarter" idx="12"/>
          </p:nvPr>
        </p:nvSpPr>
        <p:spPr/>
        <p:txBody>
          <a:bodyPr/>
          <a:lstStyle/>
          <a:p>
            <a:fld id="{AE9EF46E-74F3-4AED-8639-5EA18AE35E07}" type="slidenum">
              <a:rPr lang="en-US" smtClean="0"/>
              <a:t>33</a:t>
            </a:fld>
            <a:endParaRPr lang="en-US"/>
          </a:p>
        </p:txBody>
      </p:sp>
      <p:graphicFrame>
        <p:nvGraphicFramePr>
          <p:cNvPr id="14" name="Chart 13">
            <a:extLst>
              <a:ext uri="{FF2B5EF4-FFF2-40B4-BE49-F238E27FC236}">
                <a16:creationId xmlns:a16="http://schemas.microsoft.com/office/drawing/2014/main" id="{83F96541-752A-402C-8093-CC144015D443}"/>
              </a:ext>
            </a:extLst>
          </p:cNvPr>
          <p:cNvGraphicFramePr>
            <a:graphicFrameLocks/>
          </p:cNvGraphicFramePr>
          <p:nvPr>
            <p:extLst>
              <p:ext uri="{D42A27DB-BD31-4B8C-83A1-F6EECF244321}">
                <p14:modId xmlns:p14="http://schemas.microsoft.com/office/powerpoint/2010/main" val="4163150090"/>
              </p:ext>
            </p:extLst>
          </p:nvPr>
        </p:nvGraphicFramePr>
        <p:xfrm>
          <a:off x="92965" y="1373450"/>
          <a:ext cx="8918688" cy="520549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0262229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EA4B24-DCC4-4E05-88CC-8684A8E2718F}"/>
              </a:ext>
            </a:extLst>
          </p:cNvPr>
          <p:cNvSpPr>
            <a:spLocks noGrp="1"/>
          </p:cNvSpPr>
          <p:nvPr>
            <p:ph type="title"/>
          </p:nvPr>
        </p:nvSpPr>
        <p:spPr>
          <a:xfrm>
            <a:off x="4174965" y="601278"/>
            <a:ext cx="4389468" cy="1143301"/>
          </a:xfrm>
        </p:spPr>
        <p:txBody>
          <a:bodyPr>
            <a:normAutofit fontScale="90000"/>
          </a:bodyPr>
          <a:lstStyle/>
          <a:p>
            <a:pPr algn="ctr"/>
            <a:r>
              <a:rPr lang="en-US" b="1" dirty="0">
                <a:solidFill>
                  <a:srgbClr val="006600"/>
                </a:solidFill>
                <a:latin typeface="Arial" panose="020B0604020202020204" pitchFamily="34" charset="0"/>
                <a:cs typeface="Arial" panose="020B0604020202020204" pitchFamily="34" charset="0"/>
              </a:rPr>
              <a:t>Physiology of sugar maple</a:t>
            </a:r>
          </a:p>
        </p:txBody>
      </p:sp>
      <p:sp>
        <p:nvSpPr>
          <p:cNvPr id="4" name="Slide Number Placeholder 3">
            <a:extLst>
              <a:ext uri="{FF2B5EF4-FFF2-40B4-BE49-F238E27FC236}">
                <a16:creationId xmlns:a16="http://schemas.microsoft.com/office/drawing/2014/main" id="{DE60410F-BC71-4DD8-BD02-D5F5C5BD788B}"/>
              </a:ext>
            </a:extLst>
          </p:cNvPr>
          <p:cNvSpPr>
            <a:spLocks noGrp="1"/>
          </p:cNvSpPr>
          <p:nvPr>
            <p:ph type="sldNum" sz="quarter" idx="12"/>
          </p:nvPr>
        </p:nvSpPr>
        <p:spPr/>
        <p:txBody>
          <a:bodyPr/>
          <a:lstStyle/>
          <a:p>
            <a:fld id="{AE9EF46E-74F3-4AED-8639-5EA18AE35E07}" type="slidenum">
              <a:rPr lang="en-US" smtClean="0"/>
              <a:t>34</a:t>
            </a:fld>
            <a:endParaRPr lang="en-US"/>
          </a:p>
        </p:txBody>
      </p:sp>
      <p:grpSp>
        <p:nvGrpSpPr>
          <p:cNvPr id="14" name="Group 13"/>
          <p:cNvGrpSpPr/>
          <p:nvPr/>
        </p:nvGrpSpPr>
        <p:grpSpPr>
          <a:xfrm>
            <a:off x="180975" y="173850"/>
            <a:ext cx="1106883" cy="6508044"/>
            <a:chOff x="180975" y="173850"/>
            <a:chExt cx="1106883" cy="6508044"/>
          </a:xfrm>
        </p:grpSpPr>
        <p:pic>
          <p:nvPicPr>
            <p:cNvPr id="15" name="Picture 14"/>
            <p:cNvPicPr>
              <a:picLocks noChangeAspect="1"/>
            </p:cNvPicPr>
            <p:nvPr/>
          </p:nvPicPr>
          <p:blipFill rotWithShape="1">
            <a:blip r:embed="rId3" cstate="print">
              <a:extLst>
                <a:ext uri="{28A0092B-C50C-407E-A947-70E740481C1C}">
                  <a14:useLocalDpi xmlns:a14="http://schemas.microsoft.com/office/drawing/2010/main" val="0"/>
                </a:ext>
              </a:extLst>
            </a:blip>
            <a:srcRect l="60740" t="4986" r="19082" b="5391"/>
            <a:stretch/>
          </p:blipFill>
          <p:spPr>
            <a:xfrm>
              <a:off x="180975" y="173850"/>
              <a:ext cx="1097366" cy="6508044"/>
            </a:xfrm>
            <a:prstGeom prst="rect">
              <a:avLst/>
            </a:prstGeom>
          </p:spPr>
        </p:pic>
        <p:cxnSp>
          <p:nvCxnSpPr>
            <p:cNvPr id="16" name="Straight Connector 15"/>
            <p:cNvCxnSpPr/>
            <p:nvPr/>
          </p:nvCxnSpPr>
          <p:spPr>
            <a:xfrm>
              <a:off x="1287858" y="173850"/>
              <a:ext cx="0" cy="6508044"/>
            </a:xfrm>
            <a:prstGeom prst="line">
              <a:avLst/>
            </a:prstGeom>
            <a:ln w="28575">
              <a:solidFill>
                <a:schemeClr val="accent5">
                  <a:lumMod val="75000"/>
                </a:schemeClr>
              </a:solidFill>
            </a:ln>
            <a:effectLst/>
          </p:spPr>
          <p:style>
            <a:lnRef idx="1">
              <a:schemeClr val="accent1"/>
            </a:lnRef>
            <a:fillRef idx="0">
              <a:schemeClr val="accent1"/>
            </a:fillRef>
            <a:effectRef idx="0">
              <a:schemeClr val="accent1"/>
            </a:effectRef>
            <a:fontRef idx="minor">
              <a:schemeClr val="tx1"/>
            </a:fontRef>
          </p:style>
        </p:cxnSp>
      </p:grpSp>
      <p:sp>
        <p:nvSpPr>
          <p:cNvPr id="5" name="Content Placeholder 4">
            <a:extLst>
              <a:ext uri="{FF2B5EF4-FFF2-40B4-BE49-F238E27FC236}">
                <a16:creationId xmlns:a16="http://schemas.microsoft.com/office/drawing/2014/main" id="{284BFCD2-7A69-4763-8302-5866B3E0F54D}"/>
              </a:ext>
            </a:extLst>
          </p:cNvPr>
          <p:cNvSpPr>
            <a:spLocks noGrp="1"/>
          </p:cNvSpPr>
          <p:nvPr>
            <p:ph idx="1"/>
          </p:nvPr>
        </p:nvSpPr>
        <p:spPr>
          <a:xfrm>
            <a:off x="4332132" y="2658527"/>
            <a:ext cx="4811868" cy="4023367"/>
          </a:xfrm>
        </p:spPr>
        <p:txBody>
          <a:bodyPr/>
          <a:lstStyle/>
          <a:p>
            <a:pPr marL="0" indent="0">
              <a:buNone/>
            </a:pPr>
            <a:r>
              <a:rPr lang="en-US" dirty="0">
                <a:latin typeface="Arial" panose="020B0604020202020204" pitchFamily="34" charset="0"/>
                <a:cs typeface="Arial" panose="020B0604020202020204" pitchFamily="34" charset="0"/>
              </a:rPr>
              <a:t>High proportion of roots in shallow soil horizons (Fahey &amp; Hughes, 1994)</a:t>
            </a:r>
          </a:p>
          <a:p>
            <a:pPr marL="0" indent="0">
              <a:buNone/>
            </a:pP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84A4C676-29D9-41BF-874D-7806EF3CDBC8}"/>
              </a:ext>
            </a:extLst>
          </p:cNvPr>
          <p:cNvSpPr/>
          <p:nvPr/>
        </p:nvSpPr>
        <p:spPr>
          <a:xfrm>
            <a:off x="2559362" y="6486984"/>
            <a:ext cx="662361" cy="276999"/>
          </a:xfrm>
          <a:prstGeom prst="rect">
            <a:avLst/>
          </a:prstGeom>
        </p:spPr>
        <p:txBody>
          <a:bodyPr wrap="none">
            <a:spAutoFit/>
          </a:bodyPr>
          <a:lstStyle/>
          <a:p>
            <a:r>
              <a:rPr lang="en-US" sz="1200" dirty="0">
                <a:latin typeface="Arial" panose="020B0604020202020204" pitchFamily="34" charset="0"/>
                <a:cs typeface="Arial" panose="020B0604020202020204" pitchFamily="34" charset="0"/>
              </a:rPr>
              <a:t>fao.org</a:t>
            </a:r>
          </a:p>
        </p:txBody>
      </p:sp>
      <p:pic>
        <p:nvPicPr>
          <p:cNvPr id="7" name="Picture 6">
            <a:extLst>
              <a:ext uri="{FF2B5EF4-FFF2-40B4-BE49-F238E27FC236}">
                <a16:creationId xmlns:a16="http://schemas.microsoft.com/office/drawing/2014/main" id="{BE7A85C4-67A4-44B0-B56B-CB56855EE29C}"/>
              </a:ext>
            </a:extLst>
          </p:cNvPr>
          <p:cNvPicPr>
            <a:picLocks noChangeAspect="1"/>
          </p:cNvPicPr>
          <p:nvPr/>
        </p:nvPicPr>
        <p:blipFill rotWithShape="1">
          <a:blip r:embed="rId4"/>
          <a:srcRect r="63773"/>
          <a:stretch/>
        </p:blipFill>
        <p:spPr>
          <a:xfrm>
            <a:off x="1906921" y="276425"/>
            <a:ext cx="2063500" cy="6276975"/>
          </a:xfrm>
          <a:prstGeom prst="rect">
            <a:avLst/>
          </a:prstGeom>
        </p:spPr>
      </p:pic>
    </p:spTree>
    <p:extLst>
      <p:ext uri="{BB962C8B-B14F-4D97-AF65-F5344CB8AC3E}">
        <p14:creationId xmlns:p14="http://schemas.microsoft.com/office/powerpoint/2010/main" val="42818584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EA4B24-DCC4-4E05-88CC-8684A8E2718F}"/>
              </a:ext>
            </a:extLst>
          </p:cNvPr>
          <p:cNvSpPr>
            <a:spLocks noGrp="1"/>
          </p:cNvSpPr>
          <p:nvPr>
            <p:ph type="title"/>
          </p:nvPr>
        </p:nvSpPr>
        <p:spPr>
          <a:xfrm>
            <a:off x="92965" y="279053"/>
            <a:ext cx="8694347" cy="857777"/>
          </a:xfrm>
        </p:spPr>
        <p:txBody>
          <a:bodyPr>
            <a:normAutofit/>
          </a:bodyPr>
          <a:lstStyle/>
          <a:p>
            <a:pPr algn="ctr"/>
            <a:r>
              <a:rPr lang="en-US" sz="2400" dirty="0">
                <a:latin typeface="Arial" panose="020B0604020202020204" pitchFamily="34" charset="0"/>
                <a:cs typeface="Arial" panose="020B0604020202020204" pitchFamily="34" charset="0"/>
              </a:rPr>
              <a:t>Significant sugar maple climate-growth relationships</a:t>
            </a:r>
            <a:endParaRPr lang="en-US" sz="2400" dirty="0">
              <a:solidFill>
                <a:srgbClr val="006600"/>
              </a:solidFill>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DE60410F-BC71-4DD8-BD02-D5F5C5BD788B}"/>
              </a:ext>
            </a:extLst>
          </p:cNvPr>
          <p:cNvSpPr>
            <a:spLocks noGrp="1"/>
          </p:cNvSpPr>
          <p:nvPr>
            <p:ph type="sldNum" sz="quarter" idx="12"/>
          </p:nvPr>
        </p:nvSpPr>
        <p:spPr/>
        <p:txBody>
          <a:bodyPr/>
          <a:lstStyle/>
          <a:p>
            <a:fld id="{AE9EF46E-74F3-4AED-8639-5EA18AE35E07}" type="slidenum">
              <a:rPr lang="en-US" smtClean="0"/>
              <a:t>35</a:t>
            </a:fld>
            <a:endParaRPr lang="en-US"/>
          </a:p>
        </p:txBody>
      </p:sp>
      <p:graphicFrame>
        <p:nvGraphicFramePr>
          <p:cNvPr id="14" name="Chart 13">
            <a:extLst>
              <a:ext uri="{FF2B5EF4-FFF2-40B4-BE49-F238E27FC236}">
                <a16:creationId xmlns:a16="http://schemas.microsoft.com/office/drawing/2014/main" id="{83F96541-752A-402C-8093-CC144015D443}"/>
              </a:ext>
            </a:extLst>
          </p:cNvPr>
          <p:cNvGraphicFramePr>
            <a:graphicFrameLocks/>
          </p:cNvGraphicFramePr>
          <p:nvPr/>
        </p:nvGraphicFramePr>
        <p:xfrm>
          <a:off x="92965" y="1373450"/>
          <a:ext cx="8918688" cy="5205497"/>
        </p:xfrm>
        <a:graphic>
          <a:graphicData uri="http://schemas.openxmlformats.org/drawingml/2006/chart">
            <c:chart xmlns:c="http://schemas.openxmlformats.org/drawingml/2006/chart" xmlns:r="http://schemas.openxmlformats.org/officeDocument/2006/relationships" r:id="rId3"/>
          </a:graphicData>
        </a:graphic>
      </p:graphicFrame>
      <p:sp>
        <p:nvSpPr>
          <p:cNvPr id="30" name="TextBox 29">
            <a:extLst>
              <a:ext uri="{FF2B5EF4-FFF2-40B4-BE49-F238E27FC236}">
                <a16:creationId xmlns:a16="http://schemas.microsoft.com/office/drawing/2014/main" id="{F7CA7571-299B-41EF-AE85-4AD2A99B996C}"/>
              </a:ext>
            </a:extLst>
          </p:cNvPr>
          <p:cNvSpPr txBox="1"/>
          <p:nvPr/>
        </p:nvSpPr>
        <p:spPr>
          <a:xfrm>
            <a:off x="872989" y="1688335"/>
            <a:ext cx="2683042" cy="307777"/>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Early leaf out, spring frost</a:t>
            </a:r>
          </a:p>
        </p:txBody>
      </p:sp>
      <p:cxnSp>
        <p:nvCxnSpPr>
          <p:cNvPr id="31" name="Straight Arrow Connector 30">
            <a:extLst>
              <a:ext uri="{FF2B5EF4-FFF2-40B4-BE49-F238E27FC236}">
                <a16:creationId xmlns:a16="http://schemas.microsoft.com/office/drawing/2014/main" id="{0748F678-91C3-4737-8BE8-4F54D5921AEE}"/>
              </a:ext>
            </a:extLst>
          </p:cNvPr>
          <p:cNvCxnSpPr>
            <a:cxnSpLocks/>
          </p:cNvCxnSpPr>
          <p:nvPr/>
        </p:nvCxnSpPr>
        <p:spPr>
          <a:xfrm flipH="1">
            <a:off x="2112242" y="2078844"/>
            <a:ext cx="1" cy="701093"/>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57177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EA4B24-DCC4-4E05-88CC-8684A8E2718F}"/>
              </a:ext>
            </a:extLst>
          </p:cNvPr>
          <p:cNvSpPr>
            <a:spLocks noGrp="1"/>
          </p:cNvSpPr>
          <p:nvPr>
            <p:ph type="title"/>
          </p:nvPr>
        </p:nvSpPr>
        <p:spPr>
          <a:xfrm>
            <a:off x="92965" y="279053"/>
            <a:ext cx="8694347" cy="857777"/>
          </a:xfrm>
        </p:spPr>
        <p:txBody>
          <a:bodyPr>
            <a:normAutofit/>
          </a:bodyPr>
          <a:lstStyle/>
          <a:p>
            <a:pPr algn="ctr"/>
            <a:r>
              <a:rPr lang="en-US" sz="2400" dirty="0">
                <a:latin typeface="Arial" panose="020B0604020202020204" pitchFamily="34" charset="0"/>
                <a:cs typeface="Arial" panose="020B0604020202020204" pitchFamily="34" charset="0"/>
              </a:rPr>
              <a:t>Significant sugar maple climate-growth relationships</a:t>
            </a:r>
            <a:endParaRPr lang="en-US" sz="2400" dirty="0">
              <a:solidFill>
                <a:srgbClr val="006600"/>
              </a:solidFill>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DE60410F-BC71-4DD8-BD02-D5F5C5BD788B}"/>
              </a:ext>
            </a:extLst>
          </p:cNvPr>
          <p:cNvSpPr>
            <a:spLocks noGrp="1"/>
          </p:cNvSpPr>
          <p:nvPr>
            <p:ph type="sldNum" sz="quarter" idx="12"/>
          </p:nvPr>
        </p:nvSpPr>
        <p:spPr/>
        <p:txBody>
          <a:bodyPr/>
          <a:lstStyle/>
          <a:p>
            <a:fld id="{AE9EF46E-74F3-4AED-8639-5EA18AE35E07}" type="slidenum">
              <a:rPr lang="en-US" smtClean="0"/>
              <a:t>36</a:t>
            </a:fld>
            <a:endParaRPr lang="en-US"/>
          </a:p>
        </p:txBody>
      </p:sp>
      <p:graphicFrame>
        <p:nvGraphicFramePr>
          <p:cNvPr id="14" name="Chart 13">
            <a:extLst>
              <a:ext uri="{FF2B5EF4-FFF2-40B4-BE49-F238E27FC236}">
                <a16:creationId xmlns:a16="http://schemas.microsoft.com/office/drawing/2014/main" id="{83F96541-752A-402C-8093-CC144015D443}"/>
              </a:ext>
            </a:extLst>
          </p:cNvPr>
          <p:cNvGraphicFramePr>
            <a:graphicFrameLocks/>
          </p:cNvGraphicFramePr>
          <p:nvPr/>
        </p:nvGraphicFramePr>
        <p:xfrm>
          <a:off x="92965" y="1373450"/>
          <a:ext cx="8918688" cy="5205497"/>
        </p:xfrm>
        <a:graphic>
          <a:graphicData uri="http://schemas.openxmlformats.org/drawingml/2006/chart">
            <c:chart xmlns:c="http://schemas.openxmlformats.org/drawingml/2006/chart" xmlns:r="http://schemas.openxmlformats.org/officeDocument/2006/relationships" r:id="rId3"/>
          </a:graphicData>
        </a:graphic>
      </p:graphicFrame>
      <p:sp>
        <p:nvSpPr>
          <p:cNvPr id="16" name="TextBox 15">
            <a:extLst>
              <a:ext uri="{FF2B5EF4-FFF2-40B4-BE49-F238E27FC236}">
                <a16:creationId xmlns:a16="http://schemas.microsoft.com/office/drawing/2014/main" id="{4DBC58BA-B670-4CDE-9007-0FC1908A638C}"/>
              </a:ext>
            </a:extLst>
          </p:cNvPr>
          <p:cNvSpPr txBox="1"/>
          <p:nvPr/>
        </p:nvSpPr>
        <p:spPr>
          <a:xfrm>
            <a:off x="4572000" y="1423833"/>
            <a:ext cx="4439653" cy="523220"/>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SPEI-03: moisture index for 3 months: </a:t>
            </a:r>
          </a:p>
          <a:p>
            <a:r>
              <a:rPr lang="en-US" sz="1400" dirty="0">
                <a:latin typeface="Arial" panose="020B0604020202020204" pitchFamily="34" charset="0"/>
                <a:cs typeface="Arial" panose="020B0604020202020204" pitchFamily="34" charset="0"/>
              </a:rPr>
              <a:t>December (of previous year), January &amp; February</a:t>
            </a:r>
          </a:p>
        </p:txBody>
      </p:sp>
      <p:cxnSp>
        <p:nvCxnSpPr>
          <p:cNvPr id="18" name="Straight Arrow Connector 17">
            <a:extLst>
              <a:ext uri="{FF2B5EF4-FFF2-40B4-BE49-F238E27FC236}">
                <a16:creationId xmlns:a16="http://schemas.microsoft.com/office/drawing/2014/main" id="{B959B047-01A3-4C25-8525-86965DA7537C}"/>
              </a:ext>
            </a:extLst>
          </p:cNvPr>
          <p:cNvCxnSpPr>
            <a:cxnSpLocks/>
          </p:cNvCxnSpPr>
          <p:nvPr/>
        </p:nvCxnSpPr>
        <p:spPr>
          <a:xfrm flipH="1">
            <a:off x="7414251" y="1947053"/>
            <a:ext cx="581433" cy="13179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CA3B4240-E41F-4FB1-8A3D-BDA10F3CA728}"/>
              </a:ext>
            </a:extLst>
          </p:cNvPr>
          <p:cNvCxnSpPr>
            <a:cxnSpLocks/>
          </p:cNvCxnSpPr>
          <p:nvPr/>
        </p:nvCxnSpPr>
        <p:spPr>
          <a:xfrm flipH="1">
            <a:off x="4695860" y="2779937"/>
            <a:ext cx="581433" cy="13179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0731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EA4B24-DCC4-4E05-88CC-8684A8E2718F}"/>
              </a:ext>
            </a:extLst>
          </p:cNvPr>
          <p:cNvSpPr>
            <a:spLocks noGrp="1"/>
          </p:cNvSpPr>
          <p:nvPr>
            <p:ph type="title"/>
          </p:nvPr>
        </p:nvSpPr>
        <p:spPr>
          <a:xfrm>
            <a:off x="1788901" y="276425"/>
            <a:ext cx="6739437" cy="1371600"/>
          </a:xfrm>
        </p:spPr>
        <p:txBody>
          <a:bodyPr/>
          <a:lstStyle/>
          <a:p>
            <a:pPr algn="ctr"/>
            <a:r>
              <a:rPr lang="en-US" b="1" dirty="0">
                <a:solidFill>
                  <a:srgbClr val="006600"/>
                </a:solidFill>
                <a:latin typeface="Arial" panose="020B0604020202020204" pitchFamily="34" charset="0"/>
                <a:cs typeface="Arial" panose="020B0604020202020204" pitchFamily="34" charset="0"/>
              </a:rPr>
              <a:t>Physiology of sugar maple</a:t>
            </a:r>
          </a:p>
        </p:txBody>
      </p:sp>
      <p:sp>
        <p:nvSpPr>
          <p:cNvPr id="4" name="Slide Number Placeholder 3">
            <a:extLst>
              <a:ext uri="{FF2B5EF4-FFF2-40B4-BE49-F238E27FC236}">
                <a16:creationId xmlns:a16="http://schemas.microsoft.com/office/drawing/2014/main" id="{DE60410F-BC71-4DD8-BD02-D5F5C5BD788B}"/>
              </a:ext>
            </a:extLst>
          </p:cNvPr>
          <p:cNvSpPr>
            <a:spLocks noGrp="1"/>
          </p:cNvSpPr>
          <p:nvPr>
            <p:ph type="sldNum" sz="quarter" idx="12"/>
          </p:nvPr>
        </p:nvSpPr>
        <p:spPr/>
        <p:txBody>
          <a:bodyPr/>
          <a:lstStyle/>
          <a:p>
            <a:fld id="{AE9EF46E-74F3-4AED-8639-5EA18AE35E07}" type="slidenum">
              <a:rPr lang="en-US" smtClean="0"/>
              <a:t>37</a:t>
            </a:fld>
            <a:endParaRPr lang="en-US"/>
          </a:p>
        </p:txBody>
      </p:sp>
      <p:grpSp>
        <p:nvGrpSpPr>
          <p:cNvPr id="14" name="Group 13"/>
          <p:cNvGrpSpPr/>
          <p:nvPr/>
        </p:nvGrpSpPr>
        <p:grpSpPr>
          <a:xfrm>
            <a:off x="180975" y="173850"/>
            <a:ext cx="1106883" cy="6508044"/>
            <a:chOff x="180975" y="173850"/>
            <a:chExt cx="1106883" cy="6508044"/>
          </a:xfrm>
        </p:grpSpPr>
        <p:pic>
          <p:nvPicPr>
            <p:cNvPr id="15" name="Picture 14"/>
            <p:cNvPicPr>
              <a:picLocks noChangeAspect="1"/>
            </p:cNvPicPr>
            <p:nvPr/>
          </p:nvPicPr>
          <p:blipFill rotWithShape="1">
            <a:blip r:embed="rId3" cstate="print">
              <a:extLst>
                <a:ext uri="{28A0092B-C50C-407E-A947-70E740481C1C}">
                  <a14:useLocalDpi xmlns:a14="http://schemas.microsoft.com/office/drawing/2010/main" val="0"/>
                </a:ext>
              </a:extLst>
            </a:blip>
            <a:srcRect l="60740" t="4986" r="19082" b="5391"/>
            <a:stretch/>
          </p:blipFill>
          <p:spPr>
            <a:xfrm>
              <a:off x="180975" y="173850"/>
              <a:ext cx="1097366" cy="6508044"/>
            </a:xfrm>
            <a:prstGeom prst="rect">
              <a:avLst/>
            </a:prstGeom>
          </p:spPr>
        </p:pic>
        <p:cxnSp>
          <p:nvCxnSpPr>
            <p:cNvPr id="16" name="Straight Connector 15"/>
            <p:cNvCxnSpPr/>
            <p:nvPr/>
          </p:nvCxnSpPr>
          <p:spPr>
            <a:xfrm>
              <a:off x="1287858" y="173850"/>
              <a:ext cx="0" cy="6508044"/>
            </a:xfrm>
            <a:prstGeom prst="line">
              <a:avLst/>
            </a:prstGeom>
            <a:ln w="28575">
              <a:solidFill>
                <a:schemeClr val="accent5">
                  <a:lumMod val="75000"/>
                </a:schemeClr>
              </a:solidFill>
            </a:ln>
            <a:effectLst/>
          </p:spPr>
          <p:style>
            <a:lnRef idx="1">
              <a:schemeClr val="accent1"/>
            </a:lnRef>
            <a:fillRef idx="0">
              <a:schemeClr val="accent1"/>
            </a:fillRef>
            <a:effectRef idx="0">
              <a:schemeClr val="accent1"/>
            </a:effectRef>
            <a:fontRef idx="minor">
              <a:schemeClr val="tx1"/>
            </a:fontRef>
          </p:style>
        </p:cxnSp>
      </p:grpSp>
      <p:sp>
        <p:nvSpPr>
          <p:cNvPr id="5" name="Content Placeholder 4">
            <a:extLst>
              <a:ext uri="{FF2B5EF4-FFF2-40B4-BE49-F238E27FC236}">
                <a16:creationId xmlns:a16="http://schemas.microsoft.com/office/drawing/2014/main" id="{284BFCD2-7A69-4763-8302-5866B3E0F54D}"/>
              </a:ext>
            </a:extLst>
          </p:cNvPr>
          <p:cNvSpPr>
            <a:spLocks noGrp="1"/>
          </p:cNvSpPr>
          <p:nvPr>
            <p:ph idx="1"/>
          </p:nvPr>
        </p:nvSpPr>
        <p:spPr>
          <a:xfrm>
            <a:off x="1498994" y="1648025"/>
            <a:ext cx="7319249" cy="3931920"/>
          </a:xfrm>
        </p:spPr>
        <p:txBody>
          <a:bodyPr/>
          <a:lstStyle/>
          <a:p>
            <a:pPr marL="0" indent="0">
              <a:buNone/>
            </a:pPr>
            <a:r>
              <a:rPr lang="en-US" dirty="0">
                <a:latin typeface="Arial" panose="020B0604020202020204" pitchFamily="34" charset="0"/>
                <a:cs typeface="Arial" panose="020B0604020202020204" pitchFamily="34" charset="0"/>
              </a:rPr>
              <a:t>Susceptible to root damage due to soil freezing (Tierney et al. 2001, Comerford et al. 2013)</a:t>
            </a:r>
          </a:p>
          <a:p>
            <a:pPr marL="0" indent="0">
              <a:buNone/>
            </a:pP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8962FE2F-8688-45F2-9A90-C546304306B1}"/>
              </a:ext>
            </a:extLst>
          </p:cNvPr>
          <p:cNvPicPr>
            <a:picLocks noChangeAspect="1"/>
          </p:cNvPicPr>
          <p:nvPr/>
        </p:nvPicPr>
        <p:blipFill>
          <a:blip r:embed="rId4"/>
          <a:stretch>
            <a:fillRect/>
          </a:stretch>
        </p:blipFill>
        <p:spPr>
          <a:xfrm>
            <a:off x="2222774" y="3062554"/>
            <a:ext cx="5422232" cy="3619340"/>
          </a:xfrm>
          <a:prstGeom prst="rect">
            <a:avLst/>
          </a:prstGeom>
        </p:spPr>
      </p:pic>
      <p:sp>
        <p:nvSpPr>
          <p:cNvPr id="6" name="Rectangle 5">
            <a:extLst>
              <a:ext uri="{FF2B5EF4-FFF2-40B4-BE49-F238E27FC236}">
                <a16:creationId xmlns:a16="http://schemas.microsoft.com/office/drawing/2014/main" id="{84A4C676-29D9-41BF-874D-7806EF3CDBC8}"/>
              </a:ext>
            </a:extLst>
          </p:cNvPr>
          <p:cNvSpPr/>
          <p:nvPr/>
        </p:nvSpPr>
        <p:spPr>
          <a:xfrm>
            <a:off x="6992263" y="6404895"/>
            <a:ext cx="652743" cy="276999"/>
          </a:xfrm>
          <a:prstGeom prst="rect">
            <a:avLst/>
          </a:prstGeom>
        </p:spPr>
        <p:txBody>
          <a:bodyPr wrap="none">
            <a:spAutoFit/>
          </a:bodyPr>
          <a:lstStyle/>
          <a:p>
            <a:r>
              <a:rPr lang="en-US" sz="1200" dirty="0">
                <a:latin typeface="Arial" panose="020B0604020202020204" pitchFamily="34" charset="0"/>
                <a:cs typeface="Arial" panose="020B0604020202020204" pitchFamily="34" charset="0"/>
              </a:rPr>
              <a:t>bu.edu</a:t>
            </a:r>
          </a:p>
        </p:txBody>
      </p:sp>
    </p:spTree>
    <p:extLst>
      <p:ext uri="{BB962C8B-B14F-4D97-AF65-F5344CB8AC3E}">
        <p14:creationId xmlns:p14="http://schemas.microsoft.com/office/powerpoint/2010/main" val="216357034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E60410F-BC71-4DD8-BD02-D5F5C5BD788B}"/>
              </a:ext>
            </a:extLst>
          </p:cNvPr>
          <p:cNvSpPr>
            <a:spLocks noGrp="1"/>
          </p:cNvSpPr>
          <p:nvPr>
            <p:ph type="sldNum" sz="quarter" idx="12"/>
          </p:nvPr>
        </p:nvSpPr>
        <p:spPr/>
        <p:txBody>
          <a:bodyPr/>
          <a:lstStyle/>
          <a:p>
            <a:fld id="{AE9EF46E-74F3-4AED-8639-5EA18AE35E07}" type="slidenum">
              <a:rPr lang="en-US" smtClean="0"/>
              <a:t>38</a:t>
            </a:fld>
            <a:endParaRPr lang="en-US"/>
          </a:p>
        </p:txBody>
      </p:sp>
      <p:pic>
        <p:nvPicPr>
          <p:cNvPr id="15" name="Picture 2">
            <a:extLst>
              <a:ext uri="{FF2B5EF4-FFF2-40B4-BE49-F238E27FC236}">
                <a16:creationId xmlns:a16="http://schemas.microsoft.com/office/drawing/2014/main" id="{473C195B-9DA3-4B10-8B56-7C9A45810C4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0600" t="33594" r="28697" b="15365"/>
          <a:stretch/>
        </p:blipFill>
        <p:spPr bwMode="auto">
          <a:xfrm>
            <a:off x="2563139" y="1506403"/>
            <a:ext cx="5956236" cy="41993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TextBox 15">
            <a:extLst>
              <a:ext uri="{FF2B5EF4-FFF2-40B4-BE49-F238E27FC236}">
                <a16:creationId xmlns:a16="http://schemas.microsoft.com/office/drawing/2014/main" id="{7744C613-AB21-4E01-8414-581F741C125B}"/>
              </a:ext>
            </a:extLst>
          </p:cNvPr>
          <p:cNvSpPr txBox="1"/>
          <p:nvPr/>
        </p:nvSpPr>
        <p:spPr>
          <a:xfrm>
            <a:off x="6352674" y="5672244"/>
            <a:ext cx="2478505" cy="338554"/>
          </a:xfrm>
          <a:prstGeom prst="rect">
            <a:avLst/>
          </a:prstGeom>
          <a:noFill/>
        </p:spPr>
        <p:txBody>
          <a:bodyPr wrap="square" rtlCol="0">
            <a:spAutoFit/>
          </a:bodyPr>
          <a:lstStyle/>
          <a:p>
            <a:pPr algn="ctr"/>
            <a:r>
              <a:rPr lang="en-US" sz="1600" dirty="0" err="1">
                <a:latin typeface="Calibri"/>
              </a:rPr>
              <a:t>Guilbert</a:t>
            </a:r>
            <a:r>
              <a:rPr lang="en-US" sz="1600" dirty="0">
                <a:latin typeface="Calibri"/>
              </a:rPr>
              <a:t>  et al. (2014)</a:t>
            </a:r>
          </a:p>
        </p:txBody>
      </p:sp>
      <p:sp>
        <p:nvSpPr>
          <p:cNvPr id="17" name="Arrow: Right 16">
            <a:extLst>
              <a:ext uri="{FF2B5EF4-FFF2-40B4-BE49-F238E27FC236}">
                <a16:creationId xmlns:a16="http://schemas.microsoft.com/office/drawing/2014/main" id="{1FE29384-788C-4147-BA33-34A2013B51D3}"/>
              </a:ext>
            </a:extLst>
          </p:cNvPr>
          <p:cNvSpPr/>
          <p:nvPr/>
        </p:nvSpPr>
        <p:spPr>
          <a:xfrm>
            <a:off x="1734464" y="4308759"/>
            <a:ext cx="1200150" cy="6477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Title 1">
            <a:extLst>
              <a:ext uri="{FF2B5EF4-FFF2-40B4-BE49-F238E27FC236}">
                <a16:creationId xmlns:a16="http://schemas.microsoft.com/office/drawing/2014/main" id="{1F4BB1CA-D445-4CC2-A4FE-3239A78E4403}"/>
              </a:ext>
            </a:extLst>
          </p:cNvPr>
          <p:cNvSpPr>
            <a:spLocks noGrp="1"/>
          </p:cNvSpPr>
          <p:nvPr>
            <p:ph type="title"/>
          </p:nvPr>
        </p:nvSpPr>
        <p:spPr>
          <a:xfrm>
            <a:off x="1788901" y="240329"/>
            <a:ext cx="6739437" cy="1371600"/>
          </a:xfrm>
        </p:spPr>
        <p:txBody>
          <a:bodyPr/>
          <a:lstStyle/>
          <a:p>
            <a:pPr algn="ctr"/>
            <a:r>
              <a:rPr lang="en-US" b="1" dirty="0">
                <a:solidFill>
                  <a:srgbClr val="006600"/>
                </a:solidFill>
                <a:latin typeface="Arial" panose="020B0604020202020204" pitchFamily="34" charset="0"/>
                <a:cs typeface="Arial" panose="020B0604020202020204" pitchFamily="34" charset="0"/>
              </a:rPr>
              <a:t>Discussion of results</a:t>
            </a:r>
          </a:p>
        </p:txBody>
      </p:sp>
      <p:grpSp>
        <p:nvGrpSpPr>
          <p:cNvPr id="13" name="Group 12"/>
          <p:cNvGrpSpPr/>
          <p:nvPr/>
        </p:nvGrpSpPr>
        <p:grpSpPr>
          <a:xfrm>
            <a:off x="180975" y="173850"/>
            <a:ext cx="1106883" cy="6508044"/>
            <a:chOff x="180975" y="173850"/>
            <a:chExt cx="1106883" cy="6508044"/>
          </a:xfrm>
        </p:grpSpPr>
        <p:pic>
          <p:nvPicPr>
            <p:cNvPr id="14" name="Picture 13"/>
            <p:cNvPicPr>
              <a:picLocks noChangeAspect="1"/>
            </p:cNvPicPr>
            <p:nvPr/>
          </p:nvPicPr>
          <p:blipFill rotWithShape="1">
            <a:blip r:embed="rId3" cstate="print">
              <a:extLst>
                <a:ext uri="{28A0092B-C50C-407E-A947-70E740481C1C}">
                  <a14:useLocalDpi xmlns:a14="http://schemas.microsoft.com/office/drawing/2010/main" val="0"/>
                </a:ext>
              </a:extLst>
            </a:blip>
            <a:srcRect l="60740" t="4986" r="19082" b="5391"/>
            <a:stretch/>
          </p:blipFill>
          <p:spPr>
            <a:xfrm>
              <a:off x="180975" y="173850"/>
              <a:ext cx="1097366" cy="6508044"/>
            </a:xfrm>
            <a:prstGeom prst="rect">
              <a:avLst/>
            </a:prstGeom>
          </p:spPr>
        </p:pic>
        <p:cxnSp>
          <p:nvCxnSpPr>
            <p:cNvPr id="19" name="Straight Connector 18"/>
            <p:cNvCxnSpPr/>
            <p:nvPr/>
          </p:nvCxnSpPr>
          <p:spPr>
            <a:xfrm>
              <a:off x="1287858" y="173850"/>
              <a:ext cx="0" cy="6508044"/>
            </a:xfrm>
            <a:prstGeom prst="line">
              <a:avLst/>
            </a:prstGeom>
            <a:ln w="28575">
              <a:solidFill>
                <a:schemeClr val="accent5">
                  <a:lumMod val="75000"/>
                </a:schemeClr>
              </a:solidFill>
            </a:ln>
            <a:effectLst/>
          </p:spPr>
          <p:style>
            <a:lnRef idx="1">
              <a:schemeClr val="accent1"/>
            </a:lnRef>
            <a:fillRef idx="0">
              <a:schemeClr val="accent1"/>
            </a:fillRef>
            <a:effectRef idx="0">
              <a:schemeClr val="accent1"/>
            </a:effectRef>
            <a:fontRef idx="minor">
              <a:schemeClr val="tx1"/>
            </a:fontRef>
          </p:style>
        </p:cxnSp>
      </p:grpSp>
      <p:sp>
        <p:nvSpPr>
          <p:cNvPr id="26" name="Rectangle 25">
            <a:extLst>
              <a:ext uri="{FF2B5EF4-FFF2-40B4-BE49-F238E27FC236}">
                <a16:creationId xmlns:a16="http://schemas.microsoft.com/office/drawing/2014/main" id="{8573210B-EAF4-43E7-9723-29B0B10B29B7}"/>
              </a:ext>
            </a:extLst>
          </p:cNvPr>
          <p:cNvSpPr/>
          <p:nvPr/>
        </p:nvSpPr>
        <p:spPr>
          <a:xfrm>
            <a:off x="2450240" y="6105073"/>
            <a:ext cx="5921782" cy="369332"/>
          </a:xfrm>
          <a:prstGeom prst="rect">
            <a:avLst/>
          </a:prstGeom>
        </p:spPr>
        <p:txBody>
          <a:bodyPr wrap="square">
            <a:spAutoFit/>
          </a:bodyPr>
          <a:lstStyle/>
          <a:p>
            <a:pPr algn="ctr"/>
            <a:r>
              <a:rPr lang="en-US" dirty="0">
                <a:latin typeface="Arial" panose="020B0604020202020204" pitchFamily="34" charset="0"/>
                <a:cs typeface="Arial" panose="020B0604020202020204" pitchFamily="34" charset="0"/>
              </a:rPr>
              <a:t>Weather stations across the Lake Champlain basin (VT)</a:t>
            </a:r>
          </a:p>
        </p:txBody>
      </p:sp>
    </p:spTree>
    <p:extLst>
      <p:ext uri="{BB962C8B-B14F-4D97-AF65-F5344CB8AC3E}">
        <p14:creationId xmlns:p14="http://schemas.microsoft.com/office/powerpoint/2010/main" val="176015907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FB015C-B73D-4D7D-A2CF-1D69EAC138B6}"/>
              </a:ext>
            </a:extLst>
          </p:cNvPr>
          <p:cNvSpPr>
            <a:spLocks noGrp="1"/>
          </p:cNvSpPr>
          <p:nvPr>
            <p:ph type="title"/>
          </p:nvPr>
        </p:nvSpPr>
        <p:spPr>
          <a:xfrm>
            <a:off x="182924" y="358540"/>
            <a:ext cx="3234045" cy="2362648"/>
          </a:xfrm>
        </p:spPr>
        <p:txBody>
          <a:bodyPr>
            <a:normAutofit/>
          </a:bodyPr>
          <a:lstStyle/>
          <a:p>
            <a:r>
              <a:rPr lang="en-US" sz="2000" dirty="0">
                <a:latin typeface="Arial" panose="020B0604020202020204" pitchFamily="34" charset="0"/>
                <a:cs typeface="Arial" panose="020B0604020202020204" pitchFamily="34" charset="0"/>
              </a:rPr>
              <a:t>Precipitation anomalies (deviations from the 1901-1960 average, inches)</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 </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Northeast US</a:t>
            </a:r>
          </a:p>
        </p:txBody>
      </p:sp>
      <p:sp>
        <p:nvSpPr>
          <p:cNvPr id="3" name="Slide Number Placeholder 2">
            <a:extLst>
              <a:ext uri="{FF2B5EF4-FFF2-40B4-BE49-F238E27FC236}">
                <a16:creationId xmlns:a16="http://schemas.microsoft.com/office/drawing/2014/main" id="{630CE559-FEDB-4F0B-A8C4-2DAE9EA5E6C8}"/>
              </a:ext>
            </a:extLst>
          </p:cNvPr>
          <p:cNvSpPr>
            <a:spLocks noGrp="1"/>
          </p:cNvSpPr>
          <p:nvPr>
            <p:ph type="sldNum" sz="quarter" idx="12"/>
          </p:nvPr>
        </p:nvSpPr>
        <p:spPr>
          <a:xfrm>
            <a:off x="7798998" y="6403554"/>
            <a:ext cx="1097280" cy="274320"/>
          </a:xfrm>
        </p:spPr>
        <p:txBody>
          <a:bodyPr/>
          <a:lstStyle/>
          <a:p>
            <a:fld id="{AE9EF46E-74F3-4AED-8639-5EA18AE35E07}" type="slidenum">
              <a:rPr lang="en-US" smtClean="0"/>
              <a:pPr/>
              <a:t>39</a:t>
            </a:fld>
            <a:endParaRPr lang="en-US" dirty="0"/>
          </a:p>
        </p:txBody>
      </p:sp>
      <p:sp>
        <p:nvSpPr>
          <p:cNvPr id="5" name="Title 11">
            <a:extLst>
              <a:ext uri="{FF2B5EF4-FFF2-40B4-BE49-F238E27FC236}">
                <a16:creationId xmlns:a16="http://schemas.microsoft.com/office/drawing/2014/main" id="{0DC1536E-310D-4629-94D5-25566E600720}"/>
              </a:ext>
            </a:extLst>
          </p:cNvPr>
          <p:cNvSpPr txBox="1">
            <a:spLocks/>
          </p:cNvSpPr>
          <p:nvPr/>
        </p:nvSpPr>
        <p:spPr>
          <a:xfrm>
            <a:off x="182924" y="6092899"/>
            <a:ext cx="2442485" cy="7651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lang="en-US" sz="4000" kern="1200" cap="none" spc="0" baseline="0" dirty="0">
                <a:solidFill>
                  <a:schemeClr val="tx1">
                    <a:lumMod val="85000"/>
                    <a:lumOff val="15000"/>
                  </a:schemeClr>
                </a:solidFill>
                <a:effectLst/>
                <a:latin typeface="+mj-lt"/>
                <a:ea typeface="+mn-ea"/>
                <a:cs typeface="+mn-cs"/>
              </a:defRPr>
            </a:lvl1pPr>
          </a:lstStyle>
          <a:p>
            <a:r>
              <a:rPr lang="en-US" sz="2000" dirty="0">
                <a:latin typeface="Arial" panose="020B0604020202020204" pitchFamily="34" charset="0"/>
                <a:cs typeface="Arial" panose="020B0604020202020204" pitchFamily="34" charset="0"/>
              </a:rPr>
              <a:t>Kunkel et al. (2013)</a:t>
            </a:r>
          </a:p>
        </p:txBody>
      </p:sp>
      <p:grpSp>
        <p:nvGrpSpPr>
          <p:cNvPr id="18" name="Group 17">
            <a:extLst>
              <a:ext uri="{FF2B5EF4-FFF2-40B4-BE49-F238E27FC236}">
                <a16:creationId xmlns:a16="http://schemas.microsoft.com/office/drawing/2014/main" id="{AE3F7DFE-668A-413E-8C77-B27385AE19CB}"/>
              </a:ext>
            </a:extLst>
          </p:cNvPr>
          <p:cNvGrpSpPr/>
          <p:nvPr/>
        </p:nvGrpSpPr>
        <p:grpSpPr>
          <a:xfrm>
            <a:off x="3248525" y="151950"/>
            <a:ext cx="5727030" cy="6573701"/>
            <a:chOff x="3429001" y="709862"/>
            <a:chExt cx="4369997" cy="5383037"/>
          </a:xfrm>
        </p:grpSpPr>
        <p:pic>
          <p:nvPicPr>
            <p:cNvPr id="4" name="Content Placeholder 13">
              <a:extLst>
                <a:ext uri="{FF2B5EF4-FFF2-40B4-BE49-F238E27FC236}">
                  <a16:creationId xmlns:a16="http://schemas.microsoft.com/office/drawing/2014/main" id="{C8153FA1-FF3F-41D6-A8CD-BE6BB82F82B9}"/>
                </a:ext>
              </a:extLst>
            </p:cNvPr>
            <p:cNvPicPr>
              <a:picLocks noChangeAspect="1"/>
            </p:cNvPicPr>
            <p:nvPr/>
          </p:nvPicPr>
          <p:blipFill rotWithShape="1">
            <a:blip r:embed="rId3">
              <a:extLst>
                <a:ext uri="{28A0092B-C50C-407E-A947-70E740481C1C}">
                  <a14:useLocalDpi xmlns:a14="http://schemas.microsoft.com/office/drawing/2010/main" val="0"/>
                </a:ext>
              </a:extLst>
            </a:blip>
            <a:srcRect l="5371" t="3287" r="5779" b="3739"/>
            <a:stretch/>
          </p:blipFill>
          <p:spPr>
            <a:xfrm>
              <a:off x="3429001" y="709862"/>
              <a:ext cx="4369997" cy="5383037"/>
            </a:xfrm>
            <a:prstGeom prst="rect">
              <a:avLst/>
            </a:prstGeom>
          </p:spPr>
        </p:pic>
        <p:grpSp>
          <p:nvGrpSpPr>
            <p:cNvPr id="17" name="Group 16">
              <a:extLst>
                <a:ext uri="{FF2B5EF4-FFF2-40B4-BE49-F238E27FC236}">
                  <a16:creationId xmlns:a16="http://schemas.microsoft.com/office/drawing/2014/main" id="{1B29AAFD-D129-4501-916E-DD3B136B8939}"/>
                </a:ext>
              </a:extLst>
            </p:cNvPr>
            <p:cNvGrpSpPr/>
            <p:nvPr/>
          </p:nvGrpSpPr>
          <p:grpSpPr>
            <a:xfrm>
              <a:off x="3711048" y="879033"/>
              <a:ext cx="3126387" cy="4194163"/>
              <a:chOff x="3711048" y="879033"/>
              <a:chExt cx="3126387" cy="4194163"/>
            </a:xfrm>
          </p:grpSpPr>
          <p:sp>
            <p:nvSpPr>
              <p:cNvPr id="12" name="Rectangle 11">
                <a:extLst>
                  <a:ext uri="{FF2B5EF4-FFF2-40B4-BE49-F238E27FC236}">
                    <a16:creationId xmlns:a16="http://schemas.microsoft.com/office/drawing/2014/main" id="{AB4EB482-AA98-4F43-A59F-48711267ADBC}"/>
                  </a:ext>
                </a:extLst>
              </p:cNvPr>
              <p:cNvSpPr/>
              <p:nvPr/>
            </p:nvSpPr>
            <p:spPr>
              <a:xfrm>
                <a:off x="4469732" y="879033"/>
                <a:ext cx="877163" cy="369332"/>
              </a:xfrm>
              <a:prstGeom prst="rect">
                <a:avLst/>
              </a:prstGeom>
              <a:noFill/>
            </p:spPr>
            <p:txBody>
              <a:bodyPr wrap="none">
                <a:spAutoFit/>
              </a:bodyPr>
              <a:lstStyle/>
              <a:p>
                <a:r>
                  <a:rPr lang="en-US" dirty="0">
                    <a:latin typeface="Arial" panose="020B0604020202020204" pitchFamily="34" charset="0"/>
                    <a:cs typeface="Arial" panose="020B0604020202020204" pitchFamily="34" charset="0"/>
                  </a:rPr>
                  <a:t>annual</a:t>
                </a:r>
                <a:endParaRPr lang="en-US" dirty="0"/>
              </a:p>
            </p:txBody>
          </p:sp>
          <p:sp>
            <p:nvSpPr>
              <p:cNvPr id="13" name="Rectangle 12">
                <a:extLst>
                  <a:ext uri="{FF2B5EF4-FFF2-40B4-BE49-F238E27FC236}">
                    <a16:creationId xmlns:a16="http://schemas.microsoft.com/office/drawing/2014/main" id="{82046C2E-EED0-4C58-85B8-032B62359EBF}"/>
                  </a:ext>
                </a:extLst>
              </p:cNvPr>
              <p:cNvSpPr/>
              <p:nvPr/>
            </p:nvSpPr>
            <p:spPr>
              <a:xfrm>
                <a:off x="3735112" y="3207972"/>
                <a:ext cx="800219" cy="369332"/>
              </a:xfrm>
              <a:prstGeom prst="rect">
                <a:avLst/>
              </a:prstGeom>
              <a:noFill/>
            </p:spPr>
            <p:txBody>
              <a:bodyPr wrap="none">
                <a:spAutoFit/>
              </a:bodyPr>
              <a:lstStyle/>
              <a:p>
                <a:r>
                  <a:rPr lang="en-US" dirty="0">
                    <a:solidFill>
                      <a:srgbClr val="0033CC"/>
                    </a:solidFill>
                    <a:latin typeface="Arial" panose="020B0604020202020204" pitchFamily="34" charset="0"/>
                    <a:cs typeface="Arial" panose="020B0604020202020204" pitchFamily="34" charset="0"/>
                  </a:rPr>
                  <a:t>winter</a:t>
                </a:r>
                <a:endParaRPr lang="en-US" dirty="0">
                  <a:solidFill>
                    <a:srgbClr val="0033CC"/>
                  </a:solidFill>
                </a:endParaRPr>
              </a:p>
            </p:txBody>
          </p:sp>
          <p:sp>
            <p:nvSpPr>
              <p:cNvPr id="14" name="Rectangle 13">
                <a:extLst>
                  <a:ext uri="{FF2B5EF4-FFF2-40B4-BE49-F238E27FC236}">
                    <a16:creationId xmlns:a16="http://schemas.microsoft.com/office/drawing/2014/main" id="{D31FEE02-41D7-4F59-B760-1032281F9565}"/>
                  </a:ext>
                </a:extLst>
              </p:cNvPr>
              <p:cNvSpPr/>
              <p:nvPr/>
            </p:nvSpPr>
            <p:spPr>
              <a:xfrm>
                <a:off x="6024392" y="3171876"/>
                <a:ext cx="813043" cy="369332"/>
              </a:xfrm>
              <a:prstGeom prst="rect">
                <a:avLst/>
              </a:prstGeom>
              <a:noFill/>
            </p:spPr>
            <p:txBody>
              <a:bodyPr wrap="square">
                <a:spAutoFit/>
              </a:bodyPr>
              <a:lstStyle/>
              <a:p>
                <a:r>
                  <a:rPr lang="en-US" dirty="0">
                    <a:solidFill>
                      <a:srgbClr val="009900"/>
                    </a:solidFill>
                    <a:latin typeface="Arial" panose="020B0604020202020204" pitchFamily="34" charset="0"/>
                    <a:cs typeface="Arial" panose="020B0604020202020204" pitchFamily="34" charset="0"/>
                  </a:rPr>
                  <a:t>spring</a:t>
                </a:r>
                <a:endParaRPr lang="en-US" dirty="0">
                  <a:solidFill>
                    <a:srgbClr val="009900"/>
                  </a:solidFill>
                </a:endParaRPr>
              </a:p>
            </p:txBody>
          </p:sp>
          <p:sp>
            <p:nvSpPr>
              <p:cNvPr id="15" name="Rectangle 14">
                <a:extLst>
                  <a:ext uri="{FF2B5EF4-FFF2-40B4-BE49-F238E27FC236}">
                    <a16:creationId xmlns:a16="http://schemas.microsoft.com/office/drawing/2014/main" id="{641F1175-3949-48D8-995E-D702019917A8}"/>
                  </a:ext>
                </a:extLst>
              </p:cNvPr>
              <p:cNvSpPr/>
              <p:nvPr/>
            </p:nvSpPr>
            <p:spPr>
              <a:xfrm>
                <a:off x="3711048" y="4703864"/>
                <a:ext cx="1018227" cy="369332"/>
              </a:xfrm>
              <a:prstGeom prst="rect">
                <a:avLst/>
              </a:prstGeom>
              <a:noFill/>
            </p:spPr>
            <p:txBody>
              <a:bodyPr wrap="none">
                <a:spAutoFit/>
              </a:bodyPr>
              <a:lstStyle/>
              <a:p>
                <a:r>
                  <a:rPr lang="en-US" dirty="0">
                    <a:solidFill>
                      <a:srgbClr val="DC4440"/>
                    </a:solidFill>
                    <a:latin typeface="Arial" panose="020B0604020202020204" pitchFamily="34" charset="0"/>
                    <a:cs typeface="Arial" panose="020B0604020202020204" pitchFamily="34" charset="0"/>
                  </a:rPr>
                  <a:t>summer</a:t>
                </a:r>
                <a:endParaRPr lang="en-US" dirty="0">
                  <a:solidFill>
                    <a:srgbClr val="DC4440"/>
                  </a:solidFill>
                </a:endParaRPr>
              </a:p>
            </p:txBody>
          </p:sp>
          <p:sp>
            <p:nvSpPr>
              <p:cNvPr id="16" name="Rectangle 15">
                <a:extLst>
                  <a:ext uri="{FF2B5EF4-FFF2-40B4-BE49-F238E27FC236}">
                    <a16:creationId xmlns:a16="http://schemas.microsoft.com/office/drawing/2014/main" id="{CA8C69FB-CE0E-4D74-9C83-0A0639CE9DCE}"/>
                  </a:ext>
                </a:extLst>
              </p:cNvPr>
              <p:cNvSpPr/>
              <p:nvPr/>
            </p:nvSpPr>
            <p:spPr>
              <a:xfrm>
                <a:off x="6022663" y="4698508"/>
                <a:ext cx="479618" cy="369332"/>
              </a:xfrm>
              <a:prstGeom prst="rect">
                <a:avLst/>
              </a:prstGeom>
              <a:noFill/>
            </p:spPr>
            <p:txBody>
              <a:bodyPr wrap="none">
                <a:spAutoFit/>
              </a:bodyPr>
              <a:lstStyle/>
              <a:p>
                <a:r>
                  <a:rPr lang="en-US" dirty="0">
                    <a:solidFill>
                      <a:srgbClr val="FF6600"/>
                    </a:solidFill>
                    <a:latin typeface="Arial" panose="020B0604020202020204" pitchFamily="34" charset="0"/>
                    <a:cs typeface="Arial" panose="020B0604020202020204" pitchFamily="34" charset="0"/>
                  </a:rPr>
                  <a:t>fall</a:t>
                </a:r>
                <a:endParaRPr lang="en-US" dirty="0">
                  <a:solidFill>
                    <a:srgbClr val="FF6600"/>
                  </a:solidFill>
                </a:endParaRPr>
              </a:p>
            </p:txBody>
          </p:sp>
        </p:grpSp>
      </p:grpSp>
      <p:sp>
        <p:nvSpPr>
          <p:cNvPr id="19" name="Rectangle 18">
            <a:extLst>
              <a:ext uri="{FF2B5EF4-FFF2-40B4-BE49-F238E27FC236}">
                <a16:creationId xmlns:a16="http://schemas.microsoft.com/office/drawing/2014/main" id="{AE65E286-6F7D-47D3-8D89-A36B08B57078}"/>
              </a:ext>
            </a:extLst>
          </p:cNvPr>
          <p:cNvSpPr/>
          <p:nvPr/>
        </p:nvSpPr>
        <p:spPr>
          <a:xfrm>
            <a:off x="6023094" y="253358"/>
            <a:ext cx="385042" cy="707886"/>
          </a:xfrm>
          <a:prstGeom prst="rect">
            <a:avLst/>
          </a:prstGeom>
        </p:spPr>
        <p:txBody>
          <a:bodyPr wrap="none">
            <a:spAutoFit/>
          </a:bodyPr>
          <a:lstStyle/>
          <a:p>
            <a:r>
              <a:rPr lang="en-US" sz="4000" dirty="0">
                <a:latin typeface="Arial" panose="020B0604020202020204" pitchFamily="34" charset="0"/>
                <a:cs typeface="Arial" panose="020B0604020202020204" pitchFamily="34" charset="0"/>
              </a:rPr>
              <a:t>*</a:t>
            </a:r>
            <a:endParaRPr lang="en-US" sz="4000" dirty="0"/>
          </a:p>
        </p:txBody>
      </p:sp>
      <p:sp>
        <p:nvSpPr>
          <p:cNvPr id="20" name="Rectangle 19">
            <a:extLst>
              <a:ext uri="{FF2B5EF4-FFF2-40B4-BE49-F238E27FC236}">
                <a16:creationId xmlns:a16="http://schemas.microsoft.com/office/drawing/2014/main" id="{669D5224-3EFB-4937-9E89-258F1D16BD97}"/>
              </a:ext>
            </a:extLst>
          </p:cNvPr>
          <p:cNvSpPr/>
          <p:nvPr/>
        </p:nvSpPr>
        <p:spPr>
          <a:xfrm>
            <a:off x="7535339" y="5016147"/>
            <a:ext cx="385042" cy="707886"/>
          </a:xfrm>
          <a:prstGeom prst="rect">
            <a:avLst/>
          </a:prstGeom>
        </p:spPr>
        <p:txBody>
          <a:bodyPr wrap="none">
            <a:spAutoFit/>
          </a:bodyPr>
          <a:lstStyle/>
          <a:p>
            <a:r>
              <a:rPr lang="en-US" sz="4000" dirty="0">
                <a:latin typeface="Arial" panose="020B0604020202020204" pitchFamily="34" charset="0"/>
                <a:cs typeface="Arial" panose="020B0604020202020204" pitchFamily="34" charset="0"/>
              </a:rPr>
              <a:t>*</a:t>
            </a:r>
            <a:endParaRPr lang="en-US" sz="4000" dirty="0"/>
          </a:p>
        </p:txBody>
      </p:sp>
      <p:sp>
        <p:nvSpPr>
          <p:cNvPr id="6" name="TextBox 5">
            <a:extLst>
              <a:ext uri="{FF2B5EF4-FFF2-40B4-BE49-F238E27FC236}">
                <a16:creationId xmlns:a16="http://schemas.microsoft.com/office/drawing/2014/main" id="{6AD7B9DE-C068-493A-979A-87C522B6A2EB}"/>
              </a:ext>
            </a:extLst>
          </p:cNvPr>
          <p:cNvSpPr txBox="1"/>
          <p:nvPr/>
        </p:nvSpPr>
        <p:spPr>
          <a:xfrm>
            <a:off x="247722" y="4985103"/>
            <a:ext cx="2736547" cy="1692771"/>
          </a:xfrm>
          <a:prstGeom prst="rect">
            <a:avLst/>
          </a:prstGeom>
          <a:noFill/>
        </p:spPr>
        <p:txBody>
          <a:bodyPr wrap="square" rtlCol="0">
            <a:spAutoFit/>
          </a:bodyPr>
          <a:lstStyle/>
          <a:p>
            <a:r>
              <a:rPr lang="en-US" sz="2000" dirty="0">
                <a:solidFill>
                  <a:srgbClr val="0033CC"/>
                </a:solidFill>
                <a:latin typeface="Arial" panose="020B0604020202020204" pitchFamily="34" charset="0"/>
                <a:cs typeface="Arial" panose="020B0604020202020204" pitchFamily="34" charset="0"/>
              </a:rPr>
              <a:t>red oak and sugar maple: </a:t>
            </a:r>
            <a:r>
              <a:rPr lang="en-US" sz="2400" dirty="0">
                <a:solidFill>
                  <a:srgbClr val="0033CC"/>
                </a:solidFill>
                <a:latin typeface="Arial" panose="020B0604020202020204" pitchFamily="34" charset="0"/>
                <a:cs typeface="Arial" panose="020B0604020202020204" pitchFamily="34" charset="0"/>
              </a:rPr>
              <a:t>+</a:t>
            </a:r>
            <a:r>
              <a:rPr lang="en-US" sz="2000" dirty="0">
                <a:solidFill>
                  <a:srgbClr val="0033CC"/>
                </a:solidFill>
                <a:latin typeface="Arial" panose="020B0604020202020204" pitchFamily="34" charset="0"/>
                <a:cs typeface="Arial" panose="020B0604020202020204" pitchFamily="34" charset="0"/>
              </a:rPr>
              <a:t> correlation with summer </a:t>
            </a:r>
            <a:r>
              <a:rPr lang="en-US" sz="2000" dirty="0" err="1">
                <a:solidFill>
                  <a:srgbClr val="0033CC"/>
                </a:solidFill>
                <a:latin typeface="Arial" panose="020B0604020202020204" pitchFamily="34" charset="0"/>
                <a:cs typeface="Arial" panose="020B0604020202020204" pitchFamily="34" charset="0"/>
              </a:rPr>
              <a:t>precip</a:t>
            </a:r>
            <a:r>
              <a:rPr lang="en-US" sz="2000" dirty="0">
                <a:solidFill>
                  <a:srgbClr val="0033CC"/>
                </a:solidFill>
                <a:latin typeface="Arial" panose="020B0604020202020204" pitchFamily="34" charset="0"/>
                <a:cs typeface="Arial" panose="020B0604020202020204" pitchFamily="34" charset="0"/>
              </a:rPr>
              <a:t>, SPEI</a:t>
            </a:r>
          </a:p>
          <a:p>
            <a:r>
              <a:rPr lang="en-US" sz="2000" dirty="0">
                <a:solidFill>
                  <a:srgbClr val="0033CC"/>
                </a:solidFill>
                <a:latin typeface="Arial" panose="020B0604020202020204" pitchFamily="34" charset="0"/>
                <a:cs typeface="Arial" panose="020B0604020202020204" pitchFamily="34" charset="0"/>
              </a:rPr>
              <a:t> </a:t>
            </a:r>
          </a:p>
        </p:txBody>
      </p:sp>
      <p:sp>
        <p:nvSpPr>
          <p:cNvPr id="7" name="Arrow: Right 6">
            <a:extLst>
              <a:ext uri="{FF2B5EF4-FFF2-40B4-BE49-F238E27FC236}">
                <a16:creationId xmlns:a16="http://schemas.microsoft.com/office/drawing/2014/main" id="{21B211D8-DA94-456E-A62C-D98077B0493F}"/>
              </a:ext>
            </a:extLst>
          </p:cNvPr>
          <p:cNvSpPr/>
          <p:nvPr/>
        </p:nvSpPr>
        <p:spPr>
          <a:xfrm>
            <a:off x="2964965" y="5480402"/>
            <a:ext cx="851131" cy="493678"/>
          </a:xfrm>
          <a:prstGeom prst="rightArrow">
            <a:avLst/>
          </a:prstGeom>
          <a:solidFill>
            <a:srgbClr val="0033CC"/>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02411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28D4F02-4483-41A7-B53B-2F6782804F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8023" y="1063840"/>
            <a:ext cx="5461382" cy="4114740"/>
          </a:xfrm>
          <a:prstGeom prst="rect">
            <a:avLst/>
          </a:prstGeom>
        </p:spPr>
      </p:pic>
      <p:sp>
        <p:nvSpPr>
          <p:cNvPr id="5" name="TextBox 4">
            <a:extLst>
              <a:ext uri="{FF2B5EF4-FFF2-40B4-BE49-F238E27FC236}">
                <a16:creationId xmlns:a16="http://schemas.microsoft.com/office/drawing/2014/main" id="{12CD028B-9B59-4A33-9E9B-583F1EBE74F9}"/>
              </a:ext>
            </a:extLst>
          </p:cNvPr>
          <p:cNvSpPr txBox="1"/>
          <p:nvPr/>
        </p:nvSpPr>
        <p:spPr>
          <a:xfrm>
            <a:off x="6054813" y="4942782"/>
            <a:ext cx="1865871" cy="230832"/>
          </a:xfrm>
          <a:prstGeom prst="rect">
            <a:avLst/>
          </a:prstGeom>
          <a:noFill/>
        </p:spPr>
        <p:txBody>
          <a:bodyPr wrap="square" rtlCol="0">
            <a:spAutoFit/>
          </a:bodyPr>
          <a:lstStyle/>
          <a:p>
            <a:r>
              <a:rPr lang="en-US" sz="900" dirty="0">
                <a:latin typeface="Arial" panose="020B0604020202020204" pitchFamily="34" charset="0"/>
                <a:cs typeface="Arial" panose="020B0604020202020204" pitchFamily="34" charset="0"/>
              </a:rPr>
              <a:t>Image: </a:t>
            </a:r>
            <a:r>
              <a:rPr lang="en-US" sz="900" dirty="0" err="1">
                <a:latin typeface="Arial" panose="020B0604020202020204" pitchFamily="34" charset="0"/>
                <a:cs typeface="Arial" panose="020B0604020202020204" pitchFamily="34" charset="0"/>
              </a:rPr>
              <a:t>NYTimes</a:t>
            </a:r>
            <a:r>
              <a:rPr lang="en-US" sz="900" dirty="0">
                <a:latin typeface="Arial" panose="020B0604020202020204" pitchFamily="34" charset="0"/>
                <a:cs typeface="Arial" panose="020B0604020202020204" pitchFamily="34" charset="0"/>
              </a:rPr>
              <a:t>, Aug. 2017</a:t>
            </a:r>
          </a:p>
        </p:txBody>
      </p:sp>
      <p:sp>
        <p:nvSpPr>
          <p:cNvPr id="12" name="Rectangle 11">
            <a:extLst>
              <a:ext uri="{FF2B5EF4-FFF2-40B4-BE49-F238E27FC236}">
                <a16:creationId xmlns:a16="http://schemas.microsoft.com/office/drawing/2014/main" id="{9F1434F1-CA0C-4E44-A643-90699EAD89BD}"/>
              </a:ext>
            </a:extLst>
          </p:cNvPr>
          <p:cNvSpPr/>
          <p:nvPr/>
        </p:nvSpPr>
        <p:spPr>
          <a:xfrm>
            <a:off x="2427863" y="5386290"/>
            <a:ext cx="5035621" cy="461665"/>
          </a:xfrm>
          <a:prstGeom prst="rect">
            <a:avLst/>
          </a:prstGeom>
        </p:spPr>
        <p:txBody>
          <a:bodyPr wrap="square">
            <a:spAutoFit/>
          </a:bodyPr>
          <a:lstStyle/>
          <a:p>
            <a:pPr algn="ctr"/>
            <a:r>
              <a:rPr lang="en-US" sz="1200" dirty="0" err="1">
                <a:latin typeface="Arial" panose="020B0604020202020204" pitchFamily="34" charset="0"/>
                <a:cs typeface="Arial" panose="020B0604020202020204" pitchFamily="34" charset="0"/>
              </a:rPr>
              <a:t>Wuebbles</a:t>
            </a:r>
            <a:r>
              <a:rPr lang="en-US" sz="1200" dirty="0">
                <a:latin typeface="Arial" panose="020B0604020202020204" pitchFamily="34" charset="0"/>
                <a:cs typeface="Arial" panose="020B0604020202020204" pitchFamily="34" charset="0"/>
              </a:rPr>
              <a:t> et al. (2017) </a:t>
            </a:r>
          </a:p>
          <a:p>
            <a:pPr algn="ctr"/>
            <a:r>
              <a:rPr lang="en-US" sz="1200" dirty="0">
                <a:latin typeface="Arial" panose="020B0604020202020204" pitchFamily="34" charset="0"/>
                <a:cs typeface="Arial" panose="020B0604020202020204" pitchFamily="34" charset="0"/>
              </a:rPr>
              <a:t>U.S. Global Change Research Program Climate Science Special Report</a:t>
            </a:r>
          </a:p>
        </p:txBody>
      </p:sp>
      <p:grpSp>
        <p:nvGrpSpPr>
          <p:cNvPr id="13" name="Group 12"/>
          <p:cNvGrpSpPr/>
          <p:nvPr/>
        </p:nvGrpSpPr>
        <p:grpSpPr>
          <a:xfrm>
            <a:off x="180975" y="173850"/>
            <a:ext cx="1106883" cy="6508044"/>
            <a:chOff x="180975" y="173850"/>
            <a:chExt cx="1106883" cy="6508044"/>
          </a:xfrm>
        </p:grpSpPr>
        <p:pic>
          <p:nvPicPr>
            <p:cNvPr id="14" name="Picture 13"/>
            <p:cNvPicPr>
              <a:picLocks noChangeAspect="1"/>
            </p:cNvPicPr>
            <p:nvPr/>
          </p:nvPicPr>
          <p:blipFill rotWithShape="1">
            <a:blip r:embed="rId4" cstate="print">
              <a:extLst>
                <a:ext uri="{28A0092B-C50C-407E-A947-70E740481C1C}">
                  <a14:useLocalDpi xmlns:a14="http://schemas.microsoft.com/office/drawing/2010/main" val="0"/>
                </a:ext>
              </a:extLst>
            </a:blip>
            <a:srcRect l="60740" t="4986" r="19082" b="5391"/>
            <a:stretch/>
          </p:blipFill>
          <p:spPr>
            <a:xfrm>
              <a:off x="180975" y="173850"/>
              <a:ext cx="1097366" cy="6508044"/>
            </a:xfrm>
            <a:prstGeom prst="rect">
              <a:avLst/>
            </a:prstGeom>
          </p:spPr>
        </p:pic>
        <p:cxnSp>
          <p:nvCxnSpPr>
            <p:cNvPr id="15" name="Straight Connector 14"/>
            <p:cNvCxnSpPr/>
            <p:nvPr/>
          </p:nvCxnSpPr>
          <p:spPr>
            <a:xfrm>
              <a:off x="1287858" y="173850"/>
              <a:ext cx="0" cy="6508044"/>
            </a:xfrm>
            <a:prstGeom prst="line">
              <a:avLst/>
            </a:prstGeom>
            <a:ln w="28575">
              <a:solidFill>
                <a:schemeClr val="accent5">
                  <a:lumMod val="75000"/>
                </a:schemeClr>
              </a:solidFill>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76457688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180975" y="173850"/>
            <a:ext cx="1106883" cy="6508044"/>
            <a:chOff x="180975" y="173850"/>
            <a:chExt cx="1106883" cy="6508044"/>
          </a:xfrm>
        </p:grpSpPr>
        <p:pic>
          <p:nvPicPr>
            <p:cNvPr id="14" name="Picture 13"/>
            <p:cNvPicPr>
              <a:picLocks noChangeAspect="1"/>
            </p:cNvPicPr>
            <p:nvPr/>
          </p:nvPicPr>
          <p:blipFill rotWithShape="1">
            <a:blip r:embed="rId3" cstate="print">
              <a:extLst>
                <a:ext uri="{28A0092B-C50C-407E-A947-70E740481C1C}">
                  <a14:useLocalDpi xmlns:a14="http://schemas.microsoft.com/office/drawing/2010/main" val="0"/>
                </a:ext>
              </a:extLst>
            </a:blip>
            <a:srcRect l="60740" t="4986" r="19082" b="5391"/>
            <a:stretch/>
          </p:blipFill>
          <p:spPr>
            <a:xfrm>
              <a:off x="180975" y="173850"/>
              <a:ext cx="1097366" cy="6508044"/>
            </a:xfrm>
            <a:prstGeom prst="rect">
              <a:avLst/>
            </a:prstGeom>
          </p:spPr>
        </p:pic>
        <p:cxnSp>
          <p:nvCxnSpPr>
            <p:cNvPr id="15" name="Straight Connector 14"/>
            <p:cNvCxnSpPr/>
            <p:nvPr/>
          </p:nvCxnSpPr>
          <p:spPr>
            <a:xfrm>
              <a:off x="1287858" y="173850"/>
              <a:ext cx="0" cy="6508044"/>
            </a:xfrm>
            <a:prstGeom prst="line">
              <a:avLst/>
            </a:prstGeom>
            <a:ln w="28575">
              <a:solidFill>
                <a:schemeClr val="accent5">
                  <a:lumMod val="75000"/>
                </a:schemeClr>
              </a:solidFill>
            </a:ln>
            <a:effectLst/>
          </p:spPr>
          <p:style>
            <a:lnRef idx="1">
              <a:schemeClr val="accent1"/>
            </a:lnRef>
            <a:fillRef idx="0">
              <a:schemeClr val="accent1"/>
            </a:fillRef>
            <a:effectRef idx="0">
              <a:schemeClr val="accent1"/>
            </a:effectRef>
            <a:fontRef idx="minor">
              <a:schemeClr val="tx1"/>
            </a:fontRef>
          </p:style>
        </p:cxnSp>
      </p:grpSp>
      <p:sp>
        <p:nvSpPr>
          <p:cNvPr id="4" name="Slide Number Placeholder 3">
            <a:extLst>
              <a:ext uri="{FF2B5EF4-FFF2-40B4-BE49-F238E27FC236}">
                <a16:creationId xmlns:a16="http://schemas.microsoft.com/office/drawing/2014/main" id="{DE60410F-BC71-4DD8-BD02-D5F5C5BD788B}"/>
              </a:ext>
            </a:extLst>
          </p:cNvPr>
          <p:cNvSpPr>
            <a:spLocks noGrp="1"/>
          </p:cNvSpPr>
          <p:nvPr>
            <p:ph type="sldNum" sz="quarter" idx="12"/>
          </p:nvPr>
        </p:nvSpPr>
        <p:spPr/>
        <p:txBody>
          <a:bodyPr/>
          <a:lstStyle/>
          <a:p>
            <a:fld id="{AE9EF46E-74F3-4AED-8639-5EA18AE35E07}" type="slidenum">
              <a:rPr lang="en-US" smtClean="0"/>
              <a:t>40</a:t>
            </a:fld>
            <a:endParaRPr lang="en-US"/>
          </a:p>
        </p:txBody>
      </p:sp>
      <p:pic>
        <p:nvPicPr>
          <p:cNvPr id="18" name="Content Placeholder 17">
            <a:extLst>
              <a:ext uri="{FF2B5EF4-FFF2-40B4-BE49-F238E27FC236}">
                <a16:creationId xmlns:a16="http://schemas.microsoft.com/office/drawing/2014/main" id="{A42C19A4-C050-48F1-ADA6-3FE4EB6AE445}"/>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r="2197" b="1104"/>
          <a:stretch/>
        </p:blipFill>
        <p:spPr>
          <a:xfrm>
            <a:off x="2274633" y="1253511"/>
            <a:ext cx="6401558" cy="4593836"/>
          </a:xfrm>
        </p:spPr>
      </p:pic>
      <p:sp>
        <p:nvSpPr>
          <p:cNvPr id="19" name="Rectangle 18">
            <a:extLst>
              <a:ext uri="{FF2B5EF4-FFF2-40B4-BE49-F238E27FC236}">
                <a16:creationId xmlns:a16="http://schemas.microsoft.com/office/drawing/2014/main" id="{D7C05DE4-F0AF-4DE1-ACEA-F72DF7090471}"/>
              </a:ext>
            </a:extLst>
          </p:cNvPr>
          <p:cNvSpPr/>
          <p:nvPr/>
        </p:nvSpPr>
        <p:spPr>
          <a:xfrm>
            <a:off x="529002" y="3245116"/>
            <a:ext cx="1427431" cy="923330"/>
          </a:xfrm>
          <a:prstGeom prst="rect">
            <a:avLst/>
          </a:prstGeom>
          <a:solidFill>
            <a:schemeClr val="bg1"/>
          </a:solidFill>
        </p:spPr>
        <p:txBody>
          <a:bodyPr wrap="square">
            <a:spAutoFit/>
          </a:bodyPr>
          <a:lstStyle/>
          <a:p>
            <a:pPr algn="ctr"/>
            <a:r>
              <a:rPr lang="en-US" dirty="0">
                <a:latin typeface="Arial" panose="020B0604020202020204" pitchFamily="34" charset="0"/>
                <a:cs typeface="Arial" panose="020B0604020202020204" pitchFamily="34" charset="0"/>
              </a:rPr>
              <a:t>high (A2) emissions scenario</a:t>
            </a:r>
          </a:p>
        </p:txBody>
      </p:sp>
      <p:sp>
        <p:nvSpPr>
          <p:cNvPr id="20" name="Rectangle 19">
            <a:extLst>
              <a:ext uri="{FF2B5EF4-FFF2-40B4-BE49-F238E27FC236}">
                <a16:creationId xmlns:a16="http://schemas.microsoft.com/office/drawing/2014/main" id="{B815AEBD-136C-4A93-A2CA-55273501947D}"/>
              </a:ext>
            </a:extLst>
          </p:cNvPr>
          <p:cNvSpPr/>
          <p:nvPr/>
        </p:nvSpPr>
        <p:spPr>
          <a:xfrm>
            <a:off x="1515979" y="267137"/>
            <a:ext cx="7315200" cy="646331"/>
          </a:xfrm>
          <a:prstGeom prst="rect">
            <a:avLst/>
          </a:prstGeom>
        </p:spPr>
        <p:txBody>
          <a:bodyPr wrap="square">
            <a:spAutoFit/>
          </a:bodyPr>
          <a:lstStyle/>
          <a:p>
            <a:pPr algn="ctr"/>
            <a:r>
              <a:rPr lang="en-US" dirty="0">
                <a:latin typeface="Arial" panose="020B0604020202020204" pitchFamily="34" charset="0"/>
                <a:cs typeface="Arial" panose="020B0604020202020204" pitchFamily="34" charset="0"/>
              </a:rPr>
              <a:t>Projections: simulated difference in seasonal mean precipitation for 2041-2070 with respect to the reference period of 1971-2000 </a:t>
            </a:r>
          </a:p>
        </p:txBody>
      </p:sp>
      <p:sp>
        <p:nvSpPr>
          <p:cNvPr id="21" name="Title 11">
            <a:extLst>
              <a:ext uri="{FF2B5EF4-FFF2-40B4-BE49-F238E27FC236}">
                <a16:creationId xmlns:a16="http://schemas.microsoft.com/office/drawing/2014/main" id="{B7C6F5FE-FC60-44C8-9898-8751E67785FE}"/>
              </a:ext>
            </a:extLst>
          </p:cNvPr>
          <p:cNvSpPr txBox="1">
            <a:spLocks/>
          </p:cNvSpPr>
          <p:nvPr/>
        </p:nvSpPr>
        <p:spPr>
          <a:xfrm>
            <a:off x="4254169" y="6063969"/>
            <a:ext cx="2442485" cy="7651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lang="en-US" sz="4000" kern="1200" cap="none" spc="0" baseline="0" dirty="0">
                <a:solidFill>
                  <a:schemeClr val="tx1">
                    <a:lumMod val="85000"/>
                    <a:lumOff val="15000"/>
                  </a:schemeClr>
                </a:solidFill>
                <a:effectLst/>
                <a:latin typeface="+mj-lt"/>
                <a:ea typeface="+mn-ea"/>
                <a:cs typeface="+mn-cs"/>
              </a:defRPr>
            </a:lvl1pPr>
          </a:lstStyle>
          <a:p>
            <a:r>
              <a:rPr lang="en-US" sz="1800" dirty="0">
                <a:latin typeface="Arial" panose="020B0604020202020204" pitchFamily="34" charset="0"/>
                <a:cs typeface="Arial" panose="020B0604020202020204" pitchFamily="34" charset="0"/>
              </a:rPr>
              <a:t>Kunkel et al. (2013)</a:t>
            </a:r>
          </a:p>
        </p:txBody>
      </p:sp>
      <p:sp>
        <p:nvSpPr>
          <p:cNvPr id="26" name="Rectangle 25">
            <a:extLst>
              <a:ext uri="{FF2B5EF4-FFF2-40B4-BE49-F238E27FC236}">
                <a16:creationId xmlns:a16="http://schemas.microsoft.com/office/drawing/2014/main" id="{7C2A11ED-D4C1-4479-87FE-22F797A36085}"/>
              </a:ext>
            </a:extLst>
          </p:cNvPr>
          <p:cNvSpPr/>
          <p:nvPr/>
        </p:nvSpPr>
        <p:spPr>
          <a:xfrm>
            <a:off x="1515979" y="1484495"/>
            <a:ext cx="1900985" cy="369332"/>
          </a:xfrm>
          <a:prstGeom prst="rect">
            <a:avLst/>
          </a:prstGeom>
          <a:solidFill>
            <a:schemeClr val="bg1"/>
          </a:solidFill>
        </p:spPr>
        <p:txBody>
          <a:bodyPr wrap="square">
            <a:spAutoFit/>
          </a:bodyPr>
          <a:lstStyle/>
          <a:p>
            <a:pPr algn="ctr"/>
            <a:r>
              <a:rPr lang="en-US" dirty="0">
                <a:solidFill>
                  <a:schemeClr val="accent1">
                    <a:lumMod val="75000"/>
                  </a:schemeClr>
                </a:solidFill>
                <a:latin typeface="Arial" panose="020B0604020202020204" pitchFamily="34" charset="0"/>
                <a:cs typeface="Arial" panose="020B0604020202020204" pitchFamily="34" charset="0"/>
              </a:rPr>
              <a:t>Snow or rain?</a:t>
            </a:r>
          </a:p>
        </p:txBody>
      </p:sp>
      <p:cxnSp>
        <p:nvCxnSpPr>
          <p:cNvPr id="3" name="Straight Arrow Connector 2">
            <a:extLst>
              <a:ext uri="{FF2B5EF4-FFF2-40B4-BE49-F238E27FC236}">
                <a16:creationId xmlns:a16="http://schemas.microsoft.com/office/drawing/2014/main" id="{F8E57D40-EC12-4020-A554-14EBB5C4E32C}"/>
              </a:ext>
            </a:extLst>
          </p:cNvPr>
          <p:cNvCxnSpPr/>
          <p:nvPr/>
        </p:nvCxnSpPr>
        <p:spPr>
          <a:xfrm>
            <a:off x="2478505" y="1900989"/>
            <a:ext cx="589548" cy="22983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2696741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8525EC4-BA3D-4F0E-BA6B-D822AD8B77D4}"/>
              </a:ext>
            </a:extLst>
          </p:cNvPr>
          <p:cNvSpPr>
            <a:spLocks noGrp="1"/>
          </p:cNvSpPr>
          <p:nvPr>
            <p:ph type="sldNum" sz="quarter" idx="12"/>
          </p:nvPr>
        </p:nvSpPr>
        <p:spPr/>
        <p:txBody>
          <a:bodyPr/>
          <a:lstStyle/>
          <a:p>
            <a:fld id="{AE9EF46E-74F3-4AED-8639-5EA18AE35E07}" type="slidenum">
              <a:rPr lang="en-US" smtClean="0"/>
              <a:pPr/>
              <a:t>41</a:t>
            </a:fld>
            <a:endParaRPr lang="en-US" dirty="0"/>
          </a:p>
        </p:txBody>
      </p:sp>
      <p:sp>
        <p:nvSpPr>
          <p:cNvPr id="6" name="Title 11">
            <a:extLst>
              <a:ext uri="{FF2B5EF4-FFF2-40B4-BE49-F238E27FC236}">
                <a16:creationId xmlns:a16="http://schemas.microsoft.com/office/drawing/2014/main" id="{C47DCD94-5391-4429-83DC-1BE590764B55}"/>
              </a:ext>
            </a:extLst>
          </p:cNvPr>
          <p:cNvSpPr txBox="1">
            <a:spLocks/>
          </p:cNvSpPr>
          <p:nvPr/>
        </p:nvSpPr>
        <p:spPr>
          <a:xfrm>
            <a:off x="180726" y="6092899"/>
            <a:ext cx="2442485" cy="7651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lang="en-US" sz="4000" kern="1200" cap="none" spc="0" baseline="0" dirty="0">
                <a:solidFill>
                  <a:schemeClr val="tx1">
                    <a:lumMod val="85000"/>
                    <a:lumOff val="15000"/>
                  </a:schemeClr>
                </a:solidFill>
                <a:effectLst/>
                <a:latin typeface="+mj-lt"/>
                <a:ea typeface="+mn-ea"/>
                <a:cs typeface="+mn-cs"/>
              </a:defRPr>
            </a:lvl1pPr>
          </a:lstStyle>
          <a:p>
            <a:r>
              <a:rPr lang="en-US" sz="1800" dirty="0">
                <a:latin typeface="Arial" panose="020B0604020202020204" pitchFamily="34" charset="0"/>
                <a:cs typeface="Arial" panose="020B0604020202020204" pitchFamily="34" charset="0"/>
              </a:rPr>
              <a:t>Kunkel et al. (2013)</a:t>
            </a:r>
          </a:p>
        </p:txBody>
      </p:sp>
      <p:grpSp>
        <p:nvGrpSpPr>
          <p:cNvPr id="12" name="Group 11">
            <a:extLst>
              <a:ext uri="{FF2B5EF4-FFF2-40B4-BE49-F238E27FC236}">
                <a16:creationId xmlns:a16="http://schemas.microsoft.com/office/drawing/2014/main" id="{DD2FB83E-F711-42F3-83E7-96DC58D04B58}"/>
              </a:ext>
            </a:extLst>
          </p:cNvPr>
          <p:cNvGrpSpPr/>
          <p:nvPr/>
        </p:nvGrpSpPr>
        <p:grpSpPr>
          <a:xfrm>
            <a:off x="3482766" y="0"/>
            <a:ext cx="5661234" cy="6701587"/>
            <a:chOff x="3326350" y="286351"/>
            <a:chExt cx="4933328" cy="6023009"/>
          </a:xfrm>
        </p:grpSpPr>
        <p:pic>
          <p:nvPicPr>
            <p:cNvPr id="5" name="Picture 4">
              <a:extLst>
                <a:ext uri="{FF2B5EF4-FFF2-40B4-BE49-F238E27FC236}">
                  <a16:creationId xmlns:a16="http://schemas.microsoft.com/office/drawing/2014/main" id="{99EF1187-F334-44D4-8B59-28650274C833}"/>
                </a:ext>
              </a:extLst>
            </p:cNvPr>
            <p:cNvPicPr>
              <a:picLocks noChangeAspect="1"/>
            </p:cNvPicPr>
            <p:nvPr/>
          </p:nvPicPr>
          <p:blipFill rotWithShape="1">
            <a:blip r:embed="rId3">
              <a:extLst>
                <a:ext uri="{28A0092B-C50C-407E-A947-70E740481C1C}">
                  <a14:useLocalDpi xmlns:a14="http://schemas.microsoft.com/office/drawing/2010/main" val="0"/>
                </a:ext>
              </a:extLst>
            </a:blip>
            <a:srcRect l="4618" t="2571" r="3120" b="2894"/>
            <a:stretch/>
          </p:blipFill>
          <p:spPr>
            <a:xfrm>
              <a:off x="3326350" y="286351"/>
              <a:ext cx="4933328" cy="6023009"/>
            </a:xfrm>
            <a:prstGeom prst="rect">
              <a:avLst/>
            </a:prstGeom>
          </p:spPr>
        </p:pic>
        <p:sp>
          <p:nvSpPr>
            <p:cNvPr id="7" name="Rectangle 6">
              <a:extLst>
                <a:ext uri="{FF2B5EF4-FFF2-40B4-BE49-F238E27FC236}">
                  <a16:creationId xmlns:a16="http://schemas.microsoft.com/office/drawing/2014/main" id="{E9550D9F-56F8-43EF-B264-EBEBF30647B4}"/>
                </a:ext>
              </a:extLst>
            </p:cNvPr>
            <p:cNvSpPr/>
            <p:nvPr/>
          </p:nvSpPr>
          <p:spPr>
            <a:xfrm>
              <a:off x="4719913" y="457928"/>
              <a:ext cx="877163" cy="369332"/>
            </a:xfrm>
            <a:prstGeom prst="rect">
              <a:avLst/>
            </a:prstGeom>
            <a:solidFill>
              <a:schemeClr val="bg1"/>
            </a:solidFill>
          </p:spPr>
          <p:txBody>
            <a:bodyPr wrap="none">
              <a:spAutoFit/>
            </a:bodyPr>
            <a:lstStyle/>
            <a:p>
              <a:r>
                <a:rPr lang="en-US" dirty="0">
                  <a:latin typeface="Arial" panose="020B0604020202020204" pitchFamily="34" charset="0"/>
                  <a:cs typeface="Arial" panose="020B0604020202020204" pitchFamily="34" charset="0"/>
                </a:rPr>
                <a:t>annual</a:t>
              </a:r>
              <a:endParaRPr lang="en-US" dirty="0"/>
            </a:p>
          </p:txBody>
        </p:sp>
        <p:sp>
          <p:nvSpPr>
            <p:cNvPr id="8" name="Rectangle 7">
              <a:extLst>
                <a:ext uri="{FF2B5EF4-FFF2-40B4-BE49-F238E27FC236}">
                  <a16:creationId xmlns:a16="http://schemas.microsoft.com/office/drawing/2014/main" id="{10C2579C-83B2-4A26-9358-65389A8A6A01}"/>
                </a:ext>
              </a:extLst>
            </p:cNvPr>
            <p:cNvSpPr/>
            <p:nvPr/>
          </p:nvSpPr>
          <p:spPr>
            <a:xfrm>
              <a:off x="3566271" y="3027492"/>
              <a:ext cx="800219" cy="369332"/>
            </a:xfrm>
            <a:prstGeom prst="rect">
              <a:avLst/>
            </a:prstGeom>
            <a:noFill/>
          </p:spPr>
          <p:txBody>
            <a:bodyPr wrap="none">
              <a:spAutoFit/>
            </a:bodyPr>
            <a:lstStyle/>
            <a:p>
              <a:r>
                <a:rPr lang="en-US" dirty="0">
                  <a:solidFill>
                    <a:srgbClr val="0033CC"/>
                  </a:solidFill>
                  <a:latin typeface="Arial" panose="020B0604020202020204" pitchFamily="34" charset="0"/>
                  <a:cs typeface="Arial" panose="020B0604020202020204" pitchFamily="34" charset="0"/>
                </a:rPr>
                <a:t>winter</a:t>
              </a:r>
              <a:endParaRPr lang="en-US" dirty="0">
                <a:solidFill>
                  <a:srgbClr val="0033CC"/>
                </a:solidFill>
              </a:endParaRPr>
            </a:p>
          </p:txBody>
        </p:sp>
        <p:sp>
          <p:nvSpPr>
            <p:cNvPr id="9" name="Rectangle 8">
              <a:extLst>
                <a:ext uri="{FF2B5EF4-FFF2-40B4-BE49-F238E27FC236}">
                  <a16:creationId xmlns:a16="http://schemas.microsoft.com/office/drawing/2014/main" id="{62401B6D-A28E-4326-B2A6-EE75373C7FA4}"/>
                </a:ext>
              </a:extLst>
            </p:cNvPr>
            <p:cNvSpPr/>
            <p:nvPr/>
          </p:nvSpPr>
          <p:spPr>
            <a:xfrm>
              <a:off x="6529723" y="3027492"/>
              <a:ext cx="813043" cy="369332"/>
            </a:xfrm>
            <a:prstGeom prst="rect">
              <a:avLst/>
            </a:prstGeom>
            <a:noFill/>
          </p:spPr>
          <p:txBody>
            <a:bodyPr wrap="square">
              <a:spAutoFit/>
            </a:bodyPr>
            <a:lstStyle/>
            <a:p>
              <a:r>
                <a:rPr lang="en-US" dirty="0">
                  <a:solidFill>
                    <a:srgbClr val="009900"/>
                  </a:solidFill>
                  <a:latin typeface="Arial" panose="020B0604020202020204" pitchFamily="34" charset="0"/>
                  <a:cs typeface="Arial" panose="020B0604020202020204" pitchFamily="34" charset="0"/>
                </a:rPr>
                <a:t>spring</a:t>
              </a:r>
              <a:endParaRPr lang="en-US" dirty="0">
                <a:solidFill>
                  <a:srgbClr val="009900"/>
                </a:solidFill>
              </a:endParaRPr>
            </a:p>
          </p:txBody>
        </p:sp>
        <p:sp>
          <p:nvSpPr>
            <p:cNvPr id="10" name="Rectangle 9">
              <a:extLst>
                <a:ext uri="{FF2B5EF4-FFF2-40B4-BE49-F238E27FC236}">
                  <a16:creationId xmlns:a16="http://schemas.microsoft.com/office/drawing/2014/main" id="{3B89F544-0ACF-4C55-B6CE-1358E5C367F8}"/>
                </a:ext>
              </a:extLst>
            </p:cNvPr>
            <p:cNvSpPr/>
            <p:nvPr/>
          </p:nvSpPr>
          <p:spPr>
            <a:xfrm>
              <a:off x="4108094" y="4800120"/>
              <a:ext cx="1018227" cy="369332"/>
            </a:xfrm>
            <a:prstGeom prst="rect">
              <a:avLst/>
            </a:prstGeom>
            <a:noFill/>
          </p:spPr>
          <p:txBody>
            <a:bodyPr wrap="none">
              <a:spAutoFit/>
            </a:bodyPr>
            <a:lstStyle/>
            <a:p>
              <a:r>
                <a:rPr lang="en-US" dirty="0">
                  <a:solidFill>
                    <a:srgbClr val="DC4440"/>
                  </a:solidFill>
                  <a:latin typeface="Arial" panose="020B0604020202020204" pitchFamily="34" charset="0"/>
                  <a:cs typeface="Arial" panose="020B0604020202020204" pitchFamily="34" charset="0"/>
                </a:rPr>
                <a:t>summer</a:t>
              </a:r>
              <a:endParaRPr lang="en-US" dirty="0">
                <a:solidFill>
                  <a:srgbClr val="DC4440"/>
                </a:solidFill>
              </a:endParaRPr>
            </a:p>
          </p:txBody>
        </p:sp>
        <p:sp>
          <p:nvSpPr>
            <p:cNvPr id="11" name="Rectangle 10">
              <a:extLst>
                <a:ext uri="{FF2B5EF4-FFF2-40B4-BE49-F238E27FC236}">
                  <a16:creationId xmlns:a16="http://schemas.microsoft.com/office/drawing/2014/main" id="{0E4289CF-B7AA-408F-B6B8-4E828891B71D}"/>
                </a:ext>
              </a:extLst>
            </p:cNvPr>
            <p:cNvSpPr/>
            <p:nvPr/>
          </p:nvSpPr>
          <p:spPr>
            <a:xfrm>
              <a:off x="6756592" y="4758666"/>
              <a:ext cx="479618" cy="369332"/>
            </a:xfrm>
            <a:prstGeom prst="rect">
              <a:avLst/>
            </a:prstGeom>
            <a:noFill/>
          </p:spPr>
          <p:txBody>
            <a:bodyPr wrap="none">
              <a:spAutoFit/>
            </a:bodyPr>
            <a:lstStyle/>
            <a:p>
              <a:r>
                <a:rPr lang="en-US" dirty="0">
                  <a:solidFill>
                    <a:srgbClr val="FF6600"/>
                  </a:solidFill>
                  <a:latin typeface="Arial" panose="020B0604020202020204" pitchFamily="34" charset="0"/>
                  <a:cs typeface="Arial" panose="020B0604020202020204" pitchFamily="34" charset="0"/>
                </a:rPr>
                <a:t>fall</a:t>
              </a:r>
              <a:endParaRPr lang="en-US" dirty="0">
                <a:solidFill>
                  <a:srgbClr val="FF6600"/>
                </a:solidFill>
              </a:endParaRPr>
            </a:p>
          </p:txBody>
        </p:sp>
      </p:grpSp>
      <p:sp>
        <p:nvSpPr>
          <p:cNvPr id="13" name="Rectangle 12">
            <a:extLst>
              <a:ext uri="{FF2B5EF4-FFF2-40B4-BE49-F238E27FC236}">
                <a16:creationId xmlns:a16="http://schemas.microsoft.com/office/drawing/2014/main" id="{A7F5375B-5ECE-44B3-AF12-4EB211E96CF1}"/>
              </a:ext>
            </a:extLst>
          </p:cNvPr>
          <p:cNvSpPr/>
          <p:nvPr/>
        </p:nvSpPr>
        <p:spPr>
          <a:xfrm>
            <a:off x="288757" y="601851"/>
            <a:ext cx="2884790" cy="1508105"/>
          </a:xfrm>
          <a:prstGeom prst="rect">
            <a:avLst/>
          </a:prstGeom>
        </p:spPr>
        <p:txBody>
          <a:bodyPr wrap="square">
            <a:spAutoFit/>
          </a:bodyPr>
          <a:lstStyle/>
          <a:p>
            <a:r>
              <a:rPr lang="en-US" dirty="0">
                <a:latin typeface="Arial" panose="020B0604020202020204" pitchFamily="34" charset="0"/>
                <a:cs typeface="Arial" panose="020B0604020202020204" pitchFamily="34" charset="0"/>
              </a:rPr>
              <a:t>Temperature anomalies (deviations from the 1901-1960 average, °F)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Northeast US</a:t>
            </a:r>
          </a:p>
        </p:txBody>
      </p:sp>
      <p:sp>
        <p:nvSpPr>
          <p:cNvPr id="14" name="Rectangle 13">
            <a:extLst>
              <a:ext uri="{FF2B5EF4-FFF2-40B4-BE49-F238E27FC236}">
                <a16:creationId xmlns:a16="http://schemas.microsoft.com/office/drawing/2014/main" id="{DA227CD6-9C0B-4C7D-8D33-29E3E6353D7B}"/>
              </a:ext>
            </a:extLst>
          </p:cNvPr>
          <p:cNvSpPr/>
          <p:nvPr/>
        </p:nvSpPr>
        <p:spPr>
          <a:xfrm>
            <a:off x="6052136" y="82867"/>
            <a:ext cx="385042" cy="707886"/>
          </a:xfrm>
          <a:prstGeom prst="rect">
            <a:avLst/>
          </a:prstGeom>
        </p:spPr>
        <p:txBody>
          <a:bodyPr wrap="none">
            <a:spAutoFit/>
          </a:bodyPr>
          <a:lstStyle/>
          <a:p>
            <a:r>
              <a:rPr lang="en-US" sz="4000" dirty="0">
                <a:latin typeface="Arial" panose="020B0604020202020204" pitchFamily="34" charset="0"/>
                <a:cs typeface="Arial" panose="020B0604020202020204" pitchFamily="34" charset="0"/>
              </a:rPr>
              <a:t>*</a:t>
            </a:r>
            <a:endParaRPr lang="en-US" sz="4000" dirty="0"/>
          </a:p>
        </p:txBody>
      </p:sp>
      <p:sp>
        <p:nvSpPr>
          <p:cNvPr id="15" name="Rectangle 14">
            <a:extLst>
              <a:ext uri="{FF2B5EF4-FFF2-40B4-BE49-F238E27FC236}">
                <a16:creationId xmlns:a16="http://schemas.microsoft.com/office/drawing/2014/main" id="{C7662639-5675-42CC-BD29-657A596255EB}"/>
              </a:ext>
            </a:extLst>
          </p:cNvPr>
          <p:cNvSpPr/>
          <p:nvPr/>
        </p:nvSpPr>
        <p:spPr>
          <a:xfrm>
            <a:off x="7823382" y="4969295"/>
            <a:ext cx="385042" cy="707886"/>
          </a:xfrm>
          <a:prstGeom prst="rect">
            <a:avLst/>
          </a:prstGeom>
        </p:spPr>
        <p:txBody>
          <a:bodyPr wrap="none">
            <a:spAutoFit/>
          </a:bodyPr>
          <a:lstStyle/>
          <a:p>
            <a:r>
              <a:rPr lang="en-US" sz="4000" dirty="0">
                <a:latin typeface="Arial" panose="020B0604020202020204" pitchFamily="34" charset="0"/>
                <a:cs typeface="Arial" panose="020B0604020202020204" pitchFamily="34" charset="0"/>
              </a:rPr>
              <a:t>*</a:t>
            </a:r>
            <a:endParaRPr lang="en-US" sz="4000" dirty="0"/>
          </a:p>
        </p:txBody>
      </p:sp>
      <p:sp>
        <p:nvSpPr>
          <p:cNvPr id="16" name="Rectangle 15">
            <a:extLst>
              <a:ext uri="{FF2B5EF4-FFF2-40B4-BE49-F238E27FC236}">
                <a16:creationId xmlns:a16="http://schemas.microsoft.com/office/drawing/2014/main" id="{6F31E731-D3EE-4D9D-AEEF-29E6D70D0C53}"/>
              </a:ext>
            </a:extLst>
          </p:cNvPr>
          <p:cNvSpPr/>
          <p:nvPr/>
        </p:nvSpPr>
        <p:spPr>
          <a:xfrm>
            <a:off x="7899277" y="2996850"/>
            <a:ext cx="385042" cy="707886"/>
          </a:xfrm>
          <a:prstGeom prst="rect">
            <a:avLst/>
          </a:prstGeom>
        </p:spPr>
        <p:txBody>
          <a:bodyPr wrap="none">
            <a:spAutoFit/>
          </a:bodyPr>
          <a:lstStyle/>
          <a:p>
            <a:r>
              <a:rPr lang="en-US" sz="4000" dirty="0">
                <a:latin typeface="Arial" panose="020B0604020202020204" pitchFamily="34" charset="0"/>
                <a:cs typeface="Arial" panose="020B0604020202020204" pitchFamily="34" charset="0"/>
              </a:rPr>
              <a:t>*</a:t>
            </a:r>
            <a:endParaRPr lang="en-US" sz="4000" dirty="0"/>
          </a:p>
        </p:txBody>
      </p:sp>
      <p:sp>
        <p:nvSpPr>
          <p:cNvPr id="17" name="Rectangle 16">
            <a:extLst>
              <a:ext uri="{FF2B5EF4-FFF2-40B4-BE49-F238E27FC236}">
                <a16:creationId xmlns:a16="http://schemas.microsoft.com/office/drawing/2014/main" id="{A927F800-1E78-41C2-987F-2676D60C0CF8}"/>
              </a:ext>
            </a:extLst>
          </p:cNvPr>
          <p:cNvSpPr/>
          <p:nvPr/>
        </p:nvSpPr>
        <p:spPr>
          <a:xfrm>
            <a:off x="4607052" y="2996850"/>
            <a:ext cx="385042" cy="707886"/>
          </a:xfrm>
          <a:prstGeom prst="rect">
            <a:avLst/>
          </a:prstGeom>
        </p:spPr>
        <p:txBody>
          <a:bodyPr wrap="none">
            <a:spAutoFit/>
          </a:bodyPr>
          <a:lstStyle/>
          <a:p>
            <a:r>
              <a:rPr lang="en-US" sz="4000" dirty="0">
                <a:latin typeface="Arial" panose="020B0604020202020204" pitchFamily="34" charset="0"/>
                <a:cs typeface="Arial" panose="020B0604020202020204" pitchFamily="34" charset="0"/>
              </a:rPr>
              <a:t>*</a:t>
            </a:r>
            <a:endParaRPr lang="en-US" sz="4000" dirty="0"/>
          </a:p>
        </p:txBody>
      </p:sp>
      <p:sp>
        <p:nvSpPr>
          <p:cNvPr id="18" name="Rectangle 17">
            <a:extLst>
              <a:ext uri="{FF2B5EF4-FFF2-40B4-BE49-F238E27FC236}">
                <a16:creationId xmlns:a16="http://schemas.microsoft.com/office/drawing/2014/main" id="{42F1D3CE-9F82-4687-AEC9-F81984F298C6}"/>
              </a:ext>
            </a:extLst>
          </p:cNvPr>
          <p:cNvSpPr/>
          <p:nvPr/>
        </p:nvSpPr>
        <p:spPr>
          <a:xfrm>
            <a:off x="5355799" y="4969295"/>
            <a:ext cx="385042" cy="707886"/>
          </a:xfrm>
          <a:prstGeom prst="rect">
            <a:avLst/>
          </a:prstGeom>
        </p:spPr>
        <p:txBody>
          <a:bodyPr wrap="none">
            <a:spAutoFit/>
          </a:bodyPr>
          <a:lstStyle/>
          <a:p>
            <a:r>
              <a:rPr lang="en-US" sz="4000" dirty="0">
                <a:latin typeface="Arial" panose="020B0604020202020204" pitchFamily="34" charset="0"/>
                <a:cs typeface="Arial" panose="020B0604020202020204" pitchFamily="34" charset="0"/>
              </a:rPr>
              <a:t>*</a:t>
            </a:r>
            <a:endParaRPr lang="en-US" sz="4000" dirty="0"/>
          </a:p>
        </p:txBody>
      </p:sp>
      <p:sp>
        <p:nvSpPr>
          <p:cNvPr id="19" name="TextBox 18">
            <a:extLst>
              <a:ext uri="{FF2B5EF4-FFF2-40B4-BE49-F238E27FC236}">
                <a16:creationId xmlns:a16="http://schemas.microsoft.com/office/drawing/2014/main" id="{608BD676-0F9E-4C2A-A3E8-3C2A17EAF4F0}"/>
              </a:ext>
            </a:extLst>
          </p:cNvPr>
          <p:cNvSpPr txBox="1"/>
          <p:nvPr/>
        </p:nvSpPr>
        <p:spPr>
          <a:xfrm>
            <a:off x="265011" y="5200347"/>
            <a:ext cx="2978852" cy="892552"/>
          </a:xfrm>
          <a:prstGeom prst="rect">
            <a:avLst/>
          </a:prstGeom>
          <a:noFill/>
        </p:spPr>
        <p:txBody>
          <a:bodyPr wrap="square" rtlCol="0">
            <a:spAutoFit/>
          </a:bodyPr>
          <a:lstStyle/>
          <a:p>
            <a:r>
              <a:rPr lang="en-US" sz="2000" dirty="0">
                <a:solidFill>
                  <a:srgbClr val="C00000"/>
                </a:solidFill>
                <a:latin typeface="Arial" panose="020B0604020202020204" pitchFamily="34" charset="0"/>
                <a:cs typeface="Arial" panose="020B0604020202020204" pitchFamily="34" charset="0"/>
              </a:rPr>
              <a:t>red oak: </a:t>
            </a:r>
            <a:r>
              <a:rPr lang="en-US" sz="3200" dirty="0">
                <a:solidFill>
                  <a:srgbClr val="C00000"/>
                </a:solidFill>
                <a:latin typeface="Arial" panose="020B0604020202020204" pitchFamily="34" charset="0"/>
                <a:cs typeface="Arial" panose="020B0604020202020204" pitchFamily="34" charset="0"/>
              </a:rPr>
              <a:t>-</a:t>
            </a:r>
            <a:r>
              <a:rPr lang="en-US" sz="2000" dirty="0">
                <a:solidFill>
                  <a:srgbClr val="C00000"/>
                </a:solidFill>
                <a:latin typeface="Arial" panose="020B0604020202020204" pitchFamily="34" charset="0"/>
                <a:cs typeface="Arial" panose="020B0604020202020204" pitchFamily="34" charset="0"/>
              </a:rPr>
              <a:t> correlation with June </a:t>
            </a:r>
            <a:r>
              <a:rPr lang="en-US" sz="2000" dirty="0" err="1">
                <a:solidFill>
                  <a:srgbClr val="C00000"/>
                </a:solidFill>
                <a:latin typeface="Arial" panose="020B0604020202020204" pitchFamily="34" charset="0"/>
                <a:cs typeface="Arial" panose="020B0604020202020204" pitchFamily="34" charset="0"/>
              </a:rPr>
              <a:t>Tmax</a:t>
            </a:r>
            <a:r>
              <a:rPr lang="en-US" sz="2000" dirty="0">
                <a:solidFill>
                  <a:srgbClr val="C00000"/>
                </a:solidFill>
                <a:latin typeface="Arial" panose="020B0604020202020204" pitchFamily="34" charset="0"/>
                <a:cs typeface="Arial" panose="020B0604020202020204" pitchFamily="34" charset="0"/>
              </a:rPr>
              <a:t> </a:t>
            </a:r>
          </a:p>
        </p:txBody>
      </p:sp>
      <p:sp>
        <p:nvSpPr>
          <p:cNvPr id="20" name="Arrow: Right 19">
            <a:extLst>
              <a:ext uri="{FF2B5EF4-FFF2-40B4-BE49-F238E27FC236}">
                <a16:creationId xmlns:a16="http://schemas.microsoft.com/office/drawing/2014/main" id="{131FEA85-8049-419F-80E0-F7A9D6F8843D}"/>
              </a:ext>
            </a:extLst>
          </p:cNvPr>
          <p:cNvSpPr/>
          <p:nvPr/>
        </p:nvSpPr>
        <p:spPr>
          <a:xfrm>
            <a:off x="2964965" y="5480402"/>
            <a:ext cx="851131" cy="493678"/>
          </a:xfrm>
          <a:prstGeom prst="rightArrow">
            <a:avLst/>
          </a:prstGeom>
          <a:solidFill>
            <a:srgbClr val="C0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solidFill>
                <a:srgbClr val="C00000"/>
              </a:solidFill>
            </a:endParaRPr>
          </a:p>
        </p:txBody>
      </p:sp>
    </p:spTree>
    <p:extLst>
      <p:ext uri="{BB962C8B-B14F-4D97-AF65-F5344CB8AC3E}">
        <p14:creationId xmlns:p14="http://schemas.microsoft.com/office/powerpoint/2010/main" val="2305361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8525EC4-BA3D-4F0E-BA6B-D822AD8B77D4}"/>
              </a:ext>
            </a:extLst>
          </p:cNvPr>
          <p:cNvSpPr>
            <a:spLocks noGrp="1"/>
          </p:cNvSpPr>
          <p:nvPr>
            <p:ph type="sldNum" sz="quarter" idx="12"/>
          </p:nvPr>
        </p:nvSpPr>
        <p:spPr/>
        <p:txBody>
          <a:bodyPr/>
          <a:lstStyle/>
          <a:p>
            <a:fld id="{AE9EF46E-74F3-4AED-8639-5EA18AE35E07}" type="slidenum">
              <a:rPr lang="en-US" smtClean="0"/>
              <a:pPr/>
              <a:t>42</a:t>
            </a:fld>
            <a:endParaRPr lang="en-US" dirty="0"/>
          </a:p>
        </p:txBody>
      </p:sp>
      <p:sp>
        <p:nvSpPr>
          <p:cNvPr id="6" name="Title 11">
            <a:extLst>
              <a:ext uri="{FF2B5EF4-FFF2-40B4-BE49-F238E27FC236}">
                <a16:creationId xmlns:a16="http://schemas.microsoft.com/office/drawing/2014/main" id="{C47DCD94-5391-4429-83DC-1BE590764B55}"/>
              </a:ext>
            </a:extLst>
          </p:cNvPr>
          <p:cNvSpPr txBox="1">
            <a:spLocks/>
          </p:cNvSpPr>
          <p:nvPr/>
        </p:nvSpPr>
        <p:spPr>
          <a:xfrm>
            <a:off x="180726" y="6092899"/>
            <a:ext cx="2442485" cy="7651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lang="en-US" sz="4000" kern="1200" cap="none" spc="0" baseline="0" dirty="0">
                <a:solidFill>
                  <a:schemeClr val="tx1">
                    <a:lumMod val="85000"/>
                    <a:lumOff val="15000"/>
                  </a:schemeClr>
                </a:solidFill>
                <a:effectLst/>
                <a:latin typeface="+mj-lt"/>
                <a:ea typeface="+mn-ea"/>
                <a:cs typeface="+mn-cs"/>
              </a:defRPr>
            </a:lvl1pPr>
          </a:lstStyle>
          <a:p>
            <a:r>
              <a:rPr lang="en-US" sz="1800" dirty="0">
                <a:latin typeface="Arial" panose="020B0604020202020204" pitchFamily="34" charset="0"/>
                <a:cs typeface="Arial" panose="020B0604020202020204" pitchFamily="34" charset="0"/>
              </a:rPr>
              <a:t>Kunkel et al. (2013)</a:t>
            </a:r>
          </a:p>
        </p:txBody>
      </p:sp>
      <p:grpSp>
        <p:nvGrpSpPr>
          <p:cNvPr id="12" name="Group 11">
            <a:extLst>
              <a:ext uri="{FF2B5EF4-FFF2-40B4-BE49-F238E27FC236}">
                <a16:creationId xmlns:a16="http://schemas.microsoft.com/office/drawing/2014/main" id="{DD2FB83E-F711-42F3-83E7-96DC58D04B58}"/>
              </a:ext>
            </a:extLst>
          </p:cNvPr>
          <p:cNvGrpSpPr/>
          <p:nvPr/>
        </p:nvGrpSpPr>
        <p:grpSpPr>
          <a:xfrm>
            <a:off x="3482766" y="0"/>
            <a:ext cx="5661234" cy="6701587"/>
            <a:chOff x="3326350" y="286351"/>
            <a:chExt cx="4933328" cy="6023009"/>
          </a:xfrm>
        </p:grpSpPr>
        <p:pic>
          <p:nvPicPr>
            <p:cNvPr id="5" name="Picture 4">
              <a:extLst>
                <a:ext uri="{FF2B5EF4-FFF2-40B4-BE49-F238E27FC236}">
                  <a16:creationId xmlns:a16="http://schemas.microsoft.com/office/drawing/2014/main" id="{99EF1187-F334-44D4-8B59-28650274C833}"/>
                </a:ext>
              </a:extLst>
            </p:cNvPr>
            <p:cNvPicPr>
              <a:picLocks noChangeAspect="1"/>
            </p:cNvPicPr>
            <p:nvPr/>
          </p:nvPicPr>
          <p:blipFill rotWithShape="1">
            <a:blip r:embed="rId3">
              <a:extLst>
                <a:ext uri="{28A0092B-C50C-407E-A947-70E740481C1C}">
                  <a14:useLocalDpi xmlns:a14="http://schemas.microsoft.com/office/drawing/2010/main" val="0"/>
                </a:ext>
              </a:extLst>
            </a:blip>
            <a:srcRect l="4618" t="2571" r="3120" b="2894"/>
            <a:stretch/>
          </p:blipFill>
          <p:spPr>
            <a:xfrm>
              <a:off x="3326350" y="286351"/>
              <a:ext cx="4933328" cy="6023009"/>
            </a:xfrm>
            <a:prstGeom prst="rect">
              <a:avLst/>
            </a:prstGeom>
          </p:spPr>
        </p:pic>
        <p:sp>
          <p:nvSpPr>
            <p:cNvPr id="7" name="Rectangle 6">
              <a:extLst>
                <a:ext uri="{FF2B5EF4-FFF2-40B4-BE49-F238E27FC236}">
                  <a16:creationId xmlns:a16="http://schemas.microsoft.com/office/drawing/2014/main" id="{E9550D9F-56F8-43EF-B264-EBEBF30647B4}"/>
                </a:ext>
              </a:extLst>
            </p:cNvPr>
            <p:cNvSpPr/>
            <p:nvPr/>
          </p:nvSpPr>
          <p:spPr>
            <a:xfrm>
              <a:off x="4719913" y="457928"/>
              <a:ext cx="877163" cy="369332"/>
            </a:xfrm>
            <a:prstGeom prst="rect">
              <a:avLst/>
            </a:prstGeom>
            <a:solidFill>
              <a:schemeClr val="bg1"/>
            </a:solidFill>
          </p:spPr>
          <p:txBody>
            <a:bodyPr wrap="none">
              <a:spAutoFit/>
            </a:bodyPr>
            <a:lstStyle/>
            <a:p>
              <a:r>
                <a:rPr lang="en-US" dirty="0">
                  <a:latin typeface="Arial" panose="020B0604020202020204" pitchFamily="34" charset="0"/>
                  <a:cs typeface="Arial" panose="020B0604020202020204" pitchFamily="34" charset="0"/>
                </a:rPr>
                <a:t>annual</a:t>
              </a:r>
              <a:endParaRPr lang="en-US" dirty="0"/>
            </a:p>
          </p:txBody>
        </p:sp>
        <p:sp>
          <p:nvSpPr>
            <p:cNvPr id="8" name="Rectangle 7">
              <a:extLst>
                <a:ext uri="{FF2B5EF4-FFF2-40B4-BE49-F238E27FC236}">
                  <a16:creationId xmlns:a16="http://schemas.microsoft.com/office/drawing/2014/main" id="{10C2579C-83B2-4A26-9358-65389A8A6A01}"/>
                </a:ext>
              </a:extLst>
            </p:cNvPr>
            <p:cNvSpPr/>
            <p:nvPr/>
          </p:nvSpPr>
          <p:spPr>
            <a:xfrm>
              <a:off x="3566271" y="3027492"/>
              <a:ext cx="800219" cy="369332"/>
            </a:xfrm>
            <a:prstGeom prst="rect">
              <a:avLst/>
            </a:prstGeom>
            <a:noFill/>
          </p:spPr>
          <p:txBody>
            <a:bodyPr wrap="none">
              <a:spAutoFit/>
            </a:bodyPr>
            <a:lstStyle/>
            <a:p>
              <a:r>
                <a:rPr lang="en-US" dirty="0">
                  <a:solidFill>
                    <a:srgbClr val="0033CC"/>
                  </a:solidFill>
                  <a:latin typeface="Arial" panose="020B0604020202020204" pitchFamily="34" charset="0"/>
                  <a:cs typeface="Arial" panose="020B0604020202020204" pitchFamily="34" charset="0"/>
                </a:rPr>
                <a:t>winter</a:t>
              </a:r>
              <a:endParaRPr lang="en-US" dirty="0">
                <a:solidFill>
                  <a:srgbClr val="0033CC"/>
                </a:solidFill>
              </a:endParaRPr>
            </a:p>
          </p:txBody>
        </p:sp>
        <p:sp>
          <p:nvSpPr>
            <p:cNvPr id="9" name="Rectangle 8">
              <a:extLst>
                <a:ext uri="{FF2B5EF4-FFF2-40B4-BE49-F238E27FC236}">
                  <a16:creationId xmlns:a16="http://schemas.microsoft.com/office/drawing/2014/main" id="{62401B6D-A28E-4326-B2A6-EE75373C7FA4}"/>
                </a:ext>
              </a:extLst>
            </p:cNvPr>
            <p:cNvSpPr/>
            <p:nvPr/>
          </p:nvSpPr>
          <p:spPr>
            <a:xfrm>
              <a:off x="6529723" y="3027492"/>
              <a:ext cx="813043" cy="369332"/>
            </a:xfrm>
            <a:prstGeom prst="rect">
              <a:avLst/>
            </a:prstGeom>
            <a:noFill/>
          </p:spPr>
          <p:txBody>
            <a:bodyPr wrap="square">
              <a:spAutoFit/>
            </a:bodyPr>
            <a:lstStyle/>
            <a:p>
              <a:r>
                <a:rPr lang="en-US" dirty="0">
                  <a:solidFill>
                    <a:srgbClr val="009900"/>
                  </a:solidFill>
                  <a:latin typeface="Arial" panose="020B0604020202020204" pitchFamily="34" charset="0"/>
                  <a:cs typeface="Arial" panose="020B0604020202020204" pitchFamily="34" charset="0"/>
                </a:rPr>
                <a:t>spring</a:t>
              </a:r>
              <a:endParaRPr lang="en-US" dirty="0">
                <a:solidFill>
                  <a:srgbClr val="009900"/>
                </a:solidFill>
              </a:endParaRPr>
            </a:p>
          </p:txBody>
        </p:sp>
        <p:sp>
          <p:nvSpPr>
            <p:cNvPr id="10" name="Rectangle 9">
              <a:extLst>
                <a:ext uri="{FF2B5EF4-FFF2-40B4-BE49-F238E27FC236}">
                  <a16:creationId xmlns:a16="http://schemas.microsoft.com/office/drawing/2014/main" id="{3B89F544-0ACF-4C55-B6CE-1358E5C367F8}"/>
                </a:ext>
              </a:extLst>
            </p:cNvPr>
            <p:cNvSpPr/>
            <p:nvPr/>
          </p:nvSpPr>
          <p:spPr>
            <a:xfrm>
              <a:off x="4108094" y="4800120"/>
              <a:ext cx="1018227" cy="369332"/>
            </a:xfrm>
            <a:prstGeom prst="rect">
              <a:avLst/>
            </a:prstGeom>
            <a:noFill/>
          </p:spPr>
          <p:txBody>
            <a:bodyPr wrap="none">
              <a:spAutoFit/>
            </a:bodyPr>
            <a:lstStyle/>
            <a:p>
              <a:r>
                <a:rPr lang="en-US" dirty="0">
                  <a:solidFill>
                    <a:srgbClr val="DC4440"/>
                  </a:solidFill>
                  <a:latin typeface="Arial" panose="020B0604020202020204" pitchFamily="34" charset="0"/>
                  <a:cs typeface="Arial" panose="020B0604020202020204" pitchFamily="34" charset="0"/>
                </a:rPr>
                <a:t>summer</a:t>
              </a:r>
              <a:endParaRPr lang="en-US" dirty="0">
                <a:solidFill>
                  <a:srgbClr val="DC4440"/>
                </a:solidFill>
              </a:endParaRPr>
            </a:p>
          </p:txBody>
        </p:sp>
        <p:sp>
          <p:nvSpPr>
            <p:cNvPr id="11" name="Rectangle 10">
              <a:extLst>
                <a:ext uri="{FF2B5EF4-FFF2-40B4-BE49-F238E27FC236}">
                  <a16:creationId xmlns:a16="http://schemas.microsoft.com/office/drawing/2014/main" id="{0E4289CF-B7AA-408F-B6B8-4E828891B71D}"/>
                </a:ext>
              </a:extLst>
            </p:cNvPr>
            <p:cNvSpPr/>
            <p:nvPr/>
          </p:nvSpPr>
          <p:spPr>
            <a:xfrm>
              <a:off x="6756592" y="4758666"/>
              <a:ext cx="479618" cy="369332"/>
            </a:xfrm>
            <a:prstGeom prst="rect">
              <a:avLst/>
            </a:prstGeom>
            <a:noFill/>
          </p:spPr>
          <p:txBody>
            <a:bodyPr wrap="none">
              <a:spAutoFit/>
            </a:bodyPr>
            <a:lstStyle/>
            <a:p>
              <a:r>
                <a:rPr lang="en-US" dirty="0">
                  <a:solidFill>
                    <a:srgbClr val="FF6600"/>
                  </a:solidFill>
                  <a:latin typeface="Arial" panose="020B0604020202020204" pitchFamily="34" charset="0"/>
                  <a:cs typeface="Arial" panose="020B0604020202020204" pitchFamily="34" charset="0"/>
                </a:rPr>
                <a:t>fall</a:t>
              </a:r>
              <a:endParaRPr lang="en-US" dirty="0">
                <a:solidFill>
                  <a:srgbClr val="FF6600"/>
                </a:solidFill>
              </a:endParaRPr>
            </a:p>
          </p:txBody>
        </p:sp>
      </p:grpSp>
      <p:sp>
        <p:nvSpPr>
          <p:cNvPr id="13" name="Rectangle 12">
            <a:extLst>
              <a:ext uri="{FF2B5EF4-FFF2-40B4-BE49-F238E27FC236}">
                <a16:creationId xmlns:a16="http://schemas.microsoft.com/office/drawing/2014/main" id="{A7F5375B-5ECE-44B3-AF12-4EB211E96CF1}"/>
              </a:ext>
            </a:extLst>
          </p:cNvPr>
          <p:cNvSpPr/>
          <p:nvPr/>
        </p:nvSpPr>
        <p:spPr>
          <a:xfrm>
            <a:off x="288757" y="601851"/>
            <a:ext cx="2884790" cy="1508105"/>
          </a:xfrm>
          <a:prstGeom prst="rect">
            <a:avLst/>
          </a:prstGeom>
        </p:spPr>
        <p:txBody>
          <a:bodyPr wrap="square">
            <a:spAutoFit/>
          </a:bodyPr>
          <a:lstStyle/>
          <a:p>
            <a:r>
              <a:rPr lang="en-US" dirty="0">
                <a:latin typeface="Arial" panose="020B0604020202020204" pitchFamily="34" charset="0"/>
                <a:cs typeface="Arial" panose="020B0604020202020204" pitchFamily="34" charset="0"/>
              </a:rPr>
              <a:t>Temperature anomalies (deviations from the 1901-1960 average, °F)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Northeast US</a:t>
            </a:r>
          </a:p>
        </p:txBody>
      </p:sp>
      <p:sp>
        <p:nvSpPr>
          <p:cNvPr id="14" name="Rectangle 13">
            <a:extLst>
              <a:ext uri="{FF2B5EF4-FFF2-40B4-BE49-F238E27FC236}">
                <a16:creationId xmlns:a16="http://schemas.microsoft.com/office/drawing/2014/main" id="{DA227CD6-9C0B-4C7D-8D33-29E3E6353D7B}"/>
              </a:ext>
            </a:extLst>
          </p:cNvPr>
          <p:cNvSpPr/>
          <p:nvPr/>
        </p:nvSpPr>
        <p:spPr>
          <a:xfrm>
            <a:off x="6052136" y="82867"/>
            <a:ext cx="385042" cy="707886"/>
          </a:xfrm>
          <a:prstGeom prst="rect">
            <a:avLst/>
          </a:prstGeom>
        </p:spPr>
        <p:txBody>
          <a:bodyPr wrap="none">
            <a:spAutoFit/>
          </a:bodyPr>
          <a:lstStyle/>
          <a:p>
            <a:r>
              <a:rPr lang="en-US" sz="4000" dirty="0">
                <a:latin typeface="Arial" panose="020B0604020202020204" pitchFamily="34" charset="0"/>
                <a:cs typeface="Arial" panose="020B0604020202020204" pitchFamily="34" charset="0"/>
              </a:rPr>
              <a:t>*</a:t>
            </a:r>
            <a:endParaRPr lang="en-US" sz="4000" dirty="0"/>
          </a:p>
        </p:txBody>
      </p:sp>
      <p:sp>
        <p:nvSpPr>
          <p:cNvPr id="15" name="Rectangle 14">
            <a:extLst>
              <a:ext uri="{FF2B5EF4-FFF2-40B4-BE49-F238E27FC236}">
                <a16:creationId xmlns:a16="http://schemas.microsoft.com/office/drawing/2014/main" id="{C7662639-5675-42CC-BD29-657A596255EB}"/>
              </a:ext>
            </a:extLst>
          </p:cNvPr>
          <p:cNvSpPr/>
          <p:nvPr/>
        </p:nvSpPr>
        <p:spPr>
          <a:xfrm>
            <a:off x="7823382" y="4969295"/>
            <a:ext cx="385042" cy="707886"/>
          </a:xfrm>
          <a:prstGeom prst="rect">
            <a:avLst/>
          </a:prstGeom>
        </p:spPr>
        <p:txBody>
          <a:bodyPr wrap="none">
            <a:spAutoFit/>
          </a:bodyPr>
          <a:lstStyle/>
          <a:p>
            <a:r>
              <a:rPr lang="en-US" sz="4000" dirty="0">
                <a:latin typeface="Arial" panose="020B0604020202020204" pitchFamily="34" charset="0"/>
                <a:cs typeface="Arial" panose="020B0604020202020204" pitchFamily="34" charset="0"/>
              </a:rPr>
              <a:t>*</a:t>
            </a:r>
            <a:endParaRPr lang="en-US" sz="4000" dirty="0"/>
          </a:p>
        </p:txBody>
      </p:sp>
      <p:sp>
        <p:nvSpPr>
          <p:cNvPr id="16" name="Rectangle 15">
            <a:extLst>
              <a:ext uri="{FF2B5EF4-FFF2-40B4-BE49-F238E27FC236}">
                <a16:creationId xmlns:a16="http://schemas.microsoft.com/office/drawing/2014/main" id="{6F31E731-D3EE-4D9D-AEEF-29E6D70D0C53}"/>
              </a:ext>
            </a:extLst>
          </p:cNvPr>
          <p:cNvSpPr/>
          <p:nvPr/>
        </p:nvSpPr>
        <p:spPr>
          <a:xfrm>
            <a:off x="7899277" y="2996850"/>
            <a:ext cx="385042" cy="707886"/>
          </a:xfrm>
          <a:prstGeom prst="rect">
            <a:avLst/>
          </a:prstGeom>
        </p:spPr>
        <p:txBody>
          <a:bodyPr wrap="none">
            <a:spAutoFit/>
          </a:bodyPr>
          <a:lstStyle/>
          <a:p>
            <a:r>
              <a:rPr lang="en-US" sz="4000" dirty="0">
                <a:latin typeface="Arial" panose="020B0604020202020204" pitchFamily="34" charset="0"/>
                <a:cs typeface="Arial" panose="020B0604020202020204" pitchFamily="34" charset="0"/>
              </a:rPr>
              <a:t>*</a:t>
            </a:r>
            <a:endParaRPr lang="en-US" sz="4000" dirty="0"/>
          </a:p>
        </p:txBody>
      </p:sp>
      <p:sp>
        <p:nvSpPr>
          <p:cNvPr id="17" name="Rectangle 16">
            <a:extLst>
              <a:ext uri="{FF2B5EF4-FFF2-40B4-BE49-F238E27FC236}">
                <a16:creationId xmlns:a16="http://schemas.microsoft.com/office/drawing/2014/main" id="{A927F800-1E78-41C2-987F-2676D60C0CF8}"/>
              </a:ext>
            </a:extLst>
          </p:cNvPr>
          <p:cNvSpPr/>
          <p:nvPr/>
        </p:nvSpPr>
        <p:spPr>
          <a:xfrm>
            <a:off x="4607052" y="2996850"/>
            <a:ext cx="385042" cy="707886"/>
          </a:xfrm>
          <a:prstGeom prst="rect">
            <a:avLst/>
          </a:prstGeom>
        </p:spPr>
        <p:txBody>
          <a:bodyPr wrap="none">
            <a:spAutoFit/>
          </a:bodyPr>
          <a:lstStyle/>
          <a:p>
            <a:r>
              <a:rPr lang="en-US" sz="4000" dirty="0">
                <a:latin typeface="Arial" panose="020B0604020202020204" pitchFamily="34" charset="0"/>
                <a:cs typeface="Arial" panose="020B0604020202020204" pitchFamily="34" charset="0"/>
              </a:rPr>
              <a:t>*</a:t>
            </a:r>
            <a:endParaRPr lang="en-US" sz="4000" dirty="0"/>
          </a:p>
        </p:txBody>
      </p:sp>
      <p:sp>
        <p:nvSpPr>
          <p:cNvPr id="18" name="Rectangle 17">
            <a:extLst>
              <a:ext uri="{FF2B5EF4-FFF2-40B4-BE49-F238E27FC236}">
                <a16:creationId xmlns:a16="http://schemas.microsoft.com/office/drawing/2014/main" id="{42F1D3CE-9F82-4687-AEC9-F81984F298C6}"/>
              </a:ext>
            </a:extLst>
          </p:cNvPr>
          <p:cNvSpPr/>
          <p:nvPr/>
        </p:nvSpPr>
        <p:spPr>
          <a:xfrm>
            <a:off x="5355799" y="4969295"/>
            <a:ext cx="385042" cy="707886"/>
          </a:xfrm>
          <a:prstGeom prst="rect">
            <a:avLst/>
          </a:prstGeom>
        </p:spPr>
        <p:txBody>
          <a:bodyPr wrap="none">
            <a:spAutoFit/>
          </a:bodyPr>
          <a:lstStyle/>
          <a:p>
            <a:r>
              <a:rPr lang="en-US" sz="4000" dirty="0">
                <a:latin typeface="Arial" panose="020B0604020202020204" pitchFamily="34" charset="0"/>
                <a:cs typeface="Arial" panose="020B0604020202020204" pitchFamily="34" charset="0"/>
              </a:rPr>
              <a:t>*</a:t>
            </a:r>
            <a:endParaRPr lang="en-US" sz="4000" dirty="0"/>
          </a:p>
        </p:txBody>
      </p:sp>
      <p:sp>
        <p:nvSpPr>
          <p:cNvPr id="19" name="TextBox 18">
            <a:extLst>
              <a:ext uri="{FF2B5EF4-FFF2-40B4-BE49-F238E27FC236}">
                <a16:creationId xmlns:a16="http://schemas.microsoft.com/office/drawing/2014/main" id="{608BD676-0F9E-4C2A-A3E8-3C2A17EAF4F0}"/>
              </a:ext>
            </a:extLst>
          </p:cNvPr>
          <p:cNvSpPr txBox="1"/>
          <p:nvPr/>
        </p:nvSpPr>
        <p:spPr>
          <a:xfrm>
            <a:off x="260380" y="5077016"/>
            <a:ext cx="2978852" cy="1200329"/>
          </a:xfrm>
          <a:prstGeom prst="rect">
            <a:avLst/>
          </a:prstGeom>
          <a:noFill/>
        </p:spPr>
        <p:txBody>
          <a:bodyPr wrap="square" rtlCol="0">
            <a:spAutoFit/>
          </a:bodyPr>
          <a:lstStyle/>
          <a:p>
            <a:r>
              <a:rPr lang="en-US" sz="2000" dirty="0">
                <a:solidFill>
                  <a:srgbClr val="C00000"/>
                </a:solidFill>
                <a:latin typeface="Arial" panose="020B0604020202020204" pitchFamily="34" charset="0"/>
                <a:cs typeface="Arial" panose="020B0604020202020204" pitchFamily="34" charset="0"/>
              </a:rPr>
              <a:t>sugar maple: </a:t>
            </a:r>
            <a:r>
              <a:rPr lang="en-US" sz="3200" dirty="0">
                <a:solidFill>
                  <a:srgbClr val="C00000"/>
                </a:solidFill>
                <a:latin typeface="Arial" panose="020B0604020202020204" pitchFamily="34" charset="0"/>
                <a:cs typeface="Arial" panose="020B0604020202020204" pitchFamily="34" charset="0"/>
              </a:rPr>
              <a:t>+</a:t>
            </a:r>
            <a:r>
              <a:rPr lang="en-US" sz="2000" dirty="0">
                <a:solidFill>
                  <a:srgbClr val="C00000"/>
                </a:solidFill>
                <a:latin typeface="Arial" panose="020B0604020202020204" pitchFamily="34" charset="0"/>
                <a:cs typeface="Arial" panose="020B0604020202020204" pitchFamily="34" charset="0"/>
              </a:rPr>
              <a:t> correlation with June </a:t>
            </a:r>
            <a:r>
              <a:rPr lang="en-US" sz="2000" dirty="0" err="1">
                <a:solidFill>
                  <a:srgbClr val="C00000"/>
                </a:solidFill>
                <a:latin typeface="Arial" panose="020B0604020202020204" pitchFamily="34" charset="0"/>
                <a:cs typeface="Arial" panose="020B0604020202020204" pitchFamily="34" charset="0"/>
              </a:rPr>
              <a:t>Tmin</a:t>
            </a:r>
            <a:endParaRPr lang="en-US" sz="2000" dirty="0">
              <a:solidFill>
                <a:srgbClr val="C00000"/>
              </a:solidFill>
              <a:latin typeface="Arial" panose="020B0604020202020204" pitchFamily="34" charset="0"/>
              <a:cs typeface="Arial" panose="020B0604020202020204" pitchFamily="34" charset="0"/>
            </a:endParaRPr>
          </a:p>
        </p:txBody>
      </p:sp>
      <p:sp>
        <p:nvSpPr>
          <p:cNvPr id="20" name="Arrow: Right 19">
            <a:extLst>
              <a:ext uri="{FF2B5EF4-FFF2-40B4-BE49-F238E27FC236}">
                <a16:creationId xmlns:a16="http://schemas.microsoft.com/office/drawing/2014/main" id="{131FEA85-8049-419F-80E0-F7A9D6F8843D}"/>
              </a:ext>
            </a:extLst>
          </p:cNvPr>
          <p:cNvSpPr/>
          <p:nvPr/>
        </p:nvSpPr>
        <p:spPr>
          <a:xfrm>
            <a:off x="2964965" y="5480402"/>
            <a:ext cx="851131" cy="493678"/>
          </a:xfrm>
          <a:prstGeom prst="rightArrow">
            <a:avLst/>
          </a:prstGeom>
          <a:solidFill>
            <a:srgbClr val="C0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solidFill>
                <a:srgbClr val="C00000"/>
              </a:solidFill>
            </a:endParaRPr>
          </a:p>
        </p:txBody>
      </p:sp>
    </p:spTree>
    <p:extLst>
      <p:ext uri="{BB962C8B-B14F-4D97-AF65-F5344CB8AC3E}">
        <p14:creationId xmlns:p14="http://schemas.microsoft.com/office/powerpoint/2010/main" val="155573678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E60410F-BC71-4DD8-BD02-D5F5C5BD788B}"/>
              </a:ext>
            </a:extLst>
          </p:cNvPr>
          <p:cNvSpPr>
            <a:spLocks noGrp="1"/>
          </p:cNvSpPr>
          <p:nvPr>
            <p:ph type="sldNum" sz="quarter" idx="12"/>
          </p:nvPr>
        </p:nvSpPr>
        <p:spPr/>
        <p:txBody>
          <a:bodyPr/>
          <a:lstStyle/>
          <a:p>
            <a:fld id="{AE9EF46E-74F3-4AED-8639-5EA18AE35E07}" type="slidenum">
              <a:rPr lang="en-US" smtClean="0"/>
              <a:t>43</a:t>
            </a:fld>
            <a:endParaRPr lang="en-US"/>
          </a:p>
        </p:txBody>
      </p:sp>
      <p:sp>
        <p:nvSpPr>
          <p:cNvPr id="15" name="Title 1">
            <a:extLst>
              <a:ext uri="{FF2B5EF4-FFF2-40B4-BE49-F238E27FC236}">
                <a16:creationId xmlns:a16="http://schemas.microsoft.com/office/drawing/2014/main" id="{5E5A765F-7C59-4EEB-B6DB-6CAD1C4FD508}"/>
              </a:ext>
            </a:extLst>
          </p:cNvPr>
          <p:cNvSpPr txBox="1">
            <a:spLocks/>
          </p:cNvSpPr>
          <p:nvPr/>
        </p:nvSpPr>
        <p:spPr>
          <a:xfrm>
            <a:off x="1429114" y="1482877"/>
            <a:ext cx="7543800" cy="112740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lang="en-US" sz="4000" kern="1200" cap="none" spc="0" baseline="0" dirty="0">
                <a:solidFill>
                  <a:schemeClr val="tx1">
                    <a:lumMod val="85000"/>
                    <a:lumOff val="15000"/>
                  </a:schemeClr>
                </a:solidFill>
                <a:effectLst/>
                <a:latin typeface="+mj-lt"/>
                <a:ea typeface="+mn-ea"/>
                <a:cs typeface="+mn-cs"/>
              </a:defRPr>
            </a:lvl1pPr>
          </a:lstStyle>
          <a:p>
            <a:r>
              <a:rPr lang="en-US" dirty="0">
                <a:latin typeface="Arial" panose="020B0604020202020204" pitchFamily="34" charset="0"/>
                <a:cs typeface="Arial" panose="020B0604020202020204" pitchFamily="34" charset="0"/>
              </a:rPr>
              <a:t>Questions?</a:t>
            </a:r>
          </a:p>
        </p:txBody>
      </p:sp>
      <p:pic>
        <p:nvPicPr>
          <p:cNvPr id="16" name="Content Placeholder 12">
            <a:extLst>
              <a:ext uri="{FF2B5EF4-FFF2-40B4-BE49-F238E27FC236}">
                <a16:creationId xmlns:a16="http://schemas.microsoft.com/office/drawing/2014/main" id="{9704B9C8-EACC-429E-8088-27A2C9F90B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4434568" y="1484561"/>
            <a:ext cx="5186681" cy="3890010"/>
          </a:xfrm>
          <a:prstGeom prst="rect">
            <a:avLst/>
          </a:prstGeom>
        </p:spPr>
      </p:pic>
      <p:sp>
        <p:nvSpPr>
          <p:cNvPr id="11" name="Title 1">
            <a:extLst>
              <a:ext uri="{FF2B5EF4-FFF2-40B4-BE49-F238E27FC236}">
                <a16:creationId xmlns:a16="http://schemas.microsoft.com/office/drawing/2014/main" id="{C15DD4B5-8569-4F97-8151-B62DB10EA5FB}"/>
              </a:ext>
            </a:extLst>
          </p:cNvPr>
          <p:cNvSpPr txBox="1">
            <a:spLocks/>
          </p:cNvSpPr>
          <p:nvPr/>
        </p:nvSpPr>
        <p:spPr>
          <a:xfrm>
            <a:off x="1680162" y="3256934"/>
            <a:ext cx="3482703" cy="112740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lang="en-US" sz="4000" kern="1200" cap="none" spc="0" baseline="0" dirty="0">
                <a:solidFill>
                  <a:schemeClr val="tx1">
                    <a:lumMod val="85000"/>
                    <a:lumOff val="15000"/>
                  </a:schemeClr>
                </a:solidFill>
                <a:effectLst/>
                <a:latin typeface="+mj-lt"/>
                <a:ea typeface="+mn-ea"/>
                <a:cs typeface="+mn-cs"/>
              </a:defRPr>
            </a:lvl1pPr>
          </a:lstStyle>
          <a:p>
            <a:r>
              <a:rPr lang="en-US" sz="2400" dirty="0">
                <a:latin typeface="Arial" panose="020B0604020202020204" pitchFamily="34" charset="0"/>
                <a:cs typeface="Arial" panose="020B0604020202020204" pitchFamily="34" charset="0"/>
              </a:rPr>
              <a:t>Rebecca Stern</a:t>
            </a:r>
          </a:p>
          <a:p>
            <a:r>
              <a:rPr lang="en-US" sz="2400" dirty="0">
                <a:latin typeface="Arial" panose="020B0604020202020204" pitchFamily="34" charset="0"/>
                <a:cs typeface="Arial" panose="020B0604020202020204" pitchFamily="34" charset="0"/>
              </a:rPr>
              <a:t>rstern1@uvm.edu</a:t>
            </a:r>
          </a:p>
        </p:txBody>
      </p:sp>
      <p:grpSp>
        <p:nvGrpSpPr>
          <p:cNvPr id="12" name="Group 11"/>
          <p:cNvGrpSpPr/>
          <p:nvPr/>
        </p:nvGrpSpPr>
        <p:grpSpPr>
          <a:xfrm>
            <a:off x="180975" y="173850"/>
            <a:ext cx="1106883" cy="6508044"/>
            <a:chOff x="180975" y="173850"/>
            <a:chExt cx="1106883" cy="6508044"/>
          </a:xfrm>
        </p:grpSpPr>
        <p:pic>
          <p:nvPicPr>
            <p:cNvPr id="13" name="Picture 12"/>
            <p:cNvPicPr>
              <a:picLocks noChangeAspect="1"/>
            </p:cNvPicPr>
            <p:nvPr/>
          </p:nvPicPr>
          <p:blipFill rotWithShape="1">
            <a:blip r:embed="rId3" cstate="print">
              <a:extLst>
                <a:ext uri="{28A0092B-C50C-407E-A947-70E740481C1C}">
                  <a14:useLocalDpi xmlns:a14="http://schemas.microsoft.com/office/drawing/2010/main" val="0"/>
                </a:ext>
              </a:extLst>
            </a:blip>
            <a:srcRect l="60740" t="4986" r="19082" b="5391"/>
            <a:stretch/>
          </p:blipFill>
          <p:spPr>
            <a:xfrm>
              <a:off x="180975" y="173850"/>
              <a:ext cx="1097366" cy="6508044"/>
            </a:xfrm>
            <a:prstGeom prst="rect">
              <a:avLst/>
            </a:prstGeom>
          </p:spPr>
        </p:pic>
        <p:cxnSp>
          <p:nvCxnSpPr>
            <p:cNvPr id="14" name="Straight Connector 13"/>
            <p:cNvCxnSpPr/>
            <p:nvPr/>
          </p:nvCxnSpPr>
          <p:spPr>
            <a:xfrm>
              <a:off x="1287858" y="173850"/>
              <a:ext cx="0" cy="6508044"/>
            </a:xfrm>
            <a:prstGeom prst="line">
              <a:avLst/>
            </a:prstGeom>
            <a:ln w="28575">
              <a:solidFill>
                <a:schemeClr val="accent5">
                  <a:lumMod val="75000"/>
                </a:schemeClr>
              </a:solidFill>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7941635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8000" b="-8000"/>
          </a:stretch>
        </a:blipFill>
        <a:effectLst/>
      </p:bgPr>
    </p:bg>
    <p:spTree>
      <p:nvGrpSpPr>
        <p:cNvPr id="1" name=""/>
        <p:cNvGrpSpPr/>
        <p:nvPr/>
      </p:nvGrpSpPr>
      <p:grpSpPr>
        <a:xfrm>
          <a:off x="0" y="0"/>
          <a:ext cx="0" cy="0"/>
          <a:chOff x="0" y="0"/>
          <a:chExt cx="0" cy="0"/>
        </a:xfrm>
      </p:grpSpPr>
      <p:sp>
        <p:nvSpPr>
          <p:cNvPr id="4" name="Rectangle 3"/>
          <p:cNvSpPr/>
          <p:nvPr/>
        </p:nvSpPr>
        <p:spPr>
          <a:xfrm>
            <a:off x="3600454" y="2110181"/>
            <a:ext cx="1771649" cy="1800493"/>
          </a:xfrm>
          <a:prstGeom prst="rect">
            <a:avLst/>
          </a:prstGeom>
          <a:solidFill>
            <a:srgbClr val="FFFFFF">
              <a:alpha val="60000"/>
            </a:srgbClr>
          </a:solidFill>
        </p:spPr>
        <p:txBody>
          <a:bodyPr wrap="square" lIns="68580" tIns="34290" rIns="68580" bIns="34290">
            <a:spAutoFit/>
          </a:bodyPr>
          <a:lstStyle/>
          <a:p>
            <a:pPr algn="ctr" defTabSz="685783"/>
            <a:r>
              <a:rPr lang="en-US" sz="11250" b="1" dirty="0">
                <a:ln w="10541" cmpd="sng">
                  <a:solidFill>
                    <a:srgbClr val="7D7D7D">
                      <a:tint val="100000"/>
                      <a:shade val="100000"/>
                      <a:satMod val="110000"/>
                    </a:srgbClr>
                  </a:solidFill>
                  <a:prstDash val="solid"/>
                </a:ln>
                <a:solidFill>
                  <a:srgbClr val="1F497D">
                    <a:lumMod val="75000"/>
                  </a:srgbClr>
                </a:solidFill>
                <a:latin typeface="Calibri"/>
              </a:rPr>
              <a:t>?</a:t>
            </a:r>
          </a:p>
        </p:txBody>
      </p:sp>
      <p:sp>
        <p:nvSpPr>
          <p:cNvPr id="5" name="Rectangle 4"/>
          <p:cNvSpPr/>
          <p:nvPr/>
        </p:nvSpPr>
        <p:spPr>
          <a:xfrm>
            <a:off x="1310462" y="4950788"/>
            <a:ext cx="6695853" cy="1200329"/>
          </a:xfrm>
          <a:prstGeom prst="rect">
            <a:avLst/>
          </a:prstGeom>
          <a:solidFill>
            <a:srgbClr val="FFFFFF">
              <a:alpha val="60000"/>
            </a:srgbClr>
          </a:solidFill>
        </p:spPr>
        <p:txBody>
          <a:bodyPr wrap="square">
            <a:spAutoFit/>
          </a:bodyPr>
          <a:lstStyle/>
          <a:p>
            <a:pPr algn="ctr" defTabSz="685783"/>
            <a:r>
              <a:rPr lang="en-US" sz="2400" b="1" dirty="0">
                <a:solidFill>
                  <a:prstClr val="black"/>
                </a:solidFill>
                <a:latin typeface="Arial" panose="020B0604020202020204" pitchFamily="34" charset="0"/>
                <a:cs typeface="Arial" panose="020B0604020202020204" pitchFamily="34" charset="0"/>
              </a:rPr>
              <a:t>Uncertainties: </a:t>
            </a:r>
            <a:r>
              <a:rPr lang="en-US" sz="2400" dirty="0">
                <a:solidFill>
                  <a:prstClr val="black"/>
                </a:solidFill>
                <a:latin typeface="Arial" panose="020B0604020202020204" pitchFamily="34" charset="0"/>
                <a:cs typeface="Arial" panose="020B0604020202020204" pitchFamily="34" charset="0"/>
              </a:rPr>
              <a:t>forest responses to climate variability and its complex consequences (Likens and Franklin 2009, </a:t>
            </a:r>
            <a:r>
              <a:rPr lang="en-US" sz="2400" dirty="0" err="1">
                <a:solidFill>
                  <a:prstClr val="black"/>
                </a:solidFill>
                <a:latin typeface="Arial" panose="020B0604020202020204" pitchFamily="34" charset="0"/>
                <a:cs typeface="Arial" panose="020B0604020202020204" pitchFamily="34" charset="0"/>
              </a:rPr>
              <a:t>Babst</a:t>
            </a:r>
            <a:r>
              <a:rPr lang="en-US" sz="2400" dirty="0">
                <a:solidFill>
                  <a:prstClr val="black"/>
                </a:solidFill>
                <a:latin typeface="Arial" panose="020B0604020202020204" pitchFamily="34" charset="0"/>
                <a:cs typeface="Arial" panose="020B0604020202020204" pitchFamily="34" charset="0"/>
              </a:rPr>
              <a:t> et al. 2014)</a:t>
            </a:r>
          </a:p>
        </p:txBody>
      </p:sp>
      <p:sp>
        <p:nvSpPr>
          <p:cNvPr id="6" name="Slide Number Placeholder 5"/>
          <p:cNvSpPr>
            <a:spLocks noGrp="1"/>
          </p:cNvSpPr>
          <p:nvPr>
            <p:ph type="sldNum" sz="quarter" idx="12"/>
          </p:nvPr>
        </p:nvSpPr>
        <p:spPr/>
        <p:txBody>
          <a:bodyPr/>
          <a:lstStyle/>
          <a:p>
            <a:pPr defTabSz="685783"/>
            <a:fld id="{AE9EF46E-74F3-4AED-8639-5EA18AE35E07}" type="slidenum">
              <a:rPr lang="en-US">
                <a:solidFill>
                  <a:prstClr val="white"/>
                </a:solidFill>
                <a:latin typeface="Calibri"/>
              </a:rPr>
              <a:pPr defTabSz="685783"/>
              <a:t>5</a:t>
            </a:fld>
            <a:endParaRPr lang="en-US">
              <a:solidFill>
                <a:prstClr val="white"/>
              </a:solidFill>
              <a:latin typeface="Calibri"/>
            </a:endParaRPr>
          </a:p>
        </p:txBody>
      </p:sp>
      <p:sp>
        <p:nvSpPr>
          <p:cNvPr id="7" name="Title 6"/>
          <p:cNvSpPr>
            <a:spLocks noGrp="1"/>
          </p:cNvSpPr>
          <p:nvPr>
            <p:ph type="title"/>
          </p:nvPr>
        </p:nvSpPr>
        <p:spPr/>
        <p:txBody>
          <a:bodyPr/>
          <a:lstStyle/>
          <a:p>
            <a:endParaRPr lang="en-US"/>
          </a:p>
        </p:txBody>
      </p:sp>
    </p:spTree>
    <p:extLst>
      <p:ext uri="{BB962C8B-B14F-4D97-AF65-F5344CB8AC3E}">
        <p14:creationId xmlns:p14="http://schemas.microsoft.com/office/powerpoint/2010/main" val="3304851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E9EF46E-74F3-4AED-8639-5EA18AE35E07}" type="slidenum">
              <a:rPr lang="en-US" smtClean="0"/>
              <a:t>6</a:t>
            </a:fld>
            <a:endParaRPr lang="en-US"/>
          </a:p>
        </p:txBody>
      </p:sp>
      <p:grpSp>
        <p:nvGrpSpPr>
          <p:cNvPr id="17" name="Group 16"/>
          <p:cNvGrpSpPr/>
          <p:nvPr/>
        </p:nvGrpSpPr>
        <p:grpSpPr>
          <a:xfrm>
            <a:off x="180975" y="173850"/>
            <a:ext cx="1106883" cy="6508044"/>
            <a:chOff x="180975" y="173850"/>
            <a:chExt cx="1106883" cy="6508044"/>
          </a:xfrm>
        </p:grpSpPr>
        <p:pic>
          <p:nvPicPr>
            <p:cNvPr id="18" name="Picture 17"/>
            <p:cNvPicPr>
              <a:picLocks noChangeAspect="1"/>
            </p:cNvPicPr>
            <p:nvPr/>
          </p:nvPicPr>
          <p:blipFill rotWithShape="1">
            <a:blip r:embed="rId3" cstate="print">
              <a:extLst>
                <a:ext uri="{28A0092B-C50C-407E-A947-70E740481C1C}">
                  <a14:useLocalDpi xmlns:a14="http://schemas.microsoft.com/office/drawing/2010/main" val="0"/>
                </a:ext>
              </a:extLst>
            </a:blip>
            <a:srcRect l="60740" t="4986" r="19082" b="5391"/>
            <a:stretch/>
          </p:blipFill>
          <p:spPr>
            <a:xfrm>
              <a:off x="180975" y="173850"/>
              <a:ext cx="1097366" cy="6508044"/>
            </a:xfrm>
            <a:prstGeom prst="rect">
              <a:avLst/>
            </a:prstGeom>
          </p:spPr>
        </p:pic>
        <p:cxnSp>
          <p:nvCxnSpPr>
            <p:cNvPr id="19" name="Straight Connector 18"/>
            <p:cNvCxnSpPr/>
            <p:nvPr/>
          </p:nvCxnSpPr>
          <p:spPr>
            <a:xfrm>
              <a:off x="1287858" y="173850"/>
              <a:ext cx="0" cy="6508044"/>
            </a:xfrm>
            <a:prstGeom prst="line">
              <a:avLst/>
            </a:prstGeom>
            <a:ln w="28575">
              <a:solidFill>
                <a:schemeClr val="accent5">
                  <a:lumMod val="75000"/>
                </a:schemeClr>
              </a:solidFill>
            </a:ln>
            <a:effectLst/>
          </p:spPr>
          <p:style>
            <a:lnRef idx="1">
              <a:schemeClr val="accent1"/>
            </a:lnRef>
            <a:fillRef idx="0">
              <a:schemeClr val="accent1"/>
            </a:fillRef>
            <a:effectRef idx="0">
              <a:schemeClr val="accent1"/>
            </a:effectRef>
            <a:fontRef idx="minor">
              <a:schemeClr val="tx1"/>
            </a:fontRef>
          </p:style>
        </p:cxnSp>
      </p:grpSp>
      <p:pic>
        <p:nvPicPr>
          <p:cNvPr id="1026" name="Picture 2" descr="us-foresttypes.jpg (646×570)">
            <a:extLst>
              <a:ext uri="{FF2B5EF4-FFF2-40B4-BE49-F238E27FC236}">
                <a16:creationId xmlns:a16="http://schemas.microsoft.com/office/drawing/2014/main" id="{B08FE1D0-9546-4B92-815E-D8E32CF986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13235" y="464951"/>
            <a:ext cx="6926031" cy="6111204"/>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344053F6-9BB6-4214-A0FB-DF93B4278BC1}"/>
              </a:ext>
            </a:extLst>
          </p:cNvPr>
          <p:cNvSpPr/>
          <p:nvPr/>
        </p:nvSpPr>
        <p:spPr>
          <a:xfrm>
            <a:off x="7531173" y="6309360"/>
            <a:ext cx="1002197" cy="253916"/>
          </a:xfrm>
          <a:prstGeom prst="rect">
            <a:avLst/>
          </a:prstGeom>
        </p:spPr>
        <p:txBody>
          <a:bodyPr wrap="none">
            <a:spAutoFit/>
          </a:bodyPr>
          <a:lstStyle/>
          <a:p>
            <a:r>
              <a:rPr lang="en-US" sz="1050" dirty="0">
                <a:latin typeface="Arial" panose="020B0604020202020204" pitchFamily="34" charset="0"/>
                <a:cs typeface="Arial" panose="020B0604020202020204" pitchFamily="34" charset="0"/>
              </a:rPr>
              <a:t>geo.msu.edu</a:t>
            </a:r>
          </a:p>
        </p:txBody>
      </p:sp>
    </p:spTree>
    <p:extLst>
      <p:ext uri="{BB962C8B-B14F-4D97-AF65-F5344CB8AC3E}">
        <p14:creationId xmlns:p14="http://schemas.microsoft.com/office/powerpoint/2010/main" val="38800744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8843" b="34990"/>
          <a:stretch/>
        </p:blipFill>
        <p:spPr bwMode="auto">
          <a:xfrm>
            <a:off x="2095449" y="887184"/>
            <a:ext cx="6555256" cy="5316601"/>
          </a:xfrm>
          <a:prstGeom prst="rect">
            <a:avLst/>
          </a:prstGeom>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Lst>
        </p:spPr>
      </p:pic>
      <p:sp>
        <p:nvSpPr>
          <p:cNvPr id="2" name="Title 1"/>
          <p:cNvSpPr>
            <a:spLocks noGrp="1"/>
          </p:cNvSpPr>
          <p:nvPr>
            <p:ph type="title"/>
          </p:nvPr>
        </p:nvSpPr>
        <p:spPr>
          <a:xfrm>
            <a:off x="1496991" y="-1603"/>
            <a:ext cx="7258050" cy="963789"/>
          </a:xfrm>
        </p:spPr>
        <p:txBody>
          <a:bodyPr>
            <a:noAutofit/>
          </a:bodyPr>
          <a:lstStyle/>
          <a:p>
            <a:pPr algn="ctr"/>
            <a:r>
              <a:rPr lang="en-US" sz="2400" dirty="0">
                <a:solidFill>
                  <a:schemeClr val="tx1"/>
                </a:solidFill>
                <a:latin typeface="Arial" panose="020B0604020202020204" pitchFamily="34" charset="0"/>
                <a:cs typeface="Arial" panose="020B0604020202020204" pitchFamily="34" charset="0"/>
              </a:rPr>
              <a:t>Projections of Potential Forest Type Changes: 2100</a:t>
            </a:r>
          </a:p>
        </p:txBody>
      </p:sp>
      <p:sp>
        <p:nvSpPr>
          <p:cNvPr id="4" name="Slide Number Placeholder 3"/>
          <p:cNvSpPr>
            <a:spLocks noGrp="1"/>
          </p:cNvSpPr>
          <p:nvPr>
            <p:ph type="sldNum" sz="quarter" idx="12"/>
          </p:nvPr>
        </p:nvSpPr>
        <p:spPr/>
        <p:txBody>
          <a:bodyPr/>
          <a:lstStyle/>
          <a:p>
            <a:fld id="{AE9EF46E-74F3-4AED-8639-5EA18AE35E07}" type="slidenum">
              <a:rPr lang="en-US" smtClean="0"/>
              <a:t>7</a:t>
            </a:fld>
            <a:endParaRPr lang="en-US"/>
          </a:p>
        </p:txBody>
      </p:sp>
      <p:sp>
        <p:nvSpPr>
          <p:cNvPr id="3" name="TextBox 2"/>
          <p:cNvSpPr txBox="1"/>
          <p:nvPr/>
        </p:nvSpPr>
        <p:spPr>
          <a:xfrm>
            <a:off x="6237153" y="6225163"/>
            <a:ext cx="2498943" cy="300082"/>
          </a:xfrm>
          <a:prstGeom prst="rect">
            <a:avLst/>
          </a:prstGeom>
          <a:noFill/>
        </p:spPr>
        <p:txBody>
          <a:bodyPr wrap="square" rtlCol="0">
            <a:spAutoFit/>
          </a:bodyPr>
          <a:lstStyle/>
          <a:p>
            <a:pPr algn="ctr"/>
            <a:r>
              <a:rPr lang="en-US" sz="1350" dirty="0">
                <a:latin typeface="Arial" panose="020B0604020202020204" pitchFamily="34" charset="0"/>
                <a:cs typeface="Arial" panose="020B0604020202020204" pitchFamily="34" charset="0"/>
              </a:rPr>
              <a:t>Prasad et al. (2007-ongoing)</a:t>
            </a:r>
          </a:p>
        </p:txBody>
      </p:sp>
      <p:sp>
        <p:nvSpPr>
          <p:cNvPr id="6" name="TextBox 5"/>
          <p:cNvSpPr txBox="1"/>
          <p:nvPr/>
        </p:nvSpPr>
        <p:spPr>
          <a:xfrm>
            <a:off x="1306187" y="3275888"/>
            <a:ext cx="1666875" cy="300082"/>
          </a:xfrm>
          <a:prstGeom prst="rect">
            <a:avLst/>
          </a:prstGeom>
          <a:solidFill>
            <a:schemeClr val="bg1"/>
          </a:solidFill>
        </p:spPr>
        <p:txBody>
          <a:bodyPr wrap="square" rtlCol="0">
            <a:spAutoFit/>
          </a:bodyPr>
          <a:lstStyle/>
          <a:p>
            <a:pPr algn="ctr"/>
            <a:r>
              <a:rPr lang="en-US" sz="1350" b="1" dirty="0">
                <a:latin typeface="+mj-lt"/>
              </a:rPr>
              <a:t>Habitat suitability</a:t>
            </a:r>
          </a:p>
        </p:txBody>
      </p:sp>
      <p:grpSp>
        <p:nvGrpSpPr>
          <p:cNvPr id="17" name="Group 16"/>
          <p:cNvGrpSpPr/>
          <p:nvPr/>
        </p:nvGrpSpPr>
        <p:grpSpPr>
          <a:xfrm>
            <a:off x="180975" y="173850"/>
            <a:ext cx="1106883" cy="6508044"/>
            <a:chOff x="180975" y="173850"/>
            <a:chExt cx="1106883" cy="6508044"/>
          </a:xfrm>
        </p:grpSpPr>
        <p:pic>
          <p:nvPicPr>
            <p:cNvPr id="18" name="Picture 17"/>
            <p:cNvPicPr>
              <a:picLocks noChangeAspect="1"/>
            </p:cNvPicPr>
            <p:nvPr/>
          </p:nvPicPr>
          <p:blipFill rotWithShape="1">
            <a:blip r:embed="rId4" cstate="print">
              <a:extLst>
                <a:ext uri="{28A0092B-C50C-407E-A947-70E740481C1C}">
                  <a14:useLocalDpi xmlns:a14="http://schemas.microsoft.com/office/drawing/2010/main" val="0"/>
                </a:ext>
              </a:extLst>
            </a:blip>
            <a:srcRect l="60740" t="4986" r="19082" b="5391"/>
            <a:stretch/>
          </p:blipFill>
          <p:spPr>
            <a:xfrm>
              <a:off x="180975" y="173850"/>
              <a:ext cx="1097366" cy="6508044"/>
            </a:xfrm>
            <a:prstGeom prst="rect">
              <a:avLst/>
            </a:prstGeom>
          </p:spPr>
        </p:pic>
        <p:cxnSp>
          <p:nvCxnSpPr>
            <p:cNvPr id="19" name="Straight Connector 18"/>
            <p:cNvCxnSpPr/>
            <p:nvPr/>
          </p:nvCxnSpPr>
          <p:spPr>
            <a:xfrm>
              <a:off x="1287858" y="173850"/>
              <a:ext cx="0" cy="6508044"/>
            </a:xfrm>
            <a:prstGeom prst="line">
              <a:avLst/>
            </a:prstGeom>
            <a:ln w="28575">
              <a:solidFill>
                <a:schemeClr val="accent5">
                  <a:lumMod val="75000"/>
                </a:schemeClr>
              </a:solidFill>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295926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53655" y="1517971"/>
            <a:ext cx="5164804" cy="1484535"/>
          </a:xfrm>
        </p:spPr>
        <p:txBody>
          <a:bodyPr>
            <a:normAutofit/>
          </a:bodyPr>
          <a:lstStyle/>
          <a:p>
            <a:r>
              <a:rPr lang="en-US" sz="2000" dirty="0">
                <a:latin typeface="Arial" panose="020B0604020202020204" pitchFamily="34" charset="0"/>
                <a:cs typeface="Arial" panose="020B0604020202020204" pitchFamily="34" charset="0"/>
              </a:rPr>
              <a:t>Multiple types of data required</a:t>
            </a:r>
          </a:p>
          <a:p>
            <a:r>
              <a:rPr lang="en-US" sz="2000" dirty="0">
                <a:latin typeface="Arial" panose="020B0604020202020204" pitchFamily="34" charset="0"/>
                <a:cs typeface="Arial" panose="020B0604020202020204" pitchFamily="34" charset="0"/>
              </a:rPr>
              <a:t>One important metric: tree growth</a:t>
            </a:r>
          </a:p>
        </p:txBody>
      </p:sp>
      <p:sp>
        <p:nvSpPr>
          <p:cNvPr id="4" name="Slide Number Placeholder 3"/>
          <p:cNvSpPr>
            <a:spLocks noGrp="1"/>
          </p:cNvSpPr>
          <p:nvPr>
            <p:ph type="sldNum" sz="quarter" idx="12"/>
          </p:nvPr>
        </p:nvSpPr>
        <p:spPr/>
        <p:txBody>
          <a:bodyPr/>
          <a:lstStyle/>
          <a:p>
            <a:fld id="{AE9EF46E-74F3-4AED-8639-5EA18AE35E07}" type="slidenum">
              <a:rPr lang="en-US" smtClean="0"/>
              <a:t>8</a:t>
            </a:fld>
            <a:endParaRPr lang="en-US"/>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12500" b="17291"/>
          <a:stretch/>
        </p:blipFill>
        <p:spPr>
          <a:xfrm>
            <a:off x="2631408" y="2842305"/>
            <a:ext cx="4743450" cy="2497724"/>
          </a:xfrm>
          <a:prstGeom prst="rect">
            <a:avLst/>
          </a:prstGeom>
          <a:ln>
            <a:solidFill>
              <a:schemeClr val="tx1"/>
            </a:solidFill>
          </a:ln>
        </p:spPr>
      </p:pic>
      <p:grpSp>
        <p:nvGrpSpPr>
          <p:cNvPr id="12" name="Group 11"/>
          <p:cNvGrpSpPr/>
          <p:nvPr/>
        </p:nvGrpSpPr>
        <p:grpSpPr>
          <a:xfrm>
            <a:off x="180975" y="173850"/>
            <a:ext cx="1106883" cy="6508044"/>
            <a:chOff x="180975" y="173850"/>
            <a:chExt cx="1106883" cy="6508044"/>
          </a:xfrm>
        </p:grpSpPr>
        <p:pic>
          <p:nvPicPr>
            <p:cNvPr id="13" name="Picture 12"/>
            <p:cNvPicPr>
              <a:picLocks noChangeAspect="1"/>
            </p:cNvPicPr>
            <p:nvPr/>
          </p:nvPicPr>
          <p:blipFill rotWithShape="1">
            <a:blip r:embed="rId4" cstate="print">
              <a:extLst>
                <a:ext uri="{28A0092B-C50C-407E-A947-70E740481C1C}">
                  <a14:useLocalDpi xmlns:a14="http://schemas.microsoft.com/office/drawing/2010/main" val="0"/>
                </a:ext>
              </a:extLst>
            </a:blip>
            <a:srcRect l="60740" t="4986" r="19082" b="5391"/>
            <a:stretch/>
          </p:blipFill>
          <p:spPr>
            <a:xfrm>
              <a:off x="180975" y="173850"/>
              <a:ext cx="1097366" cy="6508044"/>
            </a:xfrm>
            <a:prstGeom prst="rect">
              <a:avLst/>
            </a:prstGeom>
          </p:spPr>
        </p:pic>
        <p:cxnSp>
          <p:nvCxnSpPr>
            <p:cNvPr id="14" name="Straight Connector 13"/>
            <p:cNvCxnSpPr/>
            <p:nvPr/>
          </p:nvCxnSpPr>
          <p:spPr>
            <a:xfrm>
              <a:off x="1287858" y="173850"/>
              <a:ext cx="0" cy="6508044"/>
            </a:xfrm>
            <a:prstGeom prst="line">
              <a:avLst/>
            </a:prstGeom>
            <a:ln w="28575">
              <a:solidFill>
                <a:schemeClr val="accent5">
                  <a:lumMod val="75000"/>
                </a:schemeClr>
              </a:solidFill>
            </a:ln>
            <a:effectLst/>
          </p:spPr>
          <p:style>
            <a:lnRef idx="1">
              <a:schemeClr val="accent1"/>
            </a:lnRef>
            <a:fillRef idx="0">
              <a:schemeClr val="accent1"/>
            </a:fillRef>
            <a:effectRef idx="0">
              <a:schemeClr val="accent1"/>
            </a:effectRef>
            <a:fontRef idx="minor">
              <a:schemeClr val="tx1"/>
            </a:fontRef>
          </p:style>
        </p:cxnSp>
      </p:grpSp>
      <p:sp>
        <p:nvSpPr>
          <p:cNvPr id="17" name="Title 1">
            <a:extLst>
              <a:ext uri="{FF2B5EF4-FFF2-40B4-BE49-F238E27FC236}">
                <a16:creationId xmlns:a16="http://schemas.microsoft.com/office/drawing/2014/main" id="{1160DE6F-71C9-4320-BCE7-FA8A12BA7A76}"/>
              </a:ext>
            </a:extLst>
          </p:cNvPr>
          <p:cNvSpPr txBox="1">
            <a:spLocks/>
          </p:cNvSpPr>
          <p:nvPr/>
        </p:nvSpPr>
        <p:spPr>
          <a:xfrm>
            <a:off x="2631408" y="489272"/>
            <a:ext cx="4858937" cy="102870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lang="en-US" sz="4000" kern="1200" cap="none" spc="0" baseline="0" dirty="0">
                <a:solidFill>
                  <a:schemeClr val="tx1">
                    <a:lumMod val="85000"/>
                    <a:lumOff val="15000"/>
                  </a:schemeClr>
                </a:solidFill>
                <a:effectLst/>
                <a:latin typeface="+mj-lt"/>
                <a:ea typeface="+mn-ea"/>
                <a:cs typeface="+mn-cs"/>
              </a:defRPr>
            </a:lvl1pPr>
          </a:lstStyle>
          <a:p>
            <a:pPr algn="ctr"/>
            <a:r>
              <a:rPr lang="en-US" b="1" dirty="0">
                <a:solidFill>
                  <a:srgbClr val="336600"/>
                </a:solidFill>
                <a:latin typeface="Arial" panose="020B0604020202020204" pitchFamily="34" charset="0"/>
                <a:cs typeface="Arial" panose="020B0604020202020204" pitchFamily="34" charset="0"/>
              </a:rPr>
              <a:t>Our Future Forests</a:t>
            </a:r>
          </a:p>
        </p:txBody>
      </p:sp>
      <p:sp>
        <p:nvSpPr>
          <p:cNvPr id="8" name="Rectangle 7">
            <a:extLst>
              <a:ext uri="{FF2B5EF4-FFF2-40B4-BE49-F238E27FC236}">
                <a16:creationId xmlns:a16="http://schemas.microsoft.com/office/drawing/2014/main" id="{4A899D94-FB8D-450E-921C-7105317A538C}"/>
              </a:ext>
            </a:extLst>
          </p:cNvPr>
          <p:cNvSpPr/>
          <p:nvPr/>
        </p:nvSpPr>
        <p:spPr>
          <a:xfrm>
            <a:off x="3634809" y="5742451"/>
            <a:ext cx="3018775" cy="400110"/>
          </a:xfrm>
          <a:prstGeom prst="rect">
            <a:avLst/>
          </a:prstGeom>
        </p:spPr>
        <p:txBody>
          <a:bodyPr wrap="none">
            <a:spAutoFit/>
          </a:bodyPr>
          <a:lstStyle/>
          <a:p>
            <a:r>
              <a:rPr lang="en-US" sz="2000" dirty="0">
                <a:latin typeface="Arial" panose="020B0604020202020204" pitchFamily="34" charset="0"/>
                <a:cs typeface="Arial" panose="020B0604020202020204" pitchFamily="34" charset="0"/>
              </a:rPr>
              <a:t>red oak and sugar maple</a:t>
            </a:r>
          </a:p>
        </p:txBody>
      </p:sp>
    </p:spTree>
    <p:extLst>
      <p:ext uri="{BB962C8B-B14F-4D97-AF65-F5344CB8AC3E}">
        <p14:creationId xmlns:p14="http://schemas.microsoft.com/office/powerpoint/2010/main" val="3257003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31408" y="489272"/>
            <a:ext cx="4858937" cy="1028700"/>
          </a:xfrm>
        </p:spPr>
        <p:txBody>
          <a:bodyPr>
            <a:normAutofit fontScale="90000"/>
          </a:bodyPr>
          <a:lstStyle/>
          <a:p>
            <a:pPr algn="ctr"/>
            <a:r>
              <a:rPr lang="en-US" b="1" dirty="0">
                <a:solidFill>
                  <a:srgbClr val="336600"/>
                </a:solidFill>
                <a:latin typeface="Arial" panose="020B0604020202020204" pitchFamily="34" charset="0"/>
                <a:cs typeface="Arial" panose="020B0604020202020204" pitchFamily="34" charset="0"/>
              </a:rPr>
              <a:t>Research Questions</a:t>
            </a:r>
          </a:p>
        </p:txBody>
      </p:sp>
      <p:sp>
        <p:nvSpPr>
          <p:cNvPr id="3" name="Content Placeholder 2"/>
          <p:cNvSpPr>
            <a:spLocks noGrp="1"/>
          </p:cNvSpPr>
          <p:nvPr>
            <p:ph idx="1"/>
          </p:nvPr>
        </p:nvSpPr>
        <p:spPr>
          <a:xfrm>
            <a:off x="1287858" y="2110689"/>
            <a:ext cx="4957515" cy="3515633"/>
          </a:xfrm>
        </p:spPr>
        <p:txBody>
          <a:bodyPr>
            <a:noAutofit/>
          </a:bodyPr>
          <a:lstStyle/>
          <a:p>
            <a:r>
              <a:rPr lang="en-US" sz="2000" dirty="0">
                <a:latin typeface="Arial" panose="020B0604020202020204" pitchFamily="34" charset="0"/>
                <a:cs typeface="Arial" panose="020B0604020202020204" pitchFamily="34" charset="0"/>
              </a:rPr>
              <a:t>What growth patterns are evident in these species during the last century?</a:t>
            </a:r>
          </a:p>
          <a:p>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Which climate variables are best associated with red oak and sugar maple growth in Vermont? </a:t>
            </a:r>
          </a:p>
          <a:p>
            <a:endParaRPr lang="en-US" sz="20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p:txBody>
          <a:bodyPr/>
          <a:lstStyle/>
          <a:p>
            <a:fld id="{AE9EF46E-74F3-4AED-8639-5EA18AE35E07}" type="slidenum">
              <a:rPr lang="en-US" smtClean="0"/>
              <a:t>9</a:t>
            </a:fld>
            <a:endParaRPr lang="en-US"/>
          </a:p>
        </p:txBody>
      </p:sp>
      <p:pic>
        <p:nvPicPr>
          <p:cNvPr id="5" name="Picture 4"/>
          <p:cNvPicPr>
            <a:picLocks noChangeAspect="1"/>
          </p:cNvPicPr>
          <p:nvPr/>
        </p:nvPicPr>
        <p:blipFill>
          <a:blip r:embed="rId3"/>
          <a:stretch>
            <a:fillRect/>
          </a:stretch>
        </p:blipFill>
        <p:spPr>
          <a:xfrm>
            <a:off x="6308683" y="1961203"/>
            <a:ext cx="2558813" cy="3425849"/>
          </a:xfrm>
          <a:prstGeom prst="rect">
            <a:avLst/>
          </a:prstGeom>
          <a:ln>
            <a:solidFill>
              <a:schemeClr val="tx1"/>
            </a:solidFill>
          </a:ln>
        </p:spPr>
      </p:pic>
      <p:sp>
        <p:nvSpPr>
          <p:cNvPr id="6" name="Rectangle 5"/>
          <p:cNvSpPr/>
          <p:nvPr/>
        </p:nvSpPr>
        <p:spPr>
          <a:xfrm>
            <a:off x="6413457" y="5156801"/>
            <a:ext cx="1285929" cy="196208"/>
          </a:xfrm>
          <a:prstGeom prst="rect">
            <a:avLst/>
          </a:prstGeom>
        </p:spPr>
        <p:txBody>
          <a:bodyPr wrap="none">
            <a:spAutoFit/>
          </a:bodyPr>
          <a:lstStyle/>
          <a:p>
            <a:r>
              <a:rPr lang="en-US" sz="675" dirty="0">
                <a:solidFill>
                  <a:schemeClr val="bg1"/>
                </a:solidFill>
                <a:latin typeface="Roboto"/>
              </a:rPr>
              <a:t>New England Wildlife Center</a:t>
            </a:r>
            <a:endParaRPr lang="en-US" sz="675" dirty="0">
              <a:solidFill>
                <a:schemeClr val="bg1"/>
              </a:solidFill>
            </a:endParaRPr>
          </a:p>
        </p:txBody>
      </p:sp>
      <p:grpSp>
        <p:nvGrpSpPr>
          <p:cNvPr id="13" name="Group 12"/>
          <p:cNvGrpSpPr/>
          <p:nvPr/>
        </p:nvGrpSpPr>
        <p:grpSpPr>
          <a:xfrm>
            <a:off x="180975" y="173850"/>
            <a:ext cx="1106883" cy="6508044"/>
            <a:chOff x="180975" y="173850"/>
            <a:chExt cx="1106883" cy="6508044"/>
          </a:xfrm>
        </p:grpSpPr>
        <p:pic>
          <p:nvPicPr>
            <p:cNvPr id="14" name="Picture 13"/>
            <p:cNvPicPr>
              <a:picLocks noChangeAspect="1"/>
            </p:cNvPicPr>
            <p:nvPr/>
          </p:nvPicPr>
          <p:blipFill rotWithShape="1">
            <a:blip r:embed="rId4" cstate="print">
              <a:extLst>
                <a:ext uri="{28A0092B-C50C-407E-A947-70E740481C1C}">
                  <a14:useLocalDpi xmlns:a14="http://schemas.microsoft.com/office/drawing/2010/main" val="0"/>
                </a:ext>
              </a:extLst>
            </a:blip>
            <a:srcRect l="60740" t="4986" r="19082" b="5391"/>
            <a:stretch/>
          </p:blipFill>
          <p:spPr>
            <a:xfrm>
              <a:off x="180975" y="173850"/>
              <a:ext cx="1097366" cy="6508044"/>
            </a:xfrm>
            <a:prstGeom prst="rect">
              <a:avLst/>
            </a:prstGeom>
          </p:spPr>
        </p:pic>
        <p:cxnSp>
          <p:nvCxnSpPr>
            <p:cNvPr id="15" name="Straight Connector 14"/>
            <p:cNvCxnSpPr/>
            <p:nvPr/>
          </p:nvCxnSpPr>
          <p:spPr>
            <a:xfrm>
              <a:off x="1287858" y="173850"/>
              <a:ext cx="0" cy="6508044"/>
            </a:xfrm>
            <a:prstGeom prst="line">
              <a:avLst/>
            </a:prstGeom>
            <a:ln w="28575">
              <a:solidFill>
                <a:schemeClr val="accent5">
                  <a:lumMod val="75000"/>
                </a:schemeClr>
              </a:solidFill>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935700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avon">
  <a:themeElements>
    <a:clrScheme name="Savon">
      <a:dk1>
        <a:sysClr val="windowText" lastClr="000000"/>
      </a:dk1>
      <a:lt1>
        <a:sysClr val="window" lastClr="FFFFFF"/>
      </a:lt1>
      <a:dk2>
        <a:srgbClr val="1485A4"/>
      </a:dk2>
      <a:lt2>
        <a:srgbClr val="E3DED1"/>
      </a:lt2>
      <a:accent1>
        <a:srgbClr val="1CADE4"/>
      </a:accent1>
      <a:accent2>
        <a:srgbClr val="2683C6"/>
      </a:accent2>
      <a:accent3>
        <a:srgbClr val="27CED7"/>
      </a:accent3>
      <a:accent4>
        <a:srgbClr val="42BA97"/>
      </a:accent4>
      <a:accent5>
        <a:srgbClr val="3E8853"/>
      </a:accent5>
      <a:accent6>
        <a:srgbClr val="62A39F"/>
      </a:accent6>
      <a:hlink>
        <a:srgbClr val="F49100"/>
      </a:hlink>
      <a:folHlink>
        <a:srgbClr val="739D9B"/>
      </a:folHlink>
    </a:clrScheme>
    <a:fontScheme name="Savon">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90000"/>
                <a:shade val="92000"/>
                <a:satMod val="160000"/>
              </a:schemeClr>
            </a:gs>
            <a:gs pos="77000">
              <a:schemeClr val="phClr">
                <a:tint val="100000"/>
                <a:shade val="73000"/>
                <a:satMod val="155000"/>
              </a:schemeClr>
            </a:gs>
            <a:gs pos="100000">
              <a:schemeClr val="phClr">
                <a:tint val="100000"/>
                <a:shade val="67000"/>
                <a:satMod val="145000"/>
              </a:schemeClr>
            </a:gs>
          </a:gsLst>
          <a:lin ang="5400000" scaled="0"/>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 id="{1306E473-ED32-493B-A2D0-240A757EDD34}" vid="{C20BADFE-D095-436F-9677-9264042809F0}"/>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TM03457510[[fn=Savon]]</Template>
  <TotalTime>16401</TotalTime>
  <Words>3304</Words>
  <Application>Microsoft Office PowerPoint</Application>
  <PresentationFormat>On-screen Show (4:3)</PresentationFormat>
  <Paragraphs>510</Paragraphs>
  <Slides>43</Slides>
  <Notes>41</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43</vt:i4>
      </vt:variant>
    </vt:vector>
  </HeadingPairs>
  <TitlesOfParts>
    <vt:vector size="53" baseType="lpstr">
      <vt:lpstr>Arial</vt:lpstr>
      <vt:lpstr>Arial</vt:lpstr>
      <vt:lpstr>Calibri</vt:lpstr>
      <vt:lpstr>Century Gothic</vt:lpstr>
      <vt:lpstr>Garamond</vt:lpstr>
      <vt:lpstr>Roboto</vt:lpstr>
      <vt:lpstr>Times New Roman</vt:lpstr>
      <vt:lpstr>Wingdings</vt:lpstr>
      <vt:lpstr>Office Theme</vt:lpstr>
      <vt:lpstr>Savon</vt:lpstr>
      <vt:lpstr>PowerPoint Presentation</vt:lpstr>
      <vt:lpstr>PowerPoint Presentation</vt:lpstr>
      <vt:lpstr>PowerPoint Presentation</vt:lpstr>
      <vt:lpstr>PowerPoint Presentation</vt:lpstr>
      <vt:lpstr>PowerPoint Presentation</vt:lpstr>
      <vt:lpstr>PowerPoint Presentation</vt:lpstr>
      <vt:lpstr>Projections of Potential Forest Type Changes: 2100</vt:lpstr>
      <vt:lpstr>PowerPoint Presentation</vt:lpstr>
      <vt:lpstr>Research Questions</vt:lpstr>
      <vt:lpstr>Red oak sampling * indicates FEMC plot</vt:lpstr>
      <vt:lpstr>Sugar maple sampling * indicates FEMC plot</vt:lpstr>
      <vt:lpstr>Methods</vt:lpstr>
      <vt:lpstr>Methods</vt:lpstr>
      <vt:lpstr>Methods</vt:lpstr>
      <vt:lpstr>Growth  Trends</vt:lpstr>
      <vt:lpstr>Red Oak Growth:  basal area increment (BAI)</vt:lpstr>
      <vt:lpstr>Red Oak Growth:  basal area increment (BAI)</vt:lpstr>
      <vt:lpstr>Red Oak Growth:  basal area increment (BAI)</vt:lpstr>
      <vt:lpstr>Sugar Maple Growth:  basal area increment (BAI)</vt:lpstr>
      <vt:lpstr>Sugar Maple Growth:  basal area increment (BAI)</vt:lpstr>
      <vt:lpstr>Sugar Maple Growth:  basal area increment (BAI)</vt:lpstr>
      <vt:lpstr>Sugar Maple Growth:  basal area increment (BAI)</vt:lpstr>
      <vt:lpstr>Summary of Growth</vt:lpstr>
      <vt:lpstr>Climate-Growth  Relationships</vt:lpstr>
      <vt:lpstr>Ring width index (RWI)</vt:lpstr>
      <vt:lpstr>Red oak growth (RWI) in VT</vt:lpstr>
      <vt:lpstr>Sugar maple growth (RWI) in VT</vt:lpstr>
      <vt:lpstr>PowerPoint Presentation</vt:lpstr>
      <vt:lpstr>Significant red oak climate-growth relationships</vt:lpstr>
      <vt:lpstr>PowerPoint Presentation</vt:lpstr>
      <vt:lpstr>PowerPoint Presentation</vt:lpstr>
      <vt:lpstr>Physiology of red oak</vt:lpstr>
      <vt:lpstr>Significant sugar maple climate-growth relationships</vt:lpstr>
      <vt:lpstr>Physiology of sugar maple</vt:lpstr>
      <vt:lpstr>Significant sugar maple climate-growth relationships</vt:lpstr>
      <vt:lpstr>Significant sugar maple climate-growth relationships</vt:lpstr>
      <vt:lpstr>Physiology of sugar maple</vt:lpstr>
      <vt:lpstr>Discussion of results</vt:lpstr>
      <vt:lpstr>Precipitation anomalies (deviations from the 1901-1960 average, inches)   Northeast US</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Evaluating trends and environmental drivers of red oak growth in the north of its range</dc:title>
  <dc:creator>Rebecca Stern</dc:creator>
  <cp:lastModifiedBy>Rebecca Stern</cp:lastModifiedBy>
  <cp:revision>381</cp:revision>
  <dcterms:created xsi:type="dcterms:W3CDTF">2017-04-25T20:28:20Z</dcterms:created>
  <dcterms:modified xsi:type="dcterms:W3CDTF">2017-12-14T18:16:38Z</dcterms:modified>
</cp:coreProperties>
</file>