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16" r:id="rId2"/>
  </p:sldMasterIdLst>
  <p:notesMasterIdLst>
    <p:notesMasterId r:id="rId23"/>
  </p:notesMasterIdLst>
  <p:handoutMasterIdLst>
    <p:handoutMasterId r:id="rId24"/>
  </p:handoutMasterIdLst>
  <p:sldIdLst>
    <p:sldId id="691" r:id="rId3"/>
    <p:sldId id="692" r:id="rId4"/>
    <p:sldId id="693" r:id="rId5"/>
    <p:sldId id="694" r:id="rId6"/>
    <p:sldId id="695" r:id="rId7"/>
    <p:sldId id="696" r:id="rId8"/>
    <p:sldId id="697" r:id="rId9"/>
    <p:sldId id="698" r:id="rId10"/>
    <p:sldId id="699" r:id="rId11"/>
    <p:sldId id="674" r:id="rId12"/>
    <p:sldId id="675" r:id="rId13"/>
    <p:sldId id="680" r:id="rId14"/>
    <p:sldId id="666" r:id="rId15"/>
    <p:sldId id="681" r:id="rId16"/>
    <p:sldId id="671" r:id="rId17"/>
    <p:sldId id="690" r:id="rId18"/>
    <p:sldId id="689" r:id="rId19"/>
    <p:sldId id="682" r:id="rId20"/>
    <p:sldId id="665" r:id="rId21"/>
    <p:sldId id="70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EAD6A4"/>
    <a:srgbClr val="E1C5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7" autoAdjust="0"/>
    <p:restoredTop sz="89181" autoAdjust="0"/>
  </p:normalViewPr>
  <p:slideViewPr>
    <p:cSldViewPr>
      <p:cViewPr>
        <p:scale>
          <a:sx n="70" d="100"/>
          <a:sy n="70" d="100"/>
        </p:scale>
        <p:origin x="557" y="20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27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858B4D-6CB1-644D-A5A5-459883731B7E}"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5D766F62-D696-9D43-B11F-57EED9A2684A}">
      <dgm:prSet phldrT="[Text]"/>
      <dgm:spPr/>
      <dgm:t>
        <a:bodyPr/>
        <a:lstStyle/>
        <a:p>
          <a:r>
            <a:rPr lang="en-US">
              <a:latin typeface="Calibri"/>
              <a:cs typeface="Calibri"/>
            </a:rPr>
            <a:t>Economic</a:t>
          </a:r>
        </a:p>
      </dgm:t>
    </dgm:pt>
    <dgm:pt modelId="{6441FE9B-9D6D-F143-8133-A844F399AFB6}" type="parTrans" cxnId="{F22C7ECB-201D-DC4E-A4CB-712516AD4220}">
      <dgm:prSet/>
      <dgm:spPr/>
      <dgm:t>
        <a:bodyPr/>
        <a:lstStyle/>
        <a:p>
          <a:endParaRPr lang="en-US"/>
        </a:p>
      </dgm:t>
    </dgm:pt>
    <dgm:pt modelId="{AEBEAE75-5E66-4149-BF74-CD82BE5EFC6E}" type="sibTrans" cxnId="{F22C7ECB-201D-DC4E-A4CB-712516AD4220}">
      <dgm:prSet/>
      <dgm:spPr/>
      <dgm:t>
        <a:bodyPr/>
        <a:lstStyle/>
        <a:p>
          <a:endParaRPr lang="en-US"/>
        </a:p>
      </dgm:t>
    </dgm:pt>
    <dgm:pt modelId="{18BC6B6C-BC9C-FB43-9A15-79ECF95B0D6F}">
      <dgm:prSet phldrT="[Text]"/>
      <dgm:spPr/>
      <dgm:t>
        <a:bodyPr/>
        <a:lstStyle/>
        <a:p>
          <a:r>
            <a:rPr lang="en-US">
              <a:latin typeface="Calibri"/>
              <a:cs typeface="Calibri"/>
            </a:rPr>
            <a:t>Hunting &amp; Fishing</a:t>
          </a:r>
        </a:p>
      </dgm:t>
    </dgm:pt>
    <dgm:pt modelId="{FE8F1C0D-73A6-FF41-9DA9-4CFF497B69C7}" type="parTrans" cxnId="{51C1FCD0-5CCA-984E-BE28-AD0891D91DCD}">
      <dgm:prSet/>
      <dgm:spPr/>
      <dgm:t>
        <a:bodyPr/>
        <a:lstStyle/>
        <a:p>
          <a:endParaRPr lang="en-US"/>
        </a:p>
      </dgm:t>
    </dgm:pt>
    <dgm:pt modelId="{DCEE5978-AA42-5440-A9D3-03A52E7E8519}" type="sibTrans" cxnId="{51C1FCD0-5CCA-984E-BE28-AD0891D91DCD}">
      <dgm:prSet/>
      <dgm:spPr/>
      <dgm:t>
        <a:bodyPr/>
        <a:lstStyle/>
        <a:p>
          <a:endParaRPr lang="en-US"/>
        </a:p>
      </dgm:t>
    </dgm:pt>
    <dgm:pt modelId="{2D9C330C-4927-FA45-9E33-78D7135732C6}">
      <dgm:prSet/>
      <dgm:spPr/>
      <dgm:t>
        <a:bodyPr/>
        <a:lstStyle/>
        <a:p>
          <a:r>
            <a:rPr lang="en-US">
              <a:latin typeface="Calibri"/>
              <a:cs typeface="Calibri"/>
            </a:rPr>
            <a:t>Scenic</a:t>
          </a:r>
        </a:p>
      </dgm:t>
    </dgm:pt>
    <dgm:pt modelId="{3834EE4A-3352-5B49-A966-52D801967C13}" type="parTrans" cxnId="{2B45BB66-5DA0-0645-AC70-59214EEC7C1C}">
      <dgm:prSet/>
      <dgm:spPr/>
      <dgm:t>
        <a:bodyPr/>
        <a:lstStyle/>
        <a:p>
          <a:endParaRPr lang="en-US"/>
        </a:p>
      </dgm:t>
    </dgm:pt>
    <dgm:pt modelId="{6541BBD5-1C76-6D4B-9112-CE4904F0AACF}" type="sibTrans" cxnId="{2B45BB66-5DA0-0645-AC70-59214EEC7C1C}">
      <dgm:prSet/>
      <dgm:spPr/>
      <dgm:t>
        <a:bodyPr/>
        <a:lstStyle/>
        <a:p>
          <a:endParaRPr lang="en-US"/>
        </a:p>
      </dgm:t>
    </dgm:pt>
    <dgm:pt modelId="{C0FD16BC-DF28-0548-B251-DC45ED18C1FF}">
      <dgm:prSet/>
      <dgm:spPr/>
      <dgm:t>
        <a:bodyPr/>
        <a:lstStyle/>
        <a:p>
          <a:r>
            <a:rPr lang="en-US">
              <a:latin typeface="Calibri"/>
              <a:cs typeface="Calibri"/>
            </a:rPr>
            <a:t>Wildlife</a:t>
          </a:r>
        </a:p>
      </dgm:t>
    </dgm:pt>
    <dgm:pt modelId="{ECCE1221-62D0-5746-8B5D-544B1B11FBCE}" type="parTrans" cxnId="{8458608E-C6A3-0641-B7A2-AFDAB3E9B46A}">
      <dgm:prSet/>
      <dgm:spPr/>
      <dgm:t>
        <a:bodyPr/>
        <a:lstStyle/>
        <a:p>
          <a:endParaRPr lang="en-US"/>
        </a:p>
      </dgm:t>
    </dgm:pt>
    <dgm:pt modelId="{3B8D08FC-8045-B84E-8155-BAE92578DDA0}" type="sibTrans" cxnId="{8458608E-C6A3-0641-B7A2-AFDAB3E9B46A}">
      <dgm:prSet/>
      <dgm:spPr/>
      <dgm:t>
        <a:bodyPr/>
        <a:lstStyle/>
        <a:p>
          <a:endParaRPr lang="en-US"/>
        </a:p>
      </dgm:t>
    </dgm:pt>
    <dgm:pt modelId="{1CE29832-8D16-9A47-970D-ECAA2B081693}">
      <dgm:prSet phldrT="[Text]"/>
      <dgm:spPr/>
      <dgm:t>
        <a:bodyPr/>
        <a:lstStyle/>
        <a:p>
          <a:r>
            <a:rPr lang="en-US">
              <a:latin typeface="Calibri"/>
              <a:cs typeface="Calibri"/>
            </a:rPr>
            <a:t>Working lands (forestry, agriculture)</a:t>
          </a:r>
        </a:p>
      </dgm:t>
    </dgm:pt>
    <dgm:pt modelId="{0487C514-B31A-4744-AF50-61C6E01F0E71}" type="parTrans" cxnId="{212DC171-B33E-784A-AF07-D7C2BF9D5528}">
      <dgm:prSet/>
      <dgm:spPr/>
      <dgm:t>
        <a:bodyPr/>
        <a:lstStyle/>
        <a:p>
          <a:endParaRPr lang="en-US"/>
        </a:p>
      </dgm:t>
    </dgm:pt>
    <dgm:pt modelId="{3DA4ED80-9BEB-0D44-951B-1A68DFB2CD9C}" type="sibTrans" cxnId="{212DC171-B33E-784A-AF07-D7C2BF9D5528}">
      <dgm:prSet/>
      <dgm:spPr/>
      <dgm:t>
        <a:bodyPr/>
        <a:lstStyle/>
        <a:p>
          <a:endParaRPr lang="en-US"/>
        </a:p>
      </dgm:t>
    </dgm:pt>
    <dgm:pt modelId="{D6B18F06-847B-E046-96AF-4688C61871C5}">
      <dgm:prSet phldrT="[Text]"/>
      <dgm:spPr/>
      <dgm:t>
        <a:bodyPr/>
        <a:lstStyle/>
        <a:p>
          <a:r>
            <a:rPr lang="en-US">
              <a:latin typeface="Calibri"/>
              <a:cs typeface="Calibri"/>
            </a:rPr>
            <a:t>Recreation</a:t>
          </a:r>
        </a:p>
      </dgm:t>
    </dgm:pt>
    <dgm:pt modelId="{720BBC64-A9A6-6B4E-8EE6-31F6CB4AEFDA}" type="parTrans" cxnId="{DED8D292-B48C-AC46-A73D-893CA8DF3814}">
      <dgm:prSet/>
      <dgm:spPr/>
      <dgm:t>
        <a:bodyPr/>
        <a:lstStyle/>
        <a:p>
          <a:endParaRPr lang="en-US"/>
        </a:p>
      </dgm:t>
    </dgm:pt>
    <dgm:pt modelId="{ADAB0E18-58A8-8247-87DD-EF6B347D653A}" type="sibTrans" cxnId="{DED8D292-B48C-AC46-A73D-893CA8DF3814}">
      <dgm:prSet/>
      <dgm:spPr/>
      <dgm:t>
        <a:bodyPr/>
        <a:lstStyle/>
        <a:p>
          <a:endParaRPr lang="en-US"/>
        </a:p>
      </dgm:t>
    </dgm:pt>
    <dgm:pt modelId="{2CC31793-EB90-0449-A399-8E439427455B}">
      <dgm:prSet phldrT="[Text]"/>
      <dgm:spPr/>
      <dgm:t>
        <a:bodyPr/>
        <a:lstStyle/>
        <a:p>
          <a:r>
            <a:rPr lang="en-US">
              <a:latin typeface="Calibri"/>
              <a:cs typeface="Calibri"/>
            </a:rPr>
            <a:t>Historic and community resources</a:t>
          </a:r>
        </a:p>
      </dgm:t>
    </dgm:pt>
    <dgm:pt modelId="{8A6E30E0-290E-0844-8096-BD1FBB5D8F4A}" type="parTrans" cxnId="{641BDD6C-FB2E-1C43-B49F-1A0761CD6FC3}">
      <dgm:prSet/>
      <dgm:spPr/>
      <dgm:t>
        <a:bodyPr/>
        <a:lstStyle/>
        <a:p>
          <a:endParaRPr lang="en-US"/>
        </a:p>
      </dgm:t>
    </dgm:pt>
    <dgm:pt modelId="{D24595FD-12EA-B046-88BD-970579C2437C}" type="sibTrans" cxnId="{641BDD6C-FB2E-1C43-B49F-1A0761CD6FC3}">
      <dgm:prSet/>
      <dgm:spPr/>
      <dgm:t>
        <a:bodyPr/>
        <a:lstStyle/>
        <a:p>
          <a:endParaRPr lang="en-US"/>
        </a:p>
      </dgm:t>
    </dgm:pt>
    <dgm:pt modelId="{B2047708-EDDD-714E-8075-8E31551CED3D}" type="pres">
      <dgm:prSet presAssocID="{45858B4D-6CB1-644D-A5A5-459883731B7E}" presName="linear" presStyleCnt="0">
        <dgm:presLayoutVars>
          <dgm:animLvl val="lvl"/>
          <dgm:resizeHandles val="exact"/>
        </dgm:presLayoutVars>
      </dgm:prSet>
      <dgm:spPr/>
    </dgm:pt>
    <dgm:pt modelId="{1E0B48E5-9F6A-9B43-B7A0-03044B3A06E1}" type="pres">
      <dgm:prSet presAssocID="{5D766F62-D696-9D43-B11F-57EED9A2684A}" presName="parentText" presStyleLbl="node1" presStyleIdx="0" presStyleCnt="7">
        <dgm:presLayoutVars>
          <dgm:chMax val="0"/>
          <dgm:bulletEnabled val="1"/>
        </dgm:presLayoutVars>
      </dgm:prSet>
      <dgm:spPr/>
    </dgm:pt>
    <dgm:pt modelId="{B5B31F15-DFA1-714C-B741-C0A03579F52D}" type="pres">
      <dgm:prSet presAssocID="{AEBEAE75-5E66-4149-BF74-CD82BE5EFC6E}" presName="spacer" presStyleCnt="0"/>
      <dgm:spPr/>
    </dgm:pt>
    <dgm:pt modelId="{D2F52926-65DC-FE4C-BD4D-1C042C225337}" type="pres">
      <dgm:prSet presAssocID="{2CC31793-EB90-0449-A399-8E439427455B}" presName="parentText" presStyleLbl="node1" presStyleIdx="1" presStyleCnt="7">
        <dgm:presLayoutVars>
          <dgm:chMax val="0"/>
          <dgm:bulletEnabled val="1"/>
        </dgm:presLayoutVars>
      </dgm:prSet>
      <dgm:spPr/>
    </dgm:pt>
    <dgm:pt modelId="{FFDBE15A-DD31-C64F-9922-454A1622B4CE}" type="pres">
      <dgm:prSet presAssocID="{D24595FD-12EA-B046-88BD-970579C2437C}" presName="spacer" presStyleCnt="0"/>
      <dgm:spPr/>
    </dgm:pt>
    <dgm:pt modelId="{797F2E4D-C5A2-954B-AD0D-FC5CACAF756A}" type="pres">
      <dgm:prSet presAssocID="{18BC6B6C-BC9C-FB43-9A15-79ECF95B0D6F}" presName="parentText" presStyleLbl="node1" presStyleIdx="2" presStyleCnt="7" custLinFactNeighborX="-1639">
        <dgm:presLayoutVars>
          <dgm:chMax val="0"/>
          <dgm:bulletEnabled val="1"/>
        </dgm:presLayoutVars>
      </dgm:prSet>
      <dgm:spPr/>
    </dgm:pt>
    <dgm:pt modelId="{30D0DAC9-2469-3047-9A8F-E8A03BD85E55}" type="pres">
      <dgm:prSet presAssocID="{DCEE5978-AA42-5440-A9D3-03A52E7E8519}" presName="spacer" presStyleCnt="0"/>
      <dgm:spPr/>
    </dgm:pt>
    <dgm:pt modelId="{8F0C3EE8-46B4-FA42-9256-F50A3DD8D25C}" type="pres">
      <dgm:prSet presAssocID="{D6B18F06-847B-E046-96AF-4688C61871C5}" presName="parentText" presStyleLbl="node1" presStyleIdx="3" presStyleCnt="7">
        <dgm:presLayoutVars>
          <dgm:chMax val="0"/>
          <dgm:bulletEnabled val="1"/>
        </dgm:presLayoutVars>
      </dgm:prSet>
      <dgm:spPr/>
    </dgm:pt>
    <dgm:pt modelId="{88805B8B-552E-AE48-8893-B6EA98F37C08}" type="pres">
      <dgm:prSet presAssocID="{ADAB0E18-58A8-8247-87DD-EF6B347D653A}" presName="spacer" presStyleCnt="0"/>
      <dgm:spPr/>
    </dgm:pt>
    <dgm:pt modelId="{770FBF05-A82B-9F45-9067-41F99D39B828}" type="pres">
      <dgm:prSet presAssocID="{2D9C330C-4927-FA45-9E33-78D7135732C6}" presName="parentText" presStyleLbl="node1" presStyleIdx="4" presStyleCnt="7">
        <dgm:presLayoutVars>
          <dgm:chMax val="0"/>
          <dgm:bulletEnabled val="1"/>
        </dgm:presLayoutVars>
      </dgm:prSet>
      <dgm:spPr/>
    </dgm:pt>
    <dgm:pt modelId="{BA3713C1-4D23-2B47-A3E6-A1C650F54A6C}" type="pres">
      <dgm:prSet presAssocID="{6541BBD5-1C76-6D4B-9112-CE4904F0AACF}" presName="spacer" presStyleCnt="0"/>
      <dgm:spPr/>
    </dgm:pt>
    <dgm:pt modelId="{FDC9F751-1544-044B-8BC4-1099E121655C}" type="pres">
      <dgm:prSet presAssocID="{C0FD16BC-DF28-0548-B251-DC45ED18C1FF}" presName="parentText" presStyleLbl="node1" presStyleIdx="5" presStyleCnt="7">
        <dgm:presLayoutVars>
          <dgm:chMax val="0"/>
          <dgm:bulletEnabled val="1"/>
        </dgm:presLayoutVars>
      </dgm:prSet>
      <dgm:spPr/>
    </dgm:pt>
    <dgm:pt modelId="{AAF02009-3FAE-C543-80B8-FE84A14411B8}" type="pres">
      <dgm:prSet presAssocID="{3B8D08FC-8045-B84E-8155-BAE92578DDA0}" presName="spacer" presStyleCnt="0"/>
      <dgm:spPr/>
    </dgm:pt>
    <dgm:pt modelId="{6D85CF85-5510-1641-B15F-F13964590895}" type="pres">
      <dgm:prSet presAssocID="{1CE29832-8D16-9A47-970D-ECAA2B081693}" presName="parentText" presStyleLbl="node1" presStyleIdx="6" presStyleCnt="7">
        <dgm:presLayoutVars>
          <dgm:chMax val="0"/>
          <dgm:bulletEnabled val="1"/>
        </dgm:presLayoutVars>
      </dgm:prSet>
      <dgm:spPr/>
    </dgm:pt>
  </dgm:ptLst>
  <dgm:cxnLst>
    <dgm:cxn modelId="{5CDE8A02-4147-9045-8503-6D76A8789FAD}" type="presOf" srcId="{2D9C330C-4927-FA45-9E33-78D7135732C6}" destId="{770FBF05-A82B-9F45-9067-41F99D39B828}" srcOrd="0" destOrd="0" presId="urn:microsoft.com/office/officeart/2005/8/layout/vList2"/>
    <dgm:cxn modelId="{5DA0C022-F3CB-CC46-940D-F6681C548103}" type="presOf" srcId="{18BC6B6C-BC9C-FB43-9A15-79ECF95B0D6F}" destId="{797F2E4D-C5A2-954B-AD0D-FC5CACAF756A}" srcOrd="0" destOrd="0" presId="urn:microsoft.com/office/officeart/2005/8/layout/vList2"/>
    <dgm:cxn modelId="{F5610626-D195-3644-AFC6-F89F5B21E723}" type="presOf" srcId="{1CE29832-8D16-9A47-970D-ECAA2B081693}" destId="{6D85CF85-5510-1641-B15F-F13964590895}" srcOrd="0" destOrd="0" presId="urn:microsoft.com/office/officeart/2005/8/layout/vList2"/>
    <dgm:cxn modelId="{0B9CAE5F-D7F1-DF42-B6BF-FC46D5A8A0F5}" type="presOf" srcId="{45858B4D-6CB1-644D-A5A5-459883731B7E}" destId="{B2047708-EDDD-714E-8075-8E31551CED3D}" srcOrd="0" destOrd="0" presId="urn:microsoft.com/office/officeart/2005/8/layout/vList2"/>
    <dgm:cxn modelId="{2B45BB66-5DA0-0645-AC70-59214EEC7C1C}" srcId="{45858B4D-6CB1-644D-A5A5-459883731B7E}" destId="{2D9C330C-4927-FA45-9E33-78D7135732C6}" srcOrd="4" destOrd="0" parTransId="{3834EE4A-3352-5B49-A966-52D801967C13}" sibTransId="{6541BBD5-1C76-6D4B-9112-CE4904F0AACF}"/>
    <dgm:cxn modelId="{E1B54567-AA80-A942-A680-B305074E02DF}" type="presOf" srcId="{D6B18F06-847B-E046-96AF-4688C61871C5}" destId="{8F0C3EE8-46B4-FA42-9256-F50A3DD8D25C}" srcOrd="0" destOrd="0" presId="urn:microsoft.com/office/officeart/2005/8/layout/vList2"/>
    <dgm:cxn modelId="{641BDD6C-FB2E-1C43-B49F-1A0761CD6FC3}" srcId="{45858B4D-6CB1-644D-A5A5-459883731B7E}" destId="{2CC31793-EB90-0449-A399-8E439427455B}" srcOrd="1" destOrd="0" parTransId="{8A6E30E0-290E-0844-8096-BD1FBB5D8F4A}" sibTransId="{D24595FD-12EA-B046-88BD-970579C2437C}"/>
    <dgm:cxn modelId="{212DC171-B33E-784A-AF07-D7C2BF9D5528}" srcId="{45858B4D-6CB1-644D-A5A5-459883731B7E}" destId="{1CE29832-8D16-9A47-970D-ECAA2B081693}" srcOrd="6" destOrd="0" parTransId="{0487C514-B31A-4744-AF50-61C6E01F0E71}" sibTransId="{3DA4ED80-9BEB-0D44-951B-1A68DFB2CD9C}"/>
    <dgm:cxn modelId="{58D48784-44CA-FA48-9546-864485E50D27}" type="presOf" srcId="{C0FD16BC-DF28-0548-B251-DC45ED18C1FF}" destId="{FDC9F751-1544-044B-8BC4-1099E121655C}" srcOrd="0" destOrd="0" presId="urn:microsoft.com/office/officeart/2005/8/layout/vList2"/>
    <dgm:cxn modelId="{8458608E-C6A3-0641-B7A2-AFDAB3E9B46A}" srcId="{45858B4D-6CB1-644D-A5A5-459883731B7E}" destId="{C0FD16BC-DF28-0548-B251-DC45ED18C1FF}" srcOrd="5" destOrd="0" parTransId="{ECCE1221-62D0-5746-8B5D-544B1B11FBCE}" sibTransId="{3B8D08FC-8045-B84E-8155-BAE92578DDA0}"/>
    <dgm:cxn modelId="{DED8D292-B48C-AC46-A73D-893CA8DF3814}" srcId="{45858B4D-6CB1-644D-A5A5-459883731B7E}" destId="{D6B18F06-847B-E046-96AF-4688C61871C5}" srcOrd="3" destOrd="0" parTransId="{720BBC64-A9A6-6B4E-8EE6-31F6CB4AEFDA}" sibTransId="{ADAB0E18-58A8-8247-87DD-EF6B347D653A}"/>
    <dgm:cxn modelId="{9C57ABBB-2CFC-FD4E-805E-F22AB19839C4}" type="presOf" srcId="{5D766F62-D696-9D43-B11F-57EED9A2684A}" destId="{1E0B48E5-9F6A-9B43-B7A0-03044B3A06E1}" srcOrd="0" destOrd="0" presId="urn:microsoft.com/office/officeart/2005/8/layout/vList2"/>
    <dgm:cxn modelId="{6133F7C0-AF7E-EF44-AE6E-6C0845B61679}" type="presOf" srcId="{2CC31793-EB90-0449-A399-8E439427455B}" destId="{D2F52926-65DC-FE4C-BD4D-1C042C225337}" srcOrd="0" destOrd="0" presId="urn:microsoft.com/office/officeart/2005/8/layout/vList2"/>
    <dgm:cxn modelId="{F22C7ECB-201D-DC4E-A4CB-712516AD4220}" srcId="{45858B4D-6CB1-644D-A5A5-459883731B7E}" destId="{5D766F62-D696-9D43-B11F-57EED9A2684A}" srcOrd="0" destOrd="0" parTransId="{6441FE9B-9D6D-F143-8133-A844F399AFB6}" sibTransId="{AEBEAE75-5E66-4149-BF74-CD82BE5EFC6E}"/>
    <dgm:cxn modelId="{51C1FCD0-5CCA-984E-BE28-AD0891D91DCD}" srcId="{45858B4D-6CB1-644D-A5A5-459883731B7E}" destId="{18BC6B6C-BC9C-FB43-9A15-79ECF95B0D6F}" srcOrd="2" destOrd="0" parTransId="{FE8F1C0D-73A6-FF41-9DA9-4CFF497B69C7}" sibTransId="{DCEE5978-AA42-5440-A9D3-03A52E7E8519}"/>
    <dgm:cxn modelId="{F66BFB6C-5C58-5648-84D6-CFD7EA84F0FB}" type="presParOf" srcId="{B2047708-EDDD-714E-8075-8E31551CED3D}" destId="{1E0B48E5-9F6A-9B43-B7A0-03044B3A06E1}" srcOrd="0" destOrd="0" presId="urn:microsoft.com/office/officeart/2005/8/layout/vList2"/>
    <dgm:cxn modelId="{B9C6B4C1-E3E5-F944-A9D1-F6351E9B131E}" type="presParOf" srcId="{B2047708-EDDD-714E-8075-8E31551CED3D}" destId="{B5B31F15-DFA1-714C-B741-C0A03579F52D}" srcOrd="1" destOrd="0" presId="urn:microsoft.com/office/officeart/2005/8/layout/vList2"/>
    <dgm:cxn modelId="{7168B6FB-B05F-5E47-AC32-915793892F1B}" type="presParOf" srcId="{B2047708-EDDD-714E-8075-8E31551CED3D}" destId="{D2F52926-65DC-FE4C-BD4D-1C042C225337}" srcOrd="2" destOrd="0" presId="urn:microsoft.com/office/officeart/2005/8/layout/vList2"/>
    <dgm:cxn modelId="{411E0C52-2D63-5D43-850C-55FD9ABFD99D}" type="presParOf" srcId="{B2047708-EDDD-714E-8075-8E31551CED3D}" destId="{FFDBE15A-DD31-C64F-9922-454A1622B4CE}" srcOrd="3" destOrd="0" presId="urn:microsoft.com/office/officeart/2005/8/layout/vList2"/>
    <dgm:cxn modelId="{77C2E26B-97CE-D941-86FF-02D8B51A664A}" type="presParOf" srcId="{B2047708-EDDD-714E-8075-8E31551CED3D}" destId="{797F2E4D-C5A2-954B-AD0D-FC5CACAF756A}" srcOrd="4" destOrd="0" presId="urn:microsoft.com/office/officeart/2005/8/layout/vList2"/>
    <dgm:cxn modelId="{D25064A6-6CAC-5E48-9CFA-658CD5C94A95}" type="presParOf" srcId="{B2047708-EDDD-714E-8075-8E31551CED3D}" destId="{30D0DAC9-2469-3047-9A8F-E8A03BD85E55}" srcOrd="5" destOrd="0" presId="urn:microsoft.com/office/officeart/2005/8/layout/vList2"/>
    <dgm:cxn modelId="{969383ED-D715-F646-A34E-EC9693BCCBD1}" type="presParOf" srcId="{B2047708-EDDD-714E-8075-8E31551CED3D}" destId="{8F0C3EE8-46B4-FA42-9256-F50A3DD8D25C}" srcOrd="6" destOrd="0" presId="urn:microsoft.com/office/officeart/2005/8/layout/vList2"/>
    <dgm:cxn modelId="{1FA2CD6D-A13B-A84D-A57A-1FB92A5DB8A2}" type="presParOf" srcId="{B2047708-EDDD-714E-8075-8E31551CED3D}" destId="{88805B8B-552E-AE48-8893-B6EA98F37C08}" srcOrd="7" destOrd="0" presId="urn:microsoft.com/office/officeart/2005/8/layout/vList2"/>
    <dgm:cxn modelId="{8951D44B-522C-B242-A40E-5CFFB892573B}" type="presParOf" srcId="{B2047708-EDDD-714E-8075-8E31551CED3D}" destId="{770FBF05-A82B-9F45-9067-41F99D39B828}" srcOrd="8" destOrd="0" presId="urn:microsoft.com/office/officeart/2005/8/layout/vList2"/>
    <dgm:cxn modelId="{4233FFFE-1339-504D-8C6A-EC767556384F}" type="presParOf" srcId="{B2047708-EDDD-714E-8075-8E31551CED3D}" destId="{BA3713C1-4D23-2B47-A3E6-A1C650F54A6C}" srcOrd="9" destOrd="0" presId="urn:microsoft.com/office/officeart/2005/8/layout/vList2"/>
    <dgm:cxn modelId="{A8ECDBEE-F493-F344-BD3E-61A4B617B563}" type="presParOf" srcId="{B2047708-EDDD-714E-8075-8E31551CED3D}" destId="{FDC9F751-1544-044B-8BC4-1099E121655C}" srcOrd="10" destOrd="0" presId="urn:microsoft.com/office/officeart/2005/8/layout/vList2"/>
    <dgm:cxn modelId="{5A28EC13-5E3C-4C4B-B8AC-C7BD3CFD34DC}" type="presParOf" srcId="{B2047708-EDDD-714E-8075-8E31551CED3D}" destId="{AAF02009-3FAE-C543-80B8-FE84A14411B8}" srcOrd="11" destOrd="0" presId="urn:microsoft.com/office/officeart/2005/8/layout/vList2"/>
    <dgm:cxn modelId="{82809F92-6BC0-BE47-A406-6649DFBEBF5E}" type="presParOf" srcId="{B2047708-EDDD-714E-8075-8E31551CED3D}" destId="{6D85CF85-5510-1641-B15F-F13964590895}"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B48E5-9F6A-9B43-B7A0-03044B3A06E1}">
      <dsp:nvSpPr>
        <dsp:cNvPr id="0" name=""/>
        <dsp:cNvSpPr/>
      </dsp:nvSpPr>
      <dsp:spPr>
        <a:xfrm>
          <a:off x="0" y="481362"/>
          <a:ext cx="4267200" cy="503685"/>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Calibri"/>
              <a:cs typeface="Calibri"/>
            </a:rPr>
            <a:t>Economic</a:t>
          </a:r>
        </a:p>
      </dsp:txBody>
      <dsp:txXfrm>
        <a:off x="24588" y="505950"/>
        <a:ext cx="4218024" cy="454509"/>
      </dsp:txXfrm>
    </dsp:sp>
    <dsp:sp modelId="{D2F52926-65DC-FE4C-BD4D-1C042C225337}">
      <dsp:nvSpPr>
        <dsp:cNvPr id="0" name=""/>
        <dsp:cNvSpPr/>
      </dsp:nvSpPr>
      <dsp:spPr>
        <a:xfrm>
          <a:off x="0" y="1045527"/>
          <a:ext cx="4267200" cy="503685"/>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Calibri"/>
              <a:cs typeface="Calibri"/>
            </a:rPr>
            <a:t>Historic and community resources</a:t>
          </a:r>
        </a:p>
      </dsp:txBody>
      <dsp:txXfrm>
        <a:off x="24588" y="1070115"/>
        <a:ext cx="4218024" cy="454509"/>
      </dsp:txXfrm>
    </dsp:sp>
    <dsp:sp modelId="{797F2E4D-C5A2-954B-AD0D-FC5CACAF756A}">
      <dsp:nvSpPr>
        <dsp:cNvPr id="0" name=""/>
        <dsp:cNvSpPr/>
      </dsp:nvSpPr>
      <dsp:spPr>
        <a:xfrm>
          <a:off x="0" y="1609692"/>
          <a:ext cx="4267200" cy="503685"/>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Calibri"/>
              <a:cs typeface="Calibri"/>
            </a:rPr>
            <a:t>Hunting &amp; Fishing</a:t>
          </a:r>
        </a:p>
      </dsp:txBody>
      <dsp:txXfrm>
        <a:off x="24588" y="1634280"/>
        <a:ext cx="4218024" cy="454509"/>
      </dsp:txXfrm>
    </dsp:sp>
    <dsp:sp modelId="{8F0C3EE8-46B4-FA42-9256-F50A3DD8D25C}">
      <dsp:nvSpPr>
        <dsp:cNvPr id="0" name=""/>
        <dsp:cNvSpPr/>
      </dsp:nvSpPr>
      <dsp:spPr>
        <a:xfrm>
          <a:off x="0" y="2173857"/>
          <a:ext cx="4267200" cy="503685"/>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Calibri"/>
              <a:cs typeface="Calibri"/>
            </a:rPr>
            <a:t>Recreation</a:t>
          </a:r>
        </a:p>
      </dsp:txBody>
      <dsp:txXfrm>
        <a:off x="24588" y="2198445"/>
        <a:ext cx="4218024" cy="454509"/>
      </dsp:txXfrm>
    </dsp:sp>
    <dsp:sp modelId="{770FBF05-A82B-9F45-9067-41F99D39B828}">
      <dsp:nvSpPr>
        <dsp:cNvPr id="0" name=""/>
        <dsp:cNvSpPr/>
      </dsp:nvSpPr>
      <dsp:spPr>
        <a:xfrm>
          <a:off x="0" y="2738022"/>
          <a:ext cx="4267200" cy="503685"/>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Calibri"/>
              <a:cs typeface="Calibri"/>
            </a:rPr>
            <a:t>Scenic</a:t>
          </a:r>
        </a:p>
      </dsp:txBody>
      <dsp:txXfrm>
        <a:off x="24588" y="2762610"/>
        <a:ext cx="4218024" cy="454509"/>
      </dsp:txXfrm>
    </dsp:sp>
    <dsp:sp modelId="{FDC9F751-1544-044B-8BC4-1099E121655C}">
      <dsp:nvSpPr>
        <dsp:cNvPr id="0" name=""/>
        <dsp:cNvSpPr/>
      </dsp:nvSpPr>
      <dsp:spPr>
        <a:xfrm>
          <a:off x="0" y="3302187"/>
          <a:ext cx="4267200" cy="503685"/>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Calibri"/>
              <a:cs typeface="Calibri"/>
            </a:rPr>
            <a:t>Wildlife</a:t>
          </a:r>
        </a:p>
      </dsp:txBody>
      <dsp:txXfrm>
        <a:off x="24588" y="3326775"/>
        <a:ext cx="4218024" cy="454509"/>
      </dsp:txXfrm>
    </dsp:sp>
    <dsp:sp modelId="{6D85CF85-5510-1641-B15F-F13964590895}">
      <dsp:nvSpPr>
        <dsp:cNvPr id="0" name=""/>
        <dsp:cNvSpPr/>
      </dsp:nvSpPr>
      <dsp:spPr>
        <a:xfrm>
          <a:off x="0" y="3866352"/>
          <a:ext cx="4267200" cy="503685"/>
        </a:xfrm>
        <a:prstGeom prst="round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Calibri"/>
              <a:cs typeface="Calibri"/>
            </a:rPr>
            <a:t>Working lands (forestry, agriculture)</a:t>
          </a:r>
        </a:p>
      </dsp:txBody>
      <dsp:txXfrm>
        <a:off x="24588" y="3890940"/>
        <a:ext cx="4218024" cy="4545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EE8168-D784-D44A-83B6-375AAACDFDBB}" type="datetimeFigureOut">
              <a:rPr lang="en-US" smtClean="0"/>
              <a:t>12/14/2017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17FECA-72D6-4D4F-B817-7E355B70E97D}" type="slidenum">
              <a:rPr lang="en-US" smtClean="0"/>
              <a:t>‹#›</a:t>
            </a:fld>
            <a:endParaRPr lang="en-US"/>
          </a:p>
        </p:txBody>
      </p:sp>
    </p:spTree>
    <p:extLst>
      <p:ext uri="{BB962C8B-B14F-4D97-AF65-F5344CB8AC3E}">
        <p14:creationId xmlns:p14="http://schemas.microsoft.com/office/powerpoint/2010/main" val="3747484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49F51-C355-445A-AD75-EEC8236F4F0A}" type="datetimeFigureOut">
              <a:rPr lang="en-US" smtClean="0"/>
              <a:t>12/14/2017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6211EC-9D65-471F-BEF1-A8B4BEDB961F}" type="slidenum">
              <a:rPr lang="en-US" smtClean="0"/>
              <a:t>‹#›</a:t>
            </a:fld>
            <a:endParaRPr lang="en-US"/>
          </a:p>
        </p:txBody>
      </p:sp>
    </p:spTree>
    <p:extLst>
      <p:ext uri="{BB962C8B-B14F-4D97-AF65-F5344CB8AC3E}">
        <p14:creationId xmlns:p14="http://schemas.microsoft.com/office/powerpoint/2010/main" val="131700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fontAlgn="base">
              <a:spcBef>
                <a:spcPct val="0"/>
              </a:spcBef>
              <a:spcAft>
                <a:spcPct val="0"/>
              </a:spcAft>
              <a:defRPr>
                <a:solidFill>
                  <a:schemeClr val="tx1"/>
                </a:solidFill>
                <a:latin typeface="Garamond" pitchFamily="18" charset="0"/>
              </a:defRPr>
            </a:lvl6pPr>
            <a:lvl7pPr marL="3028264" indent="-232943" fontAlgn="base">
              <a:spcBef>
                <a:spcPct val="0"/>
              </a:spcBef>
              <a:spcAft>
                <a:spcPct val="0"/>
              </a:spcAft>
              <a:defRPr>
                <a:solidFill>
                  <a:schemeClr val="tx1"/>
                </a:solidFill>
                <a:latin typeface="Garamond" pitchFamily="18" charset="0"/>
              </a:defRPr>
            </a:lvl7pPr>
            <a:lvl8pPr marL="3494151" indent="-232943" fontAlgn="base">
              <a:spcBef>
                <a:spcPct val="0"/>
              </a:spcBef>
              <a:spcAft>
                <a:spcPct val="0"/>
              </a:spcAft>
              <a:defRPr>
                <a:solidFill>
                  <a:schemeClr val="tx1"/>
                </a:solidFill>
                <a:latin typeface="Garamond" pitchFamily="18" charset="0"/>
              </a:defRPr>
            </a:lvl8pPr>
            <a:lvl9pPr marL="3960038" indent="-232943" fontAlgn="base">
              <a:spcBef>
                <a:spcPct val="0"/>
              </a:spcBef>
              <a:spcAft>
                <a:spcPct val="0"/>
              </a:spcAft>
              <a:defRPr>
                <a:solidFill>
                  <a:schemeClr val="tx1"/>
                </a:solidFill>
                <a:latin typeface="Garamond"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70E10-BBDC-477A-A82A-57C03BC4B99B}"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eaLnBrk="1" hangingPunct="1">
              <a:spcBef>
                <a:spcPct val="0"/>
              </a:spcBef>
              <a:buFontTx/>
              <a:buAutoNum type="alphaLcPeriod"/>
            </a:pPr>
            <a:endParaRPr lang="en-US" dirty="0"/>
          </a:p>
        </p:txBody>
      </p:sp>
    </p:spTree>
    <p:extLst>
      <p:ext uri="{BB962C8B-B14F-4D97-AF65-F5344CB8AC3E}">
        <p14:creationId xmlns:p14="http://schemas.microsoft.com/office/powerpoint/2010/main" val="298417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beauty of this is that it helps us to TRANSLATE science into focus areas that people care about.</a:t>
            </a:r>
          </a:p>
        </p:txBody>
      </p:sp>
      <p:sp>
        <p:nvSpPr>
          <p:cNvPr id="4" name="Slide Number Placeholder 3"/>
          <p:cNvSpPr>
            <a:spLocks noGrp="1"/>
          </p:cNvSpPr>
          <p:nvPr>
            <p:ph type="sldNum" sz="quarter" idx="10"/>
          </p:nvPr>
        </p:nvSpPr>
        <p:spPr/>
        <p:txBody>
          <a:bodyPr/>
          <a:lstStyle/>
          <a:p>
            <a:fld id="{086211EC-9D65-471F-BEF1-A8B4BEDB961F}" type="slidenum">
              <a:rPr lang="en-US" smtClean="0"/>
              <a:t>14</a:t>
            </a:fld>
            <a:endParaRPr lang="en-US"/>
          </a:p>
        </p:txBody>
      </p:sp>
    </p:spTree>
    <p:extLst>
      <p:ext uri="{BB962C8B-B14F-4D97-AF65-F5344CB8AC3E}">
        <p14:creationId xmlns:p14="http://schemas.microsoft.com/office/powerpoint/2010/main" val="3995698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it all works together</a:t>
            </a:r>
          </a:p>
          <a:p>
            <a:endParaRPr lang="en-US" dirty="0"/>
          </a:p>
          <a:p>
            <a:r>
              <a:rPr lang="en-US" dirty="0"/>
              <a:t>Give an example for starting at each corner:</a:t>
            </a:r>
          </a:p>
          <a:p>
            <a:endParaRPr lang="en-US" dirty="0"/>
          </a:p>
          <a:p>
            <a:r>
              <a:rPr lang="en-US" dirty="0"/>
              <a:t>Climate Change/ Fragmentation: (Start at change)</a:t>
            </a:r>
          </a:p>
          <a:p>
            <a:r>
              <a:rPr lang="en-US" dirty="0"/>
              <a:t>Rare species:  Start at place</a:t>
            </a:r>
          </a:p>
          <a:p>
            <a:r>
              <a:rPr lang="en-US" dirty="0"/>
              <a:t>Zoning requests/CC general “what can we do to help wildlife” requests: Start at tools/options</a:t>
            </a:r>
          </a:p>
          <a:p>
            <a:endParaRPr lang="en-US" dirty="0"/>
          </a:p>
          <a:p>
            <a:r>
              <a:rPr lang="en-US" dirty="0"/>
              <a:t>ALWAYs come back to Ecology, Economy, Community </a:t>
            </a:r>
          </a:p>
          <a:p>
            <a:endParaRPr lang="en-US" dirty="0"/>
          </a:p>
        </p:txBody>
      </p:sp>
      <p:sp>
        <p:nvSpPr>
          <p:cNvPr id="4" name="Slide Number Placeholder 3"/>
          <p:cNvSpPr>
            <a:spLocks noGrp="1"/>
          </p:cNvSpPr>
          <p:nvPr>
            <p:ph type="sldNum" sz="quarter" idx="10"/>
          </p:nvPr>
        </p:nvSpPr>
        <p:spPr/>
        <p:txBody>
          <a:bodyPr/>
          <a:lstStyle/>
          <a:p>
            <a:fld id="{086211EC-9D65-471F-BEF1-A8B4BEDB961F}" type="slidenum">
              <a:rPr lang="en-US" smtClean="0"/>
              <a:t>15</a:t>
            </a:fld>
            <a:endParaRPr lang="en-US"/>
          </a:p>
        </p:txBody>
      </p:sp>
    </p:spTree>
    <p:extLst>
      <p:ext uri="{BB962C8B-B14F-4D97-AF65-F5344CB8AC3E}">
        <p14:creationId xmlns:p14="http://schemas.microsoft.com/office/powerpoint/2010/main" val="2643510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it all works together</a:t>
            </a:r>
          </a:p>
          <a:p>
            <a:endParaRPr lang="en-US" dirty="0"/>
          </a:p>
          <a:p>
            <a:r>
              <a:rPr lang="en-US" dirty="0"/>
              <a:t>Give an example for starting at each corner:</a:t>
            </a:r>
          </a:p>
          <a:p>
            <a:endParaRPr lang="en-US" dirty="0"/>
          </a:p>
          <a:p>
            <a:r>
              <a:rPr lang="en-US" dirty="0"/>
              <a:t>Climate Change/ Fragmentation: (Start at change)</a:t>
            </a:r>
          </a:p>
          <a:p>
            <a:r>
              <a:rPr lang="en-US" dirty="0"/>
              <a:t>Rare species:  Start at place</a:t>
            </a:r>
          </a:p>
          <a:p>
            <a:r>
              <a:rPr lang="en-US" dirty="0"/>
              <a:t>Zoning requests/CC general “what can we do to help wildlife” requests: Start at tools/options</a:t>
            </a:r>
          </a:p>
          <a:p>
            <a:endParaRPr lang="en-US" dirty="0"/>
          </a:p>
          <a:p>
            <a:r>
              <a:rPr lang="en-US" dirty="0"/>
              <a:t>ALWAYs come back to Ecology, Economy, Community </a:t>
            </a:r>
          </a:p>
          <a:p>
            <a:endParaRPr lang="en-US" dirty="0"/>
          </a:p>
        </p:txBody>
      </p:sp>
      <p:sp>
        <p:nvSpPr>
          <p:cNvPr id="4" name="Slide Number Placeholder 3"/>
          <p:cNvSpPr>
            <a:spLocks noGrp="1"/>
          </p:cNvSpPr>
          <p:nvPr>
            <p:ph type="sldNum" sz="quarter" idx="10"/>
          </p:nvPr>
        </p:nvSpPr>
        <p:spPr/>
        <p:txBody>
          <a:bodyPr/>
          <a:lstStyle/>
          <a:p>
            <a:fld id="{086211EC-9D65-471F-BEF1-A8B4BEDB961F}" type="slidenum">
              <a:rPr lang="en-US" smtClean="0"/>
              <a:t>16</a:t>
            </a:fld>
            <a:endParaRPr lang="en-US"/>
          </a:p>
        </p:txBody>
      </p:sp>
    </p:spTree>
    <p:extLst>
      <p:ext uri="{BB962C8B-B14F-4D97-AF65-F5344CB8AC3E}">
        <p14:creationId xmlns:p14="http://schemas.microsoft.com/office/powerpoint/2010/main" val="252513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it all works together</a:t>
            </a:r>
          </a:p>
          <a:p>
            <a:endParaRPr lang="en-US" dirty="0"/>
          </a:p>
          <a:p>
            <a:r>
              <a:rPr lang="en-US" dirty="0"/>
              <a:t>Give an example for starting at each corner:</a:t>
            </a:r>
          </a:p>
          <a:p>
            <a:endParaRPr lang="en-US" dirty="0"/>
          </a:p>
          <a:p>
            <a:r>
              <a:rPr lang="en-US" dirty="0"/>
              <a:t>Climate Change/ Fragmentation: (Start at change)</a:t>
            </a:r>
          </a:p>
          <a:p>
            <a:r>
              <a:rPr lang="en-US" dirty="0"/>
              <a:t>Rare species:  Start at place</a:t>
            </a:r>
          </a:p>
          <a:p>
            <a:r>
              <a:rPr lang="en-US" dirty="0"/>
              <a:t>Zoning requests/CC general “what can we do to help wildlife” requests: Start at tools/options</a:t>
            </a:r>
          </a:p>
          <a:p>
            <a:endParaRPr lang="en-US" dirty="0"/>
          </a:p>
          <a:p>
            <a:r>
              <a:rPr lang="en-US" dirty="0"/>
              <a:t>ALWAYs come back to Ecology, Economy, Community </a:t>
            </a:r>
          </a:p>
          <a:p>
            <a:endParaRPr lang="en-US" dirty="0"/>
          </a:p>
        </p:txBody>
      </p:sp>
      <p:sp>
        <p:nvSpPr>
          <p:cNvPr id="4" name="Slide Number Placeholder 3"/>
          <p:cNvSpPr>
            <a:spLocks noGrp="1"/>
          </p:cNvSpPr>
          <p:nvPr>
            <p:ph type="sldNum" sz="quarter" idx="10"/>
          </p:nvPr>
        </p:nvSpPr>
        <p:spPr/>
        <p:txBody>
          <a:bodyPr/>
          <a:lstStyle/>
          <a:p>
            <a:fld id="{086211EC-9D65-471F-BEF1-A8B4BEDB961F}" type="slidenum">
              <a:rPr lang="en-US" smtClean="0"/>
              <a:t>17</a:t>
            </a:fld>
            <a:endParaRPr lang="en-US"/>
          </a:p>
        </p:txBody>
      </p:sp>
    </p:spTree>
    <p:extLst>
      <p:ext uri="{BB962C8B-B14F-4D97-AF65-F5344CB8AC3E}">
        <p14:creationId xmlns:p14="http://schemas.microsoft.com/office/powerpoint/2010/main" val="224422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 concepts can be carried through</a:t>
            </a:r>
          </a:p>
          <a:p>
            <a:endParaRPr lang="en-US" dirty="0"/>
          </a:p>
          <a:p>
            <a:r>
              <a:rPr lang="en-US" dirty="0"/>
              <a:t>Options:  Regulatory standard much more specific at finer scale, more general at larger scale</a:t>
            </a:r>
          </a:p>
          <a:p>
            <a:r>
              <a:rPr lang="en-US" dirty="0"/>
              <a:t>Change:  Forest frag is a change that mostly impacts landscape scale, not individual parcels</a:t>
            </a:r>
          </a:p>
        </p:txBody>
      </p:sp>
      <p:sp>
        <p:nvSpPr>
          <p:cNvPr id="4" name="Slide Number Placeholder 3"/>
          <p:cNvSpPr>
            <a:spLocks noGrp="1"/>
          </p:cNvSpPr>
          <p:nvPr>
            <p:ph type="sldNum" sz="quarter" idx="10"/>
          </p:nvPr>
        </p:nvSpPr>
        <p:spPr/>
        <p:txBody>
          <a:bodyPr/>
          <a:lstStyle/>
          <a:p>
            <a:fld id="{086211EC-9D65-471F-BEF1-A8B4BEDB961F}" type="slidenum">
              <a:rPr lang="en-US" smtClean="0"/>
              <a:t>18</a:t>
            </a:fld>
            <a:endParaRPr lang="en-US"/>
          </a:p>
        </p:txBody>
      </p:sp>
    </p:spTree>
    <p:extLst>
      <p:ext uri="{BB962C8B-B14F-4D97-AF65-F5344CB8AC3E}">
        <p14:creationId xmlns:p14="http://schemas.microsoft.com/office/powerpoint/2010/main" val="278191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08" eaLnBrk="0" hangingPunct="0">
              <a:defRPr>
                <a:solidFill>
                  <a:schemeClr val="tx1"/>
                </a:solidFill>
                <a:latin typeface="Arial" charset="0"/>
              </a:defRPr>
            </a:lvl1pPr>
            <a:lvl2pPr marL="758329" indent="-291665" defTabSz="931708" eaLnBrk="0" hangingPunct="0">
              <a:defRPr>
                <a:solidFill>
                  <a:schemeClr val="tx1"/>
                </a:solidFill>
                <a:latin typeface="Arial" charset="0"/>
              </a:defRPr>
            </a:lvl2pPr>
            <a:lvl3pPr marL="1166660" indent="-233332" defTabSz="931708" eaLnBrk="0" hangingPunct="0">
              <a:defRPr>
                <a:solidFill>
                  <a:schemeClr val="tx1"/>
                </a:solidFill>
                <a:latin typeface="Arial" charset="0"/>
              </a:defRPr>
            </a:lvl3pPr>
            <a:lvl4pPr marL="1633324" indent="-233332" defTabSz="931708" eaLnBrk="0" hangingPunct="0">
              <a:defRPr>
                <a:solidFill>
                  <a:schemeClr val="tx1"/>
                </a:solidFill>
                <a:latin typeface="Arial" charset="0"/>
              </a:defRPr>
            </a:lvl4pPr>
            <a:lvl5pPr marL="2099988" indent="-233332" defTabSz="931708" eaLnBrk="0" hangingPunct="0">
              <a:defRPr>
                <a:solidFill>
                  <a:schemeClr val="tx1"/>
                </a:solidFill>
                <a:latin typeface="Arial" charset="0"/>
              </a:defRPr>
            </a:lvl5pPr>
            <a:lvl6pPr marL="2566652" indent="-233332" defTabSz="931708" eaLnBrk="0" fontAlgn="base" hangingPunct="0">
              <a:spcBef>
                <a:spcPct val="0"/>
              </a:spcBef>
              <a:spcAft>
                <a:spcPct val="0"/>
              </a:spcAft>
              <a:defRPr>
                <a:solidFill>
                  <a:schemeClr val="tx1"/>
                </a:solidFill>
                <a:latin typeface="Arial" charset="0"/>
              </a:defRPr>
            </a:lvl6pPr>
            <a:lvl7pPr marL="3033316" indent="-233332" defTabSz="931708" eaLnBrk="0" fontAlgn="base" hangingPunct="0">
              <a:spcBef>
                <a:spcPct val="0"/>
              </a:spcBef>
              <a:spcAft>
                <a:spcPct val="0"/>
              </a:spcAft>
              <a:defRPr>
                <a:solidFill>
                  <a:schemeClr val="tx1"/>
                </a:solidFill>
                <a:latin typeface="Arial" charset="0"/>
              </a:defRPr>
            </a:lvl7pPr>
            <a:lvl8pPr marL="3499980" indent="-233332" defTabSz="931708" eaLnBrk="0" fontAlgn="base" hangingPunct="0">
              <a:spcBef>
                <a:spcPct val="0"/>
              </a:spcBef>
              <a:spcAft>
                <a:spcPct val="0"/>
              </a:spcAft>
              <a:defRPr>
                <a:solidFill>
                  <a:schemeClr val="tx1"/>
                </a:solidFill>
                <a:latin typeface="Arial" charset="0"/>
              </a:defRPr>
            </a:lvl8pPr>
            <a:lvl9pPr marL="3966644" indent="-233332" defTabSz="931708" eaLnBrk="0" fontAlgn="base" hangingPunct="0">
              <a:spcBef>
                <a:spcPct val="0"/>
              </a:spcBef>
              <a:spcAft>
                <a:spcPct val="0"/>
              </a:spcAft>
              <a:defRPr>
                <a:solidFill>
                  <a:schemeClr val="tx1"/>
                </a:solidFill>
                <a:latin typeface="Arial" charset="0"/>
              </a:defRPr>
            </a:lvl9pPr>
          </a:lstStyle>
          <a:p>
            <a:pPr marL="0" marR="0" lvl="0" indent="0" algn="r" defTabSz="931708" rtl="0" eaLnBrk="1" fontAlgn="auto" latinLnBrk="0" hangingPunct="1">
              <a:lnSpc>
                <a:spcPct val="100000"/>
              </a:lnSpc>
              <a:spcBef>
                <a:spcPts val="0"/>
              </a:spcBef>
              <a:spcAft>
                <a:spcPts val="0"/>
              </a:spcAft>
              <a:buClrTx/>
              <a:buSzTx/>
              <a:buFontTx/>
              <a:buNone/>
              <a:tabLst/>
              <a:defRPr/>
            </a:pPr>
            <a:fld id="{48DBE99A-C59D-4105-A5CB-82E6028349DB}"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1708"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Success requires many partners at multiple scales </a:t>
            </a:r>
          </a:p>
          <a:p>
            <a:pPr eaLnBrk="1" hangingPunct="1"/>
            <a:r>
              <a:rPr lang="en-US" altLang="en-US" dirty="0">
                <a:latin typeface="Arial" charset="0"/>
              </a:rPr>
              <a:t>Summarize scope of partnership/collaboration</a:t>
            </a:r>
          </a:p>
          <a:p>
            <a:pPr eaLnBrk="1" hangingPunct="1"/>
            <a:r>
              <a:rPr lang="en-US" altLang="en-US" dirty="0">
                <a:latin typeface="Arial" charset="0"/>
              </a:rPr>
              <a:t>Expanded the partners to who we thought was needed to implement this kind of strategy at this kind of scale</a:t>
            </a:r>
          </a:p>
          <a:p>
            <a:pPr eaLnBrk="1" hangingPunct="1"/>
            <a:r>
              <a:rPr lang="en-US" altLang="en-US" dirty="0">
                <a:latin typeface="Arial" charset="0"/>
              </a:rPr>
              <a:t>Many nested</a:t>
            </a:r>
            <a:r>
              <a:rPr lang="en-US" altLang="en-US" baseline="0" dirty="0">
                <a:latin typeface="Arial" charset="0"/>
              </a:rPr>
              <a:t> circles of partners at different scales </a:t>
            </a:r>
            <a:endParaRPr lang="en-US" altLang="en-US" dirty="0">
              <a:latin typeface="Arial" charset="0"/>
            </a:endParaRPr>
          </a:p>
          <a:p>
            <a:pPr eaLnBrk="1" hangingPunct="1"/>
            <a:endParaRPr lang="en-US" altLang="en-US" dirty="0">
              <a:latin typeface="Arial" charset="0"/>
            </a:endParaRPr>
          </a:p>
          <a:p>
            <a:pPr eaLnBrk="1" hangingPunct="1"/>
            <a:r>
              <a:rPr lang="en-US" altLang="en-US" dirty="0">
                <a:latin typeface="Arial" charset="0"/>
              </a:rPr>
              <a:t>Energy, enthusiasm, and cohesion of the partners </a:t>
            </a:r>
          </a:p>
          <a:p>
            <a:pPr eaLnBrk="1" hangingPunct="1">
              <a:buFontTx/>
              <a:buChar char="•"/>
            </a:pPr>
            <a:r>
              <a:rPr lang="en-US" altLang="en-US" dirty="0">
                <a:latin typeface="Arial" charset="0"/>
              </a:rPr>
              <a:t> from the outset when we identified the opportunity, and continuing now as we move into implementation.  </a:t>
            </a:r>
          </a:p>
          <a:p>
            <a:pPr eaLnBrk="1" hangingPunct="1"/>
            <a:endParaRPr lang="en-US" altLang="en-US" dirty="0">
              <a:latin typeface="Arial" charset="0"/>
            </a:endParaRPr>
          </a:p>
          <a:p>
            <a:pPr eaLnBrk="1" hangingPunct="1"/>
            <a:r>
              <a:rPr lang="en-US" altLang="en-US" dirty="0">
                <a:latin typeface="Arial" charset="0"/>
              </a:rPr>
              <a:t>Structure of partnership:</a:t>
            </a:r>
          </a:p>
          <a:p>
            <a:pPr eaLnBrk="1" hangingPunct="1">
              <a:buFontTx/>
              <a:buChar char="•"/>
            </a:pPr>
            <a:r>
              <a:rPr lang="en-US" altLang="en-US" dirty="0">
                <a:latin typeface="Arial" charset="0"/>
              </a:rPr>
              <a:t> 4-state steering committee meets monthly</a:t>
            </a:r>
          </a:p>
          <a:p>
            <a:pPr eaLnBrk="1" hangingPunct="1">
              <a:buFontTx/>
              <a:buChar char="•"/>
            </a:pPr>
            <a:r>
              <a:rPr lang="en-US" altLang="en-US" dirty="0">
                <a:latin typeface="Arial" charset="0"/>
              </a:rPr>
              <a:t> individual project teams for 11 components – meet as needed</a:t>
            </a:r>
          </a:p>
          <a:p>
            <a:pPr eaLnBrk="1" hangingPunct="1">
              <a:buFontTx/>
              <a:buChar char="•"/>
            </a:pPr>
            <a:r>
              <a:rPr lang="en-US" altLang="en-US" dirty="0">
                <a:latin typeface="Arial" charset="0"/>
              </a:rPr>
              <a:t> VT steering committee – shifting from monthly to quarterly meetings</a:t>
            </a:r>
          </a:p>
          <a:p>
            <a:pPr eaLnBrk="1" hangingPunct="1">
              <a:buFontTx/>
              <a:buChar char="•"/>
            </a:pPr>
            <a:r>
              <a:rPr lang="en-US" altLang="en-US" dirty="0">
                <a:latin typeface="Arial" charset="0"/>
              </a:rPr>
              <a:t> G9 – intermediate level subcommittee in VT, meets monthly</a:t>
            </a:r>
          </a:p>
          <a:p>
            <a:pPr eaLnBrk="1" hangingPunct="1">
              <a:buFontTx/>
              <a:buChar char="•"/>
            </a:pPr>
            <a:r>
              <a:rPr lang="en-US" altLang="en-US" dirty="0">
                <a:latin typeface="Arial" charset="0"/>
              </a:rPr>
              <a:t> Challenges and complexities of managing a partnership this big</a:t>
            </a:r>
          </a:p>
          <a:p>
            <a:pPr eaLnBrk="1" hangingPunct="1"/>
            <a:endParaRPr lang="en-US" altLang="en-US" dirty="0">
              <a:latin typeface="Arial" charset="0"/>
            </a:endParaRPr>
          </a:p>
        </p:txBody>
      </p:sp>
    </p:spTree>
    <p:extLst>
      <p:ext uri="{BB962C8B-B14F-4D97-AF65-F5344CB8AC3E}">
        <p14:creationId xmlns:p14="http://schemas.microsoft.com/office/powerpoint/2010/main" val="85662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responsible for entire spectrum of scientific concepts from wetlands and vernal pools to forests, habitats and rare species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ECEAEC-B695-4A5A-BCF9-1169AE7130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154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0" baseline="0" dirty="0">
                <a:solidFill>
                  <a:srgbClr val="000000"/>
                </a:solidFill>
                <a:latin typeface="Times New Roman"/>
                <a:cs typeface="Times New Roman"/>
              </a:rPr>
              <a:t>With that in mind, I’d like to go into detail on one approach : community values mapping. </a:t>
            </a:r>
            <a:r>
              <a:rPr lang="en-US" sz="1200" kern="1200" dirty="0">
                <a:solidFill>
                  <a:srgbClr val="000000"/>
                </a:solidFill>
                <a:effectLst/>
                <a:latin typeface="Times New Roman"/>
                <a:cs typeface="Times New Roman"/>
              </a:rPr>
              <a:t>How many people here have participated in community values mapping?</a:t>
            </a:r>
            <a:r>
              <a:rPr lang="en-US" dirty="0">
                <a:solidFill>
                  <a:srgbClr val="000000"/>
                </a:solidFill>
                <a:effectLst/>
                <a:latin typeface="Times New Roman"/>
                <a:cs typeface="Times New Roman"/>
              </a:rPr>
              <a:t> </a:t>
            </a:r>
            <a:endParaRPr lang="en-US" dirty="0">
              <a:solidFill>
                <a:srgbClr val="000000"/>
              </a:solidFill>
              <a:latin typeface="Times New Roman"/>
              <a:cs typeface="Times New Roman"/>
            </a:endParaRPr>
          </a:p>
          <a:p>
            <a:pPr marL="171450" indent="-171450">
              <a:buFont typeface="Arial"/>
              <a:buChar char="•"/>
            </a:pPr>
            <a:r>
              <a:rPr lang="en-US" b="0" baseline="0" dirty="0">
                <a:solidFill>
                  <a:srgbClr val="000000"/>
                </a:solidFill>
                <a:latin typeface="Times New Roman"/>
                <a:cs typeface="Times New Roman"/>
              </a:rPr>
              <a:t>A reason to do this is that there are a lot of people in communities who know about natural resources from different vantage points: foresters, hunters, anglers, birders, hikers, bikers, foragers, boaters, kids, property owners. This brings</a:t>
            </a:r>
            <a:r>
              <a:rPr lang="en-US" b="0" dirty="0">
                <a:solidFill>
                  <a:srgbClr val="000000"/>
                </a:solidFill>
                <a:latin typeface="Times New Roman"/>
                <a:cs typeface="Times New Roman"/>
              </a:rPr>
              <a:t> them together.</a:t>
            </a:r>
            <a:endParaRPr lang="en-US" b="0" baseline="0" dirty="0">
              <a:solidFill>
                <a:srgbClr val="000000"/>
              </a:solidFill>
              <a:latin typeface="Times New Roman"/>
              <a:cs typeface="Times New Roman"/>
            </a:endParaRPr>
          </a:p>
          <a:p>
            <a:pPr marL="171450" indent="-171450">
              <a:buFont typeface="Arial"/>
              <a:buChar char="•"/>
            </a:pPr>
            <a:r>
              <a:rPr lang="en-US" b="0" baseline="0" dirty="0">
                <a:solidFill>
                  <a:srgbClr val="000000"/>
                </a:solidFill>
                <a:latin typeface="Times New Roman"/>
                <a:cs typeface="Times New Roman"/>
              </a:rPr>
              <a:t>This exercise allows people to identify the </a:t>
            </a:r>
            <a:r>
              <a:rPr lang="en-US" b="0" i="1" u="sng" baseline="0" dirty="0">
                <a:solidFill>
                  <a:srgbClr val="000000"/>
                </a:solidFill>
                <a:latin typeface="Times New Roman"/>
                <a:cs typeface="Times New Roman"/>
              </a:rPr>
              <a:t>locations</a:t>
            </a:r>
            <a:r>
              <a:rPr lang="en-US" b="0" baseline="0" dirty="0">
                <a:solidFill>
                  <a:srgbClr val="000000"/>
                </a:solidFill>
                <a:latin typeface="Times New Roman"/>
                <a:cs typeface="Times New Roman"/>
              </a:rPr>
              <a:t> of the they value, and where there are overlapping values. Later, you can look at how those values overlap with mapped natural resources. </a:t>
            </a:r>
            <a:r>
              <a:rPr lang="en-US" b="0" dirty="0">
                <a:solidFill>
                  <a:srgbClr val="000000"/>
                </a:solidFill>
                <a:latin typeface="Times New Roman"/>
                <a:cs typeface="Times New Roman"/>
              </a:rPr>
              <a:t>Doing this can help prioritize</a:t>
            </a:r>
            <a:r>
              <a:rPr lang="en-US" b="0" baseline="0" dirty="0">
                <a:solidFill>
                  <a:srgbClr val="000000"/>
                </a:solidFill>
                <a:latin typeface="Times New Roman"/>
                <a:cs typeface="Times New Roman"/>
              </a:rPr>
              <a:t> actual locations to focus projects and outreach.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u="none" kern="1200" dirty="0">
                <a:solidFill>
                  <a:srgbClr val="000000"/>
                </a:solidFill>
                <a:effectLst/>
                <a:latin typeface="Times New Roman"/>
                <a:cs typeface="Times New Roman"/>
              </a:rPr>
              <a:t>Where values overlap, these represent </a:t>
            </a:r>
            <a:r>
              <a:rPr lang="en-US" sz="1200" b="1" u="none" kern="1200" dirty="0">
                <a:solidFill>
                  <a:srgbClr val="000000"/>
                </a:solidFill>
                <a:effectLst/>
                <a:latin typeface="Times New Roman"/>
                <a:cs typeface="Times New Roman"/>
              </a:rPr>
              <a:t>opportunities</a:t>
            </a:r>
            <a:r>
              <a:rPr lang="en-US" sz="1200" u="none" kern="1200" dirty="0">
                <a:solidFill>
                  <a:srgbClr val="000000"/>
                </a:solidFill>
                <a:effectLst/>
                <a:latin typeface="Times New Roman"/>
                <a:cs typeface="Times New Roman"/>
              </a:rPr>
              <a:t>. They indicate </a:t>
            </a:r>
            <a:r>
              <a:rPr lang="en-US" sz="1200" b="1" u="none" kern="1200" dirty="0">
                <a:solidFill>
                  <a:srgbClr val="000000"/>
                </a:solidFill>
                <a:effectLst/>
                <a:latin typeface="Times New Roman"/>
                <a:cs typeface="Times New Roman"/>
              </a:rPr>
              <a:t>potential allies</a:t>
            </a:r>
            <a:r>
              <a:rPr lang="en-US" sz="1200" u="none" kern="1200" dirty="0">
                <a:solidFill>
                  <a:srgbClr val="000000"/>
                </a:solidFill>
                <a:effectLst/>
                <a:latin typeface="Times New Roman"/>
                <a:cs typeface="Times New Roman"/>
              </a:rPr>
              <a:t> – “the hunters and the mountain bikers both care about</a:t>
            </a:r>
            <a:r>
              <a:rPr lang="en-US" sz="1200" u="none" kern="1200" baseline="0" dirty="0">
                <a:solidFill>
                  <a:srgbClr val="000000"/>
                </a:solidFill>
                <a:effectLst/>
                <a:latin typeface="Times New Roman"/>
                <a:cs typeface="Times New Roman"/>
              </a:rPr>
              <a:t> this location</a:t>
            </a:r>
            <a:r>
              <a:rPr lang="en-US" sz="1200" u="none" kern="1200" dirty="0">
                <a:solidFill>
                  <a:srgbClr val="000000"/>
                </a:solidFill>
                <a:effectLst/>
                <a:latin typeface="Times New Roman"/>
                <a:cs typeface="Times New Roman"/>
              </a:rPr>
              <a:t>.” It may also </a:t>
            </a:r>
            <a:r>
              <a:rPr lang="en-US" sz="1200" b="1" u="none" kern="1200" dirty="0">
                <a:solidFill>
                  <a:srgbClr val="000000"/>
                </a:solidFill>
                <a:effectLst/>
                <a:latin typeface="Times New Roman"/>
                <a:cs typeface="Times New Roman"/>
              </a:rPr>
              <a:t>reveal potential friction or differing goals – </a:t>
            </a:r>
            <a:r>
              <a:rPr lang="en-US" sz="1200" b="0" u="none" kern="1200" dirty="0">
                <a:solidFill>
                  <a:srgbClr val="000000"/>
                </a:solidFill>
                <a:effectLst/>
                <a:latin typeface="Times New Roman"/>
                <a:cs typeface="Times New Roman"/>
              </a:rPr>
              <a:t>but</a:t>
            </a:r>
            <a:r>
              <a:rPr lang="en-US" sz="1200" b="0" u="none" kern="1200" baseline="0" dirty="0">
                <a:solidFill>
                  <a:srgbClr val="000000"/>
                </a:solidFill>
                <a:effectLst/>
                <a:latin typeface="Times New Roman"/>
                <a:cs typeface="Times New Roman"/>
              </a:rPr>
              <a:t> even that is a way to initiate a discussion about whether compromise might make sense</a:t>
            </a:r>
            <a:r>
              <a:rPr lang="en-US" sz="1200" u="none" kern="1200" dirty="0">
                <a:solidFill>
                  <a:srgbClr val="000000"/>
                </a:solidFill>
                <a:effectLst/>
                <a:latin typeface="Times New Roman"/>
                <a:cs typeface="Times New Roman"/>
              </a:rPr>
              <a:t>.</a:t>
            </a:r>
            <a:endParaRPr lang="en-US" b="0" baseline="0" dirty="0">
              <a:solidFill>
                <a:srgbClr val="000000"/>
              </a:solidFill>
              <a:latin typeface="Times New Roman"/>
              <a:cs typeface="Times New Roman"/>
            </a:endParaRP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0" baseline="0" dirty="0">
                <a:solidFill>
                  <a:srgbClr val="000000"/>
                </a:solidFill>
                <a:latin typeface="Times New Roman"/>
                <a:cs typeface="Times New Roman"/>
              </a:rPr>
              <a:t>This is different from a survey. A survey is great for getting a lot of people to participate, but a limitation of a survey is that it can be hard to prioritize. People could say, for example, that they favor both more commercial tax base in town and more conservation, which is possible to accomplish, but a survey doesn’t give you much information where each should go, and how to measure tradeoffs. Actually drawing on a map helps identify the locations of different values on the ground.</a:t>
            </a:r>
          </a:p>
          <a:p>
            <a:r>
              <a:rPr lang="en-US" dirty="0">
                <a:solidFill>
                  <a:srgbClr val="000000"/>
                </a:solidFill>
                <a:latin typeface="Times New Roman"/>
                <a:cs typeface="Times New Roman"/>
              </a:rPr>
              <a:t>__________</a:t>
            </a:r>
          </a:p>
          <a:p>
            <a:r>
              <a:rPr lang="en-US" i="1" dirty="0">
                <a:solidFill>
                  <a:srgbClr val="000000"/>
                </a:solidFill>
                <a:latin typeface="Times New Roman"/>
                <a:cs typeface="Times New Roman"/>
              </a:rPr>
              <a:t>Image note:</a:t>
            </a:r>
            <a:r>
              <a:rPr lang="en-US" i="0" dirty="0">
                <a:solidFill>
                  <a:srgbClr val="000000"/>
                </a:solidFill>
                <a:latin typeface="Times New Roman"/>
                <a:cs typeface="Times New Roman"/>
              </a:rPr>
              <a:t> Community values mapping exercise in Mad River Valley, VT,</a:t>
            </a:r>
            <a:r>
              <a:rPr lang="en-US" i="0" baseline="0" dirty="0">
                <a:solidFill>
                  <a:srgbClr val="000000"/>
                </a:solidFill>
                <a:latin typeface="Times New Roman"/>
                <a:cs typeface="Times New Roman"/>
              </a:rPr>
              <a:t> as part of the Forests, Wildlife and Communities Program.</a:t>
            </a:r>
            <a:endParaRPr lang="en-US" i="1" dirty="0">
              <a:solidFill>
                <a:srgbClr val="000000"/>
              </a:solidFill>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1AB08-E4C5-4ADE-BDE0-F1E8E09398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588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a:t>
            </a:r>
            <a:r>
              <a:rPr lang="en-US" baseline="0" dirty="0"/>
              <a:t> at a location on a landscape, think about how this bear may move across it, staying largely under cover. Will it be able to link together the patches of forest to travel between them? Is there an appropriate place to cross the large road? Can it use riparian areas or other vegetated strips to get between other blocks?</a:t>
            </a:r>
          </a:p>
          <a:p>
            <a:endParaRPr lang="en-US" baseline="0" dirty="0"/>
          </a:p>
          <a:p>
            <a:r>
              <a:rPr lang="en-US" baseline="0" dirty="0"/>
              <a:t>This landscape </a:t>
            </a:r>
            <a:r>
              <a:rPr lang="en-US" i="1" baseline="0" dirty="0"/>
              <a:t>is</a:t>
            </a:r>
            <a:r>
              <a:rPr lang="en-US" i="0" baseline="0" dirty="0"/>
              <a:t> fragmented. But if connections between fragments can be made, the effects can be somewhat lessened.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211EC-9D65-471F-BEF1-A8B4BEDB96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29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765A1-1FFD-4AA7-8C82-56C66B3FB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71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fontAlgn="base">
              <a:spcBef>
                <a:spcPct val="0"/>
              </a:spcBef>
              <a:spcAft>
                <a:spcPct val="0"/>
              </a:spcAft>
              <a:defRPr>
                <a:solidFill>
                  <a:schemeClr val="tx1"/>
                </a:solidFill>
                <a:latin typeface="Garamond" pitchFamily="18" charset="0"/>
              </a:defRPr>
            </a:lvl6pPr>
            <a:lvl7pPr marL="3028264" indent="-232943" fontAlgn="base">
              <a:spcBef>
                <a:spcPct val="0"/>
              </a:spcBef>
              <a:spcAft>
                <a:spcPct val="0"/>
              </a:spcAft>
              <a:defRPr>
                <a:solidFill>
                  <a:schemeClr val="tx1"/>
                </a:solidFill>
                <a:latin typeface="Garamond" pitchFamily="18" charset="0"/>
              </a:defRPr>
            </a:lvl7pPr>
            <a:lvl8pPr marL="3494151" indent="-232943" fontAlgn="base">
              <a:spcBef>
                <a:spcPct val="0"/>
              </a:spcBef>
              <a:spcAft>
                <a:spcPct val="0"/>
              </a:spcAft>
              <a:defRPr>
                <a:solidFill>
                  <a:schemeClr val="tx1"/>
                </a:solidFill>
                <a:latin typeface="Garamond" pitchFamily="18" charset="0"/>
              </a:defRPr>
            </a:lvl8pPr>
            <a:lvl9pPr marL="3960038" indent="-232943" fontAlgn="base">
              <a:spcBef>
                <a:spcPct val="0"/>
              </a:spcBef>
              <a:spcAft>
                <a:spcPct val="0"/>
              </a:spcAft>
              <a:defRPr>
                <a:solidFill>
                  <a:schemeClr val="tx1"/>
                </a:solidFill>
                <a:latin typeface="Garamond"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70E10-BBDC-477A-A82A-57C03BC4B99B}"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eaLnBrk="1" hangingPunct="1">
              <a:spcBef>
                <a:spcPct val="0"/>
              </a:spcBef>
              <a:buFontTx/>
              <a:buAutoNum type="alphaLcPeriod"/>
            </a:pPr>
            <a:endParaRPr lang="en-US" dirty="0"/>
          </a:p>
        </p:txBody>
      </p:sp>
    </p:spTree>
    <p:extLst>
      <p:ext uri="{BB962C8B-B14F-4D97-AF65-F5344CB8AC3E}">
        <p14:creationId xmlns:p14="http://schemas.microsoft.com/office/powerpoint/2010/main" val="1095346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Marketing Tool</a:t>
            </a:r>
          </a:p>
          <a:p>
            <a:endParaRPr lang="en-US" dirty="0"/>
          </a:p>
          <a:p>
            <a:r>
              <a:rPr lang="en-US" dirty="0"/>
              <a:t>HOW?</a:t>
            </a:r>
          </a:p>
          <a:p>
            <a:r>
              <a:rPr lang="en-US" dirty="0"/>
              <a:t>Corners are pivot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Points are broad messages that can be backed up with more specific detail.</a:t>
            </a:r>
          </a:p>
          <a:p>
            <a:endParaRPr lang="en-US" dirty="0"/>
          </a:p>
        </p:txBody>
      </p:sp>
      <p:sp>
        <p:nvSpPr>
          <p:cNvPr id="4" name="Slide Number Placeholder 3"/>
          <p:cNvSpPr>
            <a:spLocks noGrp="1"/>
          </p:cNvSpPr>
          <p:nvPr>
            <p:ph type="sldNum" sz="quarter" idx="10"/>
          </p:nvPr>
        </p:nvSpPr>
        <p:spPr/>
        <p:txBody>
          <a:bodyPr/>
          <a:lstStyle/>
          <a:p>
            <a:fld id="{086211EC-9D65-471F-BEF1-A8B4BEDB961F}" type="slidenum">
              <a:rPr lang="en-US" smtClean="0"/>
              <a:t>11</a:t>
            </a:fld>
            <a:endParaRPr lang="en-US"/>
          </a:p>
        </p:txBody>
      </p:sp>
    </p:spTree>
    <p:extLst>
      <p:ext uri="{BB962C8B-B14F-4D97-AF65-F5344CB8AC3E}">
        <p14:creationId xmlns:p14="http://schemas.microsoft.com/office/powerpoint/2010/main" val="2328268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fits into this framework</a:t>
            </a:r>
          </a:p>
        </p:txBody>
      </p:sp>
      <p:sp>
        <p:nvSpPr>
          <p:cNvPr id="4" name="Slide Number Placeholder 3"/>
          <p:cNvSpPr>
            <a:spLocks noGrp="1"/>
          </p:cNvSpPr>
          <p:nvPr>
            <p:ph type="sldNum" sz="quarter" idx="10"/>
          </p:nvPr>
        </p:nvSpPr>
        <p:spPr/>
        <p:txBody>
          <a:bodyPr/>
          <a:lstStyle/>
          <a:p>
            <a:fld id="{086211EC-9D65-471F-BEF1-A8B4BEDB961F}" type="slidenum">
              <a:rPr lang="en-US" smtClean="0"/>
              <a:t>13</a:t>
            </a:fld>
            <a:endParaRPr lang="en-US"/>
          </a:p>
        </p:txBody>
      </p:sp>
    </p:spTree>
    <p:extLst>
      <p:ext uri="{BB962C8B-B14F-4D97-AF65-F5344CB8AC3E}">
        <p14:creationId xmlns:p14="http://schemas.microsoft.com/office/powerpoint/2010/main" val="112988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44936605-D60E-4D04-A3D2-B90DA454039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E82EF87A-24EA-4B61-BAEF-8F7CE812E624}" type="slidenum">
              <a:rPr lang="en-US" smtClean="0"/>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936605-D60E-4D04-A3D2-B90DA454039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F87A-24EA-4B61-BAEF-8F7CE812E6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936605-D60E-4D04-A3D2-B90DA454039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F87A-24EA-4B61-BAEF-8F7CE812E6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1504338B-C459-4D1F-B37A-C2942F1A56B5}" type="datetimeFigureOut">
              <a:rPr lang="en-US"/>
              <a:pPr>
                <a:defRPr/>
              </a:pPr>
              <a:t>12/14/2017</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solidFill>
                <a:srgbClr val="EBDDC3"/>
              </a:solidFill>
            </a:endParaRPr>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881101A6-8B1E-48CF-9DD6-B30D7F3D6052}" type="slidenum">
              <a:rPr lang="en-US">
                <a:solidFill>
                  <a:srgbClr val="EBDDC3"/>
                </a:solidFill>
              </a:rPr>
              <a:pPr>
                <a:defRPr/>
              </a:pPr>
              <a:t>‹#›</a:t>
            </a:fld>
            <a:endParaRPr lang="en-US">
              <a:solidFill>
                <a:srgbClr val="EBDDC3"/>
              </a:solidFill>
            </a:endParaRPr>
          </a:p>
        </p:txBody>
      </p:sp>
    </p:spTree>
    <p:extLst>
      <p:ext uri="{BB962C8B-B14F-4D97-AF65-F5344CB8AC3E}">
        <p14:creationId xmlns:p14="http://schemas.microsoft.com/office/powerpoint/2010/main" val="378001768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lvl1pPr>
              <a:defRPr sz="5400" b="1"/>
            </a:lvl1p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normAutofit/>
          </a:bodyPr>
          <a:lstStyle>
            <a:lvl1pPr>
              <a:defRPr sz="3600"/>
            </a:lvl1pPr>
            <a:lvl2pPr>
              <a:defRPr sz="32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D1BAC9C-2A70-4A6B-AEC3-DF9FF9EF7C07}" type="datetimeFigureOut">
              <a:rPr lang="en-US">
                <a:solidFill>
                  <a:srgbClr val="775F55"/>
                </a:solidFill>
              </a:rPr>
              <a:pPr>
                <a:defRPr/>
              </a:pPr>
              <a:t>12/14/2017</a:t>
            </a:fld>
            <a:endParaRPr lang="en-US">
              <a:solidFill>
                <a:srgbClr val="775F55"/>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53B308C7-56FE-4B5B-8E65-8D7D05BB56C1}" type="slidenum">
              <a:rPr lang="en-US"/>
              <a:pPr>
                <a:defRPr/>
              </a:pPr>
              <a:t>‹#›</a:t>
            </a:fld>
            <a:endParaRPr lang="en-US"/>
          </a:p>
        </p:txBody>
      </p:sp>
    </p:spTree>
    <p:extLst>
      <p:ext uri="{BB962C8B-B14F-4D97-AF65-F5344CB8AC3E}">
        <p14:creationId xmlns:p14="http://schemas.microsoft.com/office/powerpoint/2010/main" val="301935536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Text Placeholder 2"/>
          <p:cNvSpPr>
            <a:spLocks noGrp="1"/>
          </p:cNvSpPr>
          <p:nvPr>
            <p:ph type="body" idx="1"/>
          </p:nvPr>
        </p:nvSpPr>
        <p:spPr>
          <a:xfrm>
            <a:off x="1371601"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083E0088-6248-469B-A92E-61C52F2FC8A1}" type="datetimeFigureOut">
              <a:rPr lang="en-US">
                <a:solidFill>
                  <a:srgbClr val="775F55"/>
                </a:solidFill>
              </a:rPr>
              <a:pPr>
                <a:defRPr/>
              </a:pPr>
              <a:t>12/14/2017</a:t>
            </a:fld>
            <a:endParaRPr lang="en-US">
              <a:solidFill>
                <a:srgbClr val="775F55"/>
              </a:solidFill>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266AD9E2-AFEC-4F2D-BB87-35CD632647E4}"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326948715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2"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6B69AEBC-A98E-479B-B592-86422B7A7B4B}" type="datetimeFigureOut">
              <a:rPr lang="en-US">
                <a:solidFill>
                  <a:srgbClr val="775F55"/>
                </a:solidFill>
              </a:rPr>
              <a:pPr>
                <a:defRPr/>
              </a:pPr>
              <a:t>12/14/2017</a:t>
            </a:fld>
            <a:endParaRPr lang="en-US">
              <a:solidFill>
                <a:srgbClr val="775F55"/>
              </a:solidFill>
            </a:endParaRPr>
          </a:p>
        </p:txBody>
      </p:sp>
      <p:sp>
        <p:nvSpPr>
          <p:cNvPr id="6" name="Slide Number Placeholder 9"/>
          <p:cNvSpPr>
            <a:spLocks noGrp="1"/>
          </p:cNvSpPr>
          <p:nvPr>
            <p:ph type="sldNum" sz="quarter" idx="11"/>
          </p:nvPr>
        </p:nvSpPr>
        <p:spPr/>
        <p:txBody>
          <a:bodyPr rtlCol="0"/>
          <a:lstStyle>
            <a:lvl1pPr>
              <a:defRPr/>
            </a:lvl1pPr>
          </a:lstStyle>
          <a:p>
            <a:pPr>
              <a:defRPr/>
            </a:pPr>
            <a:fld id="{CD06E4BC-A612-4523-9CE1-77F90DEFA95C}"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345632667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7777AA0B-889A-4A94-8925-2A3846515E1E}" type="datetimeFigureOut">
              <a:rPr lang="en-US">
                <a:solidFill>
                  <a:srgbClr val="775F55"/>
                </a:solidFill>
              </a:rPr>
              <a:pPr>
                <a:defRPr/>
              </a:pPr>
              <a:t>12/14/2017</a:t>
            </a:fld>
            <a:endParaRPr lang="en-US">
              <a:solidFill>
                <a:srgbClr val="775F55"/>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1561A669-61E9-4AEE-82DA-647314542D91}"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162099578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7E95892-5F8B-47F7-A6FA-02D20462B599}" type="datetimeFigureOut">
              <a:rPr lang="en-US">
                <a:solidFill>
                  <a:srgbClr val="775F55"/>
                </a:solidFill>
              </a:rPr>
              <a:pPr>
                <a:defRPr/>
              </a:pPr>
              <a:t>12/14/2017</a:t>
            </a:fld>
            <a:endParaRPr lang="en-US">
              <a:solidFill>
                <a:srgbClr val="775F55"/>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071BFCBF-F6C9-491A-83EB-BF57A8FFB886}" type="slidenum">
              <a:rPr lang="en-US"/>
              <a:pPr>
                <a:defRPr/>
              </a:pPr>
              <a:t>‹#›</a:t>
            </a:fld>
            <a:endParaRPr lang="en-US"/>
          </a:p>
        </p:txBody>
      </p:sp>
    </p:spTree>
    <p:extLst>
      <p:ext uri="{BB962C8B-B14F-4D97-AF65-F5344CB8AC3E}">
        <p14:creationId xmlns:p14="http://schemas.microsoft.com/office/powerpoint/2010/main" val="409502117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9321D00-02E3-46A7-B88B-DECF02FF517E}" type="datetimeFigureOut">
              <a:rPr lang="en-US">
                <a:solidFill>
                  <a:srgbClr val="775F55"/>
                </a:solidFill>
              </a:rPr>
              <a:pPr>
                <a:defRPr/>
              </a:pPr>
              <a:t>12/14/2017</a:t>
            </a:fld>
            <a:endParaRPr lang="en-US">
              <a:solidFill>
                <a:srgbClr val="775F55"/>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4BB25A67-8205-47C4-ACF8-3C37417A340D}" type="slidenum">
              <a:rPr lang="en-US">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34296170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93A43935-6B7E-4119-8D46-B32DBD89A4AA}" type="datetimeFigureOut">
              <a:rPr lang="en-US">
                <a:solidFill>
                  <a:srgbClr val="775F55"/>
                </a:solidFill>
              </a:rPr>
              <a:pPr>
                <a:defRPr/>
              </a:pPr>
              <a:t>12/14/2017</a:t>
            </a:fld>
            <a:endParaRPr lang="en-US">
              <a:solidFill>
                <a:srgbClr val="775F55"/>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A0C838D0-2660-4774-9B33-33E24D652D51}" type="slidenum">
              <a:rPr lang="en-US"/>
              <a:pPr>
                <a:defRPr/>
              </a:pPr>
              <a:t>‹#›</a:t>
            </a:fld>
            <a:endParaRPr lang="en-US"/>
          </a:p>
        </p:txBody>
      </p:sp>
    </p:spTree>
    <p:extLst>
      <p:ext uri="{BB962C8B-B14F-4D97-AF65-F5344CB8AC3E}">
        <p14:creationId xmlns:p14="http://schemas.microsoft.com/office/powerpoint/2010/main" val="360482330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44936605-D60E-4D04-A3D2-B90DA454039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F87A-24EA-4B61-BAEF-8F7CE812E624}" type="slidenum">
              <a:rPr lang="en-US" smtClean="0"/>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lvl1pPr>
              <a:defRPr b="1"/>
            </a:lvl1pPr>
          </a:lstStyle>
          <a:p>
            <a:r>
              <a:rPr lang="en-US" dirty="0"/>
              <a:t>Click to edit Master title style</a:t>
            </a:r>
          </a:p>
        </p:txBody>
      </p:sp>
      <p:sp>
        <p:nvSpPr>
          <p:cNvPr id="31" name="Content Placeholder 30"/>
          <p:cNvSpPr>
            <a:spLocks noGrp="1"/>
          </p:cNvSpPr>
          <p:nvPr>
            <p:ph sz="quarter" idx="13"/>
          </p:nvPr>
        </p:nvSpPr>
        <p:spPr>
          <a:xfrm>
            <a:off x="274320" y="1298448"/>
            <a:ext cx="859536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8E4AB393-864B-4F8D-BE53-64D976FD135B}" type="datetimeFigureOut">
              <a:rPr lang="en-US">
                <a:solidFill>
                  <a:srgbClr val="775F55"/>
                </a:solidFill>
              </a:rPr>
              <a:pPr>
                <a:defRPr/>
              </a:pPr>
              <a:t>12/14/2017</a:t>
            </a:fld>
            <a:endParaRPr lang="en-US">
              <a:solidFill>
                <a:srgbClr val="775F55"/>
              </a:solidFill>
            </a:endParaRPr>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3FE8EFD3-32B5-4203-8F5F-3F373B33D7C7}"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solidFill>
                <a:srgbClr val="775F55"/>
              </a:solidFill>
            </a:endParaRPr>
          </a:p>
        </p:txBody>
      </p:sp>
    </p:spTree>
    <p:extLst>
      <p:ext uri="{BB962C8B-B14F-4D97-AF65-F5344CB8AC3E}">
        <p14:creationId xmlns:p14="http://schemas.microsoft.com/office/powerpoint/2010/main" val="404622043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D5333E72-45BF-4DC8-9A2D-05F3F4E6AD13}" type="datetimeFigureOut">
              <a:rPr lang="en-US">
                <a:solidFill>
                  <a:srgbClr val="775F55"/>
                </a:solidFill>
              </a:rPr>
              <a:pPr>
                <a:defRPr/>
              </a:pPr>
              <a:t>12/14/2017</a:t>
            </a:fld>
            <a:endParaRPr lang="en-US">
              <a:solidFill>
                <a:srgbClr val="775F55"/>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6" name="Slide Number Placeholder 22"/>
          <p:cNvSpPr>
            <a:spLocks noGrp="1"/>
          </p:cNvSpPr>
          <p:nvPr>
            <p:ph type="sldNum" sz="quarter" idx="12"/>
          </p:nvPr>
        </p:nvSpPr>
        <p:spPr/>
        <p:txBody>
          <a:bodyPr/>
          <a:lstStyle>
            <a:lvl1pPr>
              <a:defRPr/>
            </a:lvl1pPr>
          </a:lstStyle>
          <a:p>
            <a:pPr>
              <a:defRPr/>
            </a:pPr>
            <a:fld id="{A1E44926-AC87-4E4B-85C0-D08A64C0AB39}" type="slidenum">
              <a:rPr lang="en-US"/>
              <a:pPr>
                <a:defRPr/>
              </a:pPr>
              <a:t>‹#›</a:t>
            </a:fld>
            <a:endParaRPr lang="en-US"/>
          </a:p>
        </p:txBody>
      </p:sp>
    </p:spTree>
    <p:extLst>
      <p:ext uri="{BB962C8B-B14F-4D97-AF65-F5344CB8AC3E}">
        <p14:creationId xmlns:p14="http://schemas.microsoft.com/office/powerpoint/2010/main" val="217755976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Vertical Title 1"/>
          <p:cNvSpPr>
            <a:spLocks noGrp="1"/>
          </p:cNvSpPr>
          <p:nvPr>
            <p:ph type="title" orient="vert"/>
          </p:nvPr>
        </p:nvSpPr>
        <p:spPr>
          <a:xfrm>
            <a:off x="6553200" y="609602"/>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113B79AC-5B08-464F-84FC-DA02DA894350}" type="datetimeFigureOut">
              <a:rPr lang="en-US">
                <a:solidFill>
                  <a:srgbClr val="775F55"/>
                </a:solidFill>
              </a:rPr>
              <a:pPr>
                <a:defRPr/>
              </a:pPr>
              <a:t>12/14/2017</a:t>
            </a:fld>
            <a:endParaRPr lang="en-US">
              <a:solidFill>
                <a:srgbClr val="775F55"/>
              </a:solidFill>
            </a:endParaRP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solidFill>
                <a:srgbClr val="775F55"/>
              </a:solidFill>
            </a:endParaRP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69872EF5-73D0-4FAD-94F0-8DC3E584CC14}" type="slidenum">
              <a:rPr lang="en-US"/>
              <a:pPr>
                <a:defRPr/>
              </a:pPr>
              <a:t>‹#›</a:t>
            </a:fld>
            <a:endParaRPr lang="en-US"/>
          </a:p>
        </p:txBody>
      </p:sp>
    </p:spTree>
    <p:extLst>
      <p:ext uri="{BB962C8B-B14F-4D97-AF65-F5344CB8AC3E}">
        <p14:creationId xmlns:p14="http://schemas.microsoft.com/office/powerpoint/2010/main" val="160415122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quarter" idx="1"/>
          </p:nvPr>
        </p:nvSpPr>
        <p:spPr>
          <a:xfrm>
            <a:off x="301628" y="1600200"/>
            <a:ext cx="4194175"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01628" y="3925889"/>
            <a:ext cx="4194175"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3"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p:cNvSpPr>
            <a:spLocks noGrp="1" noChangeArrowheads="1"/>
          </p:cNvSpPr>
          <p:nvPr>
            <p:ph type="dt" sz="half" idx="10"/>
          </p:nvPr>
        </p:nvSpPr>
        <p:spPr/>
        <p:txBody>
          <a:bodyPr/>
          <a:lstStyle>
            <a:lvl1pPr>
              <a:defRPr/>
            </a:lvl1pPr>
          </a:lstStyle>
          <a:p>
            <a:pPr>
              <a:defRPr/>
            </a:pPr>
            <a:endParaRPr lang="en-US">
              <a:solidFill>
                <a:srgbClr val="775F55"/>
              </a:solidFill>
            </a:endParaRPr>
          </a:p>
        </p:txBody>
      </p:sp>
      <p:sp>
        <p:nvSpPr>
          <p:cNvPr id="7" name="Rectangle 155"/>
          <p:cNvSpPr>
            <a:spLocks noGrp="1" noChangeArrowheads="1"/>
          </p:cNvSpPr>
          <p:nvPr>
            <p:ph type="ftr" sz="quarter" idx="11"/>
          </p:nvPr>
        </p:nvSpPr>
        <p:spPr/>
        <p:txBody>
          <a:bodyPr/>
          <a:lstStyle>
            <a:lvl1pPr>
              <a:defRPr/>
            </a:lvl1pPr>
          </a:lstStyle>
          <a:p>
            <a:pPr>
              <a:defRPr/>
            </a:pPr>
            <a:endParaRPr lang="en-US">
              <a:solidFill>
                <a:srgbClr val="775F55"/>
              </a:solidFill>
            </a:endParaRPr>
          </a:p>
        </p:txBody>
      </p:sp>
      <p:sp>
        <p:nvSpPr>
          <p:cNvPr id="8" name="Rectangle 156"/>
          <p:cNvSpPr>
            <a:spLocks noGrp="1" noChangeArrowheads="1"/>
          </p:cNvSpPr>
          <p:nvPr>
            <p:ph type="sldNum" sz="quarter" idx="12"/>
          </p:nvPr>
        </p:nvSpPr>
        <p:spPr/>
        <p:txBody>
          <a:bodyPr/>
          <a:lstStyle>
            <a:lvl1pPr>
              <a:defRPr/>
            </a:lvl1pPr>
          </a:lstStyle>
          <a:p>
            <a:pPr>
              <a:defRPr/>
            </a:pPr>
            <a:fld id="{F9D5C4D1-B53E-40B8-8C37-E874E5117717}" type="slidenum">
              <a:rPr lang="en-US"/>
              <a:pPr>
                <a:defRPr/>
              </a:pPr>
              <a:t>‹#›</a:t>
            </a:fld>
            <a:endParaRPr lang="en-US"/>
          </a:p>
        </p:txBody>
      </p:sp>
    </p:spTree>
    <p:extLst>
      <p:ext uri="{BB962C8B-B14F-4D97-AF65-F5344CB8AC3E}">
        <p14:creationId xmlns:p14="http://schemas.microsoft.com/office/powerpoint/2010/main" val="317945935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775F55"/>
              </a:solidFill>
            </a:endParaRPr>
          </a:p>
        </p:txBody>
      </p:sp>
      <p:sp>
        <p:nvSpPr>
          <p:cNvPr id="7" name="Footer Placeholder 6"/>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E1E755DB-A82C-4259-AADD-3516453C1674}" type="slidenum">
              <a:rPr lang="en-US"/>
              <a:pPr>
                <a:defRPr/>
              </a:pPr>
              <a:t>‹#›</a:t>
            </a:fld>
            <a:endParaRPr lang="en-US"/>
          </a:p>
        </p:txBody>
      </p:sp>
    </p:spTree>
    <p:extLst>
      <p:ext uri="{BB962C8B-B14F-4D97-AF65-F5344CB8AC3E}">
        <p14:creationId xmlns:p14="http://schemas.microsoft.com/office/powerpoint/2010/main" val="3298914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6" y="228600"/>
            <a:ext cx="8540751" cy="1143000"/>
          </a:xfrm>
        </p:spPr>
        <p:txBody>
          <a:bodyPr/>
          <a:lstStyle/>
          <a:p>
            <a:r>
              <a:rPr lang="en-US"/>
              <a:t>Click to edit Master title style</a:t>
            </a:r>
          </a:p>
        </p:txBody>
      </p:sp>
      <p:sp>
        <p:nvSpPr>
          <p:cNvPr id="3" name="Text Placeholder 2"/>
          <p:cNvSpPr>
            <a:spLocks noGrp="1"/>
          </p:cNvSpPr>
          <p:nvPr>
            <p:ph type="body" sz="half" idx="1"/>
          </p:nvPr>
        </p:nvSpPr>
        <p:spPr>
          <a:xfrm>
            <a:off x="301626"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2" y="1600200"/>
            <a:ext cx="4194175"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2" y="3925889"/>
            <a:ext cx="4194175"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54"/>
          <p:cNvSpPr>
            <a:spLocks noGrp="1" noChangeArrowheads="1"/>
          </p:cNvSpPr>
          <p:nvPr>
            <p:ph type="dt" sz="half" idx="10"/>
          </p:nvPr>
        </p:nvSpPr>
        <p:spPr>
          <a:ln/>
        </p:spPr>
        <p:txBody>
          <a:bodyPr/>
          <a:lstStyle>
            <a:lvl1pPr>
              <a:defRPr/>
            </a:lvl1pPr>
          </a:lstStyle>
          <a:p>
            <a:pPr>
              <a:defRPr/>
            </a:pPr>
            <a:endParaRPr lang="en-US"/>
          </a:p>
        </p:txBody>
      </p:sp>
      <p:sp>
        <p:nvSpPr>
          <p:cNvPr id="7" name="Rectangle 155"/>
          <p:cNvSpPr>
            <a:spLocks noGrp="1" noChangeArrowheads="1"/>
          </p:cNvSpPr>
          <p:nvPr>
            <p:ph type="ftr" sz="quarter" idx="11"/>
          </p:nvPr>
        </p:nvSpPr>
        <p:spPr>
          <a:ln/>
        </p:spPr>
        <p:txBody>
          <a:bodyPr/>
          <a:lstStyle>
            <a:lvl1pPr>
              <a:defRPr/>
            </a:lvl1pPr>
          </a:lstStyle>
          <a:p>
            <a:pPr>
              <a:defRPr/>
            </a:pPr>
            <a:endParaRPr lang="en-US"/>
          </a:p>
        </p:txBody>
      </p:sp>
      <p:sp>
        <p:nvSpPr>
          <p:cNvPr id="8" name="Rectangle 156"/>
          <p:cNvSpPr>
            <a:spLocks noGrp="1" noChangeArrowheads="1"/>
          </p:cNvSpPr>
          <p:nvPr>
            <p:ph type="sldNum" sz="quarter" idx="12"/>
          </p:nvPr>
        </p:nvSpPr>
        <p:spPr>
          <a:ln/>
        </p:spPr>
        <p:txBody>
          <a:bodyPr/>
          <a:lstStyle>
            <a:lvl1pPr>
              <a:defRPr/>
            </a:lvl1pPr>
          </a:lstStyle>
          <a:p>
            <a:fld id="{26EF72EC-FFD4-4FD9-9B0E-CA2AA93E2F97}" type="slidenum">
              <a:rPr lang="en-US" altLang="en-US"/>
              <a:pPr/>
              <a:t>‹#›</a:t>
            </a:fld>
            <a:endParaRPr lang="en-US" altLang="en-US"/>
          </a:p>
        </p:txBody>
      </p:sp>
    </p:spTree>
    <p:extLst>
      <p:ext uri="{BB962C8B-B14F-4D97-AF65-F5344CB8AC3E}">
        <p14:creationId xmlns:p14="http://schemas.microsoft.com/office/powerpoint/2010/main" val="12204931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Table Placeholder 2"/>
          <p:cNvSpPr>
            <a:spLocks noGrp="1"/>
          </p:cNvSpPr>
          <p:nvPr>
            <p:ph type="tbl" idx="1"/>
          </p:nvPr>
        </p:nvSpPr>
        <p:spPr>
          <a:xfrm>
            <a:off x="301625" y="1600200"/>
            <a:ext cx="8540750" cy="4498975"/>
          </a:xfrm>
        </p:spPr>
        <p:txBody>
          <a:bodyPr/>
          <a:lstStyle/>
          <a:p>
            <a:endParaRPr lang="en-US"/>
          </a:p>
        </p:txBody>
      </p:sp>
      <p:sp>
        <p:nvSpPr>
          <p:cNvPr id="4" name="Date Placeholder 3"/>
          <p:cNvSpPr>
            <a:spLocks noGrp="1"/>
          </p:cNvSpPr>
          <p:nvPr>
            <p:ph type="dt" sz="half" idx="10"/>
          </p:nvPr>
        </p:nvSpPr>
        <p:spPr>
          <a:xfrm>
            <a:off x="301625" y="6245225"/>
            <a:ext cx="2289175"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289175" cy="476250"/>
          </a:xfrm>
        </p:spPr>
        <p:txBody>
          <a:bodyPr/>
          <a:lstStyle>
            <a:lvl1pPr>
              <a:defRPr/>
            </a:lvl1pPr>
          </a:lstStyle>
          <a:p>
            <a:fld id="{6340316C-3D05-44CB-8260-13FCC658F2AA}" type="slidenum">
              <a:rPr lang="en-US" altLang="en-US"/>
              <a:pPr/>
              <a:t>‹#›</a:t>
            </a:fld>
            <a:endParaRPr lang="en-US" altLang="en-US"/>
          </a:p>
        </p:txBody>
      </p:sp>
    </p:spTree>
    <p:extLst>
      <p:ext uri="{BB962C8B-B14F-4D97-AF65-F5344CB8AC3E}">
        <p14:creationId xmlns:p14="http://schemas.microsoft.com/office/powerpoint/2010/main" val="15699555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44936605-D60E-4D04-A3D2-B90DA454039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EF87A-24EA-4B61-BAEF-8F7CE812E624}" type="slidenum">
              <a:rPr lang="en-US" smtClean="0"/>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4936605-D60E-4D04-A3D2-B90DA454039A}"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EF87A-24EA-4B61-BAEF-8F7CE812E624}" type="slidenum">
              <a:rPr lang="en-US" smtClean="0"/>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4936605-D60E-4D04-A3D2-B90DA454039A}" type="datetimeFigureOut">
              <a:rPr lang="en-US" smtClean="0"/>
              <a:t>12/14/2017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2EF87A-24EA-4B61-BAEF-8F7CE812E624}" type="slidenum">
              <a:rPr lang="en-US" smtClean="0"/>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44936605-D60E-4D04-A3D2-B90DA454039A}" type="datetimeFigureOut">
              <a:rPr lang="en-US" smtClean="0"/>
              <a:t>12/14/2017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2EF87A-24EA-4B61-BAEF-8F7CE812E624}" type="slidenum">
              <a:rPr lang="en-US" smtClean="0"/>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36605-D60E-4D04-A3D2-B90DA454039A}" type="datetimeFigureOut">
              <a:rPr lang="en-US" smtClean="0"/>
              <a:t>12/14/2017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2EF87A-24EA-4B61-BAEF-8F7CE812E6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44936605-D60E-4D04-A3D2-B90DA454039A}"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EF87A-24EA-4B61-BAEF-8F7CE812E624}" type="slidenum">
              <a:rPr lang="en-US" smtClean="0"/>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44936605-D60E-4D04-A3D2-B90DA454039A}"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EF87A-24EA-4B61-BAEF-8F7CE812E624}" type="slidenum">
              <a:rPr lang="en-US" smtClean="0"/>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D6A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44936605-D60E-4D04-A3D2-B90DA454039A}" type="datetimeFigureOut">
              <a:rPr lang="en-US" smtClean="0"/>
              <a:t>12/14/2017</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E82EF87A-24EA-4B61-BAEF-8F7CE812E62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4FA07A12-C740-4A14-99EE-1753689EC346}" type="datetimeFigureOut">
              <a:rPr lang="en-US">
                <a:solidFill>
                  <a:srgbClr val="775F55"/>
                </a:solidFill>
              </a:rPr>
              <a:pPr>
                <a:defRPr/>
              </a:pPr>
              <a:t>12/14/2017</a:t>
            </a:fld>
            <a:endParaRPr lang="en-US">
              <a:solidFill>
                <a:srgbClr val="775F55"/>
              </a:solidFill>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solidFill>
                <a:srgbClr val="775F55"/>
              </a:solidFill>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cs typeface="+mn-cs"/>
              </a:defRPr>
            </a:lvl1pPr>
          </a:lstStyle>
          <a:p>
            <a:pPr>
              <a:defRPr/>
            </a:pPr>
            <a:fld id="{85C3535D-76DD-49BD-BFBB-A8577E32CDC2}" type="slidenum">
              <a:rPr lang="en-US"/>
              <a:pPr>
                <a:defRPr/>
              </a:pPr>
              <a:t>‹#›</a:t>
            </a:fld>
            <a:endParaRPr lang="en-US"/>
          </a:p>
        </p:txBody>
      </p:sp>
    </p:spTree>
    <p:extLst>
      <p:ext uri="{BB962C8B-B14F-4D97-AF65-F5344CB8AC3E}">
        <p14:creationId xmlns:p14="http://schemas.microsoft.com/office/powerpoint/2010/main" val="92694982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ransition spd="med">
    <p:fade/>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sv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emf"/><Relationship Id="rId4" Type="http://schemas.openxmlformats.org/officeDocument/2006/relationships/diagramLayout" Target="../diagrams/layout1.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p:cNvSpPr>
            <a:spLocks noGrp="1" noChangeArrowheads="1"/>
          </p:cNvSpPr>
          <p:nvPr>
            <p:ph type="ctrTitle"/>
          </p:nvPr>
        </p:nvSpPr>
        <p:spPr>
          <a:xfrm>
            <a:off x="169863" y="533400"/>
            <a:ext cx="8804275" cy="907731"/>
          </a:xfrm>
        </p:spPr>
        <p:txBody>
          <a:bodyPr>
            <a:noAutofit/>
          </a:bodyPr>
          <a:lstStyle/>
          <a:p>
            <a:pPr algn="ctr" eaLnBrk="1" fontAlgn="auto" hangingPunct="1">
              <a:spcAft>
                <a:spcPts val="0"/>
              </a:spcAft>
              <a:defRPr/>
            </a:pPr>
            <a:r>
              <a:rPr lang="en-US" sz="3600" b="1" cap="small" dirty="0"/>
              <a:t>Effective Communication with a Municipal Audience</a:t>
            </a:r>
          </a:p>
        </p:txBody>
      </p:sp>
      <p:sp>
        <p:nvSpPr>
          <p:cNvPr id="9" name="Rectangle 6"/>
          <p:cNvSpPr>
            <a:spLocks noChangeArrowheads="1"/>
          </p:cNvSpPr>
          <p:nvPr/>
        </p:nvSpPr>
        <p:spPr bwMode="auto">
          <a:xfrm>
            <a:off x="2541577" y="6086321"/>
            <a:ext cx="5608638" cy="76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80000"/>
              <a:buFont typeface="Arial" panose="020B0604020202020204" pitchFamily="34" charset="0"/>
              <a:defRPr sz="3200">
                <a:solidFill>
                  <a:schemeClr val="tx1"/>
                </a:solidFill>
                <a:effectLst>
                  <a:outerShdw blurRad="38100" dist="38100" dir="2700000" algn="tl">
                    <a:srgbClr val="000000"/>
                  </a:outerShdw>
                </a:effectLst>
                <a:latin typeface="Tahoma" panose="020B0604030504040204" pitchFamily="34" charset="0"/>
              </a:defRPr>
            </a:lvl1pPr>
            <a:lvl2pPr algn="ctr">
              <a:spcBef>
                <a:spcPct val="20000"/>
              </a:spcBef>
              <a:buClr>
                <a:schemeClr val="folHlink"/>
              </a:buClr>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2pPr>
            <a:lvl3pPr algn="ctr">
              <a:spcBef>
                <a:spcPct val="20000"/>
              </a:spcBef>
              <a:buClr>
                <a:schemeClr val="hlink"/>
              </a:buClr>
              <a:buSzPct val="80000"/>
              <a:buFont typeface="Arial" panose="020B0604020202020204" pitchFamily="34" charset="0"/>
              <a:defRPr sz="2400">
                <a:solidFill>
                  <a:schemeClr val="tx1"/>
                </a:solidFill>
                <a:effectLst>
                  <a:outerShdw blurRad="38100" dist="38100" dir="2700000" algn="tl">
                    <a:srgbClr val="000000"/>
                  </a:outerShdw>
                </a:effectLst>
                <a:latin typeface="Tahoma" panose="020B0604030504040204" pitchFamily="34" charset="0"/>
              </a:defRPr>
            </a:lvl3pPr>
            <a:lvl4pPr algn="ctr">
              <a:spcBef>
                <a:spcPct val="20000"/>
              </a:spcBef>
              <a:buClr>
                <a:schemeClr val="fo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4pPr>
            <a:lvl5pPr algn="ct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5pPr>
            <a:lvl6pPr algn="ctr" fontAlgn="base">
              <a:spcBef>
                <a:spcPct val="20000"/>
              </a:spcBef>
              <a:spcAft>
                <a:spcPct val="0"/>
              </a:spcAft>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6pPr>
            <a:lvl7pPr algn="ctr" fontAlgn="base">
              <a:spcBef>
                <a:spcPct val="20000"/>
              </a:spcBef>
              <a:spcAft>
                <a:spcPct val="0"/>
              </a:spcAft>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7pPr>
            <a:lvl8pPr algn="ctr" fontAlgn="base">
              <a:spcBef>
                <a:spcPct val="20000"/>
              </a:spcBef>
              <a:spcAft>
                <a:spcPct val="0"/>
              </a:spcAft>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8pPr>
            <a:lvl9pPr algn="ctr" fontAlgn="base">
              <a:spcBef>
                <a:spcPct val="20000"/>
              </a:spcBef>
              <a:spcAft>
                <a:spcPct val="0"/>
              </a:spcAft>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ts val="0"/>
              </a:spcAft>
              <a:buClr>
                <a:srgbClr val="F7B615"/>
              </a:buClr>
              <a:buSzPct val="80000"/>
              <a:buFont typeface="Arial" panose="020B0604020202020204" pitchFamily="34" charset="0"/>
              <a:buNone/>
              <a:tabLst/>
              <a:defRPr/>
            </a:pPr>
            <a:r>
              <a:rPr kumimoji="0" lang="en-US" altLang="en-US" sz="1800" b="1" i="0" u="none" strike="noStrike" kern="1200" cap="none" spc="0" normalizeH="0" baseline="0" noProof="0" dirty="0">
                <a:ln>
                  <a:noFill/>
                </a:ln>
                <a:solidFill>
                  <a:prstClr val="white"/>
                </a:solidFill>
                <a:effectLst/>
                <a:uLnTx/>
                <a:uFillTx/>
                <a:latin typeface="Tahoma" panose="020B0604030504040204" pitchFamily="34" charset="0"/>
                <a:ea typeface="+mn-ea"/>
                <a:cs typeface="+mn-cs"/>
              </a:rPr>
              <a:t>Jens C. Hilke &amp; Monica Przyperhart</a:t>
            </a:r>
            <a:endParaRPr kumimoji="0" lang="en-US" altLang="en-US" sz="1000" b="1"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
                <a:srgbClr val="F7B615"/>
              </a:buClr>
              <a:buSzPct val="80000"/>
              <a:buFont typeface="Arial" panose="020B0604020202020204" pitchFamily="34" charset="0"/>
              <a:buNone/>
              <a:tabLst/>
              <a:defRPr/>
            </a:pPr>
            <a:r>
              <a:rPr kumimoji="0" lang="en-US" altLang="en-US" sz="1800" b="1" i="0" u="none" strike="noStrike" kern="1200" cap="none" spc="0" normalizeH="0" baseline="0" noProof="0" dirty="0">
                <a:ln>
                  <a:noFill/>
                </a:ln>
                <a:solidFill>
                  <a:prstClr val="white"/>
                </a:solidFill>
                <a:effectLst/>
                <a:uLnTx/>
                <a:uFillTx/>
                <a:latin typeface="Tahoma" panose="020B0604030504040204" pitchFamily="34" charset="0"/>
                <a:ea typeface="+mn-ea"/>
                <a:cs typeface="+mn-cs"/>
              </a:rPr>
              <a:t>Vermont Fish &amp; Wildlife Department</a:t>
            </a:r>
          </a:p>
        </p:txBody>
      </p:sp>
      <p:pic>
        <p:nvPicPr>
          <p:cNvPr id="10" name="Picture 7" descr="F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151762"/>
            <a:ext cx="459841" cy="515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in a room&#10;&#10;Description generated with very high confidence">
            <a:extLst>
              <a:ext uri="{FF2B5EF4-FFF2-40B4-BE49-F238E27FC236}">
                <a16:creationId xmlns:a16="http://schemas.microsoft.com/office/drawing/2014/main" id="{B5AA5A03-D4E2-4337-B3CB-317E1B60A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202" y="2438400"/>
            <a:ext cx="3166936" cy="2375202"/>
          </a:xfrm>
          <a:prstGeom prst="rect">
            <a:avLst/>
          </a:prstGeom>
        </p:spPr>
      </p:pic>
      <p:pic>
        <p:nvPicPr>
          <p:cNvPr id="13" name="Picture 12" descr="A group of people standing next to a tree&#10;&#10;Description generated with very high confidence">
            <a:extLst>
              <a:ext uri="{FF2B5EF4-FFF2-40B4-BE49-F238E27FC236}">
                <a16:creationId xmlns:a16="http://schemas.microsoft.com/office/drawing/2014/main" id="{F2847BDA-7778-45CC-8DD5-38F88E5F4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23" y="2438400"/>
            <a:ext cx="3176876" cy="2382657"/>
          </a:xfrm>
          <a:prstGeom prst="rect">
            <a:avLst/>
          </a:prstGeom>
        </p:spPr>
      </p:pic>
      <p:pic>
        <p:nvPicPr>
          <p:cNvPr id="15" name="Picture 14" descr="A young boy wearing a green shirt&#10;&#10;Description generated with high confidence">
            <a:extLst>
              <a:ext uri="{FF2B5EF4-FFF2-40B4-BE49-F238E27FC236}">
                <a16:creationId xmlns:a16="http://schemas.microsoft.com/office/drawing/2014/main" id="{61DE9939-398C-45B5-94C3-C29F19A8C7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807" y="2063901"/>
            <a:ext cx="2084646" cy="3124200"/>
          </a:xfrm>
          <a:prstGeom prst="rect">
            <a:avLst/>
          </a:prstGeom>
        </p:spPr>
      </p:pic>
    </p:spTree>
    <p:extLst>
      <p:ext uri="{BB962C8B-B14F-4D97-AF65-F5344CB8AC3E}">
        <p14:creationId xmlns:p14="http://schemas.microsoft.com/office/powerpoint/2010/main" val="13231209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8A924B-DF4F-4BC5-89D5-75BDD6976301}"/>
              </a:ext>
            </a:extLst>
          </p:cNvPr>
          <p:cNvSpPr txBox="1"/>
          <p:nvPr/>
        </p:nvSpPr>
        <p:spPr>
          <a:xfrm>
            <a:off x="1600200" y="4191000"/>
            <a:ext cx="5867400" cy="1754326"/>
          </a:xfrm>
          <a:prstGeom prst="rect">
            <a:avLst/>
          </a:prstGeom>
          <a:noFill/>
        </p:spPr>
        <p:txBody>
          <a:bodyPr wrap="square" rtlCol="0">
            <a:spAutoFit/>
          </a:bodyPr>
          <a:lstStyle/>
          <a:p>
            <a:pPr algn="ctr"/>
            <a:r>
              <a:rPr lang="en-US" sz="5400" b="1" i="1" dirty="0">
                <a:solidFill>
                  <a:srgbClr val="C00000"/>
                </a:solidFill>
              </a:rPr>
              <a:t>The Messaging Triangle</a:t>
            </a:r>
          </a:p>
        </p:txBody>
      </p:sp>
      <p:sp>
        <p:nvSpPr>
          <p:cNvPr id="3" name="TextBox 2">
            <a:extLst>
              <a:ext uri="{FF2B5EF4-FFF2-40B4-BE49-F238E27FC236}">
                <a16:creationId xmlns:a16="http://schemas.microsoft.com/office/drawing/2014/main" id="{7BFB085D-B8C5-4A74-8F58-D15DD29333F1}"/>
              </a:ext>
            </a:extLst>
          </p:cNvPr>
          <p:cNvSpPr txBox="1"/>
          <p:nvPr/>
        </p:nvSpPr>
        <p:spPr>
          <a:xfrm>
            <a:off x="533400" y="1120914"/>
            <a:ext cx="8305800" cy="2492990"/>
          </a:xfrm>
          <a:prstGeom prst="rect">
            <a:avLst/>
          </a:prstGeom>
          <a:noFill/>
        </p:spPr>
        <p:txBody>
          <a:bodyPr wrap="square" rtlCol="0">
            <a:spAutoFit/>
          </a:bodyPr>
          <a:lstStyle/>
          <a:p>
            <a:r>
              <a:rPr lang="en-US" sz="3600" b="1" dirty="0"/>
              <a:t>We need to:</a:t>
            </a:r>
          </a:p>
          <a:p>
            <a:pPr marL="742950" indent="-742950">
              <a:buFont typeface="+mj-lt"/>
              <a:buAutoNum type="arabicPeriod"/>
            </a:pPr>
            <a:r>
              <a:rPr lang="en-US" sz="4000" dirty="0"/>
              <a:t>Inspire communities to </a:t>
            </a:r>
            <a:r>
              <a:rPr lang="en-US" sz="4000" b="1" i="1" dirty="0"/>
              <a:t>care</a:t>
            </a:r>
            <a:r>
              <a:rPr lang="en-US" sz="4000" dirty="0"/>
              <a:t> about a scientific concept</a:t>
            </a:r>
          </a:p>
          <a:p>
            <a:pPr marL="742950" indent="-742950">
              <a:buFont typeface="+mj-lt"/>
              <a:buAutoNum type="arabicPeriod"/>
            </a:pPr>
            <a:r>
              <a:rPr lang="en-US" sz="4000" dirty="0"/>
              <a:t>Keep our messages consistent</a:t>
            </a:r>
          </a:p>
        </p:txBody>
      </p:sp>
    </p:spTree>
    <p:extLst>
      <p:ext uri="{BB962C8B-B14F-4D97-AF65-F5344CB8AC3E}">
        <p14:creationId xmlns:p14="http://schemas.microsoft.com/office/powerpoint/2010/main" val="326995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50C8D36F-55A8-4CA2-B221-64ED198D1171}"/>
              </a:ext>
            </a:extLst>
          </p:cNvPr>
          <p:cNvSpPr/>
          <p:nvPr/>
        </p:nvSpPr>
        <p:spPr>
          <a:xfrm>
            <a:off x="1549770" y="797723"/>
            <a:ext cx="5589672" cy="5220804"/>
          </a:xfrm>
          <a:prstGeom prst="triangle">
            <a:avLst>
              <a:gd name="adj" fmla="val 50000"/>
            </a:avLst>
          </a:prstGeom>
          <a:solidFill>
            <a:schemeClr val="accent5">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 Box 2">
            <a:extLst>
              <a:ext uri="{FF2B5EF4-FFF2-40B4-BE49-F238E27FC236}">
                <a16:creationId xmlns:a16="http://schemas.microsoft.com/office/drawing/2014/main" id="{5B05FAD6-E1DD-4C50-A90E-A0F37D38A599}"/>
              </a:ext>
            </a:extLst>
          </p:cNvPr>
          <p:cNvSpPr txBox="1">
            <a:spLocks noChangeArrowheads="1"/>
          </p:cNvSpPr>
          <p:nvPr/>
        </p:nvSpPr>
        <p:spPr bwMode="auto">
          <a:xfrm>
            <a:off x="6458387" y="5664584"/>
            <a:ext cx="1362110" cy="400110"/>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Point #3</a:t>
            </a:r>
            <a:endParaRPr kumimoji="0" lang="en-US" altLang="en-US" sz="900" b="0" i="0" u="none" strike="noStrike" cap="none" normalizeH="0" baseline="0" dirty="0">
              <a:ln>
                <a:noFill/>
              </a:ln>
              <a:solidFill>
                <a:schemeClr val="tx1"/>
              </a:solidFill>
              <a:effectLst/>
            </a:endParaRPr>
          </a:p>
        </p:txBody>
      </p:sp>
      <p:sp>
        <p:nvSpPr>
          <p:cNvPr id="4" name="Text Box 2">
            <a:extLst>
              <a:ext uri="{FF2B5EF4-FFF2-40B4-BE49-F238E27FC236}">
                <a16:creationId xmlns:a16="http://schemas.microsoft.com/office/drawing/2014/main" id="{D4F4E3BF-7F6F-4FE9-BADB-1D717FFDF2C7}"/>
              </a:ext>
            </a:extLst>
          </p:cNvPr>
          <p:cNvSpPr txBox="1">
            <a:spLocks noChangeArrowheads="1"/>
          </p:cNvSpPr>
          <p:nvPr/>
        </p:nvSpPr>
        <p:spPr bwMode="auto">
          <a:xfrm>
            <a:off x="822458" y="5733030"/>
            <a:ext cx="1454623" cy="400110"/>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Point #2</a:t>
            </a:r>
            <a:endParaRPr kumimoji="0" lang="en-US" altLang="en-US" sz="900" b="0" i="0" u="none" strike="noStrike" cap="none" normalizeH="0" baseline="0" dirty="0">
              <a:ln>
                <a:noFill/>
              </a:ln>
              <a:solidFill>
                <a:schemeClr val="tx1"/>
              </a:solidFill>
              <a:effectLst/>
            </a:endParaRPr>
          </a:p>
        </p:txBody>
      </p:sp>
      <p:sp>
        <p:nvSpPr>
          <p:cNvPr id="5" name="Text Box 3">
            <a:extLst>
              <a:ext uri="{FF2B5EF4-FFF2-40B4-BE49-F238E27FC236}">
                <a16:creationId xmlns:a16="http://schemas.microsoft.com/office/drawing/2014/main" id="{E8B0F597-A069-4C07-AFFE-0EBCE805A251}"/>
              </a:ext>
            </a:extLst>
          </p:cNvPr>
          <p:cNvSpPr txBox="1">
            <a:spLocks noChangeArrowheads="1"/>
          </p:cNvSpPr>
          <p:nvPr/>
        </p:nvSpPr>
        <p:spPr bwMode="auto">
          <a:xfrm>
            <a:off x="2934905" y="3408125"/>
            <a:ext cx="2819400" cy="461665"/>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Key Message</a:t>
            </a:r>
            <a:endParaRPr kumimoji="0" lang="en-US" altLang="en-US" sz="600" b="0" i="0" u="none" strike="noStrike" cap="none" normalizeH="0" baseline="0" dirty="0">
              <a:ln>
                <a:noFill/>
              </a:ln>
              <a:solidFill>
                <a:schemeClr val="tx1"/>
              </a:solidFill>
              <a:effectLst/>
            </a:endParaRPr>
          </a:p>
        </p:txBody>
      </p:sp>
      <p:sp>
        <p:nvSpPr>
          <p:cNvPr id="6" name="Text Box 4">
            <a:extLst>
              <a:ext uri="{FF2B5EF4-FFF2-40B4-BE49-F238E27FC236}">
                <a16:creationId xmlns:a16="http://schemas.microsoft.com/office/drawing/2014/main" id="{4611272A-A794-4DB3-B7D5-EA4B2AF5A49F}"/>
              </a:ext>
            </a:extLst>
          </p:cNvPr>
          <p:cNvSpPr txBox="1">
            <a:spLocks noChangeArrowheads="1"/>
          </p:cNvSpPr>
          <p:nvPr/>
        </p:nvSpPr>
        <p:spPr bwMode="auto">
          <a:xfrm>
            <a:off x="3543160" y="646543"/>
            <a:ext cx="1602891" cy="457200"/>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Point #1</a:t>
            </a:r>
            <a:endParaRPr kumimoji="0" lang="en-US" altLang="en-US" sz="900" b="0" i="0" u="none" strike="noStrike" cap="none" normalizeH="0" baseline="0" dirty="0">
              <a:ln>
                <a:noFill/>
              </a:ln>
              <a:solidFill>
                <a:schemeClr val="tx1"/>
              </a:solidFill>
              <a:effectLst/>
            </a:endParaRPr>
          </a:p>
        </p:txBody>
      </p:sp>
      <p:sp>
        <p:nvSpPr>
          <p:cNvPr id="9" name="Rectangle 9">
            <a:extLst>
              <a:ext uri="{FF2B5EF4-FFF2-40B4-BE49-F238E27FC236}">
                <a16:creationId xmlns:a16="http://schemas.microsoft.com/office/drawing/2014/main" id="{569CE259-DD96-426B-93FC-1A1DDA54D92D}"/>
              </a:ext>
            </a:extLst>
          </p:cNvPr>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1">
            <a:extLst>
              <a:ext uri="{FF2B5EF4-FFF2-40B4-BE49-F238E27FC236}">
                <a16:creationId xmlns:a16="http://schemas.microsoft.com/office/drawing/2014/main" id="{983E87AD-3822-473A-83A9-921311F422A9}"/>
              </a:ext>
            </a:extLst>
          </p:cNvPr>
          <p:cNvSpPr>
            <a:spLocks noChangeArrowheads="1"/>
          </p:cNvSpPr>
          <p:nvPr/>
        </p:nvSpPr>
        <p:spPr bwMode="auto">
          <a:xfrm>
            <a:off x="0" y="1371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4">
            <a:extLst>
              <a:ext uri="{FF2B5EF4-FFF2-40B4-BE49-F238E27FC236}">
                <a16:creationId xmlns:a16="http://schemas.microsoft.com/office/drawing/2014/main" id="{17764F95-C538-4204-9B5C-D4374D7BFFA9}"/>
              </a:ext>
            </a:extLst>
          </p:cNvPr>
          <p:cNvSpPr>
            <a:spLocks noChangeArrowheads="1"/>
          </p:cNvSpPr>
          <p:nvPr/>
        </p:nvSpPr>
        <p:spPr bwMode="auto">
          <a:xfrm>
            <a:off x="0" y="182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 Box 4">
            <a:extLst>
              <a:ext uri="{FF2B5EF4-FFF2-40B4-BE49-F238E27FC236}">
                <a16:creationId xmlns:a16="http://schemas.microsoft.com/office/drawing/2014/main" id="{5300CAF3-2EC4-4746-BCAC-B288E7FE0C2F}"/>
              </a:ext>
            </a:extLst>
          </p:cNvPr>
          <p:cNvSpPr txBox="1">
            <a:spLocks noChangeArrowheads="1"/>
          </p:cNvSpPr>
          <p:nvPr/>
        </p:nvSpPr>
        <p:spPr bwMode="auto">
          <a:xfrm>
            <a:off x="6019801" y="1600200"/>
            <a:ext cx="2121920" cy="1410857"/>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Each corner =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 </a:t>
            </a:r>
            <a:r>
              <a:rPr lang="en-US" altLang="en-US" sz="28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a:t>
            </a:r>
            <a:r>
              <a:rPr kumimoji="0" lang="en-US" altLang="en-US" sz="2800" b="1" i="1"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ivot Point</a:t>
            </a:r>
            <a:endParaRPr kumimoji="0" lang="en-US" altLang="en-US" sz="1050" b="0" i="0" u="none" strike="noStrike" cap="none" normalizeH="0" baseline="0" dirty="0">
              <a:ln>
                <a:noFill/>
              </a:ln>
              <a:solidFill>
                <a:schemeClr val="accent1"/>
              </a:solidFill>
              <a:effectLst/>
            </a:endParaRPr>
          </a:p>
        </p:txBody>
      </p:sp>
    </p:spTree>
    <p:extLst>
      <p:ext uri="{BB962C8B-B14F-4D97-AF65-F5344CB8AC3E}">
        <p14:creationId xmlns:p14="http://schemas.microsoft.com/office/powerpoint/2010/main" val="252200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17388-8AAD-4551-8A62-AFC61F384D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918476"/>
            <a:ext cx="3962400" cy="5295545"/>
          </a:xfrm>
          <a:prstGeom prst="rect">
            <a:avLst/>
          </a:prstGeom>
        </p:spPr>
      </p:pic>
      <p:sp>
        <p:nvSpPr>
          <p:cNvPr id="3" name="TextBox 2">
            <a:extLst>
              <a:ext uri="{FF2B5EF4-FFF2-40B4-BE49-F238E27FC236}">
                <a16:creationId xmlns:a16="http://schemas.microsoft.com/office/drawing/2014/main" id="{7B28B275-7F93-4075-97A3-848894EE64B6}"/>
              </a:ext>
            </a:extLst>
          </p:cNvPr>
          <p:cNvSpPr txBox="1"/>
          <p:nvPr/>
        </p:nvSpPr>
        <p:spPr>
          <a:xfrm>
            <a:off x="533400" y="1981200"/>
            <a:ext cx="3757309" cy="3170099"/>
          </a:xfrm>
          <a:prstGeom prst="rect">
            <a:avLst/>
          </a:prstGeom>
          <a:noFill/>
        </p:spPr>
        <p:txBody>
          <a:bodyPr wrap="square" rtlCol="0">
            <a:spAutoFit/>
          </a:bodyPr>
          <a:lstStyle/>
          <a:p>
            <a:pPr algn="ctr"/>
            <a:r>
              <a:rPr lang="en-US" sz="4000" b="1" dirty="0"/>
              <a:t>What do we want ALL municipal audiences to hear?</a:t>
            </a:r>
          </a:p>
        </p:txBody>
      </p:sp>
    </p:spTree>
    <p:extLst>
      <p:ext uri="{BB962C8B-B14F-4D97-AF65-F5344CB8AC3E}">
        <p14:creationId xmlns:p14="http://schemas.microsoft.com/office/powerpoint/2010/main" val="1823228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50C8D36F-55A8-4CA2-B221-64ED198D1171}"/>
              </a:ext>
            </a:extLst>
          </p:cNvPr>
          <p:cNvSpPr/>
          <p:nvPr/>
        </p:nvSpPr>
        <p:spPr>
          <a:xfrm>
            <a:off x="1549770" y="797723"/>
            <a:ext cx="5589672" cy="5220804"/>
          </a:xfrm>
          <a:prstGeom prst="triangle">
            <a:avLst>
              <a:gd name="adj" fmla="val 50000"/>
            </a:avLst>
          </a:prstGeom>
          <a:solidFill>
            <a:schemeClr val="accent5">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 Box 2">
            <a:extLst>
              <a:ext uri="{FF2B5EF4-FFF2-40B4-BE49-F238E27FC236}">
                <a16:creationId xmlns:a16="http://schemas.microsoft.com/office/drawing/2014/main" id="{5B05FAD6-E1DD-4C50-A90E-A0F37D38A599}"/>
              </a:ext>
            </a:extLst>
          </p:cNvPr>
          <p:cNvSpPr txBox="1">
            <a:spLocks noChangeArrowheads="1"/>
          </p:cNvSpPr>
          <p:nvPr/>
        </p:nvSpPr>
        <p:spPr bwMode="auto">
          <a:xfrm>
            <a:off x="5943600" y="5430775"/>
            <a:ext cx="1953097" cy="89255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Know your </a:t>
            </a:r>
            <a:r>
              <a:rPr kumimoji="0" lang="en-US" altLang="en-US"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OPTIONS</a:t>
            </a:r>
            <a:endParaRPr kumimoji="0" lang="en-US" altLang="en-US" sz="900" b="0" i="0" u="none" strike="noStrike" cap="none" normalizeH="0" baseline="0" dirty="0">
              <a:ln>
                <a:noFill/>
              </a:ln>
              <a:solidFill>
                <a:schemeClr val="tx1"/>
              </a:solidFill>
              <a:effectLst/>
            </a:endParaRPr>
          </a:p>
        </p:txBody>
      </p:sp>
      <p:sp>
        <p:nvSpPr>
          <p:cNvPr id="4" name="Text Box 2">
            <a:extLst>
              <a:ext uri="{FF2B5EF4-FFF2-40B4-BE49-F238E27FC236}">
                <a16:creationId xmlns:a16="http://schemas.microsoft.com/office/drawing/2014/main" id="{D4F4E3BF-7F6F-4FE9-BADB-1D717FFDF2C7}"/>
              </a:ext>
            </a:extLst>
          </p:cNvPr>
          <p:cNvSpPr txBox="1">
            <a:spLocks noChangeArrowheads="1"/>
          </p:cNvSpPr>
          <p:nvPr/>
        </p:nvSpPr>
        <p:spPr bwMode="auto">
          <a:xfrm>
            <a:off x="609600" y="5334001"/>
            <a:ext cx="1667481" cy="892552"/>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latin typeface="Calibri" panose="020F0502020204030204" pitchFamily="34" charset="0"/>
                <a:ea typeface="Calibri" panose="020F0502020204030204" pitchFamily="34" charset="0"/>
                <a:cs typeface="Times New Roman" panose="02020603050405020304" pitchFamily="18" charset="0"/>
              </a:rPr>
              <a:t>Understand</a:t>
            </a: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CHANGE</a:t>
            </a:r>
            <a:endParaRPr kumimoji="0" lang="en-US" altLang="en-US" sz="900" b="0" i="0" u="none" strike="noStrike" cap="none" normalizeH="0" baseline="0" dirty="0">
              <a:ln>
                <a:noFill/>
              </a:ln>
              <a:solidFill>
                <a:schemeClr val="tx1"/>
              </a:solidFill>
              <a:effectLst/>
            </a:endParaRPr>
          </a:p>
        </p:txBody>
      </p:sp>
      <p:sp>
        <p:nvSpPr>
          <p:cNvPr id="6" name="Text Box 4">
            <a:extLst>
              <a:ext uri="{FF2B5EF4-FFF2-40B4-BE49-F238E27FC236}">
                <a16:creationId xmlns:a16="http://schemas.microsoft.com/office/drawing/2014/main" id="{4611272A-A794-4DB3-B7D5-EA4B2AF5A49F}"/>
              </a:ext>
            </a:extLst>
          </p:cNvPr>
          <p:cNvSpPr txBox="1">
            <a:spLocks noChangeArrowheads="1"/>
          </p:cNvSpPr>
          <p:nvPr/>
        </p:nvSpPr>
        <p:spPr bwMode="auto">
          <a:xfrm>
            <a:off x="3543160" y="395764"/>
            <a:ext cx="1602891" cy="1128236"/>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Connect to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endParaRPr kumimoji="0" lang="en-US" altLang="en-US" sz="900" b="0" i="0" u="none" strike="noStrike" cap="none" normalizeH="0" baseline="0" dirty="0">
              <a:ln>
                <a:noFill/>
              </a:ln>
              <a:solidFill>
                <a:schemeClr val="tx1"/>
              </a:solidFill>
              <a:effectLst/>
            </a:endParaRPr>
          </a:p>
        </p:txBody>
      </p:sp>
      <p:sp>
        <p:nvSpPr>
          <p:cNvPr id="9" name="Rectangle 9">
            <a:extLst>
              <a:ext uri="{FF2B5EF4-FFF2-40B4-BE49-F238E27FC236}">
                <a16:creationId xmlns:a16="http://schemas.microsoft.com/office/drawing/2014/main" id="{569CE259-DD96-426B-93FC-1A1DDA54D92D}"/>
              </a:ext>
            </a:extLst>
          </p:cNvPr>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1">
            <a:extLst>
              <a:ext uri="{FF2B5EF4-FFF2-40B4-BE49-F238E27FC236}">
                <a16:creationId xmlns:a16="http://schemas.microsoft.com/office/drawing/2014/main" id="{983E87AD-3822-473A-83A9-921311F422A9}"/>
              </a:ext>
            </a:extLst>
          </p:cNvPr>
          <p:cNvSpPr>
            <a:spLocks noChangeArrowheads="1"/>
          </p:cNvSpPr>
          <p:nvPr/>
        </p:nvSpPr>
        <p:spPr bwMode="auto">
          <a:xfrm>
            <a:off x="0" y="1371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4">
            <a:extLst>
              <a:ext uri="{FF2B5EF4-FFF2-40B4-BE49-F238E27FC236}">
                <a16:creationId xmlns:a16="http://schemas.microsoft.com/office/drawing/2014/main" id="{17764F95-C538-4204-9B5C-D4374D7BFFA9}"/>
              </a:ext>
            </a:extLst>
          </p:cNvPr>
          <p:cNvSpPr>
            <a:spLocks noChangeArrowheads="1"/>
          </p:cNvSpPr>
          <p:nvPr/>
        </p:nvSpPr>
        <p:spPr bwMode="auto">
          <a:xfrm>
            <a:off x="0" y="182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 pink flower on a plant&#10;&#10;Description generated with very high confidence">
            <a:extLst>
              <a:ext uri="{FF2B5EF4-FFF2-40B4-BE49-F238E27FC236}">
                <a16:creationId xmlns:a16="http://schemas.microsoft.com/office/drawing/2014/main" id="{A86219A6-C153-4E49-AFDF-E4AAD7AE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816" y="414148"/>
            <a:ext cx="978977" cy="1305303"/>
          </a:xfrm>
          <a:prstGeom prst="rect">
            <a:avLst/>
          </a:prstGeom>
        </p:spPr>
      </p:pic>
      <p:pic>
        <p:nvPicPr>
          <p:cNvPr id="13" name="Picture 12" descr="A large tree in a forest&#10;&#10;Description generated with very high confidence">
            <a:extLst>
              <a:ext uri="{FF2B5EF4-FFF2-40B4-BE49-F238E27FC236}">
                <a16:creationId xmlns:a16="http://schemas.microsoft.com/office/drawing/2014/main" id="{5E734B94-0A9A-4BDA-9641-8C0381D1C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137" y="515700"/>
            <a:ext cx="1907660" cy="1275174"/>
          </a:xfrm>
          <a:prstGeom prst="rect">
            <a:avLst/>
          </a:prstGeom>
        </p:spPr>
      </p:pic>
      <p:pic>
        <p:nvPicPr>
          <p:cNvPr id="14" name="Picture 13" descr="Paddle Trip 7.jpg">
            <a:extLst>
              <a:ext uri="{FF2B5EF4-FFF2-40B4-BE49-F238E27FC236}">
                <a16:creationId xmlns:a16="http://schemas.microsoft.com/office/drawing/2014/main" id="{D3F16739-340C-4FD4-9346-2749A6D571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3533" y="1586377"/>
            <a:ext cx="2098867" cy="1399245"/>
          </a:xfrm>
          <a:prstGeom prst="rect">
            <a:avLst/>
          </a:prstGeom>
          <a:ln>
            <a:solidFill>
              <a:schemeClr val="tx1">
                <a:lumMod val="50000"/>
                <a:lumOff val="50000"/>
              </a:schemeClr>
            </a:solidFill>
          </a:ln>
        </p:spPr>
      </p:pic>
      <p:pic>
        <p:nvPicPr>
          <p:cNvPr id="16" name="Picture 15">
            <a:extLst>
              <a:ext uri="{FF2B5EF4-FFF2-40B4-BE49-F238E27FC236}">
                <a16:creationId xmlns:a16="http://schemas.microsoft.com/office/drawing/2014/main" id="{C50B6CBD-EDA8-4199-9864-384C178B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7512" y="5430775"/>
            <a:ext cx="1812691" cy="1197422"/>
          </a:xfrm>
          <a:prstGeom prst="rect">
            <a:avLst/>
          </a:prstGeom>
        </p:spPr>
      </p:pic>
      <p:pic>
        <p:nvPicPr>
          <p:cNvPr id="17" name="Picture 5" descr="1">
            <a:extLst>
              <a:ext uri="{FF2B5EF4-FFF2-40B4-BE49-F238E27FC236}">
                <a16:creationId xmlns:a16="http://schemas.microsoft.com/office/drawing/2014/main" id="{0A585F66-755C-4043-ABAC-60BE676E53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4230" y="3935379"/>
            <a:ext cx="975710" cy="136988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8" name="Content Placeholder 5" descr="Climate Change_VT becomes virginia2.jpg">
            <a:extLst>
              <a:ext uri="{FF2B5EF4-FFF2-40B4-BE49-F238E27FC236}">
                <a16:creationId xmlns:a16="http://schemas.microsoft.com/office/drawing/2014/main" id="{BA2578F4-4BEB-44F4-ABB0-F2B053E997B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618305" y="3772710"/>
            <a:ext cx="931465" cy="1532551"/>
          </a:xfrm>
          <a:prstGeom prst="rect">
            <a:avLst/>
          </a:prstGeom>
        </p:spPr>
      </p:pic>
      <p:pic>
        <p:nvPicPr>
          <p:cNvPr id="19" name="Picture 18">
            <a:extLst>
              <a:ext uri="{FF2B5EF4-FFF2-40B4-BE49-F238E27FC236}">
                <a16:creationId xmlns:a16="http://schemas.microsoft.com/office/drawing/2014/main" id="{B4398965-A720-4F66-852E-BCA10A8CCA9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477000" y="4538599"/>
            <a:ext cx="975709" cy="869951"/>
          </a:xfrm>
          <a:prstGeom prst="rect">
            <a:avLst/>
          </a:prstGeom>
        </p:spPr>
      </p:pic>
      <p:pic>
        <p:nvPicPr>
          <p:cNvPr id="20" name="Picture 19" descr="3c - meeting sign.jpg">
            <a:extLst>
              <a:ext uri="{FF2B5EF4-FFF2-40B4-BE49-F238E27FC236}">
                <a16:creationId xmlns:a16="http://schemas.microsoft.com/office/drawing/2014/main" id="{6EBD0F5A-1DEF-406E-9AAA-F4FDD85615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896431" y="5420759"/>
            <a:ext cx="1027151" cy="1195536"/>
          </a:xfrm>
          <a:prstGeom prst="rect">
            <a:avLst/>
          </a:prstGeom>
          <a:ln>
            <a:solidFill>
              <a:srgbClr val="4B5A60"/>
            </a:solidFill>
          </a:ln>
        </p:spPr>
      </p:pic>
      <p:pic>
        <p:nvPicPr>
          <p:cNvPr id="21" name="Picture 20" descr="Macintosh HD:Users:gregoryberry:Desktop:conservation1.jpg">
            <a:extLst>
              <a:ext uri="{FF2B5EF4-FFF2-40B4-BE49-F238E27FC236}">
                <a16:creationId xmlns:a16="http://schemas.microsoft.com/office/drawing/2014/main" id="{74E25F6E-2DCE-4DE0-9722-B53C26D7FEF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95670" y="5408550"/>
            <a:ext cx="1095930" cy="1037455"/>
          </a:xfrm>
          <a:prstGeom prst="rect">
            <a:avLst/>
          </a:prstGeom>
          <a:noFill/>
          <a:ln>
            <a:noFill/>
          </a:ln>
        </p:spPr>
      </p:pic>
      <p:pic>
        <p:nvPicPr>
          <p:cNvPr id="22" name="Graphic 21" descr="Scales of Justice">
            <a:extLst>
              <a:ext uri="{FF2B5EF4-FFF2-40B4-BE49-F238E27FC236}">
                <a16:creationId xmlns:a16="http://schemas.microsoft.com/office/drawing/2014/main" id="{C185B726-17AE-4838-B2F4-6017D32F768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08207" y="3049532"/>
            <a:ext cx="1286104" cy="1286104"/>
          </a:xfrm>
          <a:prstGeom prst="rect">
            <a:avLst/>
          </a:prstGeom>
        </p:spPr>
      </p:pic>
      <p:pic>
        <p:nvPicPr>
          <p:cNvPr id="23" name="Picture 22">
            <a:extLst>
              <a:ext uri="{FF2B5EF4-FFF2-40B4-BE49-F238E27FC236}">
                <a16:creationId xmlns:a16="http://schemas.microsoft.com/office/drawing/2014/main" id="{467375F9-E7DA-436F-90C0-754A21236C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51446" y="3263336"/>
            <a:ext cx="828166" cy="1018748"/>
          </a:xfrm>
          <a:prstGeom prst="rect">
            <a:avLst/>
          </a:prstGeom>
        </p:spPr>
      </p:pic>
      <p:sp>
        <p:nvSpPr>
          <p:cNvPr id="24" name="Text Box 3">
            <a:extLst>
              <a:ext uri="{FF2B5EF4-FFF2-40B4-BE49-F238E27FC236}">
                <a16:creationId xmlns:a16="http://schemas.microsoft.com/office/drawing/2014/main" id="{9AA33CF2-882C-44AC-933F-894627F30402}"/>
              </a:ext>
            </a:extLst>
          </p:cNvPr>
          <p:cNvSpPr txBox="1">
            <a:spLocks noChangeArrowheads="1"/>
          </p:cNvSpPr>
          <p:nvPr/>
        </p:nvSpPr>
        <p:spPr bwMode="auto">
          <a:xfrm>
            <a:off x="2934905" y="3408125"/>
            <a:ext cx="2819400" cy="1200329"/>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Ecology,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Economy,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Community</a:t>
            </a:r>
            <a:endParaRPr kumimoji="0" lang="en-US" altLang="en-US" sz="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99213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50C8D36F-55A8-4CA2-B221-64ED198D1171}"/>
              </a:ext>
            </a:extLst>
          </p:cNvPr>
          <p:cNvSpPr/>
          <p:nvPr/>
        </p:nvSpPr>
        <p:spPr>
          <a:xfrm>
            <a:off x="1549770" y="797723"/>
            <a:ext cx="5589672" cy="5220804"/>
          </a:xfrm>
          <a:prstGeom prst="triangle">
            <a:avLst>
              <a:gd name="adj" fmla="val 50000"/>
            </a:avLst>
          </a:prstGeom>
          <a:solidFill>
            <a:schemeClr val="accent5">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 Box 2">
            <a:extLst>
              <a:ext uri="{FF2B5EF4-FFF2-40B4-BE49-F238E27FC236}">
                <a16:creationId xmlns:a16="http://schemas.microsoft.com/office/drawing/2014/main" id="{5B05FAD6-E1DD-4C50-A90E-A0F37D38A599}"/>
              </a:ext>
            </a:extLst>
          </p:cNvPr>
          <p:cNvSpPr txBox="1">
            <a:spLocks noChangeArrowheads="1"/>
          </p:cNvSpPr>
          <p:nvPr/>
        </p:nvSpPr>
        <p:spPr bwMode="auto">
          <a:xfrm>
            <a:off x="6195266" y="5461194"/>
            <a:ext cx="1648297"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Know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OPTIONS</a:t>
            </a:r>
            <a:endParaRPr kumimoji="0" lang="en-US" altLang="en-US" sz="900" b="0" i="0" u="none" strike="noStrike" cap="none" normalizeH="0" baseline="0" dirty="0">
              <a:ln>
                <a:noFill/>
              </a:ln>
              <a:solidFill>
                <a:schemeClr val="tx1"/>
              </a:solidFill>
              <a:effectLst/>
            </a:endParaRPr>
          </a:p>
        </p:txBody>
      </p:sp>
      <p:sp>
        <p:nvSpPr>
          <p:cNvPr id="4" name="Text Box 2">
            <a:extLst>
              <a:ext uri="{FF2B5EF4-FFF2-40B4-BE49-F238E27FC236}">
                <a16:creationId xmlns:a16="http://schemas.microsoft.com/office/drawing/2014/main" id="{D4F4E3BF-7F6F-4FE9-BADB-1D717FFDF2C7}"/>
              </a:ext>
            </a:extLst>
          </p:cNvPr>
          <p:cNvSpPr txBox="1">
            <a:spLocks noChangeArrowheads="1"/>
          </p:cNvSpPr>
          <p:nvPr/>
        </p:nvSpPr>
        <p:spPr bwMode="auto">
          <a:xfrm>
            <a:off x="822458" y="5404823"/>
            <a:ext cx="1454623"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Understand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CHANGE</a:t>
            </a:r>
            <a:endParaRPr kumimoji="0" lang="en-US" altLang="en-US" sz="900" b="0" i="0" u="none" strike="noStrike" cap="none" normalizeH="0" baseline="0" dirty="0">
              <a:ln>
                <a:noFill/>
              </a:ln>
              <a:solidFill>
                <a:schemeClr val="tx1"/>
              </a:solidFill>
              <a:effectLst/>
            </a:endParaRPr>
          </a:p>
        </p:txBody>
      </p:sp>
      <p:sp>
        <p:nvSpPr>
          <p:cNvPr id="5" name="Text Box 3">
            <a:extLst>
              <a:ext uri="{FF2B5EF4-FFF2-40B4-BE49-F238E27FC236}">
                <a16:creationId xmlns:a16="http://schemas.microsoft.com/office/drawing/2014/main" id="{E8B0F597-A069-4C07-AFFE-0EBCE805A251}"/>
              </a:ext>
            </a:extLst>
          </p:cNvPr>
          <p:cNvSpPr txBox="1">
            <a:spLocks noChangeArrowheads="1"/>
          </p:cNvSpPr>
          <p:nvPr/>
        </p:nvSpPr>
        <p:spPr bwMode="auto">
          <a:xfrm>
            <a:off x="2934905" y="3408125"/>
            <a:ext cx="2819400" cy="1200329"/>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Ecology,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Economy,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Community</a:t>
            </a:r>
            <a:endParaRPr kumimoji="0" lang="en-US" altLang="en-US" sz="600" b="0" i="0" u="none" strike="noStrike" cap="none" normalizeH="0" baseline="0" dirty="0">
              <a:ln>
                <a:noFill/>
              </a:ln>
              <a:solidFill>
                <a:schemeClr val="tx1"/>
              </a:solidFill>
              <a:effectLst/>
            </a:endParaRPr>
          </a:p>
        </p:txBody>
      </p:sp>
      <p:sp>
        <p:nvSpPr>
          <p:cNvPr id="6" name="Text Box 4">
            <a:extLst>
              <a:ext uri="{FF2B5EF4-FFF2-40B4-BE49-F238E27FC236}">
                <a16:creationId xmlns:a16="http://schemas.microsoft.com/office/drawing/2014/main" id="{4611272A-A794-4DB3-B7D5-EA4B2AF5A49F}"/>
              </a:ext>
            </a:extLst>
          </p:cNvPr>
          <p:cNvSpPr txBox="1">
            <a:spLocks noChangeArrowheads="1"/>
          </p:cNvSpPr>
          <p:nvPr/>
        </p:nvSpPr>
        <p:spPr bwMode="auto">
          <a:xfrm>
            <a:off x="3543160" y="395764"/>
            <a:ext cx="1602891" cy="1079093"/>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Connect to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endParaRPr kumimoji="0" lang="en-US" altLang="en-US" sz="900" b="0" i="0" u="none" strike="noStrike" cap="none" normalizeH="0" baseline="0" dirty="0">
              <a:ln>
                <a:noFill/>
              </a:ln>
              <a:solidFill>
                <a:schemeClr val="tx1"/>
              </a:solidFill>
              <a:effectLst/>
            </a:endParaRPr>
          </a:p>
        </p:txBody>
      </p:sp>
      <p:sp>
        <p:nvSpPr>
          <p:cNvPr id="9" name="Rectangle 9">
            <a:extLst>
              <a:ext uri="{FF2B5EF4-FFF2-40B4-BE49-F238E27FC236}">
                <a16:creationId xmlns:a16="http://schemas.microsoft.com/office/drawing/2014/main" id="{569CE259-DD96-426B-93FC-1A1DDA54D92D}"/>
              </a:ext>
            </a:extLst>
          </p:cNvPr>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1">
            <a:extLst>
              <a:ext uri="{FF2B5EF4-FFF2-40B4-BE49-F238E27FC236}">
                <a16:creationId xmlns:a16="http://schemas.microsoft.com/office/drawing/2014/main" id="{983E87AD-3822-473A-83A9-921311F422A9}"/>
              </a:ext>
            </a:extLst>
          </p:cNvPr>
          <p:cNvSpPr>
            <a:spLocks noChangeArrowheads="1"/>
          </p:cNvSpPr>
          <p:nvPr/>
        </p:nvSpPr>
        <p:spPr bwMode="auto">
          <a:xfrm>
            <a:off x="0" y="1371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4">
            <a:extLst>
              <a:ext uri="{FF2B5EF4-FFF2-40B4-BE49-F238E27FC236}">
                <a16:creationId xmlns:a16="http://schemas.microsoft.com/office/drawing/2014/main" id="{17764F95-C538-4204-9B5C-D4374D7BFFA9}"/>
              </a:ext>
            </a:extLst>
          </p:cNvPr>
          <p:cNvSpPr>
            <a:spLocks noChangeArrowheads="1"/>
          </p:cNvSpPr>
          <p:nvPr/>
        </p:nvSpPr>
        <p:spPr bwMode="auto">
          <a:xfrm>
            <a:off x="0" y="182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5EC8BFFB-CA9C-4AD6-8EB9-4EC5B1280650}"/>
              </a:ext>
            </a:extLst>
          </p:cNvPr>
          <p:cNvSpPr txBox="1"/>
          <p:nvPr/>
        </p:nvSpPr>
        <p:spPr>
          <a:xfrm>
            <a:off x="693633" y="1234950"/>
            <a:ext cx="2241272" cy="646331"/>
          </a:xfrm>
          <a:prstGeom prst="rect">
            <a:avLst/>
          </a:prstGeom>
          <a:noFill/>
        </p:spPr>
        <p:txBody>
          <a:bodyPr wrap="square" rtlCol="0">
            <a:spAutoFit/>
          </a:bodyPr>
          <a:lstStyle/>
          <a:p>
            <a:pPr algn="ctr"/>
            <a:r>
              <a:rPr lang="en-US" sz="3600" b="1" dirty="0">
                <a:latin typeface="Calibri" panose="020F0502020204030204" pitchFamily="34" charset="0"/>
                <a:ea typeface="Calibri" panose="020F0502020204030204" pitchFamily="34" charset="0"/>
                <a:cs typeface="Times New Roman" panose="02020603050405020304" pitchFamily="18" charset="0"/>
              </a:rPr>
              <a:t>Science?</a:t>
            </a:r>
            <a:endParaRPr lang="en-US" sz="3600" dirty="0"/>
          </a:p>
        </p:txBody>
      </p:sp>
      <p:sp>
        <p:nvSpPr>
          <p:cNvPr id="13" name="TextBox 12">
            <a:extLst>
              <a:ext uri="{FF2B5EF4-FFF2-40B4-BE49-F238E27FC236}">
                <a16:creationId xmlns:a16="http://schemas.microsoft.com/office/drawing/2014/main" id="{99990A26-D777-48BF-8C8A-2C06ACDCACFB}"/>
              </a:ext>
            </a:extLst>
          </p:cNvPr>
          <p:cNvSpPr txBox="1"/>
          <p:nvPr/>
        </p:nvSpPr>
        <p:spPr>
          <a:xfrm>
            <a:off x="6019800" y="1188784"/>
            <a:ext cx="2344092" cy="1077218"/>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Human Connections</a:t>
            </a:r>
            <a:endParaRPr lang="en-US" sz="3200" dirty="0"/>
          </a:p>
        </p:txBody>
      </p:sp>
      <p:sp>
        <p:nvSpPr>
          <p:cNvPr id="26" name="Oval 25">
            <a:extLst>
              <a:ext uri="{FF2B5EF4-FFF2-40B4-BE49-F238E27FC236}">
                <a16:creationId xmlns:a16="http://schemas.microsoft.com/office/drawing/2014/main" id="{31C79E22-49A2-46A0-901A-E33DB86F79F2}"/>
              </a:ext>
            </a:extLst>
          </p:cNvPr>
          <p:cNvSpPr/>
          <p:nvPr/>
        </p:nvSpPr>
        <p:spPr>
          <a:xfrm>
            <a:off x="5867400" y="914400"/>
            <a:ext cx="2693332" cy="1676400"/>
          </a:xfrm>
          <a:prstGeom prst="ellipse">
            <a:avLst/>
          </a:prstGeom>
          <a:noFill/>
          <a:ln w="920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77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B9431D71-B607-41D8-9F31-0CE4D87A3A33}"/>
              </a:ext>
            </a:extLst>
          </p:cNvPr>
          <p:cNvSpPr/>
          <p:nvPr/>
        </p:nvSpPr>
        <p:spPr>
          <a:xfrm>
            <a:off x="1549770" y="797723"/>
            <a:ext cx="5589672" cy="5220804"/>
          </a:xfrm>
          <a:prstGeom prst="triangle">
            <a:avLst>
              <a:gd name="adj" fmla="val 50000"/>
            </a:avLst>
          </a:prstGeom>
          <a:solidFill>
            <a:schemeClr val="accent5">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3">
            <a:extLst>
              <a:ext uri="{FF2B5EF4-FFF2-40B4-BE49-F238E27FC236}">
                <a16:creationId xmlns:a16="http://schemas.microsoft.com/office/drawing/2014/main" id="{6E45295D-EA91-4E2F-9334-663EC03BA6BF}"/>
              </a:ext>
            </a:extLst>
          </p:cNvPr>
          <p:cNvSpPr txBox="1">
            <a:spLocks noChangeArrowheads="1"/>
          </p:cNvSpPr>
          <p:nvPr/>
        </p:nvSpPr>
        <p:spPr bwMode="auto">
          <a:xfrm>
            <a:off x="2934905" y="3408125"/>
            <a:ext cx="2819400" cy="1200329"/>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Ecology,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Economy,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Community</a:t>
            </a:r>
            <a:endParaRPr kumimoji="0" lang="en-US" altLang="en-US" sz="600" b="0" i="0" u="none" strike="noStrike" cap="none" normalizeH="0" baseline="0" dirty="0">
              <a:ln>
                <a:noFill/>
              </a:ln>
              <a:solidFill>
                <a:schemeClr val="tx1"/>
              </a:solidFill>
              <a:effectLst/>
            </a:endParaRPr>
          </a:p>
        </p:txBody>
      </p:sp>
      <p:sp>
        <p:nvSpPr>
          <p:cNvPr id="8" name="TextBox 7">
            <a:extLst>
              <a:ext uri="{FF2B5EF4-FFF2-40B4-BE49-F238E27FC236}">
                <a16:creationId xmlns:a16="http://schemas.microsoft.com/office/drawing/2014/main" id="{7EDC54CF-C28C-49A8-A8F4-3084BC5F8BB7}"/>
              </a:ext>
            </a:extLst>
          </p:cNvPr>
          <p:cNvSpPr txBox="1"/>
          <p:nvPr/>
        </p:nvSpPr>
        <p:spPr>
          <a:xfrm>
            <a:off x="377787" y="547085"/>
            <a:ext cx="2581681" cy="1384995"/>
          </a:xfrm>
          <a:prstGeom prst="rect">
            <a:avLst/>
          </a:prstGeom>
          <a:noFill/>
        </p:spPr>
        <p:txBody>
          <a:bodyPr wrap="square" rtlCol="0">
            <a:spAutoFit/>
          </a:bodyPr>
          <a:lstStyle/>
          <a:p>
            <a:pPr algn="ctr"/>
            <a:r>
              <a:rPr lang="en-US" sz="2800" b="1" dirty="0">
                <a:solidFill>
                  <a:srgbClr val="C00000"/>
                </a:solidFill>
              </a:rPr>
              <a:t>Rare Species</a:t>
            </a:r>
          </a:p>
          <a:p>
            <a:pPr algn="ctr"/>
            <a:endParaRPr lang="en-US" sz="2800" b="1" dirty="0">
              <a:solidFill>
                <a:srgbClr val="C00000"/>
              </a:solidFill>
            </a:endParaRPr>
          </a:p>
          <a:p>
            <a:pPr algn="ctr"/>
            <a:r>
              <a:rPr lang="en-US" sz="2800" b="1" dirty="0">
                <a:solidFill>
                  <a:srgbClr val="C00000"/>
                </a:solidFill>
              </a:rPr>
              <a:t>Wetlands</a:t>
            </a:r>
          </a:p>
        </p:txBody>
      </p:sp>
      <p:sp>
        <p:nvSpPr>
          <p:cNvPr id="16" name="Text Box 2">
            <a:extLst>
              <a:ext uri="{FF2B5EF4-FFF2-40B4-BE49-F238E27FC236}">
                <a16:creationId xmlns:a16="http://schemas.microsoft.com/office/drawing/2014/main" id="{387B3C77-A714-4DEC-B365-75D6CE3F4DC8}"/>
              </a:ext>
            </a:extLst>
          </p:cNvPr>
          <p:cNvSpPr txBox="1">
            <a:spLocks noChangeArrowheads="1"/>
          </p:cNvSpPr>
          <p:nvPr/>
        </p:nvSpPr>
        <p:spPr bwMode="auto">
          <a:xfrm>
            <a:off x="6238335" y="5562600"/>
            <a:ext cx="1648297"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Know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OPTIONS</a:t>
            </a:r>
            <a:endParaRPr kumimoji="0" lang="en-US" altLang="en-US" sz="900" b="0" i="0" u="none" strike="noStrike" cap="none" normalizeH="0" baseline="0" dirty="0">
              <a:ln>
                <a:noFill/>
              </a:ln>
              <a:solidFill>
                <a:schemeClr val="tx1"/>
              </a:solidFill>
              <a:effectLst/>
            </a:endParaRPr>
          </a:p>
        </p:txBody>
      </p:sp>
      <p:sp>
        <p:nvSpPr>
          <p:cNvPr id="17" name="Text Box 2">
            <a:extLst>
              <a:ext uri="{FF2B5EF4-FFF2-40B4-BE49-F238E27FC236}">
                <a16:creationId xmlns:a16="http://schemas.microsoft.com/office/drawing/2014/main" id="{A69CF24E-99AE-4A82-9749-17DACB09F280}"/>
              </a:ext>
            </a:extLst>
          </p:cNvPr>
          <p:cNvSpPr txBox="1">
            <a:spLocks noChangeArrowheads="1"/>
          </p:cNvSpPr>
          <p:nvPr/>
        </p:nvSpPr>
        <p:spPr bwMode="auto">
          <a:xfrm>
            <a:off x="822458" y="5404823"/>
            <a:ext cx="1454623"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Understand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CHANGE</a:t>
            </a:r>
            <a:endParaRPr kumimoji="0" lang="en-US" altLang="en-US" sz="900" b="0" i="0" u="none" strike="noStrike" cap="none" normalizeH="0" baseline="0" dirty="0">
              <a:ln>
                <a:noFill/>
              </a:ln>
              <a:solidFill>
                <a:schemeClr val="tx1"/>
              </a:solidFill>
              <a:effectLst/>
            </a:endParaRPr>
          </a:p>
        </p:txBody>
      </p:sp>
      <p:sp>
        <p:nvSpPr>
          <p:cNvPr id="18" name="Text Box 4">
            <a:extLst>
              <a:ext uri="{FF2B5EF4-FFF2-40B4-BE49-F238E27FC236}">
                <a16:creationId xmlns:a16="http://schemas.microsoft.com/office/drawing/2014/main" id="{BB721E6C-C325-4E8E-BB12-E57E9CC11458}"/>
              </a:ext>
            </a:extLst>
          </p:cNvPr>
          <p:cNvSpPr txBox="1">
            <a:spLocks noChangeArrowheads="1"/>
          </p:cNvSpPr>
          <p:nvPr/>
        </p:nvSpPr>
        <p:spPr bwMode="auto">
          <a:xfrm>
            <a:off x="3543159" y="132858"/>
            <a:ext cx="1602891" cy="1079093"/>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Connect to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endParaRPr kumimoji="0" lang="en-US" altLang="en-US" sz="9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6088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2222E-6 2.96296E-6 L 0.30833 0.07592 " pathEditMode="relative" rAng="0" ptsTypes="AA">
                                      <p:cBhvr>
                                        <p:cTn id="10" dur="2000" fill="hold"/>
                                        <p:tgtEl>
                                          <p:spTgt spid="8"/>
                                        </p:tgtEl>
                                        <p:attrNameLst>
                                          <p:attrName>ppt_x</p:attrName>
                                          <p:attrName>ppt_y</p:attrName>
                                        </p:attrNameLst>
                                      </p:cBhvr>
                                      <p:rCtr x="15417" y="379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3" nodeType="clickEffect">
                                  <p:stCondLst>
                                    <p:cond delay="0"/>
                                  </p:stCondLst>
                                  <p:childTnLst>
                                    <p:animMotion origin="layout" path="M 0.30833 0.07592 L 0.15468 0.63032 " pathEditMode="relative" rAng="0" ptsTypes="AA">
                                      <p:cBhvr>
                                        <p:cTn id="14" dur="2000" fill="hold"/>
                                        <p:tgtEl>
                                          <p:spTgt spid="8"/>
                                        </p:tgtEl>
                                        <p:attrNameLst>
                                          <p:attrName>ppt_x</p:attrName>
                                          <p:attrName>ppt_y</p:attrName>
                                        </p:attrNameLst>
                                      </p:cBhvr>
                                      <p:rCtr x="-7691" y="277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4" nodeType="clickEffect">
                                  <p:stCondLst>
                                    <p:cond delay="0"/>
                                  </p:stCondLst>
                                  <p:childTnLst>
                                    <p:animMotion origin="layout" path="M 0.15469 0.63032 L 0.59826 0.5081 " pathEditMode="relative" rAng="0" ptsTypes="AA">
                                      <p:cBhvr>
                                        <p:cTn id="18" dur="2000" fill="hold"/>
                                        <p:tgtEl>
                                          <p:spTgt spid="8"/>
                                        </p:tgtEl>
                                        <p:attrNameLst>
                                          <p:attrName>ppt_x</p:attrName>
                                          <p:attrName>ppt_y</p:attrName>
                                        </p:attrNameLst>
                                      </p:cBhvr>
                                      <p:rCtr x="22517" y="-516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5" nodeType="clickEffect">
                                  <p:stCondLst>
                                    <p:cond delay="0"/>
                                  </p:stCondLst>
                                  <p:childTnLst>
                                    <p:animMotion origin="layout" path="M 0.59826 0.5081 L 0.5342 0.3081 " pathEditMode="relative" rAng="0" ptsTypes="AA">
                                      <p:cBhvr>
                                        <p:cTn id="22" dur="2000" fill="hold"/>
                                        <p:tgtEl>
                                          <p:spTgt spid="8"/>
                                        </p:tgtEl>
                                        <p:attrNameLst>
                                          <p:attrName>ppt_x</p:attrName>
                                          <p:attrName>ppt_y</p:attrName>
                                        </p:attrNameLst>
                                      </p:cBhvr>
                                      <p:rCtr x="-3212"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3"/>
      <p:bldP spid="8" grpId="4"/>
      <p:bldP spid="8" grpId="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B9431D71-B607-41D8-9F31-0CE4D87A3A33}"/>
              </a:ext>
            </a:extLst>
          </p:cNvPr>
          <p:cNvSpPr/>
          <p:nvPr/>
        </p:nvSpPr>
        <p:spPr>
          <a:xfrm>
            <a:off x="1549770" y="797723"/>
            <a:ext cx="5589672" cy="5220804"/>
          </a:xfrm>
          <a:prstGeom prst="triangle">
            <a:avLst>
              <a:gd name="adj" fmla="val 50000"/>
            </a:avLst>
          </a:prstGeom>
          <a:solidFill>
            <a:schemeClr val="accent5">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3">
            <a:extLst>
              <a:ext uri="{FF2B5EF4-FFF2-40B4-BE49-F238E27FC236}">
                <a16:creationId xmlns:a16="http://schemas.microsoft.com/office/drawing/2014/main" id="{6E45295D-EA91-4E2F-9334-663EC03BA6BF}"/>
              </a:ext>
            </a:extLst>
          </p:cNvPr>
          <p:cNvSpPr txBox="1">
            <a:spLocks noChangeArrowheads="1"/>
          </p:cNvSpPr>
          <p:nvPr/>
        </p:nvSpPr>
        <p:spPr bwMode="auto">
          <a:xfrm>
            <a:off x="2934905" y="3408125"/>
            <a:ext cx="2819400" cy="1200329"/>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Ecology,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Economy,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Community</a:t>
            </a:r>
            <a:endParaRPr kumimoji="0" lang="en-US" altLang="en-US" sz="6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8473F4F4-A856-4613-A8B2-053ACE5179C8}"/>
              </a:ext>
            </a:extLst>
          </p:cNvPr>
          <p:cNvSpPr txBox="1"/>
          <p:nvPr/>
        </p:nvSpPr>
        <p:spPr>
          <a:xfrm>
            <a:off x="121435" y="1426097"/>
            <a:ext cx="3094383" cy="523220"/>
          </a:xfrm>
          <a:prstGeom prst="rect">
            <a:avLst/>
          </a:prstGeom>
          <a:noFill/>
        </p:spPr>
        <p:txBody>
          <a:bodyPr wrap="square" rtlCol="0">
            <a:spAutoFit/>
          </a:bodyPr>
          <a:lstStyle/>
          <a:p>
            <a:pPr algn="ctr"/>
            <a:r>
              <a:rPr lang="en-US" sz="2800" b="1" dirty="0">
                <a:solidFill>
                  <a:srgbClr val="C00000"/>
                </a:solidFill>
              </a:rPr>
              <a:t>Fragmentation</a:t>
            </a:r>
          </a:p>
        </p:txBody>
      </p:sp>
      <p:sp>
        <p:nvSpPr>
          <p:cNvPr id="11" name="TextBox 10">
            <a:extLst>
              <a:ext uri="{FF2B5EF4-FFF2-40B4-BE49-F238E27FC236}">
                <a16:creationId xmlns:a16="http://schemas.microsoft.com/office/drawing/2014/main" id="{C8404B7F-040F-4CF0-AC7E-90D845C75222}"/>
              </a:ext>
            </a:extLst>
          </p:cNvPr>
          <p:cNvSpPr txBox="1"/>
          <p:nvPr/>
        </p:nvSpPr>
        <p:spPr>
          <a:xfrm>
            <a:off x="121435" y="1872373"/>
            <a:ext cx="3094383" cy="1384995"/>
          </a:xfrm>
          <a:prstGeom prst="rect">
            <a:avLst/>
          </a:prstGeom>
          <a:noFill/>
        </p:spPr>
        <p:txBody>
          <a:bodyPr wrap="square" rtlCol="0">
            <a:spAutoFit/>
          </a:bodyPr>
          <a:lstStyle/>
          <a:p>
            <a:pPr algn="ctr"/>
            <a:endParaRPr lang="en-US" sz="2800" b="1" dirty="0">
              <a:solidFill>
                <a:srgbClr val="C00000"/>
              </a:solidFill>
            </a:endParaRPr>
          </a:p>
          <a:p>
            <a:pPr algn="ctr"/>
            <a:r>
              <a:rPr lang="en-US" sz="2800" b="1" dirty="0">
                <a:solidFill>
                  <a:srgbClr val="C00000"/>
                </a:solidFill>
              </a:rPr>
              <a:t>Development Trends</a:t>
            </a:r>
          </a:p>
        </p:txBody>
      </p:sp>
      <p:sp>
        <p:nvSpPr>
          <p:cNvPr id="16" name="Text Box 2">
            <a:extLst>
              <a:ext uri="{FF2B5EF4-FFF2-40B4-BE49-F238E27FC236}">
                <a16:creationId xmlns:a16="http://schemas.microsoft.com/office/drawing/2014/main" id="{387B3C77-A714-4DEC-B365-75D6CE3F4DC8}"/>
              </a:ext>
            </a:extLst>
          </p:cNvPr>
          <p:cNvSpPr txBox="1">
            <a:spLocks noChangeArrowheads="1"/>
          </p:cNvSpPr>
          <p:nvPr/>
        </p:nvSpPr>
        <p:spPr bwMode="auto">
          <a:xfrm>
            <a:off x="6238335" y="5562600"/>
            <a:ext cx="1648297"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Know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OPTIONS</a:t>
            </a:r>
            <a:endParaRPr kumimoji="0" lang="en-US" altLang="en-US" sz="900" b="0" i="0" u="none" strike="noStrike" cap="none" normalizeH="0" baseline="0" dirty="0">
              <a:ln>
                <a:noFill/>
              </a:ln>
              <a:solidFill>
                <a:schemeClr val="tx1"/>
              </a:solidFill>
              <a:effectLst/>
            </a:endParaRPr>
          </a:p>
        </p:txBody>
      </p:sp>
      <p:sp>
        <p:nvSpPr>
          <p:cNvPr id="17" name="Text Box 2">
            <a:extLst>
              <a:ext uri="{FF2B5EF4-FFF2-40B4-BE49-F238E27FC236}">
                <a16:creationId xmlns:a16="http://schemas.microsoft.com/office/drawing/2014/main" id="{A69CF24E-99AE-4A82-9749-17DACB09F280}"/>
              </a:ext>
            </a:extLst>
          </p:cNvPr>
          <p:cNvSpPr txBox="1">
            <a:spLocks noChangeArrowheads="1"/>
          </p:cNvSpPr>
          <p:nvPr/>
        </p:nvSpPr>
        <p:spPr bwMode="auto">
          <a:xfrm>
            <a:off x="822458" y="5404823"/>
            <a:ext cx="1454623"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Understand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CHANGE</a:t>
            </a:r>
            <a:endParaRPr kumimoji="0" lang="en-US" altLang="en-US" sz="900" b="0" i="0" u="none" strike="noStrike" cap="none" normalizeH="0" baseline="0" dirty="0">
              <a:ln>
                <a:noFill/>
              </a:ln>
              <a:solidFill>
                <a:schemeClr val="tx1"/>
              </a:solidFill>
              <a:effectLst/>
            </a:endParaRPr>
          </a:p>
        </p:txBody>
      </p:sp>
      <p:sp>
        <p:nvSpPr>
          <p:cNvPr id="18" name="Text Box 4">
            <a:extLst>
              <a:ext uri="{FF2B5EF4-FFF2-40B4-BE49-F238E27FC236}">
                <a16:creationId xmlns:a16="http://schemas.microsoft.com/office/drawing/2014/main" id="{BB721E6C-C325-4E8E-BB12-E57E9CC11458}"/>
              </a:ext>
            </a:extLst>
          </p:cNvPr>
          <p:cNvSpPr txBox="1">
            <a:spLocks noChangeArrowheads="1"/>
          </p:cNvSpPr>
          <p:nvPr/>
        </p:nvSpPr>
        <p:spPr bwMode="auto">
          <a:xfrm>
            <a:off x="3543159" y="132858"/>
            <a:ext cx="1602891" cy="1079093"/>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Connect to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endParaRPr kumimoji="0" lang="en-US" altLang="en-US" sz="9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50866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72222E-6 -4.81481E-6 L 0.0092 0.49051 " pathEditMode="relative" rAng="0" ptsTypes="AA">
                                      <p:cBhvr>
                                        <p:cTn id="12" dur="2000" fill="hold"/>
                                        <p:tgtEl>
                                          <p:spTgt spid="9"/>
                                        </p:tgtEl>
                                        <p:attrNameLst>
                                          <p:attrName>ppt_x</p:attrName>
                                          <p:attrName>ppt_y</p:attrName>
                                        </p:attrNameLst>
                                      </p:cBhvr>
                                      <p:rCtr x="451" y="24514"/>
                                    </p:animMotion>
                                  </p:childTnLst>
                                </p:cTn>
                              </p:par>
                              <p:par>
                                <p:cTn id="13" presetID="42" presetClass="path" presetSubtype="0" accel="50000" decel="50000" fill="hold" grpId="0" nodeType="withEffect">
                                  <p:stCondLst>
                                    <p:cond delay="0"/>
                                  </p:stCondLst>
                                  <p:childTnLst>
                                    <p:animMotion origin="layout" path="M 4.72222E-6 -2.59259E-6 L 0.19479 0.51482 " pathEditMode="relative" rAng="0" ptsTypes="AA">
                                      <p:cBhvr>
                                        <p:cTn id="14" dur="2000" fill="hold"/>
                                        <p:tgtEl>
                                          <p:spTgt spid="11"/>
                                        </p:tgtEl>
                                        <p:attrNameLst>
                                          <p:attrName>ppt_x</p:attrName>
                                          <p:attrName>ppt_y</p:attrName>
                                        </p:attrNameLst>
                                      </p:cBhvr>
                                      <p:rCtr x="9740" y="25741"/>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3"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42" presetClass="path" presetSubtype="0" accel="50000" decel="50000" fill="hold" grpId="3" nodeType="withEffect">
                                  <p:stCondLst>
                                    <p:cond delay="0"/>
                                  </p:stCondLst>
                                  <p:childTnLst>
                                    <p:animMotion origin="layout" path="M 0.0092 0.49051 L 0.30086 -0.01273 " pathEditMode="relative" rAng="0" ptsTypes="AA">
                                      <p:cBhvr>
                                        <p:cTn id="20" dur="2000" fill="hold"/>
                                        <p:tgtEl>
                                          <p:spTgt spid="9"/>
                                        </p:tgtEl>
                                        <p:attrNameLst>
                                          <p:attrName>ppt_x</p:attrName>
                                          <p:attrName>ppt_y</p:attrName>
                                        </p:attrNameLst>
                                      </p:cBhvr>
                                      <p:rCtr x="14583" y="-25000"/>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4" nodeType="clickEffect">
                                  <p:stCondLst>
                                    <p:cond delay="0"/>
                                  </p:stCondLst>
                                  <p:childTnLst>
                                    <p:animMotion origin="layout" path="M 0.30087 -0.01273 L 0.59826 0.51042 " pathEditMode="relative" rAng="0" ptsTypes="AA">
                                      <p:cBhvr>
                                        <p:cTn id="24" dur="2000" fill="hold"/>
                                        <p:tgtEl>
                                          <p:spTgt spid="9"/>
                                        </p:tgtEl>
                                        <p:attrNameLst>
                                          <p:attrName>ppt_x</p:attrName>
                                          <p:attrName>ppt_y</p:attrName>
                                        </p:attrNameLst>
                                      </p:cBhvr>
                                      <p:rCtr x="15417" y="26157"/>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5" nodeType="clickEffect">
                                  <p:stCondLst>
                                    <p:cond delay="0"/>
                                  </p:stCondLst>
                                  <p:childTnLst>
                                    <p:animMotion origin="layout" path="M 0.59826 0.51042 L 0.46579 0.2095 " pathEditMode="relative" rAng="0" ptsTypes="AA">
                                      <p:cBhvr>
                                        <p:cTn id="28" dur="2000" fill="hold"/>
                                        <p:tgtEl>
                                          <p:spTgt spid="9"/>
                                        </p:tgtEl>
                                        <p:attrNameLst>
                                          <p:attrName>ppt_x</p:attrName>
                                          <p:attrName>ppt_y</p:attrName>
                                        </p:attrNameLst>
                                      </p:cBhvr>
                                      <p:rCtr x="-6632" y="-1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3"/>
      <p:bldP spid="9" grpId="4"/>
      <p:bldP spid="9" grpId="5"/>
      <p:bldP spid="11" grpId="0"/>
      <p:bldP spid="11" grpId="1"/>
      <p:bldP spid="11"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B9431D71-B607-41D8-9F31-0CE4D87A3A33}"/>
              </a:ext>
            </a:extLst>
          </p:cNvPr>
          <p:cNvSpPr/>
          <p:nvPr/>
        </p:nvSpPr>
        <p:spPr>
          <a:xfrm>
            <a:off x="1549770" y="797723"/>
            <a:ext cx="5589672" cy="5220804"/>
          </a:xfrm>
          <a:prstGeom prst="triangle">
            <a:avLst>
              <a:gd name="adj" fmla="val 50000"/>
            </a:avLst>
          </a:prstGeom>
          <a:solidFill>
            <a:schemeClr val="accent5">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3">
            <a:extLst>
              <a:ext uri="{FF2B5EF4-FFF2-40B4-BE49-F238E27FC236}">
                <a16:creationId xmlns:a16="http://schemas.microsoft.com/office/drawing/2014/main" id="{6E45295D-EA91-4E2F-9334-663EC03BA6BF}"/>
              </a:ext>
            </a:extLst>
          </p:cNvPr>
          <p:cNvSpPr txBox="1">
            <a:spLocks noChangeArrowheads="1"/>
          </p:cNvSpPr>
          <p:nvPr/>
        </p:nvSpPr>
        <p:spPr bwMode="auto">
          <a:xfrm>
            <a:off x="2934905" y="3408125"/>
            <a:ext cx="2819400" cy="1200329"/>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Ecology,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Economy,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Community</a:t>
            </a:r>
            <a:endParaRPr kumimoji="0" lang="en-US" altLang="en-US" sz="600" b="0" i="0" u="none" strike="noStrike" cap="none" normalizeH="0" baseline="0" dirty="0">
              <a:ln>
                <a:noFill/>
              </a:ln>
              <a:solidFill>
                <a:schemeClr val="tx1"/>
              </a:solidFill>
              <a:effectLst/>
            </a:endParaRPr>
          </a:p>
        </p:txBody>
      </p:sp>
      <p:sp>
        <p:nvSpPr>
          <p:cNvPr id="12" name="TextBox 11">
            <a:extLst>
              <a:ext uri="{FF2B5EF4-FFF2-40B4-BE49-F238E27FC236}">
                <a16:creationId xmlns:a16="http://schemas.microsoft.com/office/drawing/2014/main" id="{8239EAA3-5E6D-4603-A04A-79F931EDE981}"/>
              </a:ext>
            </a:extLst>
          </p:cNvPr>
          <p:cNvSpPr txBox="1"/>
          <p:nvPr/>
        </p:nvSpPr>
        <p:spPr>
          <a:xfrm>
            <a:off x="381000" y="1423868"/>
            <a:ext cx="2704715" cy="523220"/>
          </a:xfrm>
          <a:prstGeom prst="rect">
            <a:avLst/>
          </a:prstGeom>
          <a:noFill/>
        </p:spPr>
        <p:txBody>
          <a:bodyPr wrap="square" rtlCol="0">
            <a:spAutoFit/>
          </a:bodyPr>
          <a:lstStyle/>
          <a:p>
            <a:pPr algn="ctr"/>
            <a:r>
              <a:rPr lang="en-US" sz="2800" b="1" dirty="0">
                <a:solidFill>
                  <a:srgbClr val="C00000"/>
                </a:solidFill>
              </a:rPr>
              <a:t>Zoning</a:t>
            </a:r>
          </a:p>
        </p:txBody>
      </p:sp>
      <p:sp>
        <p:nvSpPr>
          <p:cNvPr id="16" name="Text Box 2">
            <a:extLst>
              <a:ext uri="{FF2B5EF4-FFF2-40B4-BE49-F238E27FC236}">
                <a16:creationId xmlns:a16="http://schemas.microsoft.com/office/drawing/2014/main" id="{387B3C77-A714-4DEC-B365-75D6CE3F4DC8}"/>
              </a:ext>
            </a:extLst>
          </p:cNvPr>
          <p:cNvSpPr txBox="1">
            <a:spLocks noChangeArrowheads="1"/>
          </p:cNvSpPr>
          <p:nvPr/>
        </p:nvSpPr>
        <p:spPr bwMode="auto">
          <a:xfrm>
            <a:off x="6238335" y="5562600"/>
            <a:ext cx="1648297"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Know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OPTIONS</a:t>
            </a:r>
            <a:endParaRPr kumimoji="0" lang="en-US" altLang="en-US" sz="900" b="0" i="0" u="none" strike="noStrike" cap="none" normalizeH="0" baseline="0" dirty="0">
              <a:ln>
                <a:noFill/>
              </a:ln>
              <a:solidFill>
                <a:schemeClr val="tx1"/>
              </a:solidFill>
              <a:effectLst/>
            </a:endParaRPr>
          </a:p>
        </p:txBody>
      </p:sp>
      <p:sp>
        <p:nvSpPr>
          <p:cNvPr id="17" name="Text Box 2">
            <a:extLst>
              <a:ext uri="{FF2B5EF4-FFF2-40B4-BE49-F238E27FC236}">
                <a16:creationId xmlns:a16="http://schemas.microsoft.com/office/drawing/2014/main" id="{A69CF24E-99AE-4A82-9749-17DACB09F280}"/>
              </a:ext>
            </a:extLst>
          </p:cNvPr>
          <p:cNvSpPr txBox="1">
            <a:spLocks noChangeArrowheads="1"/>
          </p:cNvSpPr>
          <p:nvPr/>
        </p:nvSpPr>
        <p:spPr bwMode="auto">
          <a:xfrm>
            <a:off x="822458" y="5404823"/>
            <a:ext cx="1454623"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Understand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CHANGE</a:t>
            </a:r>
            <a:endParaRPr kumimoji="0" lang="en-US" altLang="en-US" sz="900" b="0" i="0" u="none" strike="noStrike" cap="none" normalizeH="0" baseline="0" dirty="0">
              <a:ln>
                <a:noFill/>
              </a:ln>
              <a:solidFill>
                <a:schemeClr val="tx1"/>
              </a:solidFill>
              <a:effectLst/>
            </a:endParaRPr>
          </a:p>
        </p:txBody>
      </p:sp>
      <p:sp>
        <p:nvSpPr>
          <p:cNvPr id="18" name="Text Box 4">
            <a:extLst>
              <a:ext uri="{FF2B5EF4-FFF2-40B4-BE49-F238E27FC236}">
                <a16:creationId xmlns:a16="http://schemas.microsoft.com/office/drawing/2014/main" id="{BB721E6C-C325-4E8E-BB12-E57E9CC11458}"/>
              </a:ext>
            </a:extLst>
          </p:cNvPr>
          <p:cNvSpPr txBox="1">
            <a:spLocks noChangeArrowheads="1"/>
          </p:cNvSpPr>
          <p:nvPr/>
        </p:nvSpPr>
        <p:spPr bwMode="auto">
          <a:xfrm>
            <a:off x="3543159" y="132858"/>
            <a:ext cx="1602891" cy="1079093"/>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Connect to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endParaRPr kumimoji="0" lang="en-US" altLang="en-US" sz="9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0214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33333E-6 L 0.59115 0.51065 " pathEditMode="relative" rAng="0" ptsTypes="AA">
                                      <p:cBhvr>
                                        <p:cTn id="10" dur="2000" fill="hold"/>
                                        <p:tgtEl>
                                          <p:spTgt spid="12"/>
                                        </p:tgtEl>
                                        <p:attrNameLst>
                                          <p:attrName>ppt_x</p:attrName>
                                          <p:attrName>ppt_y</p:attrName>
                                        </p:attrNameLst>
                                      </p:cBhvr>
                                      <p:rCtr x="29549" y="2553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59115 0.51065 L 0.13143 0.56528 " pathEditMode="relative" rAng="0" ptsTypes="AA">
                                      <p:cBhvr>
                                        <p:cTn id="14" dur="2000" fill="hold"/>
                                        <p:tgtEl>
                                          <p:spTgt spid="12"/>
                                        </p:tgtEl>
                                        <p:attrNameLst>
                                          <p:attrName>ppt_x</p:attrName>
                                          <p:attrName>ppt_y</p:attrName>
                                        </p:attrNameLst>
                                      </p:cBhvr>
                                      <p:rCtr x="-22986" y="21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13143 0.56528 L 0.2757 -0.02361 " pathEditMode="relative" rAng="0" ptsTypes="AA">
                                      <p:cBhvr>
                                        <p:cTn id="18" dur="2000" fill="hold"/>
                                        <p:tgtEl>
                                          <p:spTgt spid="12"/>
                                        </p:tgtEl>
                                        <p:attrNameLst>
                                          <p:attrName>ppt_x</p:attrName>
                                          <p:attrName>ppt_y</p:attrName>
                                        </p:attrNameLst>
                                      </p:cBhvr>
                                      <p:rCtr x="7205" y="-294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4" nodeType="clickEffect">
                                  <p:stCondLst>
                                    <p:cond delay="0"/>
                                  </p:stCondLst>
                                  <p:childTnLst>
                                    <p:animMotion origin="layout" path="M 0.2757 -0.02361 L 0.2757 0.19653 " pathEditMode="relative" rAng="0" ptsTypes="AA">
                                      <p:cBhvr>
                                        <p:cTn id="22" dur="2000" fill="hold"/>
                                        <p:tgtEl>
                                          <p:spTgt spid="12"/>
                                        </p:tgtEl>
                                        <p:attrNameLst>
                                          <p:attrName>ppt_x</p:attrName>
                                          <p:attrName>ppt_y</p:attrName>
                                        </p:attrNameLst>
                                      </p:cBhvr>
                                      <p:rCtr x="0" y="10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2" grpId="4"/>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B9431D71-B607-41D8-9F31-0CE4D87A3A33}"/>
              </a:ext>
            </a:extLst>
          </p:cNvPr>
          <p:cNvSpPr/>
          <p:nvPr/>
        </p:nvSpPr>
        <p:spPr>
          <a:xfrm>
            <a:off x="1549770" y="797723"/>
            <a:ext cx="5589672" cy="5220804"/>
          </a:xfrm>
          <a:prstGeom prst="triangle">
            <a:avLst>
              <a:gd name="adj" fmla="val 50000"/>
            </a:avLst>
          </a:prstGeom>
          <a:solidFill>
            <a:schemeClr val="accent5">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3">
            <a:extLst>
              <a:ext uri="{FF2B5EF4-FFF2-40B4-BE49-F238E27FC236}">
                <a16:creationId xmlns:a16="http://schemas.microsoft.com/office/drawing/2014/main" id="{6E45295D-EA91-4E2F-9334-663EC03BA6BF}"/>
              </a:ext>
            </a:extLst>
          </p:cNvPr>
          <p:cNvSpPr txBox="1">
            <a:spLocks noChangeArrowheads="1"/>
          </p:cNvSpPr>
          <p:nvPr/>
        </p:nvSpPr>
        <p:spPr bwMode="auto">
          <a:xfrm>
            <a:off x="2934905" y="3408125"/>
            <a:ext cx="2819400" cy="1200329"/>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Ecology,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Economy,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Healthy Community</a:t>
            </a:r>
            <a:endParaRPr kumimoji="0" lang="en-US" altLang="en-US" sz="600" b="0" i="0" u="none" strike="noStrike" cap="none" normalizeH="0" baseline="0" dirty="0">
              <a:ln>
                <a:noFill/>
              </a:ln>
              <a:solidFill>
                <a:schemeClr val="tx1"/>
              </a:solidFill>
              <a:effectLst/>
            </a:endParaRPr>
          </a:p>
        </p:txBody>
      </p:sp>
      <p:sp>
        <p:nvSpPr>
          <p:cNvPr id="12" name="TextBox 11">
            <a:extLst>
              <a:ext uri="{FF2B5EF4-FFF2-40B4-BE49-F238E27FC236}">
                <a16:creationId xmlns:a16="http://schemas.microsoft.com/office/drawing/2014/main" id="{8239EAA3-5E6D-4603-A04A-79F931EDE981}"/>
              </a:ext>
            </a:extLst>
          </p:cNvPr>
          <p:cNvSpPr txBox="1"/>
          <p:nvPr/>
        </p:nvSpPr>
        <p:spPr>
          <a:xfrm>
            <a:off x="152400" y="609600"/>
            <a:ext cx="2581681" cy="523220"/>
          </a:xfrm>
          <a:prstGeom prst="rect">
            <a:avLst/>
          </a:prstGeom>
          <a:noFill/>
        </p:spPr>
        <p:txBody>
          <a:bodyPr wrap="square" rtlCol="0">
            <a:spAutoFit/>
          </a:bodyPr>
          <a:lstStyle/>
          <a:p>
            <a:pPr algn="ctr"/>
            <a:r>
              <a:rPr lang="en-US" sz="2800" b="1" dirty="0">
                <a:solidFill>
                  <a:srgbClr val="C00000"/>
                </a:solidFill>
              </a:rPr>
              <a:t>Scale</a:t>
            </a:r>
          </a:p>
        </p:txBody>
      </p:sp>
      <p:sp>
        <p:nvSpPr>
          <p:cNvPr id="13" name="TextBox 12">
            <a:extLst>
              <a:ext uri="{FF2B5EF4-FFF2-40B4-BE49-F238E27FC236}">
                <a16:creationId xmlns:a16="http://schemas.microsoft.com/office/drawing/2014/main" id="{D32639E9-DF0A-4295-B62D-467F830F8788}"/>
              </a:ext>
            </a:extLst>
          </p:cNvPr>
          <p:cNvSpPr txBox="1"/>
          <p:nvPr/>
        </p:nvSpPr>
        <p:spPr>
          <a:xfrm>
            <a:off x="339972" y="1159324"/>
            <a:ext cx="2581681" cy="954107"/>
          </a:xfrm>
          <a:prstGeom prst="rect">
            <a:avLst/>
          </a:prstGeom>
          <a:noFill/>
        </p:spPr>
        <p:txBody>
          <a:bodyPr wrap="square" rtlCol="0">
            <a:spAutoFit/>
          </a:bodyPr>
          <a:lstStyle/>
          <a:p>
            <a:pPr algn="ctr"/>
            <a:r>
              <a:rPr lang="en-US" sz="2800" b="1" dirty="0">
                <a:solidFill>
                  <a:srgbClr val="C00000"/>
                </a:solidFill>
              </a:rPr>
              <a:t>Course Filter Conservation</a:t>
            </a:r>
          </a:p>
        </p:txBody>
      </p:sp>
      <p:sp>
        <p:nvSpPr>
          <p:cNvPr id="9" name="Text Box 2">
            <a:extLst>
              <a:ext uri="{FF2B5EF4-FFF2-40B4-BE49-F238E27FC236}">
                <a16:creationId xmlns:a16="http://schemas.microsoft.com/office/drawing/2014/main" id="{4AABCD03-B9CA-4CEC-8E94-96BD8CE749F9}"/>
              </a:ext>
            </a:extLst>
          </p:cNvPr>
          <p:cNvSpPr txBox="1">
            <a:spLocks noChangeArrowheads="1"/>
          </p:cNvSpPr>
          <p:nvPr/>
        </p:nvSpPr>
        <p:spPr bwMode="auto">
          <a:xfrm>
            <a:off x="6238335" y="5562600"/>
            <a:ext cx="1648297"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Know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OPTIONS</a:t>
            </a:r>
            <a:endParaRPr kumimoji="0" lang="en-US" altLang="en-US" sz="900" b="0" i="0" u="none" strike="noStrike" cap="none" normalizeH="0" baseline="0" dirty="0">
              <a:ln>
                <a:noFill/>
              </a:ln>
              <a:solidFill>
                <a:schemeClr val="tx1"/>
              </a:solidFill>
              <a:effectLst/>
            </a:endParaRPr>
          </a:p>
        </p:txBody>
      </p:sp>
      <p:sp>
        <p:nvSpPr>
          <p:cNvPr id="10" name="Text Box 2">
            <a:extLst>
              <a:ext uri="{FF2B5EF4-FFF2-40B4-BE49-F238E27FC236}">
                <a16:creationId xmlns:a16="http://schemas.microsoft.com/office/drawing/2014/main" id="{0679C7AD-8C81-4A5D-A091-62BFFDA285A6}"/>
              </a:ext>
            </a:extLst>
          </p:cNvPr>
          <p:cNvSpPr txBox="1">
            <a:spLocks noChangeArrowheads="1"/>
          </p:cNvSpPr>
          <p:nvPr/>
        </p:nvSpPr>
        <p:spPr bwMode="auto">
          <a:xfrm>
            <a:off x="822458" y="5404823"/>
            <a:ext cx="1454623" cy="830997"/>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Understand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CHANGE</a:t>
            </a:r>
            <a:endParaRPr kumimoji="0" lang="en-US" altLang="en-US" sz="900" b="0" i="0" u="none" strike="noStrike" cap="none" normalizeH="0" baseline="0" dirty="0">
              <a:ln>
                <a:noFill/>
              </a:ln>
              <a:solidFill>
                <a:schemeClr val="tx1"/>
              </a:solidFill>
              <a:effectLst/>
            </a:endParaRPr>
          </a:p>
        </p:txBody>
      </p:sp>
      <p:sp>
        <p:nvSpPr>
          <p:cNvPr id="11" name="Text Box 4">
            <a:extLst>
              <a:ext uri="{FF2B5EF4-FFF2-40B4-BE49-F238E27FC236}">
                <a16:creationId xmlns:a16="http://schemas.microsoft.com/office/drawing/2014/main" id="{F0E3B505-120A-42A5-830B-927C278CBBE9}"/>
              </a:ext>
            </a:extLst>
          </p:cNvPr>
          <p:cNvSpPr txBox="1">
            <a:spLocks noChangeArrowheads="1"/>
          </p:cNvSpPr>
          <p:nvPr/>
        </p:nvSpPr>
        <p:spPr bwMode="auto">
          <a:xfrm>
            <a:off x="3543159" y="132858"/>
            <a:ext cx="1602891" cy="1079093"/>
          </a:xfrm>
          <a:prstGeom prst="rect">
            <a:avLst/>
          </a:prstGeom>
          <a:solidFill>
            <a:srgbClr val="FFFFFF">
              <a:alpha val="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Connect to your </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PLACE</a:t>
            </a:r>
            <a:endParaRPr kumimoji="0" lang="en-US" altLang="en-US" sz="9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74580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7037E-6 L 0.31493 0.09329 " pathEditMode="relative" rAng="0" ptsTypes="AA">
                                      <p:cBhvr>
                                        <p:cTn id="10" dur="2000" fill="hold"/>
                                        <p:tgtEl>
                                          <p:spTgt spid="12"/>
                                        </p:tgtEl>
                                        <p:attrNameLst>
                                          <p:attrName>ppt_x</p:attrName>
                                          <p:attrName>ppt_y</p:attrName>
                                        </p:attrNameLst>
                                      </p:cBhvr>
                                      <p:rCtr x="15712" y="488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31493 0.09329 L 0.03264 0.60625 " pathEditMode="relative" rAng="0" ptsTypes="AA">
                                      <p:cBhvr>
                                        <p:cTn id="14" dur="2000" fill="hold"/>
                                        <p:tgtEl>
                                          <p:spTgt spid="12"/>
                                        </p:tgtEl>
                                        <p:attrNameLst>
                                          <p:attrName>ppt_x</p:attrName>
                                          <p:attrName>ppt_y</p:attrName>
                                        </p:attrNameLst>
                                      </p:cBhvr>
                                      <p:rCtr x="-14115" y="2564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03264 0.60625 L 0.63386 0.6294 " pathEditMode="relative" rAng="0" ptsTypes="AA">
                                      <p:cBhvr>
                                        <p:cTn id="18" dur="2000" fill="hold"/>
                                        <p:tgtEl>
                                          <p:spTgt spid="12"/>
                                        </p:tgtEl>
                                        <p:attrNameLst>
                                          <p:attrName>ppt_x</p:attrName>
                                          <p:attrName>ppt_y</p:attrName>
                                        </p:attrNameLst>
                                      </p:cBhvr>
                                      <p:rCtr x="30556" y="115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4" nodeType="clickEffect">
                                  <p:stCondLst>
                                    <p:cond delay="0"/>
                                  </p:stCondLst>
                                  <p:childTnLst>
                                    <p:animMotion origin="layout" path="M 0.62292 0.60625 L 0.32552 0.31528 " pathEditMode="relative" rAng="0" ptsTypes="AA">
                                      <p:cBhvr>
                                        <p:cTn id="22" dur="2000" fill="hold"/>
                                        <p:tgtEl>
                                          <p:spTgt spid="12"/>
                                        </p:tgtEl>
                                        <p:attrNameLst>
                                          <p:attrName>ppt_x</p:attrName>
                                          <p:attrName>ppt_y</p:attrName>
                                        </p:attrNameLst>
                                      </p:cBhvr>
                                      <p:rCtr x="-14878" y="-15718"/>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1.38889E-6 4.07407E-6 L 0.60243 0.4949 " pathEditMode="relative" rAng="0" ptsTypes="AA">
                                      <p:cBhvr>
                                        <p:cTn id="30" dur="2000" fill="hold"/>
                                        <p:tgtEl>
                                          <p:spTgt spid="13"/>
                                        </p:tgtEl>
                                        <p:attrNameLst>
                                          <p:attrName>ppt_x</p:attrName>
                                          <p:attrName>ppt_y</p:attrName>
                                        </p:attrNameLst>
                                      </p:cBhvr>
                                      <p:rCtr x="30122" y="2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2" grpId="3"/>
      <p:bldP spid="12" grpId="4"/>
      <p:bldP spid="13" grpId="1"/>
      <p:bldP spid="13"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A58814-6840-4127-98A5-A32349190BE2}"/>
              </a:ext>
            </a:extLst>
          </p:cNvPr>
          <p:cNvSpPr/>
          <p:nvPr/>
        </p:nvSpPr>
        <p:spPr>
          <a:xfrm>
            <a:off x="3513598" y="2271789"/>
            <a:ext cx="3620045" cy="2031325"/>
          </a:xfrm>
          <a:prstGeom prst="rect">
            <a:avLst/>
          </a:prstGeom>
        </p:spPr>
        <p:txBody>
          <a:bodyPr wrap="square" numCol="2">
            <a:spAutoFit/>
          </a:bodyPr>
          <a:lstStyle/>
          <a:p>
            <a:pPr algn="ctr">
              <a:lnSpc>
                <a:spcPct val="150000"/>
              </a:lnSpc>
            </a:pPr>
            <a:endParaRPr lang="en-US" sz="28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Healthy     </a:t>
            </a:r>
          </a:p>
          <a:p>
            <a:pPr algn="ctr">
              <a:lnSpc>
                <a:spcPct val="150000"/>
              </a:lnSpc>
            </a:pPr>
            <a:endParaRPr lang="en-US" sz="28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28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Ecology</a:t>
            </a:r>
            <a:r>
              <a:rPr lang="en-US" sz="2800" b="1" dirty="0">
                <a:latin typeface="Calibri" panose="020F0502020204030204" pitchFamily="34" charset="0"/>
                <a:ea typeface="Calibri" panose="020F0502020204030204" pitchFamily="34" charset="0"/>
                <a:cs typeface="Times New Roman" panose="02020603050405020304" pitchFamily="18" charset="0"/>
              </a:rPr>
              <a:t> Economy </a:t>
            </a:r>
            <a:r>
              <a:rPr lang="en-US" sz="2800" b="1"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Community</a:t>
            </a:r>
            <a:endParaRPr lang="en-US" sz="2800" dirty="0">
              <a:solidFill>
                <a:schemeClr val="tx2">
                  <a:lumMod val="75000"/>
                </a:schemeClr>
              </a:solidFill>
            </a:endParaRPr>
          </a:p>
        </p:txBody>
      </p:sp>
      <p:pic>
        <p:nvPicPr>
          <p:cNvPr id="8" name="Picture 7">
            <a:extLst>
              <a:ext uri="{FF2B5EF4-FFF2-40B4-BE49-F238E27FC236}">
                <a16:creationId xmlns:a16="http://schemas.microsoft.com/office/drawing/2014/main" id="{6C4E2AD8-28D3-4181-807A-640FC5C47C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0" y="4436604"/>
            <a:ext cx="3048000" cy="2421396"/>
          </a:xfrm>
          <a:prstGeom prst="rect">
            <a:avLst/>
          </a:prstGeom>
        </p:spPr>
      </p:pic>
      <p:pic>
        <p:nvPicPr>
          <p:cNvPr id="10" name="Picture 9">
            <a:extLst>
              <a:ext uri="{FF2B5EF4-FFF2-40B4-BE49-F238E27FC236}">
                <a16:creationId xmlns:a16="http://schemas.microsoft.com/office/drawing/2014/main" id="{EE85EF09-9E7D-47A1-9738-0EB4E33CF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 y="0"/>
            <a:ext cx="5467351" cy="2165440"/>
          </a:xfrm>
          <a:prstGeom prst="rect">
            <a:avLst/>
          </a:prstGeom>
        </p:spPr>
      </p:pic>
      <p:pic>
        <p:nvPicPr>
          <p:cNvPr id="14" name="Picture 13">
            <a:extLst>
              <a:ext uri="{FF2B5EF4-FFF2-40B4-BE49-F238E27FC236}">
                <a16:creationId xmlns:a16="http://schemas.microsoft.com/office/drawing/2014/main" id="{A0FCA8D1-889C-40FB-B61E-024B2E680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0385" y="7543800"/>
            <a:ext cx="3533775" cy="2200275"/>
          </a:xfrm>
          <a:prstGeom prst="rect">
            <a:avLst/>
          </a:prstGeom>
        </p:spPr>
      </p:pic>
      <p:pic>
        <p:nvPicPr>
          <p:cNvPr id="5" name="Picture 4" descr="A black bear walking through a forest&#10;&#10;Description generated with very high confidence">
            <a:extLst>
              <a:ext uri="{FF2B5EF4-FFF2-40B4-BE49-F238E27FC236}">
                <a16:creationId xmlns:a16="http://schemas.microsoft.com/office/drawing/2014/main" id="{DCA47382-180C-40AC-B994-4E7B51A08F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86400" y="-6731"/>
            <a:ext cx="3636544" cy="2172171"/>
          </a:xfrm>
          <a:prstGeom prst="rect">
            <a:avLst/>
          </a:prstGeom>
        </p:spPr>
      </p:pic>
      <p:pic>
        <p:nvPicPr>
          <p:cNvPr id="9" name="Picture 8" descr="A person standing next to a body of water&#10;&#10;Description generated with very high confidence">
            <a:extLst>
              <a:ext uri="{FF2B5EF4-FFF2-40B4-BE49-F238E27FC236}">
                <a16:creationId xmlns:a16="http://schemas.microsoft.com/office/drawing/2014/main" id="{22E9242B-2EA1-47DF-854B-BEDC3039C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567927" y="4444167"/>
            <a:ext cx="2576073" cy="2449655"/>
          </a:xfrm>
          <a:prstGeom prst="rect">
            <a:avLst/>
          </a:prstGeom>
        </p:spPr>
      </p:pic>
      <p:pic>
        <p:nvPicPr>
          <p:cNvPr id="13" name="Picture 12" descr="A tree with a mountain in the background&#10;&#10;Description generated with very high confidence">
            <a:extLst>
              <a:ext uri="{FF2B5EF4-FFF2-40B4-BE49-F238E27FC236}">
                <a16:creationId xmlns:a16="http://schemas.microsoft.com/office/drawing/2014/main" id="{7F6975BB-9660-4CA1-AF01-B14A2A8A99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9379" y="4434829"/>
            <a:ext cx="3596127" cy="2423171"/>
          </a:xfrm>
          <a:prstGeom prst="rect">
            <a:avLst/>
          </a:prstGeom>
        </p:spPr>
      </p:pic>
      <p:pic>
        <p:nvPicPr>
          <p:cNvPr id="12" name="Picture 11">
            <a:extLst>
              <a:ext uri="{FF2B5EF4-FFF2-40B4-BE49-F238E27FC236}">
                <a16:creationId xmlns:a16="http://schemas.microsoft.com/office/drawing/2014/main" id="{E1092230-29B2-47EE-8B9B-7B43840188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48" y="2161338"/>
            <a:ext cx="3461551" cy="2303505"/>
          </a:xfrm>
          <a:prstGeom prst="rect">
            <a:avLst/>
          </a:prstGeom>
        </p:spPr>
      </p:pic>
      <p:sp>
        <p:nvSpPr>
          <p:cNvPr id="3" name="Double Brace 2">
            <a:extLst>
              <a:ext uri="{FF2B5EF4-FFF2-40B4-BE49-F238E27FC236}">
                <a16:creationId xmlns:a16="http://schemas.microsoft.com/office/drawing/2014/main" id="{156D87D3-4E78-4F04-8723-63ED1DDDC259}"/>
              </a:ext>
            </a:extLst>
          </p:cNvPr>
          <p:cNvSpPr/>
          <p:nvPr/>
        </p:nvSpPr>
        <p:spPr>
          <a:xfrm>
            <a:off x="5120128" y="2406584"/>
            <a:ext cx="2576072" cy="1815267"/>
          </a:xfrm>
          <a:prstGeom prst="bracePair">
            <a:avLst/>
          </a:prstGeom>
          <a:ln w="571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4" name="Picture 3" descr="A bird that is swimming in the water&#10;&#10;Description generated with very high confidence">
            <a:extLst>
              <a:ext uri="{FF2B5EF4-FFF2-40B4-BE49-F238E27FC236}">
                <a16:creationId xmlns:a16="http://schemas.microsoft.com/office/drawing/2014/main" id="{76EB9836-AB58-4BE4-ABE8-F76B15F16E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133643" y="2160162"/>
            <a:ext cx="2000832" cy="2296330"/>
          </a:xfrm>
          <a:prstGeom prst="rect">
            <a:avLst/>
          </a:prstGeom>
        </p:spPr>
      </p:pic>
    </p:spTree>
    <p:extLst>
      <p:ext uri="{BB962C8B-B14F-4D97-AF65-F5344CB8AC3E}">
        <p14:creationId xmlns:p14="http://schemas.microsoft.com/office/powerpoint/2010/main" val="3315158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66675"/>
            <a:ext cx="8610600" cy="1066800"/>
          </a:xfrm>
        </p:spPr>
        <p:txBody>
          <a:bodyPr>
            <a:normAutofit/>
          </a:bodyPr>
          <a:lstStyle/>
          <a:p>
            <a:pPr eaLnBrk="1" hangingPunct="1"/>
            <a:r>
              <a:rPr lang="en-GB" altLang="en-US" sz="3200" dirty="0"/>
              <a:t>VT Municipalities</a:t>
            </a:r>
            <a:endParaRPr lang="en-US" altLang="en-US" sz="3200" dirty="0">
              <a:solidFill>
                <a:srgbClr val="FF0000"/>
              </a:solidFill>
            </a:endParaRPr>
          </a:p>
        </p:txBody>
      </p:sp>
      <p:pic>
        <p:nvPicPr>
          <p:cNvPr id="2" name="Picture 1">
            <a:extLst>
              <a:ext uri="{FF2B5EF4-FFF2-40B4-BE49-F238E27FC236}">
                <a16:creationId xmlns:a16="http://schemas.microsoft.com/office/drawing/2014/main" id="{774D81CA-F1BA-4EF4-A6BC-9F776D1EC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565" y="1538080"/>
            <a:ext cx="3273797" cy="5319920"/>
          </a:xfrm>
          <a:prstGeom prst="rect">
            <a:avLst/>
          </a:prstGeom>
        </p:spPr>
      </p:pic>
      <p:sp>
        <p:nvSpPr>
          <p:cNvPr id="7" name="TextBox 6">
            <a:extLst>
              <a:ext uri="{FF2B5EF4-FFF2-40B4-BE49-F238E27FC236}">
                <a16:creationId xmlns:a16="http://schemas.microsoft.com/office/drawing/2014/main" id="{3546D8E0-8F63-44CA-BDF3-2A7903C05232}"/>
              </a:ext>
            </a:extLst>
          </p:cNvPr>
          <p:cNvSpPr txBox="1"/>
          <p:nvPr/>
        </p:nvSpPr>
        <p:spPr>
          <a:xfrm>
            <a:off x="3505200" y="1695635"/>
            <a:ext cx="5486400" cy="31085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251 Towns in Vermont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Each with its own Land Use Planning &amp; Regulatory Authority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Volunteers!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Constant turn-over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Little Institutional Memory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Lack of Capacity/Time</a:t>
            </a:r>
          </a:p>
        </p:txBody>
      </p:sp>
    </p:spTree>
    <p:extLst>
      <p:ext uri="{BB962C8B-B14F-4D97-AF65-F5344CB8AC3E}">
        <p14:creationId xmlns:p14="http://schemas.microsoft.com/office/powerpoint/2010/main" val="202626838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ree with a mountain in the background&#10;&#10;Description generated with very high confidence">
            <a:extLst>
              <a:ext uri="{FF2B5EF4-FFF2-40B4-BE49-F238E27FC236}">
                <a16:creationId xmlns:a16="http://schemas.microsoft.com/office/drawing/2014/main" id="{C608FDE3-B8F8-4C11-943C-822022E99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35" y="0"/>
            <a:ext cx="10177670" cy="6858000"/>
          </a:xfrm>
          <a:prstGeom prst="rect">
            <a:avLst/>
          </a:prstGeom>
        </p:spPr>
      </p:pic>
      <p:sp>
        <p:nvSpPr>
          <p:cNvPr id="3" name="Subtitle 2">
            <a:extLst>
              <a:ext uri="{FF2B5EF4-FFF2-40B4-BE49-F238E27FC236}">
                <a16:creationId xmlns:a16="http://schemas.microsoft.com/office/drawing/2014/main" id="{DDFC4BF3-3335-4774-89DB-8A78EB531C4E}"/>
              </a:ext>
            </a:extLst>
          </p:cNvPr>
          <p:cNvSpPr>
            <a:spLocks noGrp="1"/>
          </p:cNvSpPr>
          <p:nvPr>
            <p:ph type="subTitle" idx="1"/>
          </p:nvPr>
        </p:nvSpPr>
        <p:spPr>
          <a:xfrm>
            <a:off x="685800" y="2321630"/>
            <a:ext cx="7951083" cy="2537465"/>
          </a:xfrm>
        </p:spPr>
        <p:txBody>
          <a:bodyPr>
            <a:normAutofit/>
          </a:bodyPr>
          <a:lstStyle/>
          <a:p>
            <a:pPr algn="ctr"/>
            <a:r>
              <a:rPr lang="en-US" sz="2800" b="1" dirty="0">
                <a:solidFill>
                  <a:schemeClr val="bg1"/>
                </a:solidFill>
                <a:effectLst>
                  <a:outerShdw blurRad="38100" dist="38100" dir="2700000" algn="tl">
                    <a:srgbClr val="000000">
                      <a:alpha val="43137"/>
                    </a:srgbClr>
                  </a:outerShdw>
                </a:effectLst>
              </a:rPr>
              <a:t>Jens Hilke</a:t>
            </a:r>
          </a:p>
          <a:p>
            <a:pPr algn="ctr"/>
            <a:r>
              <a:rPr lang="en-US" sz="2800" b="1" dirty="0">
                <a:solidFill>
                  <a:schemeClr val="bg1"/>
                </a:solidFill>
                <a:effectLst>
                  <a:outerShdw blurRad="38100" dist="38100" dir="2700000" algn="tl">
                    <a:srgbClr val="000000">
                      <a:alpha val="43137"/>
                    </a:srgbClr>
                  </a:outerShdw>
                </a:effectLst>
              </a:rPr>
              <a:t>Monica Przyperhart</a:t>
            </a:r>
          </a:p>
          <a:p>
            <a:pPr algn="ctr"/>
            <a:r>
              <a:rPr lang="en-US" b="1" dirty="0">
                <a:solidFill>
                  <a:schemeClr val="bg1"/>
                </a:solidFill>
                <a:effectLst>
                  <a:outerShdw blurRad="38100" dist="38100" dir="2700000" algn="tl">
                    <a:srgbClr val="000000">
                      <a:alpha val="43137"/>
                    </a:srgbClr>
                  </a:outerShdw>
                </a:effectLst>
              </a:rPr>
              <a:t>Community Wildlife Program</a:t>
            </a:r>
          </a:p>
          <a:p>
            <a:pPr algn="ctr"/>
            <a:r>
              <a:rPr lang="en-US" sz="3600" b="1" dirty="0">
                <a:solidFill>
                  <a:schemeClr val="bg1"/>
                </a:solidFill>
                <a:effectLst>
                  <a:outerShdw blurRad="38100" dist="38100" dir="2700000" algn="tl">
                    <a:srgbClr val="000000">
                      <a:alpha val="43137"/>
                    </a:srgbClr>
                  </a:outerShdw>
                </a:effectLst>
              </a:rPr>
              <a:t>Vermont Fish &amp; Wildlife Department</a:t>
            </a:r>
          </a:p>
        </p:txBody>
      </p:sp>
      <p:pic>
        <p:nvPicPr>
          <p:cNvPr id="4" name="Picture 7" descr="FWLOGO">
            <a:extLst>
              <a:ext uri="{FF2B5EF4-FFF2-40B4-BE49-F238E27FC236}">
                <a16:creationId xmlns:a16="http://schemas.microsoft.com/office/drawing/2014/main" id="{A438DF38-C829-4EFA-BC59-F0FA14053E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802" y="4536370"/>
            <a:ext cx="809625" cy="9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598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ACEAF-FEF8-4DCD-9576-419F8D7F00BD}"/>
              </a:ext>
            </a:extLst>
          </p:cNvPr>
          <p:cNvSpPr>
            <a:spLocks noGrp="1"/>
          </p:cNvSpPr>
          <p:nvPr>
            <p:ph type="title"/>
          </p:nvPr>
        </p:nvSpPr>
        <p:spPr/>
        <p:txBody>
          <a:bodyPr>
            <a:normAutofit/>
          </a:bodyPr>
          <a:lstStyle/>
          <a:p>
            <a:r>
              <a:rPr lang="en-US" sz="4000" dirty="0"/>
              <a:t>Technical Assistance is KEY</a:t>
            </a:r>
            <a:endParaRPr lang="en-US" sz="4000" i="1" dirty="0"/>
          </a:p>
        </p:txBody>
      </p:sp>
      <p:pic>
        <p:nvPicPr>
          <p:cNvPr id="8" name="Picture 7" descr="A picture containing person, sport, outdoor, athletic game&#10;&#10;Description generated with very high confidence">
            <a:extLst>
              <a:ext uri="{FF2B5EF4-FFF2-40B4-BE49-F238E27FC236}">
                <a16:creationId xmlns:a16="http://schemas.microsoft.com/office/drawing/2014/main" id="{48D4BBF0-645A-41D7-8DCD-B0D01468C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298" y="2667000"/>
            <a:ext cx="5291667" cy="3810000"/>
          </a:xfrm>
          <a:prstGeom prst="rect">
            <a:avLst/>
          </a:prstGeom>
        </p:spPr>
      </p:pic>
      <p:sp>
        <p:nvSpPr>
          <p:cNvPr id="5" name="Rectangle 4">
            <a:extLst>
              <a:ext uri="{FF2B5EF4-FFF2-40B4-BE49-F238E27FC236}">
                <a16:creationId xmlns:a16="http://schemas.microsoft.com/office/drawing/2014/main" id="{C44F1018-0552-4062-87FF-42CD5A4A1EF4}"/>
              </a:ext>
            </a:extLst>
          </p:cNvPr>
          <p:cNvSpPr/>
          <p:nvPr/>
        </p:nvSpPr>
        <p:spPr>
          <a:xfrm>
            <a:off x="381000" y="1905000"/>
            <a:ext cx="421724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aramond"/>
                <a:ea typeface="+mn-ea"/>
                <a:cs typeface="+mn-cs"/>
              </a:rPr>
              <a:t>83% of the land is in private ownership</a:t>
            </a:r>
          </a:p>
        </p:txBody>
      </p:sp>
    </p:spTree>
    <p:extLst>
      <p:ext uri="{BB962C8B-B14F-4D97-AF65-F5344CB8AC3E}">
        <p14:creationId xmlns:p14="http://schemas.microsoft.com/office/powerpoint/2010/main" val="1107099873"/>
      </p:ext>
    </p:extLst>
  </p:cSld>
  <p:clrMapOvr>
    <a:masterClrMapping/>
  </p:clrMapOvr>
  <mc:AlternateContent xmlns:mc="http://schemas.openxmlformats.org/markup-compatibility/2006" xmlns:p14="http://schemas.microsoft.com/office/powerpoint/2010/main">
    <mc:Choice Requires="p14">
      <p:transition p14:dur="0" advTm="55995"/>
    </mc:Choice>
    <mc:Fallback xmlns="">
      <p:transition advTm="559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noAutofit/>
          </a:bodyPr>
          <a:lstStyle/>
          <a:p>
            <a:pPr rtl="0"/>
            <a:r>
              <a:rPr lang="fr-FR" altLang="ja-JP" sz="3600" b="1" i="0" u="none" strike="noStrike" baseline="0" dirty="0" err="1">
                <a:solidFill>
                  <a:srgbClr val="345A8A"/>
                </a:solidFill>
                <a:latin typeface="Calibri"/>
                <a:ea typeface="ＭＳ ゴシック"/>
              </a:rPr>
              <a:t>Community</a:t>
            </a:r>
            <a:r>
              <a:rPr lang="fr-FR" altLang="ja-JP" sz="3600" b="1" i="0" u="none" strike="noStrike" baseline="0" dirty="0">
                <a:solidFill>
                  <a:srgbClr val="345A8A"/>
                </a:solidFill>
                <a:latin typeface="Calibri"/>
                <a:ea typeface="ＭＳ ゴシック"/>
              </a:rPr>
              <a:t> values </a:t>
            </a:r>
            <a:r>
              <a:rPr lang="fr-FR" altLang="ja-JP" sz="3600" b="1" i="0" u="none" strike="noStrike" baseline="0" dirty="0" err="1">
                <a:solidFill>
                  <a:srgbClr val="345A8A"/>
                </a:solidFill>
                <a:latin typeface="Calibri"/>
                <a:ea typeface="ＭＳ ゴシック"/>
              </a:rPr>
              <a:t>mapping</a:t>
            </a:r>
            <a:r>
              <a:rPr lang="fr-FR" altLang="ja-JP" sz="3600" b="1" i="0" u="none" strike="noStrike" baseline="0" dirty="0">
                <a:solidFill>
                  <a:srgbClr val="345A8A"/>
                </a:solidFill>
                <a:latin typeface="Calibri"/>
                <a:ea typeface="ＭＳ ゴシック"/>
              </a:rPr>
              <a:t>: an </a:t>
            </a:r>
            <a:r>
              <a:rPr lang="fr-FR" altLang="ja-JP" sz="3600" b="1" i="0" u="none" strike="noStrike" baseline="0" dirty="0" err="1">
                <a:solidFill>
                  <a:srgbClr val="345A8A"/>
                </a:solidFill>
                <a:latin typeface="Calibri"/>
                <a:ea typeface="ＭＳ ゴシック"/>
              </a:rPr>
              <a:t>activity</a:t>
            </a:r>
            <a:r>
              <a:rPr lang="fr-FR" altLang="ja-JP" sz="3600" b="1" i="0" u="none" strike="noStrike" baseline="0" dirty="0">
                <a:solidFill>
                  <a:srgbClr val="345A8A"/>
                </a:solidFill>
                <a:latin typeface="Calibri"/>
                <a:ea typeface="ＭＳ ゴシック"/>
              </a:rPr>
              <a:t> to capture local </a:t>
            </a:r>
            <a:r>
              <a:rPr lang="fr-FR" altLang="ja-JP" sz="3600" b="1" i="0" u="none" strike="noStrike" baseline="0" dirty="0" err="1">
                <a:solidFill>
                  <a:srgbClr val="345A8A"/>
                </a:solidFill>
                <a:latin typeface="Calibri"/>
                <a:ea typeface="ＭＳ ゴシック"/>
              </a:rPr>
              <a:t>knowledge</a:t>
            </a:r>
            <a:endParaRPr lang="fr-FR" altLang="ja-JP" sz="3600" b="1" i="0" u="none" strike="noStrike" baseline="0" dirty="0">
              <a:solidFill>
                <a:srgbClr val="345A8A"/>
              </a:solidFill>
              <a:latin typeface="Calibri"/>
              <a:ea typeface="ＭＳ ゴシック"/>
            </a:endParaRPr>
          </a:p>
        </p:txBody>
      </p:sp>
      <p:graphicFrame>
        <p:nvGraphicFramePr>
          <p:cNvPr id="11" name="Diagram 10"/>
          <p:cNvGraphicFramePr/>
          <p:nvPr>
            <p:extLst/>
          </p:nvPr>
        </p:nvGraphicFramePr>
        <p:xfrm>
          <a:off x="381000" y="2006600"/>
          <a:ext cx="426720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977900" y="1562100"/>
            <a:ext cx="289207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rgbClr val="775F55">
                      <a:satMod val="155000"/>
                    </a:srgbClr>
                  </a:solidFill>
                  <a:prstDash val="solid"/>
                </a:ln>
                <a:solidFill>
                  <a:srgbClr val="EBDDC3">
                    <a:tint val="85000"/>
                    <a:satMod val="155000"/>
                  </a:srgbClr>
                </a:solidFill>
                <a:effectLst>
                  <a:outerShdw blurRad="41275" dist="20320" dir="1800000" algn="tl" rotWithShape="0">
                    <a:srgbClr val="000000">
                      <a:alpha val="40000"/>
                    </a:srgbClr>
                  </a:outerShdw>
                </a:effectLst>
                <a:uLnTx/>
                <a:uFillTx/>
                <a:latin typeface="Garamond"/>
                <a:ea typeface="+mn-ea"/>
                <a:cs typeface="+mn-cs"/>
              </a:rPr>
              <a:t>VALUES</a:t>
            </a:r>
          </a:p>
        </p:txBody>
      </p:sp>
      <p:pic>
        <p:nvPicPr>
          <p:cNvPr id="6" name="Picture 5" descr="Values Map Exercies (4-Town)-Jon Kart.jpg">
            <a:extLst>
              <a:ext uri="{FF2B5EF4-FFF2-40B4-BE49-F238E27FC236}">
                <a16:creationId xmlns:a16="http://schemas.microsoft.com/office/drawing/2014/main" id="{B863BB69-4CF0-4658-A3AC-9A465AD9986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rcRect/>
          <a:stretch/>
        </p:blipFill>
        <p:spPr>
          <a:xfrm>
            <a:off x="4876800" y="1641214"/>
            <a:ext cx="4062345" cy="5181600"/>
          </a:xfrm>
          <a:prstGeom prst="rect">
            <a:avLst/>
          </a:prstGeom>
        </p:spPr>
      </p:pic>
      <p:pic>
        <p:nvPicPr>
          <p:cNvPr id="8" name="Picture 7" descr="CU_FWC_Values_mapping_FINAL.pdf">
            <a:extLst>
              <a:ext uri="{FF2B5EF4-FFF2-40B4-BE49-F238E27FC236}">
                <a16:creationId xmlns:a16="http://schemas.microsoft.com/office/drawing/2014/main" id="{FCC308EE-5CB1-4AE2-8102-9C458331E4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265" t="27398" r="21578" b="18129"/>
          <a:stretch/>
        </p:blipFill>
        <p:spPr>
          <a:xfrm>
            <a:off x="4876800" y="1641214"/>
            <a:ext cx="4062345" cy="5181599"/>
          </a:xfrm>
          <a:prstGeom prst="rect">
            <a:avLst/>
          </a:prstGeom>
        </p:spPr>
      </p:pic>
    </p:spTree>
    <p:extLst>
      <p:ext uri="{BB962C8B-B14F-4D97-AF65-F5344CB8AC3E}">
        <p14:creationId xmlns:p14="http://schemas.microsoft.com/office/powerpoint/2010/main" val="25750273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7"/>
          <p:cNvSpPr>
            <a:spLocks noChangeArrowheads="1"/>
          </p:cNvSpPr>
          <p:nvPr/>
        </p:nvSpPr>
        <p:spPr bwMode="auto">
          <a:xfrm>
            <a:off x="6934200" y="0"/>
            <a:ext cx="2133600" cy="6858000"/>
          </a:xfrm>
          <a:prstGeom prst="rect">
            <a:avLst/>
          </a:prstGeom>
          <a:solidFill>
            <a:srgbClr val="008080">
              <a:alpha val="49803"/>
            </a:srgbClr>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6084" name="Freeform 8"/>
          <p:cNvSpPr>
            <a:spLocks/>
          </p:cNvSpPr>
          <p:nvPr/>
        </p:nvSpPr>
        <p:spPr bwMode="auto">
          <a:xfrm>
            <a:off x="7632700" y="0"/>
            <a:ext cx="827088" cy="6880225"/>
          </a:xfrm>
          <a:custGeom>
            <a:avLst/>
            <a:gdLst>
              <a:gd name="T0" fmla="*/ 2147483647 w 521"/>
              <a:gd name="T1" fmla="*/ 0 h 4334"/>
              <a:gd name="T2" fmla="*/ 2147483647 w 521"/>
              <a:gd name="T3" fmla="*/ 2147483647 h 4334"/>
              <a:gd name="T4" fmla="*/ 2147483647 w 521"/>
              <a:gd name="T5" fmla="*/ 2147483647 h 4334"/>
              <a:gd name="T6" fmla="*/ 2147483647 w 521"/>
              <a:gd name="T7" fmla="*/ 2147483647 h 4334"/>
              <a:gd name="T8" fmla="*/ 2147483647 w 521"/>
              <a:gd name="T9" fmla="*/ 2147483647 h 4334"/>
              <a:gd name="T10" fmla="*/ 2147483647 w 521"/>
              <a:gd name="T11" fmla="*/ 2147483647 h 4334"/>
              <a:gd name="T12" fmla="*/ 2147483647 w 521"/>
              <a:gd name="T13" fmla="*/ 2147483647 h 4334"/>
              <a:gd name="T14" fmla="*/ 2147483647 w 521"/>
              <a:gd name="T15" fmla="*/ 2147483647 h 4334"/>
              <a:gd name="T16" fmla="*/ 2147483647 w 521"/>
              <a:gd name="T17" fmla="*/ 2147483647 h 4334"/>
              <a:gd name="T18" fmla="*/ 2147483647 w 521"/>
              <a:gd name="T19" fmla="*/ 2147483647 h 4334"/>
              <a:gd name="T20" fmla="*/ 2147483647 w 521"/>
              <a:gd name="T21" fmla="*/ 2147483647 h 4334"/>
              <a:gd name="T22" fmla="*/ 2147483647 w 521"/>
              <a:gd name="T23" fmla="*/ 2147483647 h 4334"/>
              <a:gd name="T24" fmla="*/ 2147483647 w 521"/>
              <a:gd name="T25" fmla="*/ 2147483647 h 4334"/>
              <a:gd name="T26" fmla="*/ 2147483647 w 521"/>
              <a:gd name="T27" fmla="*/ 2147483647 h 4334"/>
              <a:gd name="T28" fmla="*/ 2147483647 w 521"/>
              <a:gd name="T29" fmla="*/ 0 h 4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1"/>
              <a:gd name="T46" fmla="*/ 0 h 4334"/>
              <a:gd name="T47" fmla="*/ 521 w 521"/>
              <a:gd name="T48" fmla="*/ 4334 h 4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1" h="4334">
                <a:moveTo>
                  <a:pt x="510" y="0"/>
                </a:moveTo>
                <a:cubicBezTo>
                  <a:pt x="439" y="128"/>
                  <a:pt x="230" y="336"/>
                  <a:pt x="174" y="576"/>
                </a:cubicBezTo>
                <a:cubicBezTo>
                  <a:pt x="118" y="816"/>
                  <a:pt x="126" y="1096"/>
                  <a:pt x="174" y="1440"/>
                </a:cubicBezTo>
                <a:cubicBezTo>
                  <a:pt x="222" y="1784"/>
                  <a:pt x="438" y="2256"/>
                  <a:pt x="462" y="2640"/>
                </a:cubicBezTo>
                <a:cubicBezTo>
                  <a:pt x="486" y="3024"/>
                  <a:pt x="359" y="3509"/>
                  <a:pt x="318" y="3744"/>
                </a:cubicBezTo>
                <a:cubicBezTo>
                  <a:pt x="277" y="3979"/>
                  <a:pt x="249" y="3954"/>
                  <a:pt x="217" y="4050"/>
                </a:cubicBezTo>
                <a:cubicBezTo>
                  <a:pt x="185" y="4146"/>
                  <a:pt x="161" y="4273"/>
                  <a:pt x="126" y="4320"/>
                </a:cubicBezTo>
                <a:cubicBezTo>
                  <a:pt x="0" y="4334"/>
                  <a:pt x="127" y="4325"/>
                  <a:pt x="9" y="4334"/>
                </a:cubicBezTo>
                <a:cubicBezTo>
                  <a:pt x="57" y="4137"/>
                  <a:pt x="178" y="3877"/>
                  <a:pt x="229" y="3611"/>
                </a:cubicBezTo>
                <a:cubicBezTo>
                  <a:pt x="287" y="3354"/>
                  <a:pt x="351" y="3025"/>
                  <a:pt x="357" y="2789"/>
                </a:cubicBezTo>
                <a:cubicBezTo>
                  <a:pt x="363" y="2553"/>
                  <a:pt x="314" y="2427"/>
                  <a:pt x="265" y="2194"/>
                </a:cubicBezTo>
                <a:cubicBezTo>
                  <a:pt x="216" y="1961"/>
                  <a:pt x="96" y="1647"/>
                  <a:pt x="64" y="1390"/>
                </a:cubicBezTo>
                <a:cubicBezTo>
                  <a:pt x="32" y="1133"/>
                  <a:pt x="23" y="879"/>
                  <a:pt x="73" y="649"/>
                </a:cubicBezTo>
                <a:cubicBezTo>
                  <a:pt x="123" y="419"/>
                  <a:pt x="302" y="137"/>
                  <a:pt x="366" y="9"/>
                </a:cubicBezTo>
                <a:cubicBezTo>
                  <a:pt x="521" y="9"/>
                  <a:pt x="375" y="0"/>
                  <a:pt x="510" y="0"/>
                </a:cubicBezTo>
                <a:close/>
              </a:path>
            </a:pathLst>
          </a:custGeom>
          <a:solidFill>
            <a:schemeClr val="bg2">
              <a:lumMod val="60000"/>
              <a:lumOff val="40000"/>
            </a:schemeClr>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a:ea typeface="+mn-ea"/>
              <a:cs typeface="+mn-cs"/>
            </a:endParaRPr>
          </a:p>
        </p:txBody>
      </p:sp>
      <p:sp>
        <p:nvSpPr>
          <p:cNvPr id="49157" name="Oval 9"/>
          <p:cNvSpPr>
            <a:spLocks noChangeArrowheads="1"/>
          </p:cNvSpPr>
          <p:nvPr/>
        </p:nvSpPr>
        <p:spPr bwMode="auto">
          <a:xfrm>
            <a:off x="7924800" y="6019800"/>
            <a:ext cx="152400" cy="152400"/>
          </a:xfrm>
          <a:prstGeom prst="ellipse">
            <a:avLst/>
          </a:prstGeom>
          <a:solidFill>
            <a:srgbClr val="FF33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158" name="Oval 10"/>
          <p:cNvSpPr>
            <a:spLocks noChangeArrowheads="1"/>
          </p:cNvSpPr>
          <p:nvPr/>
        </p:nvSpPr>
        <p:spPr bwMode="auto">
          <a:xfrm>
            <a:off x="7924800" y="2895600"/>
            <a:ext cx="152400" cy="152400"/>
          </a:xfrm>
          <a:prstGeom prst="ellipse">
            <a:avLst/>
          </a:prstGeom>
          <a:solidFill>
            <a:srgbClr val="FF33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159" name="Oval 11"/>
          <p:cNvSpPr>
            <a:spLocks noChangeArrowheads="1"/>
          </p:cNvSpPr>
          <p:nvPr/>
        </p:nvSpPr>
        <p:spPr bwMode="auto">
          <a:xfrm>
            <a:off x="7924800" y="471488"/>
            <a:ext cx="152400" cy="152400"/>
          </a:xfrm>
          <a:prstGeom prst="ellipse">
            <a:avLst/>
          </a:prstGeom>
          <a:solidFill>
            <a:srgbClr val="FF330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160" name="Text Box 12"/>
          <p:cNvSpPr txBox="1">
            <a:spLocks noChangeArrowheads="1"/>
          </p:cNvSpPr>
          <p:nvPr/>
        </p:nvSpPr>
        <p:spPr bwMode="auto">
          <a:xfrm>
            <a:off x="5486400" y="3581400"/>
            <a:ext cx="1219200" cy="82550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mn-ea"/>
                <a:cs typeface="+mn-cs"/>
              </a:rPr>
              <a:t>Meander Centerline MCL</a:t>
            </a:r>
          </a:p>
        </p:txBody>
      </p:sp>
      <p:sp>
        <p:nvSpPr>
          <p:cNvPr id="49161" name="Line 13"/>
          <p:cNvSpPr>
            <a:spLocks noChangeShapeType="1"/>
          </p:cNvSpPr>
          <p:nvPr/>
        </p:nvSpPr>
        <p:spPr bwMode="auto">
          <a:xfrm>
            <a:off x="6705600" y="4038600"/>
            <a:ext cx="1219200" cy="1588"/>
          </a:xfrm>
          <a:prstGeom prst="line">
            <a:avLst/>
          </a:prstGeom>
          <a:noFill/>
          <a:ln w="28575">
            <a:solidFill>
              <a:schemeClr val="bg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49162" name="Text Box 14"/>
          <p:cNvSpPr txBox="1">
            <a:spLocks noChangeArrowheads="1"/>
          </p:cNvSpPr>
          <p:nvPr/>
        </p:nvSpPr>
        <p:spPr bwMode="auto">
          <a:xfrm>
            <a:off x="5589588" y="1974850"/>
            <a:ext cx="1219200" cy="58102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18" charset="0"/>
                <a:ea typeface="+mn-ea"/>
                <a:cs typeface="+mn-cs"/>
              </a:rPr>
              <a:t>Vegetated Buffer</a:t>
            </a:r>
          </a:p>
        </p:txBody>
      </p:sp>
      <p:sp>
        <p:nvSpPr>
          <p:cNvPr id="49163" name="Line 15"/>
          <p:cNvSpPr>
            <a:spLocks noChangeShapeType="1"/>
          </p:cNvSpPr>
          <p:nvPr/>
        </p:nvSpPr>
        <p:spPr bwMode="auto">
          <a:xfrm>
            <a:off x="6629400" y="2286000"/>
            <a:ext cx="990600" cy="1588"/>
          </a:xfrm>
          <a:prstGeom prst="line">
            <a:avLst/>
          </a:prstGeom>
          <a:noFill/>
          <a:ln w="28575">
            <a:solidFill>
              <a:schemeClr val="bg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46096" name="Text Box 20"/>
          <p:cNvSpPr txBox="1">
            <a:spLocks noChangeArrowheads="1"/>
          </p:cNvSpPr>
          <p:nvPr/>
        </p:nvSpPr>
        <p:spPr bwMode="auto">
          <a:xfrm>
            <a:off x="2927350" y="5349875"/>
            <a:ext cx="3733800" cy="15081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Belt Widths are a function of</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drainage area = D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stream width = W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valley slope &amp; width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stream sensitivity</a:t>
            </a:r>
          </a:p>
        </p:txBody>
      </p:sp>
      <p:sp>
        <p:nvSpPr>
          <p:cNvPr id="49168" name="Line 25"/>
          <p:cNvSpPr>
            <a:spLocks noChangeShapeType="1"/>
          </p:cNvSpPr>
          <p:nvPr/>
        </p:nvSpPr>
        <p:spPr bwMode="auto">
          <a:xfrm>
            <a:off x="6934200" y="1371600"/>
            <a:ext cx="2133600" cy="1588"/>
          </a:xfrm>
          <a:prstGeom prst="line">
            <a:avLst/>
          </a:prstGeom>
          <a:noFill/>
          <a:ln w="28575">
            <a:solidFill>
              <a:schemeClr val="bg1"/>
            </a:solidFill>
            <a:prstDash val="dash"/>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49169" name="Text Box 26"/>
          <p:cNvSpPr txBox="1">
            <a:spLocks noChangeArrowheads="1"/>
          </p:cNvSpPr>
          <p:nvPr/>
        </p:nvSpPr>
        <p:spPr bwMode="auto">
          <a:xfrm>
            <a:off x="8305800" y="914400"/>
            <a:ext cx="5334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rPr>
              <a:t>B</a:t>
            </a:r>
          </a:p>
        </p:txBody>
      </p:sp>
      <p:sp>
        <p:nvSpPr>
          <p:cNvPr id="49170" name="Text Box 27"/>
          <p:cNvSpPr txBox="1">
            <a:spLocks noChangeArrowheads="1"/>
          </p:cNvSpPr>
          <p:nvPr/>
        </p:nvSpPr>
        <p:spPr bwMode="auto">
          <a:xfrm>
            <a:off x="8153400" y="1371600"/>
            <a:ext cx="762000" cy="6413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Belt Width</a:t>
            </a:r>
          </a:p>
        </p:txBody>
      </p:sp>
      <p:grpSp>
        <p:nvGrpSpPr>
          <p:cNvPr id="3" name="Group 29"/>
          <p:cNvGrpSpPr>
            <a:grpSpLocks/>
          </p:cNvGrpSpPr>
          <p:nvPr/>
        </p:nvGrpSpPr>
        <p:grpSpPr bwMode="auto">
          <a:xfrm>
            <a:off x="7494588" y="0"/>
            <a:ext cx="1150937" cy="6908800"/>
            <a:chOff x="4193" y="0"/>
            <a:chExt cx="725" cy="4352"/>
          </a:xfrm>
          <a:solidFill>
            <a:schemeClr val="accent4">
              <a:lumMod val="75000"/>
            </a:schemeClr>
          </a:solidFill>
        </p:grpSpPr>
        <p:sp>
          <p:nvSpPr>
            <p:cNvPr id="46137" name="Freeform 30"/>
            <p:cNvSpPr>
              <a:spLocks/>
            </p:cNvSpPr>
            <p:nvPr/>
          </p:nvSpPr>
          <p:spPr bwMode="auto">
            <a:xfrm>
              <a:off x="4368" y="0"/>
              <a:ext cx="550" cy="4343"/>
            </a:xfrm>
            <a:custGeom>
              <a:avLst/>
              <a:gdLst>
                <a:gd name="T0" fmla="*/ 514 w 550"/>
                <a:gd name="T1" fmla="*/ 0 h 4343"/>
                <a:gd name="T2" fmla="*/ 174 w 550"/>
                <a:gd name="T3" fmla="*/ 571 h 4343"/>
                <a:gd name="T4" fmla="*/ 174 w 550"/>
                <a:gd name="T5" fmla="*/ 1435 h 4343"/>
                <a:gd name="T6" fmla="*/ 462 w 550"/>
                <a:gd name="T7" fmla="*/ 2635 h 4343"/>
                <a:gd name="T8" fmla="*/ 318 w 550"/>
                <a:gd name="T9" fmla="*/ 3739 h 4343"/>
                <a:gd name="T10" fmla="*/ 126 w 550"/>
                <a:gd name="T11" fmla="*/ 4315 h 4343"/>
                <a:gd name="T12" fmla="*/ 30 w 550"/>
                <a:gd name="T13" fmla="*/ 4343 h 4343"/>
                <a:gd name="T14" fmla="*/ 112 w 550"/>
                <a:gd name="T15" fmla="*/ 4087 h 4343"/>
                <a:gd name="T16" fmla="*/ 188 w 550"/>
                <a:gd name="T17" fmla="*/ 3884 h 4343"/>
                <a:gd name="T18" fmla="*/ 292 w 550"/>
                <a:gd name="T19" fmla="*/ 3449 h 4343"/>
                <a:gd name="T20" fmla="*/ 377 w 550"/>
                <a:gd name="T21" fmla="*/ 2752 h 4343"/>
                <a:gd name="T22" fmla="*/ 286 w 550"/>
                <a:gd name="T23" fmla="*/ 2185 h 4343"/>
                <a:gd name="T24" fmla="*/ 85 w 550"/>
                <a:gd name="T25" fmla="*/ 1440 h 4343"/>
                <a:gd name="T26" fmla="*/ 55 w 550"/>
                <a:gd name="T27" fmla="*/ 1145 h 4343"/>
                <a:gd name="T28" fmla="*/ 73 w 550"/>
                <a:gd name="T29" fmla="*/ 644 h 4343"/>
                <a:gd name="T30" fmla="*/ 166 w 550"/>
                <a:gd name="T31" fmla="*/ 406 h 4343"/>
                <a:gd name="T32" fmla="*/ 395 w 550"/>
                <a:gd name="T33" fmla="*/ 7 h 4343"/>
                <a:gd name="T34" fmla="*/ 514 w 550"/>
                <a:gd name="T35" fmla="*/ 0 h 4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0"/>
                <a:gd name="T55" fmla="*/ 0 h 4343"/>
                <a:gd name="T56" fmla="*/ 550 w 550"/>
                <a:gd name="T57" fmla="*/ 4343 h 43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0" h="4343">
                  <a:moveTo>
                    <a:pt x="514" y="0"/>
                  </a:moveTo>
                  <a:cubicBezTo>
                    <a:pt x="443" y="128"/>
                    <a:pt x="231" y="332"/>
                    <a:pt x="174" y="571"/>
                  </a:cubicBezTo>
                  <a:cubicBezTo>
                    <a:pt x="117" y="810"/>
                    <a:pt x="126" y="1091"/>
                    <a:pt x="174" y="1435"/>
                  </a:cubicBezTo>
                  <a:cubicBezTo>
                    <a:pt x="222" y="1779"/>
                    <a:pt x="438" y="2251"/>
                    <a:pt x="462" y="2635"/>
                  </a:cubicBezTo>
                  <a:cubicBezTo>
                    <a:pt x="486" y="3019"/>
                    <a:pt x="374" y="3459"/>
                    <a:pt x="318" y="3739"/>
                  </a:cubicBezTo>
                  <a:cubicBezTo>
                    <a:pt x="262" y="4019"/>
                    <a:pt x="174" y="4214"/>
                    <a:pt x="126" y="4315"/>
                  </a:cubicBezTo>
                  <a:cubicBezTo>
                    <a:pt x="0" y="4329"/>
                    <a:pt x="148" y="4334"/>
                    <a:pt x="30" y="4343"/>
                  </a:cubicBezTo>
                  <a:cubicBezTo>
                    <a:pt x="23" y="4304"/>
                    <a:pt x="79" y="4210"/>
                    <a:pt x="112" y="4087"/>
                  </a:cubicBezTo>
                  <a:cubicBezTo>
                    <a:pt x="138" y="4011"/>
                    <a:pt x="158" y="3990"/>
                    <a:pt x="188" y="3884"/>
                  </a:cubicBezTo>
                  <a:cubicBezTo>
                    <a:pt x="218" y="3778"/>
                    <a:pt x="260" y="3638"/>
                    <a:pt x="292" y="3449"/>
                  </a:cubicBezTo>
                  <a:cubicBezTo>
                    <a:pt x="324" y="3260"/>
                    <a:pt x="378" y="2963"/>
                    <a:pt x="377" y="2752"/>
                  </a:cubicBezTo>
                  <a:cubicBezTo>
                    <a:pt x="376" y="2541"/>
                    <a:pt x="335" y="2404"/>
                    <a:pt x="286" y="2185"/>
                  </a:cubicBezTo>
                  <a:cubicBezTo>
                    <a:pt x="237" y="1966"/>
                    <a:pt x="124" y="1613"/>
                    <a:pt x="85" y="1440"/>
                  </a:cubicBezTo>
                  <a:cubicBezTo>
                    <a:pt x="46" y="1267"/>
                    <a:pt x="57" y="1278"/>
                    <a:pt x="55" y="1145"/>
                  </a:cubicBezTo>
                  <a:cubicBezTo>
                    <a:pt x="53" y="1012"/>
                    <a:pt x="55" y="767"/>
                    <a:pt x="73" y="644"/>
                  </a:cubicBezTo>
                  <a:cubicBezTo>
                    <a:pt x="91" y="521"/>
                    <a:pt x="112" y="512"/>
                    <a:pt x="166" y="406"/>
                  </a:cubicBezTo>
                  <a:cubicBezTo>
                    <a:pt x="220" y="300"/>
                    <a:pt x="336" y="140"/>
                    <a:pt x="395" y="7"/>
                  </a:cubicBezTo>
                  <a:cubicBezTo>
                    <a:pt x="550" y="7"/>
                    <a:pt x="379" y="0"/>
                    <a:pt x="514" y="0"/>
                  </a:cubicBezTo>
                  <a:close/>
                </a:path>
              </a:pathLst>
            </a:custGeom>
            <a:grp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a:ea typeface="+mn-ea"/>
                <a:cs typeface="+mn-cs"/>
              </a:endParaRPr>
            </a:p>
          </p:txBody>
        </p:sp>
        <p:sp>
          <p:nvSpPr>
            <p:cNvPr id="46138" name="Freeform 31"/>
            <p:cNvSpPr>
              <a:spLocks/>
            </p:cNvSpPr>
            <p:nvPr/>
          </p:nvSpPr>
          <p:spPr bwMode="auto">
            <a:xfrm>
              <a:off x="4193" y="0"/>
              <a:ext cx="512" cy="4352"/>
            </a:xfrm>
            <a:custGeom>
              <a:avLst/>
              <a:gdLst>
                <a:gd name="T0" fmla="*/ 459 w 512"/>
                <a:gd name="T1" fmla="*/ 0 h 4352"/>
                <a:gd name="T2" fmla="*/ 378 w 512"/>
                <a:gd name="T3" fmla="*/ 177 h 4352"/>
                <a:gd name="T4" fmla="*/ 186 w 512"/>
                <a:gd name="T5" fmla="*/ 532 h 4352"/>
                <a:gd name="T6" fmla="*/ 130 w 512"/>
                <a:gd name="T7" fmla="*/ 923 h 4352"/>
                <a:gd name="T8" fmla="*/ 165 w 512"/>
                <a:gd name="T9" fmla="*/ 1435 h 4352"/>
                <a:gd name="T10" fmla="*/ 350 w 512"/>
                <a:gd name="T11" fmla="*/ 2158 h 4352"/>
                <a:gd name="T12" fmla="*/ 441 w 512"/>
                <a:gd name="T13" fmla="*/ 2670 h 4352"/>
                <a:gd name="T14" fmla="*/ 414 w 512"/>
                <a:gd name="T15" fmla="*/ 3054 h 4352"/>
                <a:gd name="T16" fmla="*/ 289 w 512"/>
                <a:gd name="T17" fmla="*/ 3722 h 4352"/>
                <a:gd name="T18" fmla="*/ 167 w 512"/>
                <a:gd name="T19" fmla="*/ 4105 h 4352"/>
                <a:gd name="T20" fmla="*/ 94 w 512"/>
                <a:gd name="T21" fmla="*/ 4352 h 4352"/>
                <a:gd name="T22" fmla="*/ 0 w 512"/>
                <a:gd name="T23" fmla="*/ 4329 h 4352"/>
                <a:gd name="T24" fmla="*/ 220 w 512"/>
                <a:gd name="T25" fmla="*/ 3606 h 4352"/>
                <a:gd name="T26" fmla="*/ 348 w 512"/>
                <a:gd name="T27" fmla="*/ 2784 h 4352"/>
                <a:gd name="T28" fmla="*/ 256 w 512"/>
                <a:gd name="T29" fmla="*/ 2189 h 4352"/>
                <a:gd name="T30" fmla="*/ 55 w 512"/>
                <a:gd name="T31" fmla="*/ 1385 h 4352"/>
                <a:gd name="T32" fmla="*/ 64 w 512"/>
                <a:gd name="T33" fmla="*/ 644 h 4352"/>
                <a:gd name="T34" fmla="*/ 357 w 512"/>
                <a:gd name="T35" fmla="*/ 4 h 4352"/>
                <a:gd name="T36" fmla="*/ 459 w 512"/>
                <a:gd name="T37" fmla="*/ 0 h 43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2"/>
                <a:gd name="T58" fmla="*/ 0 h 4352"/>
                <a:gd name="T59" fmla="*/ 512 w 512"/>
                <a:gd name="T60" fmla="*/ 4352 h 43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2" h="4352">
                  <a:moveTo>
                    <a:pt x="459" y="0"/>
                  </a:moveTo>
                  <a:cubicBezTo>
                    <a:pt x="378" y="162"/>
                    <a:pt x="418" y="96"/>
                    <a:pt x="378" y="177"/>
                  </a:cubicBezTo>
                  <a:cubicBezTo>
                    <a:pt x="333" y="266"/>
                    <a:pt x="227" y="408"/>
                    <a:pt x="186" y="532"/>
                  </a:cubicBezTo>
                  <a:cubicBezTo>
                    <a:pt x="145" y="656"/>
                    <a:pt x="133" y="773"/>
                    <a:pt x="130" y="923"/>
                  </a:cubicBezTo>
                  <a:cubicBezTo>
                    <a:pt x="127" y="1073"/>
                    <a:pt x="128" y="1229"/>
                    <a:pt x="165" y="1435"/>
                  </a:cubicBezTo>
                  <a:cubicBezTo>
                    <a:pt x="202" y="1641"/>
                    <a:pt x="304" y="1952"/>
                    <a:pt x="350" y="2158"/>
                  </a:cubicBezTo>
                  <a:cubicBezTo>
                    <a:pt x="396" y="2364"/>
                    <a:pt x="430" y="2521"/>
                    <a:pt x="441" y="2670"/>
                  </a:cubicBezTo>
                  <a:cubicBezTo>
                    <a:pt x="452" y="2819"/>
                    <a:pt x="439" y="2879"/>
                    <a:pt x="414" y="3054"/>
                  </a:cubicBezTo>
                  <a:cubicBezTo>
                    <a:pt x="389" y="3229"/>
                    <a:pt x="330" y="3547"/>
                    <a:pt x="289" y="3722"/>
                  </a:cubicBezTo>
                  <a:cubicBezTo>
                    <a:pt x="248" y="3897"/>
                    <a:pt x="199" y="4000"/>
                    <a:pt x="167" y="4105"/>
                  </a:cubicBezTo>
                  <a:cubicBezTo>
                    <a:pt x="135" y="4210"/>
                    <a:pt x="130" y="4251"/>
                    <a:pt x="94" y="4352"/>
                  </a:cubicBezTo>
                  <a:cubicBezTo>
                    <a:pt x="12" y="4352"/>
                    <a:pt x="118" y="4320"/>
                    <a:pt x="0" y="4329"/>
                  </a:cubicBezTo>
                  <a:cubicBezTo>
                    <a:pt x="48" y="4132"/>
                    <a:pt x="169" y="3872"/>
                    <a:pt x="220" y="3606"/>
                  </a:cubicBezTo>
                  <a:cubicBezTo>
                    <a:pt x="278" y="3349"/>
                    <a:pt x="342" y="3020"/>
                    <a:pt x="348" y="2784"/>
                  </a:cubicBezTo>
                  <a:cubicBezTo>
                    <a:pt x="354" y="2548"/>
                    <a:pt x="305" y="2422"/>
                    <a:pt x="256" y="2189"/>
                  </a:cubicBezTo>
                  <a:cubicBezTo>
                    <a:pt x="207" y="1956"/>
                    <a:pt x="87" y="1642"/>
                    <a:pt x="55" y="1385"/>
                  </a:cubicBezTo>
                  <a:cubicBezTo>
                    <a:pt x="23" y="1128"/>
                    <a:pt x="14" y="874"/>
                    <a:pt x="64" y="644"/>
                  </a:cubicBezTo>
                  <a:cubicBezTo>
                    <a:pt x="114" y="414"/>
                    <a:pt x="291" y="111"/>
                    <a:pt x="357" y="4"/>
                  </a:cubicBezTo>
                  <a:cubicBezTo>
                    <a:pt x="512" y="4"/>
                    <a:pt x="324" y="0"/>
                    <a:pt x="459" y="0"/>
                  </a:cubicBezTo>
                  <a:close/>
                </a:path>
              </a:pathLst>
            </a:custGeom>
            <a:grp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a:ea typeface="+mn-ea"/>
                <a:cs typeface="+mn-cs"/>
              </a:endParaRPr>
            </a:p>
          </p:txBody>
        </p:sp>
      </p:grpSp>
      <p:sp>
        <p:nvSpPr>
          <p:cNvPr id="49172" name="Line 32"/>
          <p:cNvSpPr>
            <a:spLocks noChangeShapeType="1"/>
          </p:cNvSpPr>
          <p:nvPr/>
        </p:nvSpPr>
        <p:spPr bwMode="auto">
          <a:xfrm flipH="1">
            <a:off x="8001000" y="0"/>
            <a:ext cx="1588" cy="6858000"/>
          </a:xfrm>
          <a:prstGeom prst="line">
            <a:avLst/>
          </a:prstGeom>
          <a:noFill/>
          <a:ln w="38100">
            <a:solidFill>
              <a:srgbClr val="FFFF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pic>
        <p:nvPicPr>
          <p:cNvPr id="4917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9525" t="14285" r="5000" b="8571"/>
          <a:stretch>
            <a:fillRect/>
          </a:stretch>
        </p:blipFill>
        <p:spPr bwMode="auto">
          <a:xfrm>
            <a:off x="2935288" y="1495425"/>
            <a:ext cx="2735262" cy="2057400"/>
          </a:xfrm>
          <a:prstGeom prst="rect">
            <a:avLst/>
          </a:prstGeom>
          <a:noFill/>
          <a:ln w="9525">
            <a:noFill/>
            <a:miter lim="800000"/>
            <a:headEnd/>
            <a:tailEnd/>
          </a:ln>
        </p:spPr>
      </p:pic>
      <p:sp>
        <p:nvSpPr>
          <p:cNvPr id="49174" name="Text Box 62"/>
          <p:cNvSpPr txBox="1">
            <a:spLocks noChangeArrowheads="1"/>
          </p:cNvSpPr>
          <p:nvPr/>
        </p:nvSpPr>
        <p:spPr bwMode="auto">
          <a:xfrm>
            <a:off x="2819400" y="712788"/>
            <a:ext cx="3886200" cy="7683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Vermont Meander Width Ratios</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itchFamily="18" charset="0"/>
                <a:ea typeface="+mn-ea"/>
                <a:cs typeface="+mn-cs"/>
              </a:rPr>
              <a:t>Low gradient, unconfined alluvial streams</a:t>
            </a:r>
          </a:p>
        </p:txBody>
      </p:sp>
      <p:sp>
        <p:nvSpPr>
          <p:cNvPr id="46107" name="Text Box 64"/>
          <p:cNvSpPr txBox="1">
            <a:spLocks noChangeArrowheads="1"/>
          </p:cNvSpPr>
          <p:nvPr/>
        </p:nvSpPr>
        <p:spPr bwMode="auto">
          <a:xfrm>
            <a:off x="60876" y="623888"/>
            <a:ext cx="2667000" cy="68945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rPr>
              <a:t>Belt Width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imes New Roman" pitchFamily="18" charset="0"/>
                <a:ea typeface="+mn-ea"/>
                <a:cs typeface="+mn-cs"/>
              </a:rPr>
              <a:t>B = 3.7W</a:t>
            </a:r>
            <a:r>
              <a:rPr kumimoji="0" lang="en-US" sz="1800" b="1" i="0" u="none" strike="noStrike" kern="1200" cap="none" spc="0" normalizeH="0" baseline="30000" noProof="0" dirty="0">
                <a:ln>
                  <a:noFill/>
                </a:ln>
                <a:solidFill>
                  <a:srgbClr val="FFFFFF"/>
                </a:solidFill>
                <a:effectLst/>
                <a:uLnTx/>
                <a:uFillTx/>
                <a:latin typeface="Times New Roman" pitchFamily="18" charset="0"/>
                <a:ea typeface="+mn-ea"/>
                <a:cs typeface="+mn-cs"/>
              </a:rPr>
              <a:t>1.12</a:t>
            </a: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mn-cs"/>
              </a:rPr>
              <a:t>   </a:t>
            </a:r>
            <a:r>
              <a:rPr kumimoji="0" lang="en-US" sz="900" b="1" i="0" u="none" strike="noStrike" kern="1200" cap="none" spc="0" normalizeH="0" baseline="0" noProof="0" dirty="0">
                <a:ln>
                  <a:noFill/>
                </a:ln>
                <a:solidFill>
                  <a:srgbClr val="FFFFFF"/>
                </a:solidFill>
                <a:effectLst/>
                <a:uLnTx/>
                <a:uFillTx/>
                <a:latin typeface="Times New Roman" pitchFamily="18" charset="0"/>
                <a:ea typeface="+mn-ea"/>
                <a:cs typeface="+mn-cs"/>
              </a:rPr>
              <a:t>Williams, 1986</a:t>
            </a:r>
            <a:endParaRPr kumimoji="0" lang="en-US" sz="900" b="0" i="0" u="none" strike="noStrike" kern="1200" cap="none" spc="0" normalizeH="0" baseline="0" noProof="0" dirty="0">
              <a:ln>
                <a:noFill/>
              </a:ln>
              <a:solidFill>
                <a:srgbClr val="FFFF00"/>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800" b="1" i="0" u="none" strike="noStrike" kern="1200" cap="none" spc="0" normalizeH="0" baseline="3000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mn-cs"/>
              </a:rPr>
              <a:t>Using Williams Regression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Meander width ratio B/W = 5 to 6 </a:t>
            </a: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channel widths</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49176" name="Text Box 66"/>
          <p:cNvSpPr txBox="1">
            <a:spLocks noChangeArrowheads="1"/>
          </p:cNvSpPr>
          <p:nvPr/>
        </p:nvSpPr>
        <p:spPr bwMode="auto">
          <a:xfrm>
            <a:off x="2935288" y="3059113"/>
            <a:ext cx="2971800" cy="22161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B</a:t>
            </a:r>
            <a:r>
              <a:rPr kumimoji="0" lang="en-US" sz="1800" b="0" i="0" u="none" strike="noStrike" kern="1200" cap="none" spc="0" normalizeH="0" baseline="-25000" noProof="0" dirty="0">
                <a:ln>
                  <a:noFill/>
                </a:ln>
                <a:solidFill>
                  <a:prstClr val="black"/>
                </a:solidFill>
                <a:effectLst/>
                <a:uLnTx/>
                <a:uFillTx/>
                <a:latin typeface="Calibri"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10^1.93(log W)</a:t>
            </a:r>
            <a:r>
              <a:rPr kumimoji="0" lang="en-US" sz="1800" b="0" i="0" u="none" strike="noStrike" kern="1200" cap="none" spc="0" normalizeH="0" baseline="30000" noProof="0" dirty="0">
                <a:ln>
                  <a:noFill/>
                </a:ln>
                <a:solidFill>
                  <a:prstClr val="black"/>
                </a:solidFill>
                <a:effectLst/>
                <a:uLnTx/>
                <a:uFillTx/>
                <a:latin typeface="Calibri" pitchFamily="34" charset="0"/>
                <a:ea typeface="+mn-ea"/>
                <a:cs typeface="+mn-cs"/>
              </a:rPr>
              <a:t>10^0.49 </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B/W = 6 to 8.5</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For a 50 foot wide stream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B/W = 6.7</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177" name="Text Box 68"/>
          <p:cNvSpPr txBox="1">
            <a:spLocks noChangeArrowheads="1"/>
          </p:cNvSpPr>
          <p:nvPr/>
        </p:nvSpPr>
        <p:spPr bwMode="auto">
          <a:xfrm>
            <a:off x="3962400" y="1795463"/>
            <a:ext cx="1066800" cy="549275"/>
          </a:xfrm>
          <a:prstGeom prst="rect">
            <a:avLst/>
          </a:prstGeom>
          <a:solidFill>
            <a:schemeClr val="bg1"/>
          </a:solid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rPr>
              <a:t>N = 66</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rPr>
              <a:t>R</a:t>
            </a:r>
            <a:r>
              <a:rPr kumimoji="0" lang="en-US" sz="1200" b="1" i="0" u="none" strike="noStrike" kern="1200" cap="none" spc="0" normalizeH="0" baseline="30000" noProof="0" dirty="0">
                <a:ln>
                  <a:noFill/>
                </a:ln>
                <a:solidFill>
                  <a:srgbClr val="000000"/>
                </a:solidFill>
                <a:effectLst/>
                <a:uLnTx/>
                <a:uFillTx/>
                <a:latin typeface="Times New Roman" pitchFamily="18" charset="0"/>
                <a:ea typeface="+mn-ea"/>
                <a:cs typeface="+mn-cs"/>
              </a:rPr>
              <a:t>2</a:t>
            </a:r>
            <a:r>
              <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rPr>
              <a:t> = 0.67</a:t>
            </a:r>
          </a:p>
        </p:txBody>
      </p:sp>
      <p:grpSp>
        <p:nvGrpSpPr>
          <p:cNvPr id="49178" name="Group 2"/>
          <p:cNvGrpSpPr>
            <a:grpSpLocks/>
          </p:cNvGrpSpPr>
          <p:nvPr/>
        </p:nvGrpSpPr>
        <p:grpSpPr bwMode="auto">
          <a:xfrm>
            <a:off x="63759" y="1480553"/>
            <a:ext cx="2457450" cy="3962400"/>
            <a:chOff x="152400" y="1600200"/>
            <a:chExt cx="2457450" cy="3962400"/>
          </a:xfrm>
        </p:grpSpPr>
        <p:sp>
          <p:nvSpPr>
            <p:cNvPr id="49179" name="Rectangle 34"/>
            <p:cNvSpPr>
              <a:spLocks noChangeArrowheads="1"/>
            </p:cNvSpPr>
            <p:nvPr/>
          </p:nvSpPr>
          <p:spPr bwMode="auto">
            <a:xfrm>
              <a:off x="163513" y="1609725"/>
              <a:ext cx="2362200" cy="3952875"/>
            </a:xfrm>
            <a:prstGeom prst="rect">
              <a:avLst/>
            </a:prstGeom>
            <a:solidFill>
              <a:schemeClr val="bg2"/>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grpSp>
          <p:nvGrpSpPr>
            <p:cNvPr id="49180" name="Group 35"/>
            <p:cNvGrpSpPr>
              <a:grpSpLocks/>
            </p:cNvGrpSpPr>
            <p:nvPr/>
          </p:nvGrpSpPr>
          <p:grpSpPr bwMode="auto">
            <a:xfrm>
              <a:off x="152400" y="1600200"/>
              <a:ext cx="2457450" cy="3959225"/>
              <a:chOff x="4272" y="0"/>
              <a:chExt cx="1548" cy="2494"/>
            </a:xfrm>
          </p:grpSpPr>
          <p:grpSp>
            <p:nvGrpSpPr>
              <p:cNvPr id="49181" name="Group 36"/>
              <p:cNvGrpSpPr>
                <a:grpSpLocks/>
              </p:cNvGrpSpPr>
              <p:nvPr/>
            </p:nvGrpSpPr>
            <p:grpSpPr bwMode="auto">
              <a:xfrm>
                <a:off x="4272" y="0"/>
                <a:ext cx="1548" cy="2494"/>
                <a:chOff x="4272" y="0"/>
                <a:chExt cx="1548" cy="2494"/>
              </a:xfrm>
            </p:grpSpPr>
            <p:grpSp>
              <p:nvGrpSpPr>
                <p:cNvPr id="49184" name="Group 37"/>
                <p:cNvGrpSpPr>
                  <a:grpSpLocks/>
                </p:cNvGrpSpPr>
                <p:nvPr/>
              </p:nvGrpSpPr>
              <p:grpSpPr bwMode="auto">
                <a:xfrm>
                  <a:off x="4280" y="0"/>
                  <a:ext cx="1540" cy="2494"/>
                  <a:chOff x="4280" y="0"/>
                  <a:chExt cx="1540" cy="2494"/>
                </a:xfrm>
              </p:grpSpPr>
              <p:grpSp>
                <p:nvGrpSpPr>
                  <p:cNvPr id="49186" name="Group 38"/>
                  <p:cNvGrpSpPr>
                    <a:grpSpLocks/>
                  </p:cNvGrpSpPr>
                  <p:nvPr/>
                </p:nvGrpSpPr>
                <p:grpSpPr bwMode="auto">
                  <a:xfrm>
                    <a:off x="4280" y="0"/>
                    <a:ext cx="1504" cy="2494"/>
                    <a:chOff x="4280" y="0"/>
                    <a:chExt cx="1504" cy="2494"/>
                  </a:xfrm>
                </p:grpSpPr>
                <p:sp>
                  <p:nvSpPr>
                    <p:cNvPr id="49193" name="Freeform 39"/>
                    <p:cNvSpPr>
                      <a:spLocks/>
                    </p:cNvSpPr>
                    <p:nvPr/>
                  </p:nvSpPr>
                  <p:spPr bwMode="auto">
                    <a:xfrm flipH="1">
                      <a:off x="4280" y="0"/>
                      <a:ext cx="1078" cy="2494"/>
                    </a:xfrm>
                    <a:custGeom>
                      <a:avLst/>
                      <a:gdLst>
                        <a:gd name="T0" fmla="*/ 0 w 2502"/>
                        <a:gd name="T1" fmla="*/ 0 h 6128"/>
                        <a:gd name="T2" fmla="*/ 0 w 2502"/>
                        <a:gd name="T3" fmla="*/ 0 h 6128"/>
                        <a:gd name="T4" fmla="*/ 0 w 2502"/>
                        <a:gd name="T5" fmla="*/ 0 h 6128"/>
                        <a:gd name="T6" fmla="*/ 0 w 2502"/>
                        <a:gd name="T7" fmla="*/ 0 h 6128"/>
                        <a:gd name="T8" fmla="*/ 0 w 2502"/>
                        <a:gd name="T9" fmla="*/ 0 h 6128"/>
                        <a:gd name="T10" fmla="*/ 0 w 2502"/>
                        <a:gd name="T11" fmla="*/ 0 h 6128"/>
                        <a:gd name="T12" fmla="*/ 0 w 2502"/>
                        <a:gd name="T13" fmla="*/ 0 h 6128"/>
                        <a:gd name="T14" fmla="*/ 0 w 2502"/>
                        <a:gd name="T15" fmla="*/ 0 h 6128"/>
                        <a:gd name="T16" fmla="*/ 0 w 2502"/>
                        <a:gd name="T17" fmla="*/ 0 h 6128"/>
                        <a:gd name="T18" fmla="*/ 0 w 2502"/>
                        <a:gd name="T19" fmla="*/ 0 h 6128"/>
                        <a:gd name="T20" fmla="*/ 0 w 2502"/>
                        <a:gd name="T21" fmla="*/ 0 h 6128"/>
                        <a:gd name="T22" fmla="*/ 0 w 2502"/>
                        <a:gd name="T23" fmla="*/ 0 h 6128"/>
                        <a:gd name="T24" fmla="*/ 0 w 2502"/>
                        <a:gd name="T25" fmla="*/ 0 h 6128"/>
                        <a:gd name="T26" fmla="*/ 0 w 2502"/>
                        <a:gd name="T27" fmla="*/ 0 h 6128"/>
                        <a:gd name="T28" fmla="*/ 0 w 2502"/>
                        <a:gd name="T29" fmla="*/ 0 h 6128"/>
                        <a:gd name="T30" fmla="*/ 0 w 2502"/>
                        <a:gd name="T31" fmla="*/ 1 h 6128"/>
                        <a:gd name="T32" fmla="*/ 0 w 2502"/>
                        <a:gd name="T33" fmla="*/ 1 h 6128"/>
                        <a:gd name="T34" fmla="*/ 0 w 2502"/>
                        <a:gd name="T35" fmla="*/ 1 h 6128"/>
                        <a:gd name="T36" fmla="*/ 0 w 2502"/>
                        <a:gd name="T37" fmla="*/ 1 h 6128"/>
                        <a:gd name="T38" fmla="*/ 0 w 2502"/>
                        <a:gd name="T39" fmla="*/ 0 h 6128"/>
                        <a:gd name="T40" fmla="*/ 0 w 2502"/>
                        <a:gd name="T41" fmla="*/ 0 h 6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02"/>
                        <a:gd name="T64" fmla="*/ 0 h 6128"/>
                        <a:gd name="T65" fmla="*/ 2502 w 2502"/>
                        <a:gd name="T66" fmla="*/ 6128 h 6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02" h="6128">
                          <a:moveTo>
                            <a:pt x="0" y="28"/>
                          </a:moveTo>
                          <a:lnTo>
                            <a:pt x="120" y="348"/>
                          </a:lnTo>
                          <a:lnTo>
                            <a:pt x="340" y="488"/>
                          </a:lnTo>
                          <a:lnTo>
                            <a:pt x="612" y="720"/>
                          </a:lnTo>
                          <a:lnTo>
                            <a:pt x="702" y="1080"/>
                          </a:lnTo>
                          <a:lnTo>
                            <a:pt x="792" y="1440"/>
                          </a:lnTo>
                          <a:lnTo>
                            <a:pt x="1152" y="2340"/>
                          </a:lnTo>
                          <a:lnTo>
                            <a:pt x="1332" y="2700"/>
                          </a:lnTo>
                          <a:lnTo>
                            <a:pt x="1332" y="3240"/>
                          </a:lnTo>
                          <a:lnTo>
                            <a:pt x="1242" y="3420"/>
                          </a:lnTo>
                          <a:lnTo>
                            <a:pt x="1242" y="3600"/>
                          </a:lnTo>
                          <a:lnTo>
                            <a:pt x="1332" y="3960"/>
                          </a:lnTo>
                          <a:lnTo>
                            <a:pt x="1422" y="4140"/>
                          </a:lnTo>
                          <a:lnTo>
                            <a:pt x="1782" y="4140"/>
                          </a:lnTo>
                          <a:lnTo>
                            <a:pt x="1962" y="4500"/>
                          </a:lnTo>
                          <a:lnTo>
                            <a:pt x="2020" y="5388"/>
                          </a:lnTo>
                          <a:lnTo>
                            <a:pt x="2040" y="5688"/>
                          </a:lnTo>
                          <a:lnTo>
                            <a:pt x="2020" y="6128"/>
                          </a:lnTo>
                          <a:lnTo>
                            <a:pt x="2502" y="6120"/>
                          </a:lnTo>
                          <a:lnTo>
                            <a:pt x="2502" y="0"/>
                          </a:lnTo>
                          <a:lnTo>
                            <a:pt x="0" y="28"/>
                          </a:lnTo>
                          <a:close/>
                        </a:path>
                      </a:pathLst>
                    </a:custGeom>
                    <a:solidFill>
                      <a:srgbClr val="CCECFF"/>
                    </a:solidFill>
                    <a:ln w="15875">
                      <a:solidFill>
                        <a:srgbClr val="33996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194" name="Freeform 40"/>
                    <p:cNvSpPr>
                      <a:spLocks/>
                    </p:cNvSpPr>
                    <p:nvPr/>
                  </p:nvSpPr>
                  <p:spPr bwMode="auto">
                    <a:xfrm>
                      <a:off x="4853" y="288"/>
                      <a:ext cx="931" cy="2198"/>
                    </a:xfrm>
                    <a:custGeom>
                      <a:avLst/>
                      <a:gdLst>
                        <a:gd name="T0" fmla="*/ 0 w 2326"/>
                        <a:gd name="T1" fmla="*/ 0 h 5495"/>
                        <a:gd name="T2" fmla="*/ 0 w 2326"/>
                        <a:gd name="T3" fmla="*/ 0 h 5495"/>
                        <a:gd name="T4" fmla="*/ 0 w 2326"/>
                        <a:gd name="T5" fmla="*/ 0 h 5495"/>
                        <a:gd name="T6" fmla="*/ 0 w 2326"/>
                        <a:gd name="T7" fmla="*/ 0 h 5495"/>
                        <a:gd name="T8" fmla="*/ 0 w 2326"/>
                        <a:gd name="T9" fmla="*/ 0 h 5495"/>
                        <a:gd name="T10" fmla="*/ 0 w 2326"/>
                        <a:gd name="T11" fmla="*/ 0 h 5495"/>
                        <a:gd name="T12" fmla="*/ 0 w 2326"/>
                        <a:gd name="T13" fmla="*/ 0 h 5495"/>
                        <a:gd name="T14" fmla="*/ 0 w 2326"/>
                        <a:gd name="T15" fmla="*/ 0 h 5495"/>
                        <a:gd name="T16" fmla="*/ 0 w 2326"/>
                        <a:gd name="T17" fmla="*/ 0 h 5495"/>
                        <a:gd name="T18" fmla="*/ 0 w 2326"/>
                        <a:gd name="T19" fmla="*/ 0 h 5495"/>
                        <a:gd name="T20" fmla="*/ 0 w 2326"/>
                        <a:gd name="T21" fmla="*/ 0 h 5495"/>
                        <a:gd name="T22" fmla="*/ 0 w 2326"/>
                        <a:gd name="T23" fmla="*/ 0 h 5495"/>
                        <a:gd name="T24" fmla="*/ 0 w 2326"/>
                        <a:gd name="T25" fmla="*/ 0 h 5495"/>
                        <a:gd name="T26" fmla="*/ 0 w 2326"/>
                        <a:gd name="T27" fmla="*/ 0 h 5495"/>
                        <a:gd name="T28" fmla="*/ 0 w 2326"/>
                        <a:gd name="T29" fmla="*/ 0 h 5495"/>
                        <a:gd name="T30" fmla="*/ 0 w 2326"/>
                        <a:gd name="T31" fmla="*/ 0 h 5495"/>
                        <a:gd name="T32" fmla="*/ 0 w 2326"/>
                        <a:gd name="T33" fmla="*/ 1 h 5495"/>
                        <a:gd name="T34" fmla="*/ 0 w 2326"/>
                        <a:gd name="T35" fmla="*/ 1 h 5495"/>
                        <a:gd name="T36" fmla="*/ 0 w 2326"/>
                        <a:gd name="T37" fmla="*/ 0 h 5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26"/>
                        <a:gd name="T58" fmla="*/ 0 h 5495"/>
                        <a:gd name="T59" fmla="*/ 2326 w 2326"/>
                        <a:gd name="T60" fmla="*/ 5495 h 54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26" h="5495">
                          <a:moveTo>
                            <a:pt x="2326" y="0"/>
                          </a:moveTo>
                          <a:lnTo>
                            <a:pt x="2132" y="183"/>
                          </a:lnTo>
                          <a:lnTo>
                            <a:pt x="1876" y="476"/>
                          </a:lnTo>
                          <a:lnTo>
                            <a:pt x="1454" y="733"/>
                          </a:lnTo>
                          <a:lnTo>
                            <a:pt x="1099" y="933"/>
                          </a:lnTo>
                          <a:lnTo>
                            <a:pt x="1024" y="1128"/>
                          </a:lnTo>
                          <a:lnTo>
                            <a:pt x="964" y="1518"/>
                          </a:lnTo>
                          <a:lnTo>
                            <a:pt x="904" y="1758"/>
                          </a:lnTo>
                          <a:lnTo>
                            <a:pt x="874" y="2013"/>
                          </a:lnTo>
                          <a:lnTo>
                            <a:pt x="844" y="2583"/>
                          </a:lnTo>
                          <a:lnTo>
                            <a:pt x="874" y="2898"/>
                          </a:lnTo>
                          <a:lnTo>
                            <a:pt x="844" y="3453"/>
                          </a:lnTo>
                          <a:lnTo>
                            <a:pt x="581" y="3847"/>
                          </a:lnTo>
                          <a:lnTo>
                            <a:pt x="388" y="4213"/>
                          </a:lnTo>
                          <a:lnTo>
                            <a:pt x="194" y="4762"/>
                          </a:lnTo>
                          <a:lnTo>
                            <a:pt x="88" y="5157"/>
                          </a:lnTo>
                          <a:lnTo>
                            <a:pt x="0" y="5495"/>
                          </a:lnTo>
                          <a:lnTo>
                            <a:pt x="2326" y="5495"/>
                          </a:lnTo>
                          <a:lnTo>
                            <a:pt x="2326" y="0"/>
                          </a:lnTo>
                          <a:close/>
                        </a:path>
                      </a:pathLst>
                    </a:custGeom>
                    <a:solidFill>
                      <a:srgbClr val="CCECFF"/>
                    </a:solidFill>
                    <a:ln w="15875">
                      <a:solidFill>
                        <a:srgbClr val="33996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195" name="Freeform 41"/>
                    <p:cNvSpPr>
                      <a:spLocks/>
                    </p:cNvSpPr>
                    <p:nvPr/>
                  </p:nvSpPr>
                  <p:spPr bwMode="auto">
                    <a:xfrm flipH="1">
                      <a:off x="4519" y="0"/>
                      <a:ext cx="931" cy="2494"/>
                    </a:xfrm>
                    <a:custGeom>
                      <a:avLst/>
                      <a:gdLst>
                        <a:gd name="T0" fmla="*/ 0 w 2159"/>
                        <a:gd name="T1" fmla="*/ 0 h 6128"/>
                        <a:gd name="T2" fmla="*/ 0 w 2159"/>
                        <a:gd name="T3" fmla="*/ 0 h 6128"/>
                        <a:gd name="T4" fmla="*/ 0 w 2159"/>
                        <a:gd name="T5" fmla="*/ 0 h 6128"/>
                        <a:gd name="T6" fmla="*/ 0 w 2159"/>
                        <a:gd name="T7" fmla="*/ 0 h 6128"/>
                        <a:gd name="T8" fmla="*/ 0 w 2159"/>
                        <a:gd name="T9" fmla="*/ 0 h 6128"/>
                        <a:gd name="T10" fmla="*/ 0 w 2159"/>
                        <a:gd name="T11" fmla="*/ 0 h 6128"/>
                        <a:gd name="T12" fmla="*/ 0 w 2159"/>
                        <a:gd name="T13" fmla="*/ 0 h 6128"/>
                        <a:gd name="T14" fmla="*/ 0 w 2159"/>
                        <a:gd name="T15" fmla="*/ 0 h 6128"/>
                        <a:gd name="T16" fmla="*/ 0 w 2159"/>
                        <a:gd name="T17" fmla="*/ 0 h 6128"/>
                        <a:gd name="T18" fmla="*/ 0 w 2159"/>
                        <a:gd name="T19" fmla="*/ 0 h 6128"/>
                        <a:gd name="T20" fmla="*/ 0 w 2159"/>
                        <a:gd name="T21" fmla="*/ 0 h 6128"/>
                        <a:gd name="T22" fmla="*/ 0 w 2159"/>
                        <a:gd name="T23" fmla="*/ 0 h 6128"/>
                        <a:gd name="T24" fmla="*/ 0 w 2159"/>
                        <a:gd name="T25" fmla="*/ 0 h 6128"/>
                        <a:gd name="T26" fmla="*/ 0 w 2159"/>
                        <a:gd name="T27" fmla="*/ 0 h 6128"/>
                        <a:gd name="T28" fmla="*/ 0 w 2159"/>
                        <a:gd name="T29" fmla="*/ 0 h 6128"/>
                        <a:gd name="T30" fmla="*/ 0 w 2159"/>
                        <a:gd name="T31" fmla="*/ 0 h 6128"/>
                        <a:gd name="T32" fmla="*/ 0 w 2159"/>
                        <a:gd name="T33" fmla="*/ 0 h 6128"/>
                        <a:gd name="T34" fmla="*/ 0 w 2159"/>
                        <a:gd name="T35" fmla="*/ 0 h 6128"/>
                        <a:gd name="T36" fmla="*/ 0 w 2159"/>
                        <a:gd name="T37" fmla="*/ 0 h 6128"/>
                        <a:gd name="T38" fmla="*/ 0 w 2159"/>
                        <a:gd name="T39" fmla="*/ 0 h 6128"/>
                        <a:gd name="T40" fmla="*/ 0 w 2159"/>
                        <a:gd name="T41" fmla="*/ 1 h 6128"/>
                        <a:gd name="T42" fmla="*/ 0 w 2159"/>
                        <a:gd name="T43" fmla="*/ 1 h 6128"/>
                        <a:gd name="T44" fmla="*/ 0 w 2159"/>
                        <a:gd name="T45" fmla="*/ 1 h 6128"/>
                        <a:gd name="T46" fmla="*/ 0 w 2159"/>
                        <a:gd name="T47" fmla="*/ 1 h 6128"/>
                        <a:gd name="T48" fmla="*/ 0 w 2159"/>
                        <a:gd name="T49" fmla="*/ 1 h 6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9"/>
                        <a:gd name="T76" fmla="*/ 0 h 6128"/>
                        <a:gd name="T77" fmla="*/ 2159 w 2159"/>
                        <a:gd name="T78" fmla="*/ 6128 h 6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9" h="6128">
                          <a:moveTo>
                            <a:pt x="0" y="0"/>
                          </a:moveTo>
                          <a:cubicBezTo>
                            <a:pt x="23" y="41"/>
                            <a:pt x="108" y="158"/>
                            <a:pt x="138" y="248"/>
                          </a:cubicBezTo>
                          <a:cubicBezTo>
                            <a:pt x="168" y="338"/>
                            <a:pt x="173" y="461"/>
                            <a:pt x="180" y="540"/>
                          </a:cubicBezTo>
                          <a:cubicBezTo>
                            <a:pt x="187" y="619"/>
                            <a:pt x="180" y="660"/>
                            <a:pt x="180" y="720"/>
                          </a:cubicBezTo>
                          <a:cubicBezTo>
                            <a:pt x="180" y="780"/>
                            <a:pt x="180" y="840"/>
                            <a:pt x="180" y="900"/>
                          </a:cubicBezTo>
                          <a:cubicBezTo>
                            <a:pt x="180" y="960"/>
                            <a:pt x="150" y="1020"/>
                            <a:pt x="180" y="1080"/>
                          </a:cubicBezTo>
                          <a:cubicBezTo>
                            <a:pt x="210" y="1140"/>
                            <a:pt x="284" y="1249"/>
                            <a:pt x="360" y="1260"/>
                          </a:cubicBezTo>
                          <a:cubicBezTo>
                            <a:pt x="436" y="1271"/>
                            <a:pt x="563" y="1148"/>
                            <a:pt x="638" y="1148"/>
                          </a:cubicBezTo>
                          <a:cubicBezTo>
                            <a:pt x="713" y="1148"/>
                            <a:pt x="766" y="1211"/>
                            <a:pt x="810" y="1260"/>
                          </a:cubicBezTo>
                          <a:cubicBezTo>
                            <a:pt x="854" y="1309"/>
                            <a:pt x="900" y="1380"/>
                            <a:pt x="900" y="1440"/>
                          </a:cubicBezTo>
                          <a:cubicBezTo>
                            <a:pt x="900" y="1500"/>
                            <a:pt x="855" y="1560"/>
                            <a:pt x="810" y="1620"/>
                          </a:cubicBezTo>
                          <a:cubicBezTo>
                            <a:pt x="765" y="1680"/>
                            <a:pt x="675" y="1740"/>
                            <a:pt x="630" y="1800"/>
                          </a:cubicBezTo>
                          <a:cubicBezTo>
                            <a:pt x="585" y="1860"/>
                            <a:pt x="540" y="1890"/>
                            <a:pt x="540" y="1980"/>
                          </a:cubicBezTo>
                          <a:cubicBezTo>
                            <a:pt x="540" y="2070"/>
                            <a:pt x="607" y="2245"/>
                            <a:pt x="630" y="2340"/>
                          </a:cubicBezTo>
                          <a:cubicBezTo>
                            <a:pt x="653" y="2435"/>
                            <a:pt x="663" y="2458"/>
                            <a:pt x="678" y="2548"/>
                          </a:cubicBezTo>
                          <a:cubicBezTo>
                            <a:pt x="693" y="2638"/>
                            <a:pt x="713" y="2765"/>
                            <a:pt x="720" y="2880"/>
                          </a:cubicBezTo>
                          <a:cubicBezTo>
                            <a:pt x="727" y="2995"/>
                            <a:pt x="727" y="3102"/>
                            <a:pt x="720" y="3240"/>
                          </a:cubicBezTo>
                          <a:cubicBezTo>
                            <a:pt x="713" y="3378"/>
                            <a:pt x="678" y="3588"/>
                            <a:pt x="678" y="3708"/>
                          </a:cubicBezTo>
                          <a:cubicBezTo>
                            <a:pt x="678" y="3828"/>
                            <a:pt x="698" y="3858"/>
                            <a:pt x="720" y="3960"/>
                          </a:cubicBezTo>
                          <a:cubicBezTo>
                            <a:pt x="742" y="4062"/>
                            <a:pt x="720" y="4200"/>
                            <a:pt x="810" y="4320"/>
                          </a:cubicBezTo>
                          <a:cubicBezTo>
                            <a:pt x="900" y="4440"/>
                            <a:pt x="1080" y="4590"/>
                            <a:pt x="1260" y="4680"/>
                          </a:cubicBezTo>
                          <a:cubicBezTo>
                            <a:pt x="1440" y="4770"/>
                            <a:pt x="1747" y="4765"/>
                            <a:pt x="1890" y="4860"/>
                          </a:cubicBezTo>
                          <a:cubicBezTo>
                            <a:pt x="2033" y="4955"/>
                            <a:pt x="2077" y="5093"/>
                            <a:pt x="2118" y="5248"/>
                          </a:cubicBezTo>
                          <a:cubicBezTo>
                            <a:pt x="2159" y="5403"/>
                            <a:pt x="2135" y="5641"/>
                            <a:pt x="2138" y="5788"/>
                          </a:cubicBezTo>
                          <a:cubicBezTo>
                            <a:pt x="2141" y="5935"/>
                            <a:pt x="2138" y="6057"/>
                            <a:pt x="2138" y="6128"/>
                          </a:cubicBezTo>
                        </a:path>
                      </a:pathLst>
                    </a:custGeom>
                    <a:noFill/>
                    <a:ln w="76200">
                      <a:solidFill>
                        <a:srgbClr val="00CC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196" name="Freeform 42"/>
                    <p:cNvSpPr>
                      <a:spLocks/>
                    </p:cNvSpPr>
                    <p:nvPr/>
                  </p:nvSpPr>
                  <p:spPr bwMode="auto">
                    <a:xfrm flipH="1">
                      <a:off x="4683" y="1"/>
                      <a:ext cx="897" cy="2493"/>
                    </a:xfrm>
                    <a:custGeom>
                      <a:avLst/>
                      <a:gdLst>
                        <a:gd name="T0" fmla="*/ 0 w 10000"/>
                        <a:gd name="T1" fmla="*/ 0 h 10000"/>
                        <a:gd name="T2" fmla="*/ 41 w 10000"/>
                        <a:gd name="T3" fmla="*/ 135 h 10000"/>
                        <a:gd name="T4" fmla="*/ 81 w 10000"/>
                        <a:gd name="T5" fmla="*/ 269 h 10000"/>
                        <a:gd name="T6" fmla="*/ 163 w 10000"/>
                        <a:gd name="T7" fmla="*/ 453 h 10000"/>
                        <a:gd name="T8" fmla="*/ 324 w 10000"/>
                        <a:gd name="T9" fmla="*/ 654 h 10000"/>
                        <a:gd name="T10" fmla="*/ 345 w 10000"/>
                        <a:gd name="T11" fmla="*/ 836 h 10000"/>
                        <a:gd name="T12" fmla="*/ 370 w 10000"/>
                        <a:gd name="T13" fmla="*/ 1042 h 10000"/>
                        <a:gd name="T14" fmla="*/ 376 w 10000"/>
                        <a:gd name="T15" fmla="*/ 1184 h 10000"/>
                        <a:gd name="T16" fmla="*/ 399 w 10000"/>
                        <a:gd name="T17" fmla="*/ 1389 h 10000"/>
                        <a:gd name="T18" fmla="*/ 391 w 10000"/>
                        <a:gd name="T19" fmla="*/ 1545 h 10000"/>
                        <a:gd name="T20" fmla="*/ 480 w 10000"/>
                        <a:gd name="T21" fmla="*/ 1793 h 10000"/>
                        <a:gd name="T22" fmla="*/ 788 w 10000"/>
                        <a:gd name="T23" fmla="*/ 2039 h 10000"/>
                        <a:gd name="T24" fmla="*/ 885 w 10000"/>
                        <a:gd name="T25" fmla="*/ 2209 h 10000"/>
                        <a:gd name="T26" fmla="*/ 897 w 10000"/>
                        <a:gd name="T27" fmla="*/ 2493 h 10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00"/>
                        <a:gd name="T43" fmla="*/ 0 h 10000"/>
                        <a:gd name="T44" fmla="*/ 10000 w 10000"/>
                        <a:gd name="T45" fmla="*/ 10000 h 100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00" h="10000">
                          <a:moveTo>
                            <a:pt x="0" y="0"/>
                          </a:moveTo>
                          <a:cubicBezTo>
                            <a:pt x="73" y="90"/>
                            <a:pt x="303" y="361"/>
                            <a:pt x="452" y="540"/>
                          </a:cubicBezTo>
                          <a:cubicBezTo>
                            <a:pt x="605" y="720"/>
                            <a:pt x="683" y="869"/>
                            <a:pt x="908" y="1081"/>
                          </a:cubicBezTo>
                          <a:cubicBezTo>
                            <a:pt x="1130" y="1293"/>
                            <a:pt x="1361" y="1562"/>
                            <a:pt x="1813" y="1819"/>
                          </a:cubicBezTo>
                          <a:cubicBezTo>
                            <a:pt x="2264" y="2076"/>
                            <a:pt x="2745" y="2148"/>
                            <a:pt x="3616" y="2624"/>
                          </a:cubicBezTo>
                          <a:cubicBezTo>
                            <a:pt x="3799" y="3237"/>
                            <a:pt x="3761" y="3096"/>
                            <a:pt x="3846" y="3355"/>
                          </a:cubicBezTo>
                          <a:cubicBezTo>
                            <a:pt x="3931" y="3614"/>
                            <a:pt x="4068" y="3946"/>
                            <a:pt x="4126" y="4179"/>
                          </a:cubicBezTo>
                          <a:cubicBezTo>
                            <a:pt x="4184" y="4412"/>
                            <a:pt x="4140" y="4519"/>
                            <a:pt x="4193" y="4751"/>
                          </a:cubicBezTo>
                          <a:cubicBezTo>
                            <a:pt x="4246" y="4983"/>
                            <a:pt x="4419" y="5330"/>
                            <a:pt x="4446" y="5571"/>
                          </a:cubicBezTo>
                          <a:cubicBezTo>
                            <a:pt x="4473" y="5812"/>
                            <a:pt x="4201" y="5927"/>
                            <a:pt x="4355" y="6196"/>
                          </a:cubicBezTo>
                          <a:cubicBezTo>
                            <a:pt x="4504" y="6465"/>
                            <a:pt x="4614" y="6859"/>
                            <a:pt x="5355" y="7192"/>
                          </a:cubicBezTo>
                          <a:cubicBezTo>
                            <a:pt x="6091" y="7523"/>
                            <a:pt x="8032" y="7902"/>
                            <a:pt x="8783" y="8180"/>
                          </a:cubicBezTo>
                          <a:cubicBezTo>
                            <a:pt x="9532" y="8459"/>
                            <a:pt x="9667" y="8558"/>
                            <a:pt x="9869" y="8862"/>
                          </a:cubicBezTo>
                          <a:cubicBezTo>
                            <a:pt x="10070" y="9166"/>
                            <a:pt x="9975" y="9763"/>
                            <a:pt x="9998" y="10000"/>
                          </a:cubicBezTo>
                        </a:path>
                      </a:pathLst>
                    </a:cu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197" name="Freeform 43"/>
                    <p:cNvSpPr>
                      <a:spLocks/>
                    </p:cNvSpPr>
                    <p:nvPr/>
                  </p:nvSpPr>
                  <p:spPr bwMode="auto">
                    <a:xfrm flipH="1">
                      <a:off x="4493" y="3"/>
                      <a:ext cx="888" cy="2483"/>
                    </a:xfrm>
                    <a:custGeom>
                      <a:avLst/>
                      <a:gdLst>
                        <a:gd name="T0" fmla="*/ 0 w 10000"/>
                        <a:gd name="T1" fmla="*/ 0 h 10000"/>
                        <a:gd name="T2" fmla="*/ 78 w 10000"/>
                        <a:gd name="T3" fmla="*/ 182 h 10000"/>
                        <a:gd name="T4" fmla="*/ 153 w 10000"/>
                        <a:gd name="T5" fmla="*/ 358 h 10000"/>
                        <a:gd name="T6" fmla="*/ 276 w 10000"/>
                        <a:gd name="T7" fmla="*/ 468 h 10000"/>
                        <a:gd name="T8" fmla="*/ 340 w 10000"/>
                        <a:gd name="T9" fmla="*/ 566 h 10000"/>
                        <a:gd name="T10" fmla="*/ 367 w 10000"/>
                        <a:gd name="T11" fmla="*/ 874 h 10000"/>
                        <a:gd name="T12" fmla="*/ 380 w 10000"/>
                        <a:gd name="T13" fmla="*/ 1130 h 10000"/>
                        <a:gd name="T14" fmla="*/ 395 w 10000"/>
                        <a:gd name="T15" fmla="*/ 1465 h 10000"/>
                        <a:gd name="T16" fmla="*/ 491 w 10000"/>
                        <a:gd name="T17" fmla="*/ 1697 h 10000"/>
                        <a:gd name="T18" fmla="*/ 784 w 10000"/>
                        <a:gd name="T19" fmla="*/ 1953 h 10000"/>
                        <a:gd name="T20" fmla="*/ 881 w 10000"/>
                        <a:gd name="T21" fmla="*/ 2122 h 10000"/>
                        <a:gd name="T22" fmla="*/ 881 w 10000"/>
                        <a:gd name="T23" fmla="*/ 2293 h 10000"/>
                        <a:gd name="T24" fmla="*/ 887 w 10000"/>
                        <a:gd name="T25" fmla="*/ 2483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00"/>
                        <a:gd name="T40" fmla="*/ 0 h 10000"/>
                        <a:gd name="T41" fmla="*/ 10000 w 10000"/>
                        <a:gd name="T42" fmla="*/ 10000 h 100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00" h="10000">
                          <a:moveTo>
                            <a:pt x="0" y="0"/>
                          </a:moveTo>
                          <a:cubicBezTo>
                            <a:pt x="140" y="125"/>
                            <a:pt x="596" y="493"/>
                            <a:pt x="882" y="734"/>
                          </a:cubicBezTo>
                          <a:cubicBezTo>
                            <a:pt x="1168" y="975"/>
                            <a:pt x="1353" y="1251"/>
                            <a:pt x="1721" y="1443"/>
                          </a:cubicBezTo>
                          <a:cubicBezTo>
                            <a:pt x="2090" y="1634"/>
                            <a:pt x="2755" y="1746"/>
                            <a:pt x="3103" y="1885"/>
                          </a:cubicBezTo>
                          <a:cubicBezTo>
                            <a:pt x="3453" y="2025"/>
                            <a:pt x="3659" y="2007"/>
                            <a:pt x="3831" y="2279"/>
                          </a:cubicBezTo>
                          <a:cubicBezTo>
                            <a:pt x="4003" y="2552"/>
                            <a:pt x="4061" y="3142"/>
                            <a:pt x="4135" y="3520"/>
                          </a:cubicBezTo>
                          <a:cubicBezTo>
                            <a:pt x="4209" y="3898"/>
                            <a:pt x="4225" y="4152"/>
                            <a:pt x="4278" y="4549"/>
                          </a:cubicBezTo>
                          <a:cubicBezTo>
                            <a:pt x="4331" y="4946"/>
                            <a:pt x="4174" y="5102"/>
                            <a:pt x="4451" y="5900"/>
                          </a:cubicBezTo>
                          <a:cubicBezTo>
                            <a:pt x="4723" y="6698"/>
                            <a:pt x="4805" y="6508"/>
                            <a:pt x="5527" y="6836"/>
                          </a:cubicBezTo>
                          <a:cubicBezTo>
                            <a:pt x="6255" y="7164"/>
                            <a:pt x="8093" y="7579"/>
                            <a:pt x="8825" y="7864"/>
                          </a:cubicBezTo>
                          <a:cubicBezTo>
                            <a:pt x="9557" y="8149"/>
                            <a:pt x="9741" y="8320"/>
                            <a:pt x="9921" y="8548"/>
                          </a:cubicBezTo>
                          <a:cubicBezTo>
                            <a:pt x="10105" y="8777"/>
                            <a:pt x="9911" y="8990"/>
                            <a:pt x="9921" y="9233"/>
                          </a:cubicBezTo>
                          <a:cubicBezTo>
                            <a:pt x="9930" y="9475"/>
                            <a:pt x="9974" y="9841"/>
                            <a:pt x="9989" y="10000"/>
                          </a:cubicBezTo>
                        </a:path>
                      </a:pathLst>
                    </a:custGeom>
                    <a:noFill/>
                    <a:ln w="3810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198" name="Freeform 44"/>
                    <p:cNvSpPr>
                      <a:spLocks/>
                    </p:cNvSpPr>
                    <p:nvPr/>
                  </p:nvSpPr>
                  <p:spPr bwMode="auto">
                    <a:xfrm flipH="1">
                      <a:off x="4532" y="16"/>
                      <a:ext cx="896" cy="2437"/>
                    </a:xfrm>
                    <a:custGeom>
                      <a:avLst/>
                      <a:gdLst>
                        <a:gd name="T0" fmla="*/ 0 w 1654"/>
                        <a:gd name="T1" fmla="*/ 0 h 5160"/>
                        <a:gd name="T2" fmla="*/ 1 w 1654"/>
                        <a:gd name="T3" fmla="*/ 0 h 5160"/>
                        <a:gd name="T4" fmla="*/ 1 w 1654"/>
                        <a:gd name="T5" fmla="*/ 0 h 5160"/>
                        <a:gd name="T6" fmla="*/ 1 w 1654"/>
                        <a:gd name="T7" fmla="*/ 0 h 5160"/>
                        <a:gd name="T8" fmla="*/ 1 w 1654"/>
                        <a:gd name="T9" fmla="*/ 1 h 5160"/>
                        <a:gd name="T10" fmla="*/ 1 w 1654"/>
                        <a:gd name="T11" fmla="*/ 1 h 5160"/>
                        <a:gd name="T12" fmla="*/ 1 w 1654"/>
                        <a:gd name="T13" fmla="*/ 1 h 5160"/>
                        <a:gd name="T14" fmla="*/ 1 w 1654"/>
                        <a:gd name="T15" fmla="*/ 2 h 5160"/>
                        <a:gd name="T16" fmla="*/ 1 w 1654"/>
                        <a:gd name="T17" fmla="*/ 2 h 5160"/>
                        <a:gd name="T18" fmla="*/ 2 w 1654"/>
                        <a:gd name="T19" fmla="*/ 2 h 5160"/>
                        <a:gd name="T20" fmla="*/ 3 w 1654"/>
                        <a:gd name="T21" fmla="*/ 2 h 5160"/>
                        <a:gd name="T22" fmla="*/ 4 w 1654"/>
                        <a:gd name="T23" fmla="*/ 2 h 5160"/>
                        <a:gd name="T24" fmla="*/ 4 w 1654"/>
                        <a:gd name="T25" fmla="*/ 3 h 5160"/>
                        <a:gd name="T26" fmla="*/ 4 w 1654"/>
                        <a:gd name="T27" fmla="*/ 3 h 51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54"/>
                        <a:gd name="T43" fmla="*/ 0 h 5160"/>
                        <a:gd name="T44" fmla="*/ 1654 w 1654"/>
                        <a:gd name="T45" fmla="*/ 5160 h 51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54" h="5160">
                          <a:moveTo>
                            <a:pt x="0" y="0"/>
                          </a:moveTo>
                          <a:cubicBezTo>
                            <a:pt x="15" y="52"/>
                            <a:pt x="75" y="220"/>
                            <a:pt x="90" y="315"/>
                          </a:cubicBezTo>
                          <a:cubicBezTo>
                            <a:pt x="105" y="410"/>
                            <a:pt x="45" y="455"/>
                            <a:pt x="90" y="570"/>
                          </a:cubicBezTo>
                          <a:cubicBezTo>
                            <a:pt x="135" y="685"/>
                            <a:pt x="288" y="866"/>
                            <a:pt x="360" y="1005"/>
                          </a:cubicBezTo>
                          <a:cubicBezTo>
                            <a:pt x="432" y="1144"/>
                            <a:pt x="495" y="1250"/>
                            <a:pt x="522" y="1407"/>
                          </a:cubicBezTo>
                          <a:cubicBezTo>
                            <a:pt x="549" y="1564"/>
                            <a:pt x="522" y="1767"/>
                            <a:pt x="522" y="1947"/>
                          </a:cubicBezTo>
                          <a:cubicBezTo>
                            <a:pt x="522" y="2127"/>
                            <a:pt x="522" y="2307"/>
                            <a:pt x="522" y="2487"/>
                          </a:cubicBezTo>
                          <a:cubicBezTo>
                            <a:pt x="522" y="2667"/>
                            <a:pt x="522" y="2852"/>
                            <a:pt x="522" y="3027"/>
                          </a:cubicBezTo>
                          <a:cubicBezTo>
                            <a:pt x="522" y="3202"/>
                            <a:pt x="474" y="3397"/>
                            <a:pt x="525" y="3540"/>
                          </a:cubicBezTo>
                          <a:cubicBezTo>
                            <a:pt x="576" y="3683"/>
                            <a:pt x="692" y="3775"/>
                            <a:pt x="825" y="3885"/>
                          </a:cubicBezTo>
                          <a:cubicBezTo>
                            <a:pt x="958" y="3995"/>
                            <a:pt x="1191" y="4103"/>
                            <a:pt x="1320" y="4200"/>
                          </a:cubicBezTo>
                          <a:cubicBezTo>
                            <a:pt x="1449" y="4297"/>
                            <a:pt x="1550" y="4362"/>
                            <a:pt x="1602" y="4467"/>
                          </a:cubicBezTo>
                          <a:cubicBezTo>
                            <a:pt x="1654" y="4572"/>
                            <a:pt x="1627" y="4715"/>
                            <a:pt x="1635" y="4830"/>
                          </a:cubicBezTo>
                          <a:cubicBezTo>
                            <a:pt x="1643" y="4945"/>
                            <a:pt x="1647" y="5091"/>
                            <a:pt x="1650" y="5160"/>
                          </a:cubicBezTo>
                        </a:path>
                      </a:pathLst>
                    </a:custGeom>
                    <a:noFill/>
                    <a:ln w="28575">
                      <a:solidFill>
                        <a:srgbClr val="FF0000"/>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grpSp>
                  <p:nvGrpSpPr>
                    <p:cNvPr id="49199" name="Group 45"/>
                    <p:cNvGrpSpPr>
                      <a:grpSpLocks/>
                    </p:cNvGrpSpPr>
                    <p:nvPr/>
                  </p:nvGrpSpPr>
                  <p:grpSpPr bwMode="auto">
                    <a:xfrm flipH="1">
                      <a:off x="4504" y="50"/>
                      <a:ext cx="1041" cy="2223"/>
                      <a:chOff x="8505" y="7935"/>
                      <a:chExt cx="2415" cy="5461"/>
                    </a:xfrm>
                  </p:grpSpPr>
                  <p:sp>
                    <p:nvSpPr>
                      <p:cNvPr id="49200" name="Freeform 46"/>
                      <p:cNvSpPr>
                        <a:spLocks/>
                      </p:cNvSpPr>
                      <p:nvPr/>
                    </p:nvSpPr>
                    <p:spPr bwMode="auto">
                      <a:xfrm>
                        <a:off x="10485" y="13395"/>
                        <a:ext cx="435" cy="1"/>
                      </a:xfrm>
                      <a:custGeom>
                        <a:avLst/>
                        <a:gdLst>
                          <a:gd name="T0" fmla="*/ 0 w 435"/>
                          <a:gd name="T1" fmla="*/ 0 h 1"/>
                          <a:gd name="T2" fmla="*/ 435 w 435"/>
                          <a:gd name="T3" fmla="*/ 0 h 1"/>
                          <a:gd name="T4" fmla="*/ 0 60000 65536"/>
                          <a:gd name="T5" fmla="*/ 0 60000 65536"/>
                          <a:gd name="T6" fmla="*/ 0 w 435"/>
                          <a:gd name="T7" fmla="*/ 0 h 1"/>
                          <a:gd name="T8" fmla="*/ 435 w 435"/>
                          <a:gd name="T9" fmla="*/ 1 h 1"/>
                        </a:gdLst>
                        <a:ahLst/>
                        <a:cxnLst>
                          <a:cxn ang="T4">
                            <a:pos x="T0" y="T1"/>
                          </a:cxn>
                          <a:cxn ang="T5">
                            <a:pos x="T2" y="T3"/>
                          </a:cxn>
                        </a:cxnLst>
                        <a:rect l="T6" t="T7" r="T8" b="T9"/>
                        <a:pathLst>
                          <a:path w="435" h="1">
                            <a:moveTo>
                              <a:pt x="0" y="0"/>
                            </a:moveTo>
                            <a:lnTo>
                              <a:pt x="435" y="0"/>
                            </a:lnTo>
                          </a:path>
                        </a:pathLst>
                      </a:custGeom>
                      <a:noFill/>
                      <a:ln w="9525">
                        <a:solidFill>
                          <a:srgbClr val="000000"/>
                        </a:solidFill>
                        <a:round/>
                        <a:headEnd type="triangle" w="sm" len="sm"/>
                        <a:tailEnd type="triangl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201" name="Freeform 47"/>
                      <p:cNvSpPr>
                        <a:spLocks/>
                      </p:cNvSpPr>
                      <p:nvPr/>
                    </p:nvSpPr>
                    <p:spPr bwMode="auto">
                      <a:xfrm>
                        <a:off x="10200" y="12450"/>
                        <a:ext cx="315" cy="345"/>
                      </a:xfrm>
                      <a:custGeom>
                        <a:avLst/>
                        <a:gdLst>
                          <a:gd name="T0" fmla="*/ 0 w 315"/>
                          <a:gd name="T1" fmla="*/ 345 h 345"/>
                          <a:gd name="T2" fmla="*/ 315 w 315"/>
                          <a:gd name="T3" fmla="*/ 0 h 345"/>
                          <a:gd name="T4" fmla="*/ 0 60000 65536"/>
                          <a:gd name="T5" fmla="*/ 0 60000 65536"/>
                          <a:gd name="T6" fmla="*/ 0 w 315"/>
                          <a:gd name="T7" fmla="*/ 0 h 345"/>
                          <a:gd name="T8" fmla="*/ 315 w 315"/>
                          <a:gd name="T9" fmla="*/ 345 h 345"/>
                        </a:gdLst>
                        <a:ahLst/>
                        <a:cxnLst>
                          <a:cxn ang="T4">
                            <a:pos x="T0" y="T1"/>
                          </a:cxn>
                          <a:cxn ang="T5">
                            <a:pos x="T2" y="T3"/>
                          </a:cxn>
                        </a:cxnLst>
                        <a:rect l="T6" t="T7" r="T8" b="T9"/>
                        <a:pathLst>
                          <a:path w="315" h="345">
                            <a:moveTo>
                              <a:pt x="0" y="345"/>
                            </a:moveTo>
                            <a:lnTo>
                              <a:pt x="315" y="0"/>
                            </a:lnTo>
                          </a:path>
                        </a:pathLst>
                      </a:custGeom>
                      <a:noFill/>
                      <a:ln w="9525">
                        <a:solidFill>
                          <a:srgbClr val="000000"/>
                        </a:solidFill>
                        <a:round/>
                        <a:headEnd type="triangle" w="sm" len="sm"/>
                        <a:tailEnd type="triangl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202" name="Freeform 48"/>
                      <p:cNvSpPr>
                        <a:spLocks/>
                      </p:cNvSpPr>
                      <p:nvPr/>
                    </p:nvSpPr>
                    <p:spPr bwMode="auto">
                      <a:xfrm>
                        <a:off x="9315" y="10875"/>
                        <a:ext cx="435" cy="1"/>
                      </a:xfrm>
                      <a:custGeom>
                        <a:avLst/>
                        <a:gdLst>
                          <a:gd name="T0" fmla="*/ 0 w 435"/>
                          <a:gd name="T1" fmla="*/ 0 h 1"/>
                          <a:gd name="T2" fmla="*/ 435 w 435"/>
                          <a:gd name="T3" fmla="*/ 0 h 1"/>
                          <a:gd name="T4" fmla="*/ 0 60000 65536"/>
                          <a:gd name="T5" fmla="*/ 0 60000 65536"/>
                          <a:gd name="T6" fmla="*/ 0 w 435"/>
                          <a:gd name="T7" fmla="*/ 0 h 1"/>
                          <a:gd name="T8" fmla="*/ 435 w 435"/>
                          <a:gd name="T9" fmla="*/ 1 h 1"/>
                        </a:gdLst>
                        <a:ahLst/>
                        <a:cxnLst>
                          <a:cxn ang="T4">
                            <a:pos x="T0" y="T1"/>
                          </a:cxn>
                          <a:cxn ang="T5">
                            <a:pos x="T2" y="T3"/>
                          </a:cxn>
                        </a:cxnLst>
                        <a:rect l="T6" t="T7" r="T8" b="T9"/>
                        <a:pathLst>
                          <a:path w="435" h="1">
                            <a:moveTo>
                              <a:pt x="0" y="0"/>
                            </a:moveTo>
                            <a:lnTo>
                              <a:pt x="435" y="0"/>
                            </a:lnTo>
                          </a:path>
                        </a:pathLst>
                      </a:custGeom>
                      <a:noFill/>
                      <a:ln w="9525">
                        <a:solidFill>
                          <a:srgbClr val="000000"/>
                        </a:solidFill>
                        <a:round/>
                        <a:headEnd type="triangle" w="sm" len="sm"/>
                        <a:tailEnd type="triangl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203" name="Freeform 49"/>
                      <p:cNvSpPr>
                        <a:spLocks/>
                      </p:cNvSpPr>
                      <p:nvPr/>
                    </p:nvSpPr>
                    <p:spPr bwMode="auto">
                      <a:xfrm>
                        <a:off x="9135" y="9015"/>
                        <a:ext cx="360" cy="240"/>
                      </a:xfrm>
                      <a:custGeom>
                        <a:avLst/>
                        <a:gdLst>
                          <a:gd name="T0" fmla="*/ 0 w 360"/>
                          <a:gd name="T1" fmla="*/ 240 h 240"/>
                          <a:gd name="T2" fmla="*/ 360 w 360"/>
                          <a:gd name="T3" fmla="*/ 0 h 240"/>
                          <a:gd name="T4" fmla="*/ 0 60000 65536"/>
                          <a:gd name="T5" fmla="*/ 0 60000 65536"/>
                          <a:gd name="T6" fmla="*/ 0 w 360"/>
                          <a:gd name="T7" fmla="*/ 0 h 240"/>
                          <a:gd name="T8" fmla="*/ 360 w 360"/>
                          <a:gd name="T9" fmla="*/ 240 h 240"/>
                        </a:gdLst>
                        <a:ahLst/>
                        <a:cxnLst>
                          <a:cxn ang="T4">
                            <a:pos x="T0" y="T1"/>
                          </a:cxn>
                          <a:cxn ang="T5">
                            <a:pos x="T2" y="T3"/>
                          </a:cxn>
                        </a:cxnLst>
                        <a:rect l="T6" t="T7" r="T8" b="T9"/>
                        <a:pathLst>
                          <a:path w="360" h="240">
                            <a:moveTo>
                              <a:pt x="0" y="240"/>
                            </a:moveTo>
                            <a:lnTo>
                              <a:pt x="360" y="0"/>
                            </a:lnTo>
                          </a:path>
                        </a:pathLst>
                      </a:custGeom>
                      <a:noFill/>
                      <a:ln w="9525">
                        <a:solidFill>
                          <a:srgbClr val="000000"/>
                        </a:solidFill>
                        <a:round/>
                        <a:headEnd type="triangle" w="sm" len="sm"/>
                        <a:tailEnd type="triangl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9204" name="Freeform 50"/>
                      <p:cNvSpPr>
                        <a:spLocks/>
                      </p:cNvSpPr>
                      <p:nvPr/>
                    </p:nvSpPr>
                    <p:spPr bwMode="auto">
                      <a:xfrm>
                        <a:off x="8505" y="7935"/>
                        <a:ext cx="360" cy="135"/>
                      </a:xfrm>
                      <a:custGeom>
                        <a:avLst/>
                        <a:gdLst>
                          <a:gd name="T0" fmla="*/ 0 w 360"/>
                          <a:gd name="T1" fmla="*/ 135 h 135"/>
                          <a:gd name="T2" fmla="*/ 360 w 360"/>
                          <a:gd name="T3" fmla="*/ 0 h 135"/>
                          <a:gd name="T4" fmla="*/ 0 60000 65536"/>
                          <a:gd name="T5" fmla="*/ 0 60000 65536"/>
                          <a:gd name="T6" fmla="*/ 0 w 360"/>
                          <a:gd name="T7" fmla="*/ 0 h 135"/>
                          <a:gd name="T8" fmla="*/ 360 w 360"/>
                          <a:gd name="T9" fmla="*/ 135 h 135"/>
                        </a:gdLst>
                        <a:ahLst/>
                        <a:cxnLst>
                          <a:cxn ang="T4">
                            <a:pos x="T0" y="T1"/>
                          </a:cxn>
                          <a:cxn ang="T5">
                            <a:pos x="T2" y="T3"/>
                          </a:cxn>
                        </a:cxnLst>
                        <a:rect l="T6" t="T7" r="T8" b="T9"/>
                        <a:pathLst>
                          <a:path w="360" h="135">
                            <a:moveTo>
                              <a:pt x="0" y="135"/>
                            </a:moveTo>
                            <a:lnTo>
                              <a:pt x="360" y="0"/>
                            </a:lnTo>
                          </a:path>
                        </a:pathLst>
                      </a:custGeom>
                      <a:noFill/>
                      <a:ln w="9525">
                        <a:solidFill>
                          <a:srgbClr val="000000"/>
                        </a:solidFill>
                        <a:round/>
                        <a:headEnd type="triangle" w="sm" len="sm"/>
                        <a:tailEnd type="triangl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grpSp>
              </p:grpSp>
              <p:grpSp>
                <p:nvGrpSpPr>
                  <p:cNvPr id="49187" name="Group 51"/>
                  <p:cNvGrpSpPr>
                    <a:grpSpLocks/>
                  </p:cNvGrpSpPr>
                  <p:nvPr/>
                </p:nvGrpSpPr>
                <p:grpSpPr bwMode="auto">
                  <a:xfrm>
                    <a:off x="5280" y="541"/>
                    <a:ext cx="540" cy="395"/>
                    <a:chOff x="10152" y="9165"/>
                    <a:chExt cx="1350" cy="987"/>
                  </a:xfrm>
                </p:grpSpPr>
                <p:sp>
                  <p:nvSpPr>
                    <p:cNvPr id="49191" name="Text Box 52"/>
                    <p:cNvSpPr txBox="1">
                      <a:spLocks noChangeArrowheads="1"/>
                    </p:cNvSpPr>
                    <p:nvPr/>
                  </p:nvSpPr>
                  <p:spPr bwMode="auto">
                    <a:xfrm>
                      <a:off x="10152" y="9612"/>
                      <a:ext cx="1350" cy="54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Times New Roman" pitchFamily="18" charset="0"/>
                          <a:ea typeface="+mn-ea"/>
                          <a:cs typeface="+mn-cs"/>
                        </a:rPr>
                        <a:t>Toe of right  valley wall</a:t>
                      </a: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192" name="Freeform 53"/>
                    <p:cNvSpPr>
                      <a:spLocks/>
                    </p:cNvSpPr>
                    <p:nvPr/>
                  </p:nvSpPr>
                  <p:spPr bwMode="auto">
                    <a:xfrm>
                      <a:off x="10692" y="9165"/>
                      <a:ext cx="3" cy="447"/>
                    </a:xfrm>
                    <a:custGeom>
                      <a:avLst/>
                      <a:gdLst>
                        <a:gd name="T0" fmla="*/ 0 w 3"/>
                        <a:gd name="T1" fmla="*/ 447 h 447"/>
                        <a:gd name="T2" fmla="*/ 3 w 3"/>
                        <a:gd name="T3" fmla="*/ 0 h 447"/>
                        <a:gd name="T4" fmla="*/ 0 60000 65536"/>
                        <a:gd name="T5" fmla="*/ 0 60000 65536"/>
                        <a:gd name="T6" fmla="*/ 0 w 3"/>
                        <a:gd name="T7" fmla="*/ 0 h 447"/>
                        <a:gd name="T8" fmla="*/ 3 w 3"/>
                        <a:gd name="T9" fmla="*/ 447 h 447"/>
                      </a:gdLst>
                      <a:ahLst/>
                      <a:cxnLst>
                        <a:cxn ang="T4">
                          <a:pos x="T0" y="T1"/>
                        </a:cxn>
                        <a:cxn ang="T5">
                          <a:pos x="T2" y="T3"/>
                        </a:cxn>
                      </a:cxnLst>
                      <a:rect l="T6" t="T7" r="T8" b="T9"/>
                      <a:pathLst>
                        <a:path w="3" h="447">
                          <a:moveTo>
                            <a:pt x="0" y="447"/>
                          </a:moveTo>
                          <a:lnTo>
                            <a:pt x="3" y="0"/>
                          </a:lnTo>
                        </a:path>
                      </a:pathLst>
                    </a:custGeom>
                    <a:noFill/>
                    <a:ln w="9525">
                      <a:solidFill>
                        <a:srgbClr val="00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grpSp>
              <p:grpSp>
                <p:nvGrpSpPr>
                  <p:cNvPr id="49188" name="Group 54"/>
                  <p:cNvGrpSpPr>
                    <a:grpSpLocks/>
                  </p:cNvGrpSpPr>
                  <p:nvPr/>
                </p:nvGrpSpPr>
                <p:grpSpPr bwMode="auto">
                  <a:xfrm>
                    <a:off x="4308" y="648"/>
                    <a:ext cx="648" cy="216"/>
                    <a:chOff x="7722" y="9432"/>
                    <a:chExt cx="1620" cy="540"/>
                  </a:xfrm>
                </p:grpSpPr>
                <p:sp>
                  <p:nvSpPr>
                    <p:cNvPr id="49189" name="Text Box 55"/>
                    <p:cNvSpPr txBox="1">
                      <a:spLocks noChangeArrowheads="1"/>
                    </p:cNvSpPr>
                    <p:nvPr/>
                  </p:nvSpPr>
                  <p:spPr bwMode="auto">
                    <a:xfrm>
                      <a:off x="7722" y="9432"/>
                      <a:ext cx="1350" cy="54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Times New Roman" pitchFamily="18" charset="0"/>
                          <a:ea typeface="+mn-ea"/>
                          <a:cs typeface="+mn-cs"/>
                        </a:rPr>
                        <a:t>Toe of left valley wall</a:t>
                      </a: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190" name="Freeform 56"/>
                    <p:cNvSpPr>
                      <a:spLocks/>
                    </p:cNvSpPr>
                    <p:nvPr/>
                  </p:nvSpPr>
                  <p:spPr bwMode="auto">
                    <a:xfrm>
                      <a:off x="8760" y="9613"/>
                      <a:ext cx="582" cy="2"/>
                    </a:xfrm>
                    <a:custGeom>
                      <a:avLst/>
                      <a:gdLst>
                        <a:gd name="T0" fmla="*/ 0 w 582"/>
                        <a:gd name="T1" fmla="*/ 2 h 2"/>
                        <a:gd name="T2" fmla="*/ 582 w 582"/>
                        <a:gd name="T3" fmla="*/ 0 h 2"/>
                        <a:gd name="T4" fmla="*/ 0 60000 65536"/>
                        <a:gd name="T5" fmla="*/ 0 60000 65536"/>
                        <a:gd name="T6" fmla="*/ 0 w 582"/>
                        <a:gd name="T7" fmla="*/ 0 h 2"/>
                        <a:gd name="T8" fmla="*/ 582 w 582"/>
                        <a:gd name="T9" fmla="*/ 2 h 2"/>
                      </a:gdLst>
                      <a:ahLst/>
                      <a:cxnLst>
                        <a:cxn ang="T4">
                          <a:pos x="T0" y="T1"/>
                        </a:cxn>
                        <a:cxn ang="T5">
                          <a:pos x="T2" y="T3"/>
                        </a:cxn>
                      </a:cxnLst>
                      <a:rect l="T6" t="T7" r="T8" b="T9"/>
                      <a:pathLst>
                        <a:path w="582" h="2">
                          <a:moveTo>
                            <a:pt x="0" y="2"/>
                          </a:moveTo>
                          <a:lnTo>
                            <a:pt x="582" y="0"/>
                          </a:lnTo>
                        </a:path>
                      </a:pathLst>
                    </a:custGeom>
                    <a:noFill/>
                    <a:ln w="9525">
                      <a:solidFill>
                        <a:srgbClr val="00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grpSp>
            </p:grpSp>
            <p:sp>
              <p:nvSpPr>
                <p:cNvPr id="49185" name="Rectangle 57"/>
                <p:cNvSpPr>
                  <a:spLocks noChangeArrowheads="1"/>
                </p:cNvSpPr>
                <p:nvPr/>
              </p:nvSpPr>
              <p:spPr bwMode="auto">
                <a:xfrm>
                  <a:off x="4272" y="0"/>
                  <a:ext cx="1512" cy="2491"/>
                </a:xfrm>
                <a:prstGeom prst="rect">
                  <a:avLst/>
                </a:prstGeom>
                <a:noFill/>
                <a:ln w="28575">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grpSp>
          <p:sp>
            <p:nvSpPr>
              <p:cNvPr id="49182" name="Text Box 58"/>
              <p:cNvSpPr txBox="1">
                <a:spLocks noChangeArrowheads="1"/>
              </p:cNvSpPr>
              <p:nvPr/>
            </p:nvSpPr>
            <p:spPr bwMode="auto">
              <a:xfrm>
                <a:off x="5352" y="2161"/>
                <a:ext cx="396" cy="144"/>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t>Flow </a:t>
                </a: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183" name="Line 59"/>
              <p:cNvSpPr>
                <a:spLocks noChangeShapeType="1"/>
              </p:cNvSpPr>
              <p:nvPr/>
            </p:nvSpPr>
            <p:spPr bwMode="auto">
              <a:xfrm flipV="1">
                <a:off x="5496" y="1945"/>
                <a:ext cx="0" cy="208"/>
              </a:xfrm>
              <a:prstGeom prst="line">
                <a:avLst/>
              </a:prstGeom>
              <a:noFill/>
              <a:ln w="9525">
                <a:solidFill>
                  <a:srgbClr val="00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grpSp>
      </p:grpSp>
      <p:sp>
        <p:nvSpPr>
          <p:cNvPr id="58" name="Title 1">
            <a:extLst>
              <a:ext uri="{FF2B5EF4-FFF2-40B4-BE49-F238E27FC236}">
                <a16:creationId xmlns:a16="http://schemas.microsoft.com/office/drawing/2014/main" id="{42CA90DD-560A-497B-BE99-E2FB34CE7BF6}"/>
              </a:ext>
            </a:extLst>
          </p:cNvPr>
          <p:cNvSpPr txBox="1">
            <a:spLocks/>
          </p:cNvSpPr>
          <p:nvPr/>
        </p:nvSpPr>
        <p:spPr>
          <a:xfrm>
            <a:off x="169629" y="-61226"/>
            <a:ext cx="8153400" cy="990600"/>
          </a:xfrm>
          <a:prstGeom prst="rect">
            <a:avLst/>
          </a:prstGeom>
        </p:spPr>
        <p:txBody>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775F55"/>
                </a:solidFill>
                <a:effectLst/>
                <a:uLnTx/>
                <a:uFillTx/>
                <a:latin typeface="Garamond"/>
                <a:ea typeface="+mj-ea"/>
                <a:cs typeface="+mj-cs"/>
              </a:rPr>
              <a:t>Translation</a:t>
            </a:r>
            <a:endParaRPr kumimoji="0" lang="en-US" sz="4400" b="0" i="0" u="none" strike="noStrike" kern="1200" cap="none" spc="0" normalizeH="0" baseline="0" noProof="0" dirty="0">
              <a:ln>
                <a:noFill/>
              </a:ln>
              <a:solidFill>
                <a:srgbClr val="775F55"/>
              </a:solidFill>
              <a:effectLst/>
              <a:uLnTx/>
              <a:uFillTx/>
              <a:latin typeface="Garamond"/>
              <a:ea typeface="+mj-ea"/>
              <a:cs typeface="+mj-cs"/>
            </a:endParaRPr>
          </a:p>
        </p:txBody>
      </p:sp>
    </p:spTree>
    <p:extLst>
      <p:ext uri="{BB962C8B-B14F-4D97-AF65-F5344CB8AC3E}">
        <p14:creationId xmlns:p14="http://schemas.microsoft.com/office/powerpoint/2010/main" val="191757860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A43C-F54A-4CED-89BA-D9AE52A79C2A}"/>
              </a:ext>
            </a:extLst>
          </p:cNvPr>
          <p:cNvSpPr>
            <a:spLocks noGrp="1"/>
          </p:cNvSpPr>
          <p:nvPr>
            <p:ph type="title"/>
          </p:nvPr>
        </p:nvSpPr>
        <p:spPr>
          <a:xfrm>
            <a:off x="647700" y="255786"/>
            <a:ext cx="8153400" cy="990600"/>
          </a:xfrm>
        </p:spPr>
        <p:txBody>
          <a:bodyPr/>
          <a:lstStyle/>
          <a:p>
            <a:r>
              <a:rPr lang="en-US" dirty="0"/>
              <a:t>Scale</a:t>
            </a:r>
          </a:p>
        </p:txBody>
      </p:sp>
      <p:sp>
        <p:nvSpPr>
          <p:cNvPr id="6" name="Content Placeholder 2">
            <a:extLst>
              <a:ext uri="{FF2B5EF4-FFF2-40B4-BE49-F238E27FC236}">
                <a16:creationId xmlns:a16="http://schemas.microsoft.com/office/drawing/2014/main" id="{F9A3DC5C-71FF-4A05-B0E9-4D2E2E6DF784}"/>
              </a:ext>
            </a:extLst>
          </p:cNvPr>
          <p:cNvSpPr>
            <a:spLocks noGrp="1"/>
          </p:cNvSpPr>
          <p:nvPr>
            <p:ph sz="quarter" idx="1"/>
          </p:nvPr>
        </p:nvSpPr>
        <p:spPr>
          <a:xfrm>
            <a:off x="685800" y="1752600"/>
            <a:ext cx="7997952" cy="4849614"/>
          </a:xfrm>
        </p:spPr>
        <p:txBody>
          <a:bodyPr>
            <a:normAutofit/>
          </a:bodyPr>
          <a:lstStyle/>
          <a:p>
            <a:pPr marL="45720" indent="0">
              <a:buNone/>
            </a:pPr>
            <a:r>
              <a:rPr lang="en-US" sz="2700" b="1" dirty="0">
                <a:latin typeface="+mj-lt"/>
                <a:ea typeface="Tahoma" pitchFamily="34" charset="0"/>
                <a:cs typeface="Tahoma" pitchFamily="34" charset="0"/>
              </a:rPr>
              <a:t> </a:t>
            </a:r>
            <a:r>
              <a:rPr lang="en-US" sz="2400" dirty="0">
                <a:solidFill>
                  <a:schemeClr val="tx1">
                    <a:lumMod val="65000"/>
                    <a:lumOff val="35000"/>
                  </a:schemeClr>
                </a:solidFill>
              </a:rPr>
              <a:t>includes coarse and fine filter elements</a:t>
            </a:r>
          </a:p>
        </p:txBody>
      </p:sp>
      <p:pic>
        <p:nvPicPr>
          <p:cNvPr id="7" name="Picture 2">
            <a:extLst>
              <a:ext uri="{FF2B5EF4-FFF2-40B4-BE49-F238E27FC236}">
                <a16:creationId xmlns:a16="http://schemas.microsoft.com/office/drawing/2014/main" id="{B9DA8294-51AF-4F2B-92DE-CCEC5668C20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4400" y="2362200"/>
            <a:ext cx="253414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AF6ADA6A-FE91-4871-896A-6A2C91A77433}"/>
              </a:ext>
            </a:extLst>
          </p:cNvPr>
          <p:cNvSpPr/>
          <p:nvPr/>
        </p:nvSpPr>
        <p:spPr>
          <a:xfrm>
            <a:off x="457200" y="6183868"/>
            <a:ext cx="28743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4B6D2">
                    <a:lumMod val="50000"/>
                  </a:srgbClr>
                </a:solidFill>
                <a:effectLst/>
                <a:uLnTx/>
                <a:uFillTx/>
                <a:latin typeface="Garamond"/>
                <a:ea typeface="+mn-ea"/>
                <a:cs typeface="+mn-cs"/>
              </a:rPr>
              <a:t>Habitat Blocks – 60% of VT</a:t>
            </a:r>
          </a:p>
        </p:txBody>
      </p:sp>
      <p:sp>
        <p:nvSpPr>
          <p:cNvPr id="9" name="Rectangle 8">
            <a:extLst>
              <a:ext uri="{FF2B5EF4-FFF2-40B4-BE49-F238E27FC236}">
                <a16:creationId xmlns:a16="http://schemas.microsoft.com/office/drawing/2014/main" id="{3766C9CB-275C-4ED2-96B6-07F836080C87}"/>
              </a:ext>
            </a:extLst>
          </p:cNvPr>
          <p:cNvSpPr/>
          <p:nvPr/>
        </p:nvSpPr>
        <p:spPr>
          <a:xfrm>
            <a:off x="4724400" y="6183868"/>
            <a:ext cx="42018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4B6D2">
                    <a:lumMod val="50000"/>
                  </a:srgbClr>
                </a:solidFill>
                <a:effectLst/>
                <a:uLnTx/>
                <a:uFillTx/>
                <a:latin typeface="Garamond"/>
                <a:ea typeface="+mn-ea"/>
                <a:cs typeface="+mn-cs"/>
              </a:rPr>
              <a:t>Rare Natural Communities– 0.31% of VT</a:t>
            </a:r>
          </a:p>
        </p:txBody>
      </p:sp>
      <p:pic>
        <p:nvPicPr>
          <p:cNvPr id="10" name="Picture 2">
            <a:extLst>
              <a:ext uri="{FF2B5EF4-FFF2-40B4-BE49-F238E27FC236}">
                <a16:creationId xmlns:a16="http://schemas.microsoft.com/office/drawing/2014/main" id="{E9110F71-8773-45BA-B7A8-BE8C2134E6D0}"/>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377543" y="2362200"/>
            <a:ext cx="3439886" cy="374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71793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98043A-B19B-49C8-87B0-E9BF39071E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712843"/>
            <a:ext cx="9144000" cy="5068957"/>
          </a:xfrm>
          <a:prstGeom prst="rect">
            <a:avLst/>
          </a:prstGeom>
        </p:spPr>
      </p:pic>
      <p:grpSp>
        <p:nvGrpSpPr>
          <p:cNvPr id="6" name="Group 5">
            <a:extLst>
              <a:ext uri="{FF2B5EF4-FFF2-40B4-BE49-F238E27FC236}">
                <a16:creationId xmlns:a16="http://schemas.microsoft.com/office/drawing/2014/main" id="{10BC117E-1FF3-4C59-8026-FE1459DE04CC}"/>
              </a:ext>
            </a:extLst>
          </p:cNvPr>
          <p:cNvGrpSpPr/>
          <p:nvPr/>
        </p:nvGrpSpPr>
        <p:grpSpPr>
          <a:xfrm>
            <a:off x="0" y="1580962"/>
            <a:ext cx="2516099" cy="1938509"/>
            <a:chOff x="-100756" y="0"/>
            <a:chExt cx="3354799" cy="2584678"/>
          </a:xfrm>
        </p:grpSpPr>
        <p:pic>
          <p:nvPicPr>
            <p:cNvPr id="18" name="Picture 13" descr="black bear close 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6" y="0"/>
              <a:ext cx="3297189" cy="2584678"/>
            </a:xfrm>
            <a:prstGeom prst="rect">
              <a:avLst/>
            </a:prstGeom>
            <a:noFill/>
            <a:ln w="9525">
              <a:solidFill>
                <a:srgbClr val="CCCC00"/>
              </a:solidFill>
              <a:miter lim="800000"/>
              <a:headEnd/>
              <a:tailEnd/>
            </a:ln>
            <a:extLst>
              <a:ext uri="{909E8E84-426E-40dd-AFC4-6F175D3DCCD1}">
                <a14:hiddenFill xmlns:a14="http://schemas.microsoft.com/office/drawing/2010/main" xmlns="">
                  <a:solidFill>
                    <a:srgbClr val="FFFFFF"/>
                  </a:solidFill>
                </a14:hiddenFill>
              </a:ext>
            </a:extLst>
          </p:spPr>
        </p:pic>
        <p:sp>
          <p:nvSpPr>
            <p:cNvPr id="19" name="Rectangle 4"/>
            <p:cNvSpPr>
              <a:spLocks noChangeArrowheads="1"/>
            </p:cNvSpPr>
            <p:nvPr/>
          </p:nvSpPr>
          <p:spPr bwMode="auto">
            <a:xfrm>
              <a:off x="-100756" y="43880"/>
              <a:ext cx="1687514"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19075" marR="0" lvl="0" indent="-219075" algn="r" defTabSz="914400" rtl="0" eaLnBrk="1" fontAlgn="auto" latinLnBrk="0" hangingPunct="1">
                <a:lnSpc>
                  <a:spcPct val="100000"/>
                </a:lnSpc>
                <a:spcBef>
                  <a:spcPts val="0"/>
                </a:spcBef>
                <a:spcAft>
                  <a:spcPts val="0"/>
                </a:spcAft>
                <a:buClrTx/>
                <a:buSzTx/>
                <a:buFontTx/>
                <a:buNone/>
                <a:tabLst/>
                <a:defRPr/>
              </a:pPr>
              <a:r>
                <a:rPr kumimoji="0" lang="en-US" sz="1500" b="1" i="1" u="sng" strike="noStrike" kern="1200" cap="none" spc="0" normalizeH="0" baseline="0" noProof="0" dirty="0">
                  <a:ln>
                    <a:noFill/>
                  </a:ln>
                  <a:solidFill>
                    <a:srgbClr val="846648">
                      <a:lumMod val="10000"/>
                    </a:srgbClr>
                  </a:solidFill>
                  <a:effectLst/>
                  <a:uLnTx/>
                  <a:uFillTx/>
                  <a:latin typeface="Arial" charset="0"/>
                  <a:ea typeface="+mn-ea"/>
                  <a:cs typeface="+mn-cs"/>
                </a:rPr>
                <a:t>Black Bear</a:t>
              </a:r>
            </a:p>
            <a:p>
              <a:pPr marL="219075" marR="0" lvl="0" indent="-219075"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846648">
                      <a:lumMod val="10000"/>
                    </a:srgbClr>
                  </a:solidFill>
                  <a:effectLst/>
                  <a:uLnTx/>
                  <a:uFillTx/>
                  <a:latin typeface="Arial" charset="0"/>
                  <a:ea typeface="+mn-ea"/>
                  <a:cs typeface="+mn-cs"/>
                </a:rPr>
                <a:t>30+ square miles</a:t>
              </a:r>
            </a:p>
          </p:txBody>
        </p:sp>
      </p:grpSp>
      <p:grpSp>
        <p:nvGrpSpPr>
          <p:cNvPr id="4" name="Group 3">
            <a:extLst>
              <a:ext uri="{FF2B5EF4-FFF2-40B4-BE49-F238E27FC236}">
                <a16:creationId xmlns:a16="http://schemas.microsoft.com/office/drawing/2014/main" id="{C2C48A80-A902-4818-9575-DA1F30E622FE}"/>
              </a:ext>
            </a:extLst>
          </p:cNvPr>
          <p:cNvGrpSpPr/>
          <p:nvPr/>
        </p:nvGrpSpPr>
        <p:grpSpPr>
          <a:xfrm>
            <a:off x="-12032" y="5128189"/>
            <a:ext cx="2617896" cy="1720848"/>
            <a:chOff x="-47625" y="4584414"/>
            <a:chExt cx="3490528" cy="2294464"/>
          </a:xfrm>
        </p:grpSpPr>
        <p:pic>
          <p:nvPicPr>
            <p:cNvPr id="13" name="Picture 12" descr="river o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4584414"/>
              <a:ext cx="3455603" cy="2294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noChangeArrowheads="1"/>
            </p:cNvSpPr>
            <p:nvPr/>
          </p:nvSpPr>
          <p:spPr bwMode="auto">
            <a:xfrm>
              <a:off x="-47625" y="4724401"/>
              <a:ext cx="3490528" cy="70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19075" marR="0" lvl="0" indent="-219075" algn="r" defTabSz="914400" rtl="0" eaLnBrk="1" fontAlgn="auto" latinLnBrk="0" hangingPunct="1">
                <a:lnSpc>
                  <a:spcPct val="100000"/>
                </a:lnSpc>
                <a:spcBef>
                  <a:spcPts val="0"/>
                </a:spcBef>
                <a:spcAft>
                  <a:spcPts val="0"/>
                </a:spcAft>
                <a:buClrTx/>
                <a:buSzTx/>
                <a:buFontTx/>
                <a:buNone/>
                <a:tabLst/>
                <a:defRPr/>
              </a:pPr>
              <a:r>
                <a:rPr kumimoji="0" lang="en-US" sz="1500" b="1" i="1" u="sng" strike="noStrike" kern="1200" cap="none" spc="0" normalizeH="0" baseline="0" noProof="0" dirty="0">
                  <a:ln>
                    <a:noFill/>
                  </a:ln>
                  <a:solidFill>
                    <a:srgbClr val="7BA79D">
                      <a:lumMod val="50000"/>
                    </a:srgbClr>
                  </a:solidFill>
                  <a:effectLst/>
                  <a:uLnTx/>
                  <a:uFillTx/>
                  <a:latin typeface="Arial" charset="0"/>
                  <a:ea typeface="+mn-ea"/>
                  <a:cs typeface="+mn-cs"/>
                </a:rPr>
                <a:t>River Otter</a:t>
              </a:r>
            </a:p>
            <a:p>
              <a:pPr marL="219075" marR="0" lvl="0" indent="-219075" algn="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BA79D">
                      <a:lumMod val="20000"/>
                      <a:lumOff val="80000"/>
                    </a:srgbClr>
                  </a:solidFill>
                  <a:effectLst/>
                  <a:uLnTx/>
                  <a:uFillTx/>
                  <a:latin typeface="Arial" charset="0"/>
                  <a:ea typeface="+mn-ea"/>
                  <a:cs typeface="+mn-cs"/>
                </a:rPr>
                <a:t>15-30 linear miles</a:t>
              </a:r>
            </a:p>
          </p:txBody>
        </p:sp>
      </p:grpSp>
      <p:grpSp>
        <p:nvGrpSpPr>
          <p:cNvPr id="2" name="Group 1">
            <a:extLst>
              <a:ext uri="{FF2B5EF4-FFF2-40B4-BE49-F238E27FC236}">
                <a16:creationId xmlns:a16="http://schemas.microsoft.com/office/drawing/2014/main" id="{03A1F1EB-7F03-47E2-BD7B-2148688B53AC}"/>
              </a:ext>
            </a:extLst>
          </p:cNvPr>
          <p:cNvGrpSpPr/>
          <p:nvPr/>
        </p:nvGrpSpPr>
        <p:grpSpPr>
          <a:xfrm>
            <a:off x="6400800" y="1545483"/>
            <a:ext cx="2743200" cy="1833783"/>
            <a:chOff x="7010400" y="917644"/>
            <a:chExt cx="3657600" cy="2445044"/>
          </a:xfrm>
        </p:grpSpPr>
        <p:pic>
          <p:nvPicPr>
            <p:cNvPr id="11" name="Picture 10" descr="10-a_bull in spring_andre_jen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917644"/>
              <a:ext cx="3657600" cy="2445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4"/>
            <p:cNvSpPr>
              <a:spLocks noChangeArrowheads="1"/>
            </p:cNvSpPr>
            <p:nvPr/>
          </p:nvSpPr>
          <p:spPr bwMode="auto">
            <a:xfrm>
              <a:off x="8754651" y="1051141"/>
              <a:ext cx="1687513"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19075" marR="0" lvl="0" indent="-219075" algn="r" defTabSz="914400" rtl="0" eaLnBrk="1" fontAlgn="auto" latinLnBrk="0" hangingPunct="1">
                <a:lnSpc>
                  <a:spcPct val="100000"/>
                </a:lnSpc>
                <a:spcBef>
                  <a:spcPts val="0"/>
                </a:spcBef>
                <a:spcAft>
                  <a:spcPts val="0"/>
                </a:spcAft>
                <a:buClrTx/>
                <a:buSzTx/>
                <a:buFontTx/>
                <a:buNone/>
                <a:tabLst/>
                <a:defRPr/>
              </a:pPr>
              <a:r>
                <a:rPr kumimoji="0" lang="en-US" sz="1500" b="1" i="1" u="sng" strike="noStrike" kern="1200" cap="none" spc="0" normalizeH="0" baseline="0" noProof="0" dirty="0">
                  <a:ln>
                    <a:noFill/>
                  </a:ln>
                  <a:solidFill>
                    <a:srgbClr val="7BA79D">
                      <a:lumMod val="20000"/>
                      <a:lumOff val="80000"/>
                    </a:srgbClr>
                  </a:solidFill>
                  <a:effectLst/>
                  <a:uLnTx/>
                  <a:uFillTx/>
                  <a:latin typeface="Arial" charset="0"/>
                  <a:ea typeface="+mn-ea"/>
                  <a:cs typeface="+mn-cs"/>
                </a:rPr>
                <a:t>Moose</a:t>
              </a:r>
            </a:p>
            <a:p>
              <a:pPr marL="219075" marR="0" lvl="0" indent="-219075"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BA79D">
                      <a:lumMod val="20000"/>
                      <a:lumOff val="80000"/>
                    </a:srgbClr>
                  </a:solidFill>
                  <a:effectLst/>
                  <a:uLnTx/>
                  <a:uFillTx/>
                  <a:latin typeface="Arial" charset="0"/>
                  <a:ea typeface="+mn-ea"/>
                  <a:cs typeface="+mn-cs"/>
                </a:rPr>
                <a:t>2-20 square miles</a:t>
              </a:r>
            </a:p>
          </p:txBody>
        </p:sp>
      </p:grpSp>
      <p:grpSp>
        <p:nvGrpSpPr>
          <p:cNvPr id="3" name="Group 2">
            <a:extLst>
              <a:ext uri="{FF2B5EF4-FFF2-40B4-BE49-F238E27FC236}">
                <a16:creationId xmlns:a16="http://schemas.microsoft.com/office/drawing/2014/main" id="{756205B7-884A-4D84-BA04-24CDD4C7AA76}"/>
              </a:ext>
            </a:extLst>
          </p:cNvPr>
          <p:cNvGrpSpPr/>
          <p:nvPr/>
        </p:nvGrpSpPr>
        <p:grpSpPr>
          <a:xfrm>
            <a:off x="6457113" y="5094092"/>
            <a:ext cx="2698919" cy="1763907"/>
            <a:chOff x="7085483" y="5649119"/>
            <a:chExt cx="3598558" cy="2351875"/>
          </a:xfrm>
        </p:grpSpPr>
        <p:pic>
          <p:nvPicPr>
            <p:cNvPr id="12" name="Picture 11" descr="Bobc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5483" y="5697246"/>
              <a:ext cx="3598558" cy="2303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7233264" y="5649119"/>
              <a:ext cx="3450777" cy="70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19075" marR="0" lvl="0" indent="-219075" algn="r" defTabSz="914400" rtl="0" eaLnBrk="1" fontAlgn="auto" latinLnBrk="0" hangingPunct="1">
                <a:lnSpc>
                  <a:spcPct val="100000"/>
                </a:lnSpc>
                <a:spcBef>
                  <a:spcPts val="0"/>
                </a:spcBef>
                <a:spcAft>
                  <a:spcPts val="0"/>
                </a:spcAft>
                <a:buClrTx/>
                <a:buSzTx/>
                <a:buFontTx/>
                <a:buNone/>
                <a:tabLst/>
                <a:defRPr/>
              </a:pPr>
              <a:r>
                <a:rPr kumimoji="0" lang="en-US" sz="1500" b="1" i="1" u="sng" strike="noStrike" kern="1200" cap="none" spc="0" normalizeH="0" baseline="0" noProof="0" dirty="0">
                  <a:ln>
                    <a:noFill/>
                  </a:ln>
                  <a:solidFill>
                    <a:srgbClr val="846648">
                      <a:lumMod val="10000"/>
                    </a:srgbClr>
                  </a:solidFill>
                  <a:effectLst/>
                  <a:uLnTx/>
                  <a:uFillTx/>
                  <a:latin typeface="Arial" charset="0"/>
                  <a:ea typeface="+mn-ea"/>
                  <a:cs typeface="+mn-cs"/>
                </a:rPr>
                <a:t>Bobcat</a:t>
              </a:r>
            </a:p>
            <a:p>
              <a:pPr marL="219075" marR="0" lvl="0" indent="-219075" algn="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846648">
                      <a:lumMod val="10000"/>
                    </a:srgbClr>
                  </a:solidFill>
                  <a:effectLst/>
                  <a:uLnTx/>
                  <a:uFillTx/>
                  <a:latin typeface="Arial" charset="0"/>
                  <a:ea typeface="+mn-ea"/>
                  <a:cs typeface="+mn-cs"/>
                </a:rPr>
                <a:t>27 square miles</a:t>
              </a:r>
            </a:p>
          </p:txBody>
        </p:sp>
      </p:grpSp>
      <p:sp>
        <p:nvSpPr>
          <p:cNvPr id="20" name="Title 1">
            <a:extLst>
              <a:ext uri="{FF2B5EF4-FFF2-40B4-BE49-F238E27FC236}">
                <a16:creationId xmlns:a16="http://schemas.microsoft.com/office/drawing/2014/main" id="{928DBF1F-057E-4273-864B-56307E33CF11}"/>
              </a:ext>
            </a:extLst>
          </p:cNvPr>
          <p:cNvSpPr>
            <a:spLocks noGrp="1"/>
          </p:cNvSpPr>
          <p:nvPr>
            <p:ph type="title"/>
          </p:nvPr>
        </p:nvSpPr>
        <p:spPr>
          <a:xfrm>
            <a:off x="647700" y="255786"/>
            <a:ext cx="8153400" cy="990600"/>
          </a:xfrm>
        </p:spPr>
        <p:txBody>
          <a:bodyPr/>
          <a:lstStyle/>
          <a:p>
            <a:r>
              <a:rPr lang="en-US" dirty="0"/>
              <a:t>Scale</a:t>
            </a:r>
          </a:p>
        </p:txBody>
      </p:sp>
    </p:spTree>
    <p:extLst>
      <p:ext uri="{BB962C8B-B14F-4D97-AF65-F5344CB8AC3E}">
        <p14:creationId xmlns:p14="http://schemas.microsoft.com/office/powerpoint/2010/main" val="205086644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408915" y="228600"/>
            <a:ext cx="8305800" cy="72327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small" spc="200" normalizeH="0" baseline="0" noProof="0" dirty="0">
                <a:ln>
                  <a:noFill/>
                </a:ln>
                <a:solidFill>
                  <a:srgbClr val="35475E"/>
                </a:solidFill>
                <a:effectLst/>
                <a:uLnTx/>
                <a:uFillTx/>
                <a:latin typeface="Garamond"/>
                <a:ea typeface="+mn-ea"/>
                <a:cs typeface="+mn-cs"/>
              </a:rPr>
              <a:t>Coarse</a:t>
            </a:r>
            <a:r>
              <a:rPr kumimoji="0" lang="en-US" sz="4000" b="0" i="0" u="none" strike="noStrike" kern="1200" cap="none" spc="0" normalizeH="0" baseline="0" noProof="0" dirty="0">
                <a:ln>
                  <a:noFill/>
                </a:ln>
                <a:solidFill>
                  <a:srgbClr val="775F55">
                    <a:tint val="100000"/>
                    <a:shade val="90000"/>
                    <a:satMod val="250000"/>
                    <a:alpha val="100000"/>
                  </a:srgbClr>
                </a:solidFill>
                <a:effectLst>
                  <a:outerShdw blurRad="38100" dist="25500" dir="5400000" algn="tl" rotWithShape="0">
                    <a:srgbClr val="000000">
                      <a:satMod val="180000"/>
                      <a:alpha val="75000"/>
                    </a:srgbClr>
                  </a:outerShdw>
                </a:effectLst>
                <a:uLnTx/>
                <a:uFillTx/>
                <a:latin typeface="Garamond"/>
                <a:ea typeface="+mn-ea"/>
                <a:cs typeface="+mn-cs"/>
              </a:rPr>
              <a:t> </a:t>
            </a:r>
            <a:r>
              <a:rPr kumimoji="0" lang="en-US" sz="3600" b="1" i="0" u="none" strike="noStrike" kern="0" cap="small" spc="200" normalizeH="0" baseline="0" noProof="0" dirty="0">
                <a:ln>
                  <a:noFill/>
                </a:ln>
                <a:solidFill>
                  <a:srgbClr val="35475E"/>
                </a:solidFill>
                <a:effectLst/>
                <a:uLnTx/>
                <a:uFillTx/>
                <a:latin typeface="Garamond"/>
                <a:ea typeface="+mn-ea"/>
                <a:cs typeface="+mn-cs"/>
              </a:rPr>
              <a:t>filter</a:t>
            </a:r>
          </a:p>
        </p:txBody>
      </p:sp>
      <p:sp>
        <p:nvSpPr>
          <p:cNvPr id="2" name="Rectangle 1"/>
          <p:cNvSpPr/>
          <p:nvPr/>
        </p:nvSpPr>
        <p:spPr>
          <a:xfrm>
            <a:off x="408915" y="1086295"/>
            <a:ext cx="8305800" cy="1323439"/>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aramond"/>
                <a:ea typeface="Calibri"/>
                <a:cs typeface="Times New Roman"/>
              </a:rPr>
              <a:t>If examples of all coarse-filter elements are conserved at the scale at which they naturally occur, most of the species they contain—from the largest trees and mammals to the smallest insects—will also be conserved.</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8915" y="3263412"/>
            <a:ext cx="2835153" cy="2843118"/>
          </a:xfrm>
          <a:prstGeom prst="rect">
            <a:avLst/>
          </a:prstGeom>
          <a:ln w="25400">
            <a:solidFill>
              <a:schemeClr val="accent5">
                <a:lumMod val="50000"/>
              </a:schemeClr>
            </a:solidFill>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224" y="2584089"/>
            <a:ext cx="1945457" cy="1358645"/>
          </a:xfrm>
          <a:prstGeom prst="rect">
            <a:avLst/>
          </a:prstGeom>
          <a:ln w="25400">
            <a:solidFill>
              <a:schemeClr val="accent5">
                <a:lumMod val="50000"/>
              </a:schemeClr>
            </a:solid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90079" y="2584090"/>
            <a:ext cx="1898782" cy="1358645"/>
          </a:xfrm>
          <a:prstGeom prst="rect">
            <a:avLst/>
          </a:prstGeom>
          <a:ln w="25400">
            <a:solidFill>
              <a:schemeClr val="accent5">
                <a:lumMod val="50000"/>
              </a:schemeClr>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1191" y="5351844"/>
            <a:ext cx="1898782" cy="1296515"/>
          </a:xfrm>
          <a:prstGeom prst="rect">
            <a:avLst/>
          </a:prstGeom>
          <a:ln w="25400">
            <a:solidFill>
              <a:schemeClr val="accent5">
                <a:lumMod val="50000"/>
              </a:schemeClr>
            </a:solid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1224" y="4005075"/>
            <a:ext cx="1951743" cy="1296515"/>
          </a:xfrm>
          <a:prstGeom prst="rect">
            <a:avLst/>
          </a:prstGeom>
          <a:ln w="25400">
            <a:solidFill>
              <a:schemeClr val="accent5">
                <a:lumMod val="50000"/>
              </a:schemeClr>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1224" y="5351844"/>
            <a:ext cx="1945457" cy="1310526"/>
          </a:xfrm>
          <a:prstGeom prst="rect">
            <a:avLst/>
          </a:prstGeom>
          <a:ln w="25400">
            <a:solidFill>
              <a:schemeClr val="accent5">
                <a:lumMod val="50000"/>
              </a:schemeClr>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0079" y="3996366"/>
            <a:ext cx="1896452" cy="1305224"/>
          </a:xfrm>
          <a:prstGeom prst="rect">
            <a:avLst/>
          </a:prstGeom>
          <a:ln w="25400">
            <a:solidFill>
              <a:schemeClr val="accent5">
                <a:lumMod val="50000"/>
              </a:schemeClr>
            </a:solidFill>
          </a:ln>
        </p:spPr>
      </p:pic>
      <p:cxnSp>
        <p:nvCxnSpPr>
          <p:cNvPr id="12" name="Straight Connector 11"/>
          <p:cNvCxnSpPr/>
          <p:nvPr/>
        </p:nvCxnSpPr>
        <p:spPr>
          <a:xfrm flipH="1">
            <a:off x="1826492" y="2574258"/>
            <a:ext cx="2564732" cy="20692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826492" y="5051843"/>
            <a:ext cx="2564732" cy="16203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55426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p:cNvSpPr>
            <a:spLocks noGrp="1" noChangeArrowheads="1"/>
          </p:cNvSpPr>
          <p:nvPr>
            <p:ph type="ctrTitle"/>
          </p:nvPr>
        </p:nvSpPr>
        <p:spPr>
          <a:xfrm>
            <a:off x="169863" y="533400"/>
            <a:ext cx="8804275" cy="907731"/>
          </a:xfrm>
        </p:spPr>
        <p:txBody>
          <a:bodyPr>
            <a:noAutofit/>
          </a:bodyPr>
          <a:lstStyle/>
          <a:p>
            <a:pPr algn="ctr" eaLnBrk="1" fontAlgn="auto" hangingPunct="1">
              <a:spcAft>
                <a:spcPts val="0"/>
              </a:spcAft>
              <a:defRPr/>
            </a:pPr>
            <a:r>
              <a:rPr lang="en-US" sz="3600" b="1" cap="small" dirty="0"/>
              <a:t>Effective Communication with a Municipal Audience</a:t>
            </a:r>
          </a:p>
        </p:txBody>
      </p:sp>
      <p:sp>
        <p:nvSpPr>
          <p:cNvPr id="9" name="Rectangle 6"/>
          <p:cNvSpPr>
            <a:spLocks noChangeArrowheads="1"/>
          </p:cNvSpPr>
          <p:nvPr/>
        </p:nvSpPr>
        <p:spPr bwMode="auto">
          <a:xfrm>
            <a:off x="2541577" y="6086321"/>
            <a:ext cx="5608638" cy="76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80000"/>
              <a:buFont typeface="Arial" panose="020B0604020202020204" pitchFamily="34" charset="0"/>
              <a:defRPr sz="3200">
                <a:solidFill>
                  <a:schemeClr val="tx1"/>
                </a:solidFill>
                <a:effectLst>
                  <a:outerShdw blurRad="38100" dist="38100" dir="2700000" algn="tl">
                    <a:srgbClr val="000000"/>
                  </a:outerShdw>
                </a:effectLst>
                <a:latin typeface="Tahoma" panose="020B0604030504040204" pitchFamily="34" charset="0"/>
              </a:defRPr>
            </a:lvl1pPr>
            <a:lvl2pPr algn="ctr">
              <a:spcBef>
                <a:spcPct val="20000"/>
              </a:spcBef>
              <a:buClr>
                <a:schemeClr val="folHlink"/>
              </a:buClr>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2pPr>
            <a:lvl3pPr algn="ctr">
              <a:spcBef>
                <a:spcPct val="20000"/>
              </a:spcBef>
              <a:buClr>
                <a:schemeClr val="hlink"/>
              </a:buClr>
              <a:buSzPct val="80000"/>
              <a:buFont typeface="Arial" panose="020B0604020202020204" pitchFamily="34" charset="0"/>
              <a:defRPr sz="2400">
                <a:solidFill>
                  <a:schemeClr val="tx1"/>
                </a:solidFill>
                <a:effectLst>
                  <a:outerShdw blurRad="38100" dist="38100" dir="2700000" algn="tl">
                    <a:srgbClr val="000000"/>
                  </a:outerShdw>
                </a:effectLst>
                <a:latin typeface="Tahoma" panose="020B0604030504040204" pitchFamily="34" charset="0"/>
              </a:defRPr>
            </a:lvl3pPr>
            <a:lvl4pPr algn="ctr">
              <a:spcBef>
                <a:spcPct val="20000"/>
              </a:spcBef>
              <a:buClr>
                <a:schemeClr val="fo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4pPr>
            <a:lvl5pPr algn="ct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5pPr>
            <a:lvl6pPr algn="ctr" fontAlgn="base">
              <a:spcBef>
                <a:spcPct val="20000"/>
              </a:spcBef>
              <a:spcAft>
                <a:spcPct val="0"/>
              </a:spcAft>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6pPr>
            <a:lvl7pPr algn="ctr" fontAlgn="base">
              <a:spcBef>
                <a:spcPct val="20000"/>
              </a:spcBef>
              <a:spcAft>
                <a:spcPct val="0"/>
              </a:spcAft>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7pPr>
            <a:lvl8pPr algn="ctr" fontAlgn="base">
              <a:spcBef>
                <a:spcPct val="20000"/>
              </a:spcBef>
              <a:spcAft>
                <a:spcPct val="0"/>
              </a:spcAft>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8pPr>
            <a:lvl9pPr algn="ctr" fontAlgn="base">
              <a:spcBef>
                <a:spcPct val="20000"/>
              </a:spcBef>
              <a:spcAft>
                <a:spcPct val="0"/>
              </a:spcAft>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ts val="0"/>
              </a:spcAft>
              <a:buClr>
                <a:srgbClr val="F7B615"/>
              </a:buClr>
              <a:buSzPct val="80000"/>
              <a:buFont typeface="Arial" panose="020B0604020202020204" pitchFamily="34" charset="0"/>
              <a:buNone/>
              <a:tabLst/>
              <a:defRPr/>
            </a:pPr>
            <a:r>
              <a:rPr kumimoji="0" lang="en-US" altLang="en-US" sz="1800" b="1" i="0" u="none" strike="noStrike" kern="1200" cap="none" spc="0" normalizeH="0" baseline="0" noProof="0" dirty="0">
                <a:ln>
                  <a:noFill/>
                </a:ln>
                <a:solidFill>
                  <a:prstClr val="white"/>
                </a:solidFill>
                <a:effectLst/>
                <a:uLnTx/>
                <a:uFillTx/>
                <a:latin typeface="Tahoma" panose="020B0604030504040204" pitchFamily="34" charset="0"/>
                <a:ea typeface="+mn-ea"/>
                <a:cs typeface="+mn-cs"/>
              </a:rPr>
              <a:t>Monica Przyperhart</a:t>
            </a:r>
            <a:endParaRPr kumimoji="0" lang="en-US" altLang="en-US" sz="1000" b="1"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
                <a:srgbClr val="F7B615"/>
              </a:buClr>
              <a:buSzPct val="80000"/>
              <a:buFont typeface="Arial" panose="020B0604020202020204" pitchFamily="34" charset="0"/>
              <a:buNone/>
              <a:tabLst/>
              <a:defRPr/>
            </a:pPr>
            <a:r>
              <a:rPr kumimoji="0" lang="en-US" altLang="en-US" sz="1800" b="1" i="0" u="none" strike="noStrike" kern="1200" cap="none" spc="0" normalizeH="0" baseline="0" noProof="0" dirty="0">
                <a:ln>
                  <a:noFill/>
                </a:ln>
                <a:solidFill>
                  <a:prstClr val="white"/>
                </a:solidFill>
                <a:effectLst/>
                <a:uLnTx/>
                <a:uFillTx/>
                <a:latin typeface="Tahoma" panose="020B0604030504040204" pitchFamily="34" charset="0"/>
                <a:ea typeface="+mn-ea"/>
                <a:cs typeface="+mn-cs"/>
              </a:rPr>
              <a:t>Vermont Fish &amp; Wildlife Department</a:t>
            </a:r>
          </a:p>
        </p:txBody>
      </p:sp>
      <p:pic>
        <p:nvPicPr>
          <p:cNvPr id="10" name="Picture 7" descr="FW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6151762"/>
            <a:ext cx="459841" cy="515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in a room&#10;&#10;Description generated with very high confidence">
            <a:extLst>
              <a:ext uri="{FF2B5EF4-FFF2-40B4-BE49-F238E27FC236}">
                <a16:creationId xmlns:a16="http://schemas.microsoft.com/office/drawing/2014/main" id="{B5AA5A03-D4E2-4337-B3CB-317E1B60A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202" y="2438400"/>
            <a:ext cx="3166936" cy="2375202"/>
          </a:xfrm>
          <a:prstGeom prst="rect">
            <a:avLst/>
          </a:prstGeom>
        </p:spPr>
      </p:pic>
      <p:pic>
        <p:nvPicPr>
          <p:cNvPr id="13" name="Picture 12" descr="A group of people standing next to a tree&#10;&#10;Description generated with very high confidence">
            <a:extLst>
              <a:ext uri="{FF2B5EF4-FFF2-40B4-BE49-F238E27FC236}">
                <a16:creationId xmlns:a16="http://schemas.microsoft.com/office/drawing/2014/main" id="{F2847BDA-7778-45CC-8DD5-38F88E5F4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23" y="2438400"/>
            <a:ext cx="3176876" cy="2382657"/>
          </a:xfrm>
          <a:prstGeom prst="rect">
            <a:avLst/>
          </a:prstGeom>
        </p:spPr>
      </p:pic>
      <p:pic>
        <p:nvPicPr>
          <p:cNvPr id="15" name="Picture 14" descr="A young boy wearing a green shirt&#10;&#10;Description generated with high confidence">
            <a:extLst>
              <a:ext uri="{FF2B5EF4-FFF2-40B4-BE49-F238E27FC236}">
                <a16:creationId xmlns:a16="http://schemas.microsoft.com/office/drawing/2014/main" id="{61DE9939-398C-45B5-94C3-C29F19A8C7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807" y="2063901"/>
            <a:ext cx="2084646" cy="3124200"/>
          </a:xfrm>
          <a:prstGeom prst="rect">
            <a:avLst/>
          </a:prstGeom>
        </p:spPr>
      </p:pic>
    </p:spTree>
    <p:extLst>
      <p:ext uri="{BB962C8B-B14F-4D97-AF65-F5344CB8AC3E}">
        <p14:creationId xmlns:p14="http://schemas.microsoft.com/office/powerpoint/2010/main" val="833757621"/>
      </p:ext>
    </p:extLst>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Soho">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5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Garamond">
      <a:majorFont>
        <a:latin typeface="Garamond"/>
        <a:ea typeface=""/>
        <a:cs typeface=""/>
      </a:majorFont>
      <a:minorFont>
        <a:latin typeface="Garamo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Organic</Template>
  <TotalTime>8233</TotalTime>
  <Words>1286</Words>
  <Application>Microsoft Office PowerPoint</Application>
  <PresentationFormat>On-screen Show (4:3)</PresentationFormat>
  <Paragraphs>228</Paragraphs>
  <Slides>20</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ＭＳ ゴシック</vt:lpstr>
      <vt:lpstr>Arial</vt:lpstr>
      <vt:lpstr>Calibri</vt:lpstr>
      <vt:lpstr>Candara</vt:lpstr>
      <vt:lpstr>Garamond</vt:lpstr>
      <vt:lpstr>Tahoma</vt:lpstr>
      <vt:lpstr>Times New Roman</vt:lpstr>
      <vt:lpstr>Tunga</vt:lpstr>
      <vt:lpstr>Wingdings</vt:lpstr>
      <vt:lpstr>Wingdings 2</vt:lpstr>
      <vt:lpstr>Soho</vt:lpstr>
      <vt:lpstr>5_Median</vt:lpstr>
      <vt:lpstr>Effective Communication with a Municipal Audience</vt:lpstr>
      <vt:lpstr>VT Municipalities</vt:lpstr>
      <vt:lpstr>Technical Assistance is KEY</vt:lpstr>
      <vt:lpstr>Community values mapping: an activity to capture local knowledge</vt:lpstr>
      <vt:lpstr>PowerPoint Presentation</vt:lpstr>
      <vt:lpstr>Scale</vt:lpstr>
      <vt:lpstr>Scale</vt:lpstr>
      <vt:lpstr>PowerPoint Presentation</vt:lpstr>
      <vt:lpstr>Effective Communication with a Municipal Audience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Agency of 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Jens Hilke</dc:creator>
  <cp:lastModifiedBy>Przyperhart, Monica</cp:lastModifiedBy>
  <cp:revision>221</cp:revision>
  <cp:lastPrinted>2015-09-22T18:47:27Z</cp:lastPrinted>
  <dcterms:created xsi:type="dcterms:W3CDTF">2015-02-13T15:36:09Z</dcterms:created>
  <dcterms:modified xsi:type="dcterms:W3CDTF">2017-12-14T20:57:15Z</dcterms:modified>
</cp:coreProperties>
</file>