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Lst>
  <p:sldSz cx="42062400" cy="31089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30" d="100"/>
          <a:sy n="30" d="100"/>
        </p:scale>
        <p:origin x="24" y="-26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yssa Valentyn" userId="1af562cb3e1454c4" providerId="LiveId" clId="{6F1631D4-C4B3-4C86-AED6-0B8D5B9E6A58}"/>
    <pc:docChg chg="undo custSel modSld">
      <pc:chgData name="Alyssa Valentyn" userId="1af562cb3e1454c4" providerId="LiveId" clId="{6F1631D4-C4B3-4C86-AED6-0B8D5B9E6A58}" dt="2017-11-29T02:07:15.434" v="296" actId="1035"/>
      <pc:docMkLst>
        <pc:docMk/>
      </pc:docMkLst>
      <pc:sldChg chg="addSp delSp modSp mod">
        <pc:chgData name="Alyssa Valentyn" userId="1af562cb3e1454c4" providerId="LiveId" clId="{6F1631D4-C4B3-4C86-AED6-0B8D5B9E6A58}" dt="2017-11-29T02:07:15.434" v="296" actId="1035"/>
        <pc:sldMkLst>
          <pc:docMk/>
          <pc:sldMk cId="2853771197" sldId="256"/>
        </pc:sldMkLst>
        <pc:spChg chg="mod">
          <ac:chgData name="Alyssa Valentyn" userId="1af562cb3e1454c4" providerId="LiveId" clId="{6F1631D4-C4B3-4C86-AED6-0B8D5B9E6A58}" dt="2017-11-29T02:02:28.665" v="98" actId="1036"/>
          <ac:spMkLst>
            <pc:docMk/>
            <pc:sldMk cId="2853771197" sldId="256"/>
            <ac:spMk id="2" creationId="{3D9D8511-E2A2-4295-8CD3-ABE3864C3995}"/>
          </ac:spMkLst>
        </pc:spChg>
        <pc:spChg chg="mod">
          <ac:chgData name="Alyssa Valentyn" userId="1af562cb3e1454c4" providerId="LiveId" clId="{6F1631D4-C4B3-4C86-AED6-0B8D5B9E6A58}" dt="2017-11-29T02:07:15.434" v="296" actId="1035"/>
          <ac:spMkLst>
            <pc:docMk/>
            <pc:sldMk cId="2853771197" sldId="256"/>
            <ac:spMk id="11" creationId="{B08FFC9D-0FC8-4464-B3C7-24535D37A1C6}"/>
          </ac:spMkLst>
        </pc:spChg>
        <pc:spChg chg="mod">
          <ac:chgData name="Alyssa Valentyn" userId="1af562cb3e1454c4" providerId="LiveId" clId="{6F1631D4-C4B3-4C86-AED6-0B8D5B9E6A58}" dt="2017-11-29T02:05:46.070" v="242"/>
          <ac:spMkLst>
            <pc:docMk/>
            <pc:sldMk cId="2853771197" sldId="256"/>
            <ac:spMk id="14" creationId="{2E7182F4-9944-4692-AD8B-8CD3DAF39285}"/>
          </ac:spMkLst>
        </pc:spChg>
        <pc:spChg chg="mod">
          <ac:chgData name="Alyssa Valentyn" userId="1af562cb3e1454c4" providerId="LiveId" clId="{6F1631D4-C4B3-4C86-AED6-0B8D5B9E6A58}" dt="2017-11-29T02:03:36.025" v="120" actId="14100"/>
          <ac:spMkLst>
            <pc:docMk/>
            <pc:sldMk cId="2853771197" sldId="256"/>
            <ac:spMk id="44" creationId="{D7B44844-A071-486D-9906-5D91917A32AD}"/>
          </ac:spMkLst>
        </pc:spChg>
        <pc:spChg chg="mod">
          <ac:chgData name="Alyssa Valentyn" userId="1af562cb3e1454c4" providerId="LiveId" clId="{6F1631D4-C4B3-4C86-AED6-0B8D5B9E6A58}" dt="2017-11-29T02:01:51.041" v="63" actId="1035"/>
          <ac:spMkLst>
            <pc:docMk/>
            <pc:sldMk cId="2853771197" sldId="256"/>
            <ac:spMk id="46" creationId="{4F8CAA8E-3377-4477-8AC7-834EDC2BDCA3}"/>
          </ac:spMkLst>
        </pc:spChg>
        <pc:spChg chg="add mod">
          <ac:chgData name="Alyssa Valentyn" userId="1af562cb3e1454c4" providerId="LiveId" clId="{6F1631D4-C4B3-4C86-AED6-0B8D5B9E6A58}" dt="2017-11-29T02:03:29.948" v="118" actId="1037"/>
          <ac:spMkLst>
            <pc:docMk/>
            <pc:sldMk cId="2853771197" sldId="256"/>
            <ac:spMk id="56" creationId="{B12F6A52-9B69-4968-83AB-1FC22B541EB7}"/>
          </ac:spMkLst>
        </pc:spChg>
        <pc:spChg chg="mod">
          <ac:chgData name="Alyssa Valentyn" userId="1af562cb3e1454c4" providerId="LiveId" clId="{6F1631D4-C4B3-4C86-AED6-0B8D5B9E6A58}" dt="2017-11-29T02:01:56.876" v="70" actId="1036"/>
          <ac:spMkLst>
            <pc:docMk/>
            <pc:sldMk cId="2853771197" sldId="256"/>
            <ac:spMk id="64" creationId="{0C86BB77-2A38-438F-877C-3AF4A0B89B2B}"/>
          </ac:spMkLst>
        </pc:spChg>
        <pc:spChg chg="mod">
          <ac:chgData name="Alyssa Valentyn" userId="1af562cb3e1454c4" providerId="LiveId" clId="{6F1631D4-C4B3-4C86-AED6-0B8D5B9E6A58}" dt="2017-11-29T02:02:01.903" v="79" actId="1036"/>
          <ac:spMkLst>
            <pc:docMk/>
            <pc:sldMk cId="2853771197" sldId="256"/>
            <ac:spMk id="68" creationId="{86DFECBF-7891-4CEE-9D01-1FFF46ED9EC7}"/>
          </ac:spMkLst>
        </pc:spChg>
        <pc:spChg chg="mod">
          <ac:chgData name="Alyssa Valentyn" userId="1af562cb3e1454c4" providerId="LiveId" clId="{6F1631D4-C4B3-4C86-AED6-0B8D5B9E6A58}" dt="2017-11-29T02:02:08.794" v="89" actId="1035"/>
          <ac:spMkLst>
            <pc:docMk/>
            <pc:sldMk cId="2853771197" sldId="256"/>
            <ac:spMk id="69" creationId="{0630222F-6440-4E98-95E9-7AE075C164F1}"/>
          </ac:spMkLst>
        </pc:spChg>
        <pc:spChg chg="mod">
          <ac:chgData name="Alyssa Valentyn" userId="1af562cb3e1454c4" providerId="LiveId" clId="{6F1631D4-C4B3-4C86-AED6-0B8D5B9E6A58}" dt="2017-11-29T02:02:16.021" v="95" actId="1035"/>
          <ac:spMkLst>
            <pc:docMk/>
            <pc:sldMk cId="2853771197" sldId="256"/>
            <ac:spMk id="70" creationId="{06E02144-AA64-43B3-9C05-1CB6471DEE3E}"/>
          </ac:spMkLst>
        </pc:spChg>
        <pc:spChg chg="mod">
          <ac:chgData name="Alyssa Valentyn" userId="1af562cb3e1454c4" providerId="LiveId" clId="{6F1631D4-C4B3-4C86-AED6-0B8D5B9E6A58}" dt="2017-11-29T02:02:22.454" v="97" actId="1035"/>
          <ac:spMkLst>
            <pc:docMk/>
            <pc:sldMk cId="2853771197" sldId="256"/>
            <ac:spMk id="71" creationId="{768551D4-FEDD-4FA6-ACF5-59E298382A79}"/>
          </ac:spMkLst>
        </pc:spChg>
        <pc:graphicFrameChg chg="del mod">
          <ac:chgData name="Alyssa Valentyn" userId="1af562cb3e1454c4" providerId="LiveId" clId="{6F1631D4-C4B3-4C86-AED6-0B8D5B9E6A58}" dt="2017-11-29T01:54:19.366" v="1" actId="478"/>
          <ac:graphicFrameMkLst>
            <pc:docMk/>
            <pc:sldMk cId="2853771197" sldId="256"/>
            <ac:graphicFrameMk id="26" creationId="{A8EC9075-7FF6-458D-83E4-60EC1025C379}"/>
          </ac:graphicFrameMkLst>
        </pc:graphicFrameChg>
        <pc:graphicFrameChg chg="del">
          <ac:chgData name="Alyssa Valentyn" userId="1af562cb3e1454c4" providerId="LiveId" clId="{6F1631D4-C4B3-4C86-AED6-0B8D5B9E6A58}" dt="2017-11-29T01:56:22.162" v="10" actId="478"/>
          <ac:graphicFrameMkLst>
            <pc:docMk/>
            <pc:sldMk cId="2853771197" sldId="256"/>
            <ac:graphicFrameMk id="28" creationId="{B474A625-6DF9-42C7-A7B3-CA20A091B31F}"/>
          </ac:graphicFrameMkLst>
        </pc:graphicFrameChg>
        <pc:graphicFrameChg chg="mod">
          <ac:chgData name="Alyssa Valentyn" userId="1af562cb3e1454c4" providerId="LiveId" clId="{6F1631D4-C4B3-4C86-AED6-0B8D5B9E6A58}" dt="2017-11-29T02:03:58.908" v="121"/>
          <ac:graphicFrameMkLst>
            <pc:docMk/>
            <pc:sldMk cId="2853771197" sldId="256"/>
            <ac:graphicFrameMk id="31" creationId="{CB761B03-9172-4AB8-BF1F-C0CAC80C030D}"/>
          </ac:graphicFrameMkLst>
        </pc:graphicFrameChg>
        <pc:graphicFrameChg chg="add mod">
          <ac:chgData name="Alyssa Valentyn" userId="1af562cb3e1454c4" providerId="LiveId" clId="{6F1631D4-C4B3-4C86-AED6-0B8D5B9E6A58}" dt="2017-11-29T01:54:43.714" v="3" actId="1076"/>
          <ac:graphicFrameMkLst>
            <pc:docMk/>
            <pc:sldMk cId="2853771197" sldId="256"/>
            <ac:graphicFrameMk id="50" creationId="{A8EC9075-7FF6-458D-83E4-60EC1025C379}"/>
          </ac:graphicFrameMkLst>
        </pc:graphicFrameChg>
        <pc:graphicFrameChg chg="add mod">
          <ac:chgData name="Alyssa Valentyn" userId="1af562cb3e1454c4" providerId="LiveId" clId="{6F1631D4-C4B3-4C86-AED6-0B8D5B9E6A58}" dt="2017-11-29T01:55:54.916" v="9" actId="1076"/>
          <ac:graphicFrameMkLst>
            <pc:docMk/>
            <pc:sldMk cId="2853771197" sldId="256"/>
            <ac:graphicFrameMk id="51" creationId="{3B77043C-A47E-4631-8BF4-BB725186C9B1}"/>
          </ac:graphicFrameMkLst>
        </pc:graphicFrameChg>
        <pc:graphicFrameChg chg="add mod">
          <ac:chgData name="Alyssa Valentyn" userId="1af562cb3e1454c4" providerId="LiveId" clId="{6F1631D4-C4B3-4C86-AED6-0B8D5B9E6A58}" dt="2017-11-29T01:57:07.392" v="15"/>
          <ac:graphicFrameMkLst>
            <pc:docMk/>
            <pc:sldMk cId="2853771197" sldId="256"/>
            <ac:graphicFrameMk id="52" creationId="{B474A625-6DF9-42C7-A7B3-CA20A091B31F}"/>
          </ac:graphicFrameMkLst>
        </pc:graphicFrameChg>
        <pc:graphicFrameChg chg="del">
          <ac:chgData name="Alyssa Valentyn" userId="1af562cb3e1454c4" providerId="LiveId" clId="{6F1631D4-C4B3-4C86-AED6-0B8D5B9E6A58}" dt="2017-11-29T01:54:50.221" v="4" actId="478"/>
          <ac:graphicFrameMkLst>
            <pc:docMk/>
            <pc:sldMk cId="2853771197" sldId="256"/>
            <ac:graphicFrameMk id="72" creationId="{3B77043C-A47E-4631-8BF4-BB725186C9B1}"/>
          </ac:graphicFrameMkLst>
        </pc:graphicFrameChg>
        <pc:cxnChg chg="add del mod">
          <ac:chgData name="Alyssa Valentyn" userId="1af562cb3e1454c4" providerId="LiveId" clId="{6F1631D4-C4B3-4C86-AED6-0B8D5B9E6A58}" dt="2017-11-29T02:03:06.184" v="106" actId="478"/>
          <ac:cxnSpMkLst>
            <pc:docMk/>
            <pc:sldMk cId="2853771197" sldId="256"/>
            <ac:cxnSpMk id="9" creationId="{313EE63A-EB7F-4D0C-A0D0-8B7BAB2679F1}"/>
          </ac:cxnSpMkLst>
        </pc:cxn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d.docs.live.net/1af562cb3e1454c4/Documents/a.%20School%20Work/Summer%20Research/!%20Formalizing%20the%20data/11-2017%20Results%20%5e0%20Figur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d.docs.live.net/1af562cb3e1454c4/Documents/a.%20School%20Work/Summer%20Research/!%20Formalizing%20the%20data/Copy%20of%2011-2017%20Results%20%5e0%20Figure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d.docs.live.net/1af562cb3e1454c4/Documents/a.%20School%20Work/Summer%20Research/!%20Formalizing%20the%20data/Copy%20of%2011-2017%20Results%20%5e0%20Figur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d.docs.live.net/1af562cb3e1454c4/Documents/a.%20School%20Work/Summer%20Research/!%20Formalizing%20the%20data/Copy%20of%2011-2017%20Results%20%5e0%20Figures.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31676286127602"/>
          <c:y val="5.1071503972271053E-2"/>
          <c:w val="0.76199875105370318"/>
          <c:h val="0.67313386781574958"/>
        </c:manualLayout>
      </c:layout>
      <c:barChart>
        <c:barDir val="bar"/>
        <c:grouping val="percentStacked"/>
        <c:varyColors val="0"/>
        <c:ser>
          <c:idx val="0"/>
          <c:order val="0"/>
          <c:tx>
            <c:strRef>
              <c:f>'Figure 5'!$B$12</c:f>
              <c:strCache>
                <c:ptCount val="1"/>
                <c:pt idx="0">
                  <c:v>Morning (Open)</c:v>
                </c:pt>
              </c:strCache>
            </c:strRef>
          </c:tx>
          <c:spPr>
            <a:solidFill>
              <a:schemeClr val="accent1">
                <a:lumMod val="60000"/>
                <a:lumOff val="40000"/>
              </a:schemeClr>
            </a:solidFill>
            <a:ln>
              <a:solidFill>
                <a:sysClr val="windowText" lastClr="000000">
                  <a:alpha val="98000"/>
                </a:sysClr>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5'!$B$13:$B$20</c:f>
              <c:numCache>
                <c:formatCode>General</c:formatCode>
                <c:ptCount val="8"/>
                <c:pt idx="0">
                  <c:v>0</c:v>
                </c:pt>
                <c:pt idx="1">
                  <c:v>4</c:v>
                </c:pt>
                <c:pt idx="2">
                  <c:v>4</c:v>
                </c:pt>
                <c:pt idx="3">
                  <c:v>6</c:v>
                </c:pt>
                <c:pt idx="4">
                  <c:v>0</c:v>
                </c:pt>
                <c:pt idx="5">
                  <c:v>5</c:v>
                </c:pt>
                <c:pt idx="6">
                  <c:v>0</c:v>
                </c:pt>
                <c:pt idx="7">
                  <c:v>32</c:v>
                </c:pt>
              </c:numCache>
            </c:numRef>
          </c:val>
          <c:extLst>
            <c:ext xmlns:c16="http://schemas.microsoft.com/office/drawing/2014/chart" uri="{C3380CC4-5D6E-409C-BE32-E72D297353CC}">
              <c16:uniqueId val="{00000000-C6CC-4F12-8FED-37697268C84B}"/>
            </c:ext>
          </c:extLst>
        </c:ser>
        <c:ser>
          <c:idx val="1"/>
          <c:order val="1"/>
          <c:tx>
            <c:strRef>
              <c:f>'Figure 5'!$C$12</c:f>
              <c:strCache>
                <c:ptCount val="1"/>
                <c:pt idx="0">
                  <c:v>Morning (Wooded)</c:v>
                </c:pt>
              </c:strCache>
            </c:strRef>
          </c:tx>
          <c:spPr>
            <a:solidFill>
              <a:schemeClr val="accent1">
                <a:lumMod val="50000"/>
              </a:schemeClr>
            </a:solidFill>
            <a:ln>
              <a:solidFill>
                <a:sysClr val="windowText" lastClr="000000"/>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5'!$C$13:$C$20</c:f>
              <c:numCache>
                <c:formatCode>General</c:formatCode>
                <c:ptCount val="8"/>
                <c:pt idx="0">
                  <c:v>1</c:v>
                </c:pt>
                <c:pt idx="1">
                  <c:v>0</c:v>
                </c:pt>
                <c:pt idx="2">
                  <c:v>2</c:v>
                </c:pt>
                <c:pt idx="3">
                  <c:v>0</c:v>
                </c:pt>
                <c:pt idx="4">
                  <c:v>2</c:v>
                </c:pt>
                <c:pt idx="5">
                  <c:v>5</c:v>
                </c:pt>
                <c:pt idx="6">
                  <c:v>19</c:v>
                </c:pt>
                <c:pt idx="7">
                  <c:v>14</c:v>
                </c:pt>
              </c:numCache>
            </c:numRef>
          </c:val>
          <c:extLst>
            <c:ext xmlns:c16="http://schemas.microsoft.com/office/drawing/2014/chart" uri="{C3380CC4-5D6E-409C-BE32-E72D297353CC}">
              <c16:uniqueId val="{00000001-C6CC-4F12-8FED-37697268C84B}"/>
            </c:ext>
          </c:extLst>
        </c:ser>
        <c:ser>
          <c:idx val="2"/>
          <c:order val="2"/>
          <c:tx>
            <c:strRef>
              <c:f>'Figure 5'!$D$12</c:f>
              <c:strCache>
                <c:ptCount val="1"/>
                <c:pt idx="0">
                  <c:v>Day (Open)</c:v>
                </c:pt>
              </c:strCache>
            </c:strRef>
          </c:tx>
          <c:spPr>
            <a:solidFill>
              <a:schemeClr val="accent6">
                <a:lumMod val="60000"/>
                <a:lumOff val="40000"/>
              </a:schemeClr>
            </a:solidFill>
            <a:ln cmpd="sng">
              <a:solidFill>
                <a:sysClr val="windowText" lastClr="000000"/>
              </a:solidFill>
              <a:beve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5'!$D$13:$D$20</c:f>
              <c:numCache>
                <c:formatCode>General</c:formatCode>
                <c:ptCount val="8"/>
                <c:pt idx="0">
                  <c:v>0</c:v>
                </c:pt>
                <c:pt idx="1">
                  <c:v>8</c:v>
                </c:pt>
                <c:pt idx="2">
                  <c:v>29</c:v>
                </c:pt>
                <c:pt idx="3">
                  <c:v>28</c:v>
                </c:pt>
                <c:pt idx="4">
                  <c:v>0</c:v>
                </c:pt>
                <c:pt idx="5">
                  <c:v>2</c:v>
                </c:pt>
                <c:pt idx="6">
                  <c:v>15</c:v>
                </c:pt>
                <c:pt idx="7">
                  <c:v>58</c:v>
                </c:pt>
              </c:numCache>
            </c:numRef>
          </c:val>
          <c:extLst>
            <c:ext xmlns:c16="http://schemas.microsoft.com/office/drawing/2014/chart" uri="{C3380CC4-5D6E-409C-BE32-E72D297353CC}">
              <c16:uniqueId val="{00000002-C6CC-4F12-8FED-37697268C84B}"/>
            </c:ext>
          </c:extLst>
        </c:ser>
        <c:ser>
          <c:idx val="3"/>
          <c:order val="3"/>
          <c:tx>
            <c:strRef>
              <c:f>'Figure 5'!$E$12</c:f>
              <c:strCache>
                <c:ptCount val="1"/>
                <c:pt idx="0">
                  <c:v>Day (Wooded)</c:v>
                </c:pt>
              </c:strCache>
            </c:strRef>
          </c:tx>
          <c:spPr>
            <a:solidFill>
              <a:schemeClr val="accent6">
                <a:lumMod val="50000"/>
              </a:schemeClr>
            </a:solidFill>
            <a:ln>
              <a:solidFill>
                <a:sysClr val="windowText" lastClr="000000"/>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5'!$E$13:$E$20</c:f>
              <c:numCache>
                <c:formatCode>General</c:formatCode>
                <c:ptCount val="8"/>
                <c:pt idx="0">
                  <c:v>0</c:v>
                </c:pt>
                <c:pt idx="1">
                  <c:v>0</c:v>
                </c:pt>
                <c:pt idx="2">
                  <c:v>6</c:v>
                </c:pt>
                <c:pt idx="3">
                  <c:v>18</c:v>
                </c:pt>
                <c:pt idx="4">
                  <c:v>4</c:v>
                </c:pt>
                <c:pt idx="5">
                  <c:v>16</c:v>
                </c:pt>
                <c:pt idx="6">
                  <c:v>112</c:v>
                </c:pt>
                <c:pt idx="7">
                  <c:v>22</c:v>
                </c:pt>
              </c:numCache>
            </c:numRef>
          </c:val>
          <c:extLst>
            <c:ext xmlns:c16="http://schemas.microsoft.com/office/drawing/2014/chart" uri="{C3380CC4-5D6E-409C-BE32-E72D297353CC}">
              <c16:uniqueId val="{00000003-C6CC-4F12-8FED-37697268C84B}"/>
            </c:ext>
          </c:extLst>
        </c:ser>
        <c:ser>
          <c:idx val="4"/>
          <c:order val="4"/>
          <c:tx>
            <c:strRef>
              <c:f>'Figure 5'!$F$12</c:f>
              <c:strCache>
                <c:ptCount val="1"/>
                <c:pt idx="0">
                  <c:v>Evening (Open)</c:v>
                </c:pt>
              </c:strCache>
            </c:strRef>
          </c:tx>
          <c:spPr>
            <a:solidFill>
              <a:srgbClr val="FF9933"/>
            </a:solidFill>
            <a:ln>
              <a:solidFill>
                <a:sysClr val="windowText" lastClr="000000"/>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5'!$F$13:$F$20</c:f>
              <c:numCache>
                <c:formatCode>General</c:formatCode>
                <c:ptCount val="8"/>
                <c:pt idx="0">
                  <c:v>0</c:v>
                </c:pt>
                <c:pt idx="1">
                  <c:v>3</c:v>
                </c:pt>
                <c:pt idx="2">
                  <c:v>7</c:v>
                </c:pt>
                <c:pt idx="3">
                  <c:v>6</c:v>
                </c:pt>
                <c:pt idx="4">
                  <c:v>0</c:v>
                </c:pt>
                <c:pt idx="5">
                  <c:v>2</c:v>
                </c:pt>
                <c:pt idx="6">
                  <c:v>0</c:v>
                </c:pt>
                <c:pt idx="7">
                  <c:v>27</c:v>
                </c:pt>
              </c:numCache>
            </c:numRef>
          </c:val>
          <c:extLst>
            <c:ext xmlns:c16="http://schemas.microsoft.com/office/drawing/2014/chart" uri="{C3380CC4-5D6E-409C-BE32-E72D297353CC}">
              <c16:uniqueId val="{00000004-C6CC-4F12-8FED-37697268C84B}"/>
            </c:ext>
          </c:extLst>
        </c:ser>
        <c:ser>
          <c:idx val="5"/>
          <c:order val="5"/>
          <c:tx>
            <c:strRef>
              <c:f>'Figure 5'!$G$12</c:f>
              <c:strCache>
                <c:ptCount val="1"/>
                <c:pt idx="0">
                  <c:v>Evening (Wooded)</c:v>
                </c:pt>
              </c:strCache>
            </c:strRef>
          </c:tx>
          <c:spPr>
            <a:solidFill>
              <a:schemeClr val="accent2">
                <a:lumMod val="75000"/>
              </a:schemeClr>
            </a:solidFill>
            <a:ln>
              <a:solidFill>
                <a:sysClr val="windowText" lastClr="000000"/>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5'!$G$13:$G$20</c:f>
              <c:numCache>
                <c:formatCode>General</c:formatCode>
                <c:ptCount val="8"/>
                <c:pt idx="0">
                  <c:v>0</c:v>
                </c:pt>
                <c:pt idx="1">
                  <c:v>0</c:v>
                </c:pt>
                <c:pt idx="2">
                  <c:v>1</c:v>
                </c:pt>
                <c:pt idx="3">
                  <c:v>0</c:v>
                </c:pt>
                <c:pt idx="4">
                  <c:v>1</c:v>
                </c:pt>
                <c:pt idx="5">
                  <c:v>8</c:v>
                </c:pt>
                <c:pt idx="6">
                  <c:v>14</c:v>
                </c:pt>
                <c:pt idx="7">
                  <c:v>5</c:v>
                </c:pt>
              </c:numCache>
            </c:numRef>
          </c:val>
          <c:extLst>
            <c:ext xmlns:c16="http://schemas.microsoft.com/office/drawing/2014/chart" uri="{C3380CC4-5D6E-409C-BE32-E72D297353CC}">
              <c16:uniqueId val="{00000005-C6CC-4F12-8FED-37697268C84B}"/>
            </c:ext>
          </c:extLst>
        </c:ser>
        <c:ser>
          <c:idx val="6"/>
          <c:order val="6"/>
          <c:tx>
            <c:strRef>
              <c:f>'Figure 5'!$H$12</c:f>
              <c:strCache>
                <c:ptCount val="1"/>
                <c:pt idx="0">
                  <c:v>Night (Open)</c:v>
                </c:pt>
              </c:strCache>
            </c:strRef>
          </c:tx>
          <c:spPr>
            <a:solidFill>
              <a:srgbClr val="FF7C80"/>
            </a:solidFill>
            <a:ln>
              <a:solidFill>
                <a:sysClr val="windowText" lastClr="000000"/>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5'!$H$13:$H$20</c:f>
              <c:numCache>
                <c:formatCode>General</c:formatCode>
                <c:ptCount val="8"/>
                <c:pt idx="0">
                  <c:v>3</c:v>
                </c:pt>
                <c:pt idx="1">
                  <c:v>12</c:v>
                </c:pt>
                <c:pt idx="2">
                  <c:v>1</c:v>
                </c:pt>
                <c:pt idx="3">
                  <c:v>0</c:v>
                </c:pt>
                <c:pt idx="4">
                  <c:v>23</c:v>
                </c:pt>
                <c:pt idx="5">
                  <c:v>28</c:v>
                </c:pt>
                <c:pt idx="6">
                  <c:v>0</c:v>
                </c:pt>
                <c:pt idx="7">
                  <c:v>40</c:v>
                </c:pt>
              </c:numCache>
            </c:numRef>
          </c:val>
          <c:extLst>
            <c:ext xmlns:c16="http://schemas.microsoft.com/office/drawing/2014/chart" uri="{C3380CC4-5D6E-409C-BE32-E72D297353CC}">
              <c16:uniqueId val="{00000006-C6CC-4F12-8FED-37697268C84B}"/>
            </c:ext>
          </c:extLst>
        </c:ser>
        <c:ser>
          <c:idx val="7"/>
          <c:order val="7"/>
          <c:tx>
            <c:strRef>
              <c:f>'Figure 5'!$I$12</c:f>
              <c:strCache>
                <c:ptCount val="1"/>
                <c:pt idx="0">
                  <c:v>Night (Wooded)</c:v>
                </c:pt>
              </c:strCache>
            </c:strRef>
          </c:tx>
          <c:spPr>
            <a:solidFill>
              <a:srgbClr val="800000"/>
            </a:solidFill>
            <a:ln>
              <a:solidFill>
                <a:sysClr val="windowText" lastClr="000000"/>
              </a:solidFill>
            </a:ln>
            <a:effectLst/>
          </c:spPr>
          <c:invertIfNegative val="0"/>
          <c:cat>
            <c:strRef>
              <c:f>'Figure 5'!$A$13:$A$20</c:f>
              <c:strCache>
                <c:ptCount val="8"/>
                <c:pt idx="0">
                  <c:v>Opossum</c:v>
                </c:pt>
                <c:pt idx="1">
                  <c:v>Rabbit</c:v>
                </c:pt>
                <c:pt idx="2">
                  <c:v>Bird</c:v>
                </c:pt>
                <c:pt idx="3">
                  <c:v>Turkey</c:v>
                </c:pt>
                <c:pt idx="4">
                  <c:v>Raccoon</c:v>
                </c:pt>
                <c:pt idx="5">
                  <c:v>Coyote</c:v>
                </c:pt>
                <c:pt idx="6">
                  <c:v>Squirrel</c:v>
                </c:pt>
                <c:pt idx="7">
                  <c:v>Deer</c:v>
                </c:pt>
              </c:strCache>
            </c:strRef>
          </c:cat>
          <c:val>
            <c:numRef>
              <c:f>'Figure 5'!$I$13:$I$20</c:f>
              <c:numCache>
                <c:formatCode>General</c:formatCode>
                <c:ptCount val="8"/>
                <c:pt idx="0">
                  <c:v>23</c:v>
                </c:pt>
                <c:pt idx="1">
                  <c:v>12</c:v>
                </c:pt>
                <c:pt idx="2">
                  <c:v>0</c:v>
                </c:pt>
                <c:pt idx="3">
                  <c:v>0</c:v>
                </c:pt>
                <c:pt idx="4">
                  <c:v>29</c:v>
                </c:pt>
                <c:pt idx="5">
                  <c:v>45</c:v>
                </c:pt>
                <c:pt idx="6">
                  <c:v>2</c:v>
                </c:pt>
                <c:pt idx="7">
                  <c:v>5</c:v>
                </c:pt>
              </c:numCache>
            </c:numRef>
          </c:val>
          <c:extLst>
            <c:ext xmlns:c16="http://schemas.microsoft.com/office/drawing/2014/chart" uri="{C3380CC4-5D6E-409C-BE32-E72D297353CC}">
              <c16:uniqueId val="{00000007-C6CC-4F12-8FED-37697268C84B}"/>
            </c:ext>
          </c:extLst>
        </c:ser>
        <c:dLbls>
          <c:showLegendKey val="0"/>
          <c:showVal val="0"/>
          <c:showCatName val="0"/>
          <c:showSerName val="0"/>
          <c:showPercent val="0"/>
          <c:showBubbleSize val="0"/>
        </c:dLbls>
        <c:gapWidth val="150"/>
        <c:overlap val="100"/>
        <c:axId val="519854176"/>
        <c:axId val="519856472"/>
      </c:barChart>
      <c:catAx>
        <c:axId val="519854176"/>
        <c:scaling>
          <c:orientation val="minMax"/>
        </c:scaling>
        <c:delete val="0"/>
        <c:axPos val="l"/>
        <c:title>
          <c:tx>
            <c:rich>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sz="1800" dirty="0">
                    <a:solidFill>
                      <a:schemeClr val="tx1"/>
                    </a:solidFill>
                    <a:latin typeface="Georgia" panose="02040502050405020303" pitchFamily="18" charset="0"/>
                  </a:rPr>
                  <a:t>SPECIES</a:t>
                </a:r>
              </a:p>
            </c:rich>
          </c:tx>
          <c:layout>
            <c:manualLayout>
              <c:xMode val="edge"/>
              <c:yMode val="edge"/>
              <c:x val="1.8596423922322591E-2"/>
              <c:y val="0.2848759390698351"/>
            </c:manualLayout>
          </c:layout>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n-US"/>
          </a:p>
        </c:txPr>
        <c:crossAx val="519856472"/>
        <c:crosses val="autoZero"/>
        <c:auto val="1"/>
        <c:lblAlgn val="ctr"/>
        <c:lblOffset val="100"/>
        <c:noMultiLvlLbl val="0"/>
      </c:catAx>
      <c:valAx>
        <c:axId val="519856472"/>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r>
                  <a:rPr lang="en-US" sz="1800" dirty="0">
                    <a:solidFill>
                      <a:schemeClr val="tx1"/>
                    </a:solidFill>
                    <a:latin typeface="Georgia" panose="02040502050405020303" pitchFamily="18" charset="0"/>
                  </a:rPr>
                  <a:t>PERCENT OF TOTAL SIGHTINGS</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Georgia" panose="02040502050405020303" pitchFamily="18" charset="0"/>
                  <a:ea typeface="+mn-ea"/>
                  <a:cs typeface="+mn-cs"/>
                </a:defRPr>
              </a:pPr>
              <a:endParaRPr lang="en-US"/>
            </a:p>
          </c:txPr>
        </c:title>
        <c:numFmt formatCode="0%" sourceLinked="1"/>
        <c:majorTickMark val="none"/>
        <c:minorTickMark val="none"/>
        <c:tickLblPos val="nextTo"/>
        <c:spPr>
          <a:noFill/>
          <a:ln>
            <a:solidFill>
              <a:sysClr val="windowText" lastClr="000000"/>
            </a:solidFill>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n-US"/>
          </a:p>
        </c:txPr>
        <c:crossAx val="519854176"/>
        <c:crosses val="autoZero"/>
        <c:crossBetween val="between"/>
      </c:valAx>
      <c:spPr>
        <a:noFill/>
        <a:ln>
          <a:noFill/>
        </a:ln>
        <a:effectLst/>
      </c:spPr>
    </c:plotArea>
    <c:legend>
      <c:legendPos val="b"/>
      <c:layout>
        <c:manualLayout>
          <c:xMode val="edge"/>
          <c:yMode val="edge"/>
          <c:x val="0"/>
          <c:y val="0.84777876851477352"/>
          <c:w val="0.99842827374585819"/>
          <c:h val="0.13847121118499964"/>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'[Copy of 11-2017 Results ^0 Figures.xlsx]Figure 2'!$B$1</c:f>
              <c:strCache>
                <c:ptCount val="1"/>
                <c:pt idx="0">
                  <c:v>Richness</c:v>
                </c:pt>
              </c:strCache>
            </c:strRef>
          </c:tx>
          <c:spPr>
            <a:ln w="19050" cap="rnd">
              <a:noFill/>
              <a:round/>
            </a:ln>
            <a:effectLst/>
          </c:spPr>
          <c:marker>
            <c:symbol val="circle"/>
            <c:size val="5"/>
            <c:spPr>
              <a:solidFill>
                <a:schemeClr val="tx1"/>
              </a:solidFill>
              <a:ln w="9525">
                <a:no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trendline>
            <c:spPr>
              <a:ln w="19050" cap="rnd">
                <a:solidFill>
                  <a:sysClr val="windowText" lastClr="000000"/>
                </a:solidFill>
                <a:prstDash val="sysDot"/>
              </a:ln>
              <a:effectLst/>
            </c:spPr>
            <c:trendlineType val="linear"/>
            <c:dispRSqr val="1"/>
            <c:dispEq val="0"/>
            <c:trendlineLbl>
              <c:layout>
                <c:manualLayout>
                  <c:x val="4.4204505686789256E-2"/>
                  <c:y val="6.0753135024788567E-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mn-cs"/>
                    </a:defRPr>
                  </a:pPr>
                  <a:endParaRPr lang="en-US"/>
                </a:p>
              </c:txPr>
            </c:trendlineLbl>
          </c:trendline>
          <c:xVal>
            <c:numRef>
              <c:f>'[Copy of 11-2017 Results ^0 Figures.xlsx]Figure 2'!$A$2:$A$15</c:f>
              <c:numCache>
                <c:formatCode>General</c:formatCode>
                <c:ptCount val="14"/>
                <c:pt idx="0">
                  <c:v>115</c:v>
                </c:pt>
                <c:pt idx="1">
                  <c:v>264.10000000000002</c:v>
                </c:pt>
                <c:pt idx="2">
                  <c:v>158.1</c:v>
                </c:pt>
                <c:pt idx="3">
                  <c:v>554.29999999999995</c:v>
                </c:pt>
                <c:pt idx="4">
                  <c:v>145.5</c:v>
                </c:pt>
                <c:pt idx="5">
                  <c:v>306.5</c:v>
                </c:pt>
                <c:pt idx="6">
                  <c:v>465.5</c:v>
                </c:pt>
                <c:pt idx="7">
                  <c:v>371.6</c:v>
                </c:pt>
                <c:pt idx="8">
                  <c:v>146.4</c:v>
                </c:pt>
                <c:pt idx="9">
                  <c:v>95.7</c:v>
                </c:pt>
                <c:pt idx="10">
                  <c:v>48.7</c:v>
                </c:pt>
                <c:pt idx="11">
                  <c:v>29.7</c:v>
                </c:pt>
                <c:pt idx="12">
                  <c:v>432.6</c:v>
                </c:pt>
                <c:pt idx="13">
                  <c:v>117.8</c:v>
                </c:pt>
              </c:numCache>
            </c:numRef>
          </c:xVal>
          <c:yVal>
            <c:numRef>
              <c:f>'[Copy of 11-2017 Results ^0 Figures.xlsx]Figure 2'!$B$2:$B$15</c:f>
              <c:numCache>
                <c:formatCode>General</c:formatCode>
                <c:ptCount val="14"/>
                <c:pt idx="0">
                  <c:v>5</c:v>
                </c:pt>
                <c:pt idx="1">
                  <c:v>10</c:v>
                </c:pt>
                <c:pt idx="2">
                  <c:v>5</c:v>
                </c:pt>
                <c:pt idx="3">
                  <c:v>9</c:v>
                </c:pt>
                <c:pt idx="4">
                  <c:v>10</c:v>
                </c:pt>
                <c:pt idx="5">
                  <c:v>8</c:v>
                </c:pt>
                <c:pt idx="6">
                  <c:v>7</c:v>
                </c:pt>
                <c:pt idx="7">
                  <c:v>7</c:v>
                </c:pt>
                <c:pt idx="8">
                  <c:v>5</c:v>
                </c:pt>
                <c:pt idx="9">
                  <c:v>5</c:v>
                </c:pt>
                <c:pt idx="10">
                  <c:v>3</c:v>
                </c:pt>
                <c:pt idx="11">
                  <c:v>8</c:v>
                </c:pt>
                <c:pt idx="12">
                  <c:v>7</c:v>
                </c:pt>
                <c:pt idx="13">
                  <c:v>7</c:v>
                </c:pt>
              </c:numCache>
            </c:numRef>
          </c:yVal>
          <c:smooth val="0"/>
          <c:extLst>
            <c:ext xmlns:c16="http://schemas.microsoft.com/office/drawing/2014/chart" uri="{C3380CC4-5D6E-409C-BE32-E72D297353CC}">
              <c16:uniqueId val="{00000004-CEF1-49B9-8CBC-DBAD8345B014}"/>
            </c:ext>
          </c:extLst>
        </c:ser>
        <c:dLbls>
          <c:showLegendKey val="0"/>
          <c:showVal val="0"/>
          <c:showCatName val="0"/>
          <c:showSerName val="0"/>
          <c:showPercent val="0"/>
          <c:showBubbleSize val="0"/>
        </c:dLbls>
        <c:axId val="225688664"/>
        <c:axId val="225686040"/>
      </c:scatterChart>
      <c:valAx>
        <c:axId val="225688664"/>
        <c:scaling>
          <c:orientation val="minMax"/>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mn-cs"/>
                  </a:defRPr>
                </a:pPr>
                <a:r>
                  <a:rPr lang="en-US" sz="1600">
                    <a:solidFill>
                      <a:sysClr val="windowText" lastClr="000000"/>
                    </a:solidFill>
                    <a:latin typeface="Georgia" panose="02040502050405020303" pitchFamily="18" charset="0"/>
                  </a:rPr>
                  <a:t>TOTAL DBH (CM)</a:t>
                </a:r>
                <a:endParaRPr lang="en-US" sz="1600" baseline="0">
                  <a:solidFill>
                    <a:sysClr val="windowText" lastClr="000000"/>
                  </a:solidFill>
                  <a:latin typeface="Georgia" panose="02040502050405020303" pitchFamily="18" charset="0"/>
                </a:endParaRP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Times New Roman" panose="02020603050405020304" pitchFamily="18" charset="0"/>
              </a:defRPr>
            </a:pPr>
            <a:endParaRPr lang="en-US"/>
          </a:p>
        </c:txPr>
        <c:crossAx val="225686040"/>
        <c:crosses val="autoZero"/>
        <c:crossBetween val="midCat"/>
      </c:valAx>
      <c:valAx>
        <c:axId val="225686040"/>
        <c:scaling>
          <c:orientation val="minMax"/>
          <c:max val="10.1"/>
          <c:min val="2"/>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mn-cs"/>
                  </a:defRPr>
                </a:pPr>
                <a:r>
                  <a:rPr lang="en-US" sz="1600">
                    <a:solidFill>
                      <a:sysClr val="windowText" lastClr="000000"/>
                    </a:solidFill>
                    <a:latin typeface="Georgia" panose="02040502050405020303" pitchFamily="18" charset="0"/>
                  </a:rPr>
                  <a:t>SPECIES RICHNESS</a:t>
                </a:r>
                <a:endParaRPr lang="en-US" sz="1600" baseline="0">
                  <a:solidFill>
                    <a:sysClr val="windowText" lastClr="000000"/>
                  </a:solidFill>
                  <a:latin typeface="Georgia" panose="02040502050405020303" pitchFamily="18" charset="0"/>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Times New Roman" panose="02020603050405020304" pitchFamily="18" charset="0"/>
              </a:defRPr>
            </a:pPr>
            <a:endParaRPr lang="en-US"/>
          </a:p>
        </c:txPr>
        <c:crossAx val="2256886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circle"/>
            <c:size val="5"/>
            <c:spPr>
              <a:solidFill>
                <a:schemeClr val="tx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ysClr val="windowText" lastClr="000000"/>
                </a:solidFill>
                <a:prstDash val="sysDot"/>
              </a:ln>
              <a:effectLst/>
            </c:spPr>
            <c:trendlineType val="linear"/>
            <c:dispRSqr val="1"/>
            <c:dispEq val="0"/>
            <c:trendlineLbl>
              <c:layout>
                <c:manualLayout>
                  <c:x val="4.9186132983377075E-2"/>
                  <c:y val="4.1526319626713326E-2"/>
                </c:manualLayout>
              </c:layout>
              <c:numFmt formatCode="General" sourceLinked="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Georgia" panose="02040502050405020303" pitchFamily="18" charset="0"/>
                      <a:ea typeface="+mn-ea"/>
                      <a:cs typeface="+mn-cs"/>
                    </a:defRPr>
                  </a:pPr>
                  <a:endParaRPr lang="en-US"/>
                </a:p>
              </c:txPr>
            </c:trendlineLbl>
          </c:trendline>
          <c:xVal>
            <c:numRef>
              <c:f>'[Copy of 11-2017 Results ^0 Figures.xlsx]Figure 2'!$D$1:$D$15</c:f>
              <c:numCache>
                <c:formatCode>General</c:formatCode>
                <c:ptCount val="15"/>
                <c:pt idx="1">
                  <c:v>8.7645604313760543</c:v>
                </c:pt>
                <c:pt idx="2">
                  <c:v>10.495427056335092</c:v>
                </c:pt>
                <c:pt idx="3">
                  <c:v>9.8221467512735732</c:v>
                </c:pt>
                <c:pt idx="4">
                  <c:v>8.4577114427860689</c:v>
                </c:pt>
                <c:pt idx="5">
                  <c:v>2.9731581612893616</c:v>
                </c:pt>
                <c:pt idx="6">
                  <c:v>10.534155569458099</c:v>
                </c:pt>
                <c:pt idx="7">
                  <c:v>11.237227038460393</c:v>
                </c:pt>
                <c:pt idx="8">
                  <c:v>10.647361992433044</c:v>
                </c:pt>
                <c:pt idx="9">
                  <c:v>7.8142223016653265</c:v>
                </c:pt>
                <c:pt idx="10">
                  <c:v>3.1250930973873152</c:v>
                </c:pt>
                <c:pt idx="11">
                  <c:v>3.268090684303036</c:v>
                </c:pt>
                <c:pt idx="12">
                  <c:v>1.1261059969613012</c:v>
                </c:pt>
                <c:pt idx="13">
                  <c:v>7.8618881639705656</c:v>
                </c:pt>
                <c:pt idx="14">
                  <c:v>3.8728513123007717</c:v>
                </c:pt>
              </c:numCache>
            </c:numRef>
          </c:xVal>
          <c:yVal>
            <c:numRef>
              <c:f>'[Copy of 11-2017 Results ^0 Figures.xlsx]Figure 2'!$B$1:$B$15</c:f>
              <c:numCache>
                <c:formatCode>General</c:formatCode>
                <c:ptCount val="15"/>
                <c:pt idx="0">
                  <c:v>0</c:v>
                </c:pt>
                <c:pt idx="1">
                  <c:v>5</c:v>
                </c:pt>
                <c:pt idx="2">
                  <c:v>10</c:v>
                </c:pt>
                <c:pt idx="3">
                  <c:v>5</c:v>
                </c:pt>
                <c:pt idx="4">
                  <c:v>9</c:v>
                </c:pt>
                <c:pt idx="5">
                  <c:v>10</c:v>
                </c:pt>
                <c:pt idx="6">
                  <c:v>8</c:v>
                </c:pt>
                <c:pt idx="7">
                  <c:v>7</c:v>
                </c:pt>
                <c:pt idx="8">
                  <c:v>7</c:v>
                </c:pt>
                <c:pt idx="9">
                  <c:v>5</c:v>
                </c:pt>
                <c:pt idx="10">
                  <c:v>5</c:v>
                </c:pt>
                <c:pt idx="11">
                  <c:v>3</c:v>
                </c:pt>
                <c:pt idx="12">
                  <c:v>8</c:v>
                </c:pt>
                <c:pt idx="13">
                  <c:v>7</c:v>
                </c:pt>
                <c:pt idx="14">
                  <c:v>7</c:v>
                </c:pt>
              </c:numCache>
            </c:numRef>
          </c:yVal>
          <c:smooth val="0"/>
          <c:extLst>
            <c:ext xmlns:c16="http://schemas.microsoft.com/office/drawing/2014/chart" uri="{C3380CC4-5D6E-409C-BE32-E72D297353CC}">
              <c16:uniqueId val="{00000002-90FF-4DFC-9C26-5F8B910FBA21}"/>
            </c:ext>
          </c:extLst>
        </c:ser>
        <c:dLbls>
          <c:showLegendKey val="0"/>
          <c:showVal val="0"/>
          <c:showCatName val="0"/>
          <c:showSerName val="0"/>
          <c:showPercent val="0"/>
          <c:showBubbleSize val="0"/>
        </c:dLbls>
        <c:axId val="420887416"/>
        <c:axId val="621205432"/>
      </c:scatterChart>
      <c:valAx>
        <c:axId val="420887416"/>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solidFill>
                      <a:sysClr val="windowText" lastClr="000000"/>
                    </a:solidFill>
                    <a:latin typeface="Georgia" panose="02040502050405020303" pitchFamily="18" charset="0"/>
                  </a:rPr>
                  <a:t>PERCENT CANOPY COVER</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Times New Roman" panose="02020603050405020304" pitchFamily="18" charset="0"/>
              </a:defRPr>
            </a:pPr>
            <a:endParaRPr lang="en-US"/>
          </a:p>
        </c:txPr>
        <c:crossAx val="621205432"/>
        <c:crosses val="autoZero"/>
        <c:crossBetween val="midCat"/>
      </c:valAx>
      <c:valAx>
        <c:axId val="621205432"/>
        <c:scaling>
          <c:orientation val="minMax"/>
          <c:max val="10.1"/>
          <c:min val="2"/>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sz="1600" b="0">
                    <a:solidFill>
                      <a:sysClr val="windowText" lastClr="000000"/>
                    </a:solidFill>
                    <a:latin typeface="Georgia" panose="02040502050405020303" pitchFamily="18" charset="0"/>
                    <a:cs typeface="Times New Roman" panose="02020603050405020304" pitchFamily="18" charset="0"/>
                  </a:rPr>
                  <a:t>SPECIES RICHNESS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Times New Roman" panose="02020603050405020304" pitchFamily="18" charset="0"/>
              </a:defRPr>
            </a:pPr>
            <a:endParaRPr lang="en-US"/>
          </a:p>
        </c:txPr>
        <c:crossAx val="4208874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35870516185477"/>
          <c:y val="6.6736293379994163E-2"/>
          <c:w val="0.7420811461067367"/>
          <c:h val="0.78069214191676517"/>
        </c:manualLayout>
      </c:layout>
      <c:barChart>
        <c:barDir val="col"/>
        <c:grouping val="clustered"/>
        <c:varyColors val="0"/>
        <c:ser>
          <c:idx val="0"/>
          <c:order val="0"/>
          <c:tx>
            <c:strRef>
              <c:f>'[Copy of 11-2017 Results ^0 Figures.xlsx]Figure 4'!$B$1</c:f>
              <c:strCache>
                <c:ptCount val="1"/>
                <c:pt idx="0">
                  <c:v>Open</c:v>
                </c:pt>
              </c:strCache>
            </c:strRef>
          </c:tx>
          <c:spPr>
            <a:solidFill>
              <a:schemeClr val="accent5"/>
            </a:solidFill>
            <a:ln>
              <a:noFill/>
            </a:ln>
            <a:effectLst/>
          </c:spPr>
          <c:invertIfNegative val="0"/>
          <c:cat>
            <c:strRef>
              <c:f>'[Copy of 11-2017 Results ^0 Figures.xlsx]Figure 4'!$A$2:$A$4</c:f>
              <c:strCache>
                <c:ptCount val="3"/>
                <c:pt idx="0">
                  <c:v>Small</c:v>
                </c:pt>
                <c:pt idx="1">
                  <c:v>Medium</c:v>
                </c:pt>
                <c:pt idx="2">
                  <c:v>Large</c:v>
                </c:pt>
              </c:strCache>
            </c:strRef>
          </c:cat>
          <c:val>
            <c:numRef>
              <c:f>'[Copy of 11-2017 Results ^0 Figures.xlsx]Figure 4'!$B$2:$B$4</c:f>
              <c:numCache>
                <c:formatCode>General</c:formatCode>
                <c:ptCount val="3"/>
                <c:pt idx="0">
                  <c:v>84</c:v>
                </c:pt>
                <c:pt idx="1">
                  <c:v>106</c:v>
                </c:pt>
                <c:pt idx="2">
                  <c:v>160</c:v>
                </c:pt>
              </c:numCache>
            </c:numRef>
          </c:val>
          <c:extLst>
            <c:ext xmlns:c16="http://schemas.microsoft.com/office/drawing/2014/chart" uri="{C3380CC4-5D6E-409C-BE32-E72D297353CC}">
              <c16:uniqueId val="{00000000-C62C-473E-B123-75E1E08D56ED}"/>
            </c:ext>
          </c:extLst>
        </c:ser>
        <c:ser>
          <c:idx val="1"/>
          <c:order val="1"/>
          <c:tx>
            <c:strRef>
              <c:f>'[Copy of 11-2017 Results ^0 Figures.xlsx]Figure 4'!$C$1</c:f>
              <c:strCache>
                <c:ptCount val="1"/>
                <c:pt idx="0">
                  <c:v>Wooded</c:v>
                </c:pt>
              </c:strCache>
            </c:strRef>
          </c:tx>
          <c:spPr>
            <a:solidFill>
              <a:schemeClr val="accent6"/>
            </a:solidFill>
            <a:ln>
              <a:noFill/>
            </a:ln>
            <a:effectLst/>
          </c:spPr>
          <c:invertIfNegative val="0"/>
          <c:cat>
            <c:strRef>
              <c:f>'[Copy of 11-2017 Results ^0 Figures.xlsx]Figure 4'!$A$2:$A$4</c:f>
              <c:strCache>
                <c:ptCount val="3"/>
                <c:pt idx="0">
                  <c:v>Small</c:v>
                </c:pt>
                <c:pt idx="1">
                  <c:v>Medium</c:v>
                </c:pt>
                <c:pt idx="2">
                  <c:v>Large</c:v>
                </c:pt>
              </c:strCache>
            </c:strRef>
          </c:cat>
          <c:val>
            <c:numRef>
              <c:f>'[Copy of 11-2017 Results ^0 Figures.xlsx]Figure 4'!$C$2:$C$4</c:f>
              <c:numCache>
                <c:formatCode>General</c:formatCode>
                <c:ptCount val="3"/>
                <c:pt idx="0">
                  <c:v>173</c:v>
                </c:pt>
                <c:pt idx="1">
                  <c:v>160</c:v>
                </c:pt>
                <c:pt idx="2">
                  <c:v>46</c:v>
                </c:pt>
              </c:numCache>
            </c:numRef>
          </c:val>
          <c:extLst>
            <c:ext xmlns:c16="http://schemas.microsoft.com/office/drawing/2014/chart" uri="{C3380CC4-5D6E-409C-BE32-E72D297353CC}">
              <c16:uniqueId val="{00000001-C62C-473E-B123-75E1E08D56ED}"/>
            </c:ext>
          </c:extLst>
        </c:ser>
        <c:dLbls>
          <c:showLegendKey val="0"/>
          <c:showVal val="0"/>
          <c:showCatName val="0"/>
          <c:showSerName val="0"/>
          <c:showPercent val="0"/>
          <c:showBubbleSize val="0"/>
        </c:dLbls>
        <c:gapWidth val="199"/>
        <c:axId val="416881576"/>
        <c:axId val="416878624"/>
      </c:barChart>
      <c:catAx>
        <c:axId val="416881576"/>
        <c:scaling>
          <c:orientation val="minMax"/>
        </c:scaling>
        <c:delete val="0"/>
        <c:axPos val="b"/>
        <c:title>
          <c:tx>
            <c:rich>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Georgia" panose="02040502050405020303" pitchFamily="18" charset="0"/>
                    <a:ea typeface="+mn-ea"/>
                    <a:cs typeface="+mn-cs"/>
                  </a:defRPr>
                </a:pPr>
                <a:r>
                  <a:rPr lang="en-US" sz="1600">
                    <a:solidFill>
                      <a:sysClr val="windowText" lastClr="000000"/>
                    </a:solidFill>
                    <a:latin typeface="Georgia" panose="02040502050405020303" pitchFamily="18" charset="0"/>
                  </a:rPr>
                  <a:t>Animal size</a:t>
                </a:r>
              </a:p>
            </c:rich>
          </c:tx>
          <c:overlay val="0"/>
          <c:spPr>
            <a:noFill/>
            <a:ln>
              <a:noFill/>
            </a:ln>
            <a:effectLst/>
          </c:spPr>
          <c:txPr>
            <a:bodyPr rot="0" spcFirstLastPara="1" vertOverflow="ellipsis" vert="horz" wrap="square" anchor="ctr" anchorCtr="1"/>
            <a:lstStyle/>
            <a:p>
              <a:pPr>
                <a:defRPr sz="1600" b="0" i="0" u="none" strike="noStrike" kern="1200" cap="all" baseline="0">
                  <a:solidFill>
                    <a:schemeClr val="tx1">
                      <a:lumMod val="65000"/>
                      <a:lumOff val="35000"/>
                    </a:schemeClr>
                  </a:solidFill>
                  <a:latin typeface="Georgia" panose="02040502050405020303" pitchFamily="18" charset="0"/>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cap="none" spc="0" normalizeH="0" baseline="0">
                <a:solidFill>
                  <a:schemeClr val="tx1"/>
                </a:solidFill>
                <a:latin typeface="Georgia" panose="02040502050405020303" pitchFamily="18" charset="0"/>
                <a:ea typeface="+mn-ea"/>
                <a:cs typeface="+mn-cs"/>
              </a:defRPr>
            </a:pPr>
            <a:endParaRPr lang="en-US"/>
          </a:p>
        </c:txPr>
        <c:crossAx val="416878624"/>
        <c:crosses val="autoZero"/>
        <c:auto val="1"/>
        <c:lblAlgn val="ctr"/>
        <c:lblOffset val="100"/>
        <c:noMultiLvlLbl val="0"/>
      </c:catAx>
      <c:valAx>
        <c:axId val="416878624"/>
        <c:scaling>
          <c:orientation val="minMax"/>
          <c:max val="180"/>
        </c:scaling>
        <c:delete val="0"/>
        <c:axPos val="l"/>
        <c:title>
          <c:tx>
            <c:rich>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r>
                  <a:rPr lang="en-US" sz="1600">
                    <a:solidFill>
                      <a:sysClr val="windowText" lastClr="000000"/>
                    </a:solidFill>
                    <a:latin typeface="Georgia" panose="02040502050405020303" pitchFamily="18" charset="0"/>
                  </a:rPr>
                  <a:t>Sightings</a:t>
                </a:r>
              </a:p>
            </c:rich>
          </c:tx>
          <c:overlay val="0"/>
          <c:spPr>
            <a:noFill/>
            <a:ln>
              <a:noFill/>
            </a:ln>
            <a:effectLst/>
          </c:spPr>
          <c:txPr>
            <a:bodyPr rot="-5400000" spcFirstLastPara="1" vertOverflow="ellipsis" vert="horz" wrap="square" anchor="ctr" anchorCtr="1"/>
            <a:lstStyle/>
            <a:p>
              <a:pPr>
                <a:defRPr sz="1600" b="0" i="0" u="none" strike="noStrike" kern="1200" cap="all"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600" b="0" i="0" u="none" strike="noStrike" kern="1200" baseline="0">
                <a:solidFill>
                  <a:schemeClr val="tx1"/>
                </a:solidFill>
                <a:latin typeface="Georgia" panose="02040502050405020303" pitchFamily="18" charset="0"/>
                <a:ea typeface="+mn-ea"/>
                <a:cs typeface="+mn-cs"/>
              </a:defRPr>
            </a:pPr>
            <a:endParaRPr lang="en-US"/>
          </a:p>
        </c:txPr>
        <c:crossAx val="416881576"/>
        <c:crosses val="autoZero"/>
        <c:crossBetween val="between"/>
        <c:majorUnit val="45"/>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693B8-DEEA-44B8-A8D9-0BF5DA4D93FF}"/>
              </a:ext>
            </a:extLst>
          </p:cNvPr>
          <p:cNvSpPr>
            <a:spLocks noGrp="1"/>
          </p:cNvSpPr>
          <p:nvPr>
            <p:ph type="ctrTitle"/>
          </p:nvPr>
        </p:nvSpPr>
        <p:spPr>
          <a:xfrm>
            <a:off x="5257800" y="5088045"/>
            <a:ext cx="31546800" cy="10823787"/>
          </a:xfrm>
        </p:spPr>
        <p:txBody>
          <a:bodyPr anchor="b"/>
          <a:lstStyle>
            <a:lvl1pPr algn="ctr">
              <a:defRPr sz="20700"/>
            </a:lvl1pPr>
          </a:lstStyle>
          <a:p>
            <a:r>
              <a:rPr lang="en-US"/>
              <a:t>Click to edit Master title style</a:t>
            </a:r>
          </a:p>
        </p:txBody>
      </p:sp>
      <p:sp>
        <p:nvSpPr>
          <p:cNvPr id="3" name="Subtitle 2">
            <a:extLst>
              <a:ext uri="{FF2B5EF4-FFF2-40B4-BE49-F238E27FC236}">
                <a16:creationId xmlns:a16="http://schemas.microsoft.com/office/drawing/2014/main" id="{E3E2FF02-A502-428B-BEB9-5D1C1C13E690}"/>
              </a:ext>
            </a:extLst>
          </p:cNvPr>
          <p:cNvSpPr>
            <a:spLocks noGrp="1"/>
          </p:cNvSpPr>
          <p:nvPr>
            <p:ph type="subTitle" idx="1"/>
          </p:nvPr>
        </p:nvSpPr>
        <p:spPr>
          <a:xfrm>
            <a:off x="5257800" y="16329239"/>
            <a:ext cx="31546800" cy="7506121"/>
          </a:xfrm>
        </p:spPr>
        <p:txBody>
          <a:bodyPr/>
          <a:lstStyle>
            <a:lvl1pPr marL="0" indent="0" algn="ctr">
              <a:buNone/>
              <a:defRPr sz="8280"/>
            </a:lvl1pPr>
            <a:lvl2pPr marL="1577340" indent="0" algn="ctr">
              <a:buNone/>
              <a:defRPr sz="6900"/>
            </a:lvl2pPr>
            <a:lvl3pPr marL="3154680" indent="0" algn="ctr">
              <a:buNone/>
              <a:defRPr sz="6210"/>
            </a:lvl3pPr>
            <a:lvl4pPr marL="4732020" indent="0" algn="ctr">
              <a:buNone/>
              <a:defRPr sz="5520"/>
            </a:lvl4pPr>
            <a:lvl5pPr marL="6309360" indent="0" algn="ctr">
              <a:buNone/>
              <a:defRPr sz="5520"/>
            </a:lvl5pPr>
            <a:lvl6pPr marL="7886700" indent="0" algn="ctr">
              <a:buNone/>
              <a:defRPr sz="5520"/>
            </a:lvl6pPr>
            <a:lvl7pPr marL="9464040" indent="0" algn="ctr">
              <a:buNone/>
              <a:defRPr sz="5520"/>
            </a:lvl7pPr>
            <a:lvl8pPr marL="11041380" indent="0" algn="ctr">
              <a:buNone/>
              <a:defRPr sz="5520"/>
            </a:lvl8pPr>
            <a:lvl9pPr marL="12618720" indent="0" algn="ctr">
              <a:buNone/>
              <a:defRPr sz="5520"/>
            </a:lvl9pPr>
          </a:lstStyle>
          <a:p>
            <a:r>
              <a:rPr lang="en-US"/>
              <a:t>Click to edit Master subtitle style</a:t>
            </a:r>
          </a:p>
        </p:txBody>
      </p:sp>
      <p:sp>
        <p:nvSpPr>
          <p:cNvPr id="4" name="Date Placeholder 3">
            <a:extLst>
              <a:ext uri="{FF2B5EF4-FFF2-40B4-BE49-F238E27FC236}">
                <a16:creationId xmlns:a16="http://schemas.microsoft.com/office/drawing/2014/main" id="{0F7797CB-B27A-492D-8107-D9B084FF5477}"/>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5" name="Footer Placeholder 4">
            <a:extLst>
              <a:ext uri="{FF2B5EF4-FFF2-40B4-BE49-F238E27FC236}">
                <a16:creationId xmlns:a16="http://schemas.microsoft.com/office/drawing/2014/main" id="{046F3A36-99EF-49DF-ADBD-212A8480B4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7D6E5C-3B5B-4303-BC0B-9D967BE94F08}"/>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1723103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EB62E-333B-4DBE-B0D2-3CB3BE0784E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45C0C5-6296-4950-9DB7-8A343202712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275DEF-A236-4EFA-B2FE-B95A75A3ECD2}"/>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5" name="Footer Placeholder 4">
            <a:extLst>
              <a:ext uri="{FF2B5EF4-FFF2-40B4-BE49-F238E27FC236}">
                <a16:creationId xmlns:a16="http://schemas.microsoft.com/office/drawing/2014/main" id="{995A9283-BFA2-4BE2-A842-EFAE6E9495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CD550F-83D4-4E01-9008-1A2C6CFABBB4}"/>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708202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BFC5C-9670-4643-BA67-6A8BEB23A4D1}"/>
              </a:ext>
            </a:extLst>
          </p:cNvPr>
          <p:cNvSpPr>
            <a:spLocks noGrp="1"/>
          </p:cNvSpPr>
          <p:nvPr>
            <p:ph type="title" orient="vert"/>
          </p:nvPr>
        </p:nvSpPr>
        <p:spPr>
          <a:xfrm>
            <a:off x="30100905" y="1655233"/>
            <a:ext cx="9069705" cy="2634699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BEF99E-E222-48A0-B37E-5A9EC9FC0075}"/>
              </a:ext>
            </a:extLst>
          </p:cNvPr>
          <p:cNvSpPr>
            <a:spLocks noGrp="1"/>
          </p:cNvSpPr>
          <p:nvPr>
            <p:ph type="body" orient="vert" idx="1"/>
          </p:nvPr>
        </p:nvSpPr>
        <p:spPr>
          <a:xfrm>
            <a:off x="2891790" y="1655233"/>
            <a:ext cx="26683335" cy="263469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5FCAB-A787-4C10-95AE-DBE9CC026864}"/>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5" name="Footer Placeholder 4">
            <a:extLst>
              <a:ext uri="{FF2B5EF4-FFF2-40B4-BE49-F238E27FC236}">
                <a16:creationId xmlns:a16="http://schemas.microsoft.com/office/drawing/2014/main" id="{96C35241-9C85-4EF7-956D-4A40AD02FD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F0410-0A97-48C1-B839-F1CBE71DBCFC}"/>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746846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E153-9CC1-4B9D-839B-C9B36C97AE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EBDF68-2782-4A9E-8240-E98FEA0607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AE43D6-99CB-4945-924A-2F2E77765E0D}"/>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5" name="Footer Placeholder 4">
            <a:extLst>
              <a:ext uri="{FF2B5EF4-FFF2-40B4-BE49-F238E27FC236}">
                <a16:creationId xmlns:a16="http://schemas.microsoft.com/office/drawing/2014/main" id="{DD4D5170-EC1F-4DC0-82BF-49D1A49A00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2115F4-0A66-4629-B5E2-091941E6CA30}"/>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419876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B3AF0-CB08-487C-B987-140E50E0D97B}"/>
              </a:ext>
            </a:extLst>
          </p:cNvPr>
          <p:cNvSpPr>
            <a:spLocks noGrp="1"/>
          </p:cNvSpPr>
          <p:nvPr>
            <p:ph type="title"/>
          </p:nvPr>
        </p:nvSpPr>
        <p:spPr>
          <a:xfrm>
            <a:off x="2869883" y="7750814"/>
            <a:ext cx="36278820" cy="12932408"/>
          </a:xfrm>
        </p:spPr>
        <p:txBody>
          <a:bodyPr anchor="b"/>
          <a:lstStyle>
            <a:lvl1pPr>
              <a:defRPr sz="20700"/>
            </a:lvl1pPr>
          </a:lstStyle>
          <a:p>
            <a:r>
              <a:rPr lang="en-US"/>
              <a:t>Click to edit Master title style</a:t>
            </a:r>
          </a:p>
        </p:txBody>
      </p:sp>
      <p:sp>
        <p:nvSpPr>
          <p:cNvPr id="3" name="Text Placeholder 2">
            <a:extLst>
              <a:ext uri="{FF2B5EF4-FFF2-40B4-BE49-F238E27FC236}">
                <a16:creationId xmlns:a16="http://schemas.microsoft.com/office/drawing/2014/main" id="{F7483F5D-2C7A-49D7-B804-6D5EF73BB670}"/>
              </a:ext>
            </a:extLst>
          </p:cNvPr>
          <p:cNvSpPr>
            <a:spLocks noGrp="1"/>
          </p:cNvSpPr>
          <p:nvPr>
            <p:ph type="body" idx="1"/>
          </p:nvPr>
        </p:nvSpPr>
        <p:spPr>
          <a:xfrm>
            <a:off x="2869883" y="20805568"/>
            <a:ext cx="36278820" cy="6800848"/>
          </a:xfrm>
        </p:spPr>
        <p:txBody>
          <a:bodyPr/>
          <a:lstStyle>
            <a:lvl1pPr marL="0" indent="0">
              <a:buNone/>
              <a:defRPr sz="8280">
                <a:solidFill>
                  <a:schemeClr val="tx1">
                    <a:tint val="75000"/>
                  </a:schemeClr>
                </a:solidFill>
              </a:defRPr>
            </a:lvl1pPr>
            <a:lvl2pPr marL="1577340" indent="0">
              <a:buNone/>
              <a:defRPr sz="6900">
                <a:solidFill>
                  <a:schemeClr val="tx1">
                    <a:tint val="75000"/>
                  </a:schemeClr>
                </a:solidFill>
              </a:defRPr>
            </a:lvl2pPr>
            <a:lvl3pPr marL="3154680" indent="0">
              <a:buNone/>
              <a:defRPr sz="6210">
                <a:solidFill>
                  <a:schemeClr val="tx1">
                    <a:tint val="75000"/>
                  </a:schemeClr>
                </a:solidFill>
              </a:defRPr>
            </a:lvl3pPr>
            <a:lvl4pPr marL="4732020" indent="0">
              <a:buNone/>
              <a:defRPr sz="5520">
                <a:solidFill>
                  <a:schemeClr val="tx1">
                    <a:tint val="75000"/>
                  </a:schemeClr>
                </a:solidFill>
              </a:defRPr>
            </a:lvl4pPr>
            <a:lvl5pPr marL="6309360" indent="0">
              <a:buNone/>
              <a:defRPr sz="5520">
                <a:solidFill>
                  <a:schemeClr val="tx1">
                    <a:tint val="75000"/>
                  </a:schemeClr>
                </a:solidFill>
              </a:defRPr>
            </a:lvl5pPr>
            <a:lvl6pPr marL="7886700" indent="0">
              <a:buNone/>
              <a:defRPr sz="5520">
                <a:solidFill>
                  <a:schemeClr val="tx1">
                    <a:tint val="75000"/>
                  </a:schemeClr>
                </a:solidFill>
              </a:defRPr>
            </a:lvl6pPr>
            <a:lvl7pPr marL="9464040" indent="0">
              <a:buNone/>
              <a:defRPr sz="5520">
                <a:solidFill>
                  <a:schemeClr val="tx1">
                    <a:tint val="75000"/>
                  </a:schemeClr>
                </a:solidFill>
              </a:defRPr>
            </a:lvl7pPr>
            <a:lvl8pPr marL="11041380" indent="0">
              <a:buNone/>
              <a:defRPr sz="5520">
                <a:solidFill>
                  <a:schemeClr val="tx1">
                    <a:tint val="75000"/>
                  </a:schemeClr>
                </a:solidFill>
              </a:defRPr>
            </a:lvl8pPr>
            <a:lvl9pPr marL="12618720" indent="0">
              <a:buNone/>
              <a:defRPr sz="55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2527289-6B10-4AA0-ABF5-A03519F2F642}"/>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5" name="Footer Placeholder 4">
            <a:extLst>
              <a:ext uri="{FF2B5EF4-FFF2-40B4-BE49-F238E27FC236}">
                <a16:creationId xmlns:a16="http://schemas.microsoft.com/office/drawing/2014/main" id="{E221BE35-788C-4589-9F6C-426EF384D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A2DC31-2FB5-444B-89A9-F2D26F96F771}"/>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717593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E3525-56A3-4729-A33F-C91942D5B0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A0F97C-6FF7-4C28-91B9-7EC3099F12A7}"/>
              </a:ext>
            </a:extLst>
          </p:cNvPr>
          <p:cNvSpPr>
            <a:spLocks noGrp="1"/>
          </p:cNvSpPr>
          <p:nvPr>
            <p:ph sz="half" idx="1"/>
          </p:nvPr>
        </p:nvSpPr>
        <p:spPr>
          <a:xfrm>
            <a:off x="2891790" y="8276166"/>
            <a:ext cx="1787652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F71701-AEEE-4B3A-9F38-7F6921E9C1A6}"/>
              </a:ext>
            </a:extLst>
          </p:cNvPr>
          <p:cNvSpPr>
            <a:spLocks noGrp="1"/>
          </p:cNvSpPr>
          <p:nvPr>
            <p:ph sz="half" idx="2"/>
          </p:nvPr>
        </p:nvSpPr>
        <p:spPr>
          <a:xfrm>
            <a:off x="21294090" y="8276166"/>
            <a:ext cx="17876520" cy="197260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17A0EA-F7BA-4E17-9CDC-0CD2B0D78FD8}"/>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6" name="Footer Placeholder 5">
            <a:extLst>
              <a:ext uri="{FF2B5EF4-FFF2-40B4-BE49-F238E27FC236}">
                <a16:creationId xmlns:a16="http://schemas.microsoft.com/office/drawing/2014/main" id="{2EE5F2DA-2CEC-4A9F-AEE4-490097347A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D823C-5DD3-4C24-A106-3F3825B8310B}"/>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350025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F1C7E-5321-4592-99D2-469D71D3DA32}"/>
              </a:ext>
            </a:extLst>
          </p:cNvPr>
          <p:cNvSpPr>
            <a:spLocks noGrp="1"/>
          </p:cNvSpPr>
          <p:nvPr>
            <p:ph type="title"/>
          </p:nvPr>
        </p:nvSpPr>
        <p:spPr>
          <a:xfrm>
            <a:off x="2897269" y="1655236"/>
            <a:ext cx="36278820" cy="60092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C74761-E308-4BD6-BEC4-ED31FEE008A7}"/>
              </a:ext>
            </a:extLst>
          </p:cNvPr>
          <p:cNvSpPr>
            <a:spLocks noGrp="1"/>
          </p:cNvSpPr>
          <p:nvPr>
            <p:ph type="body" idx="1"/>
          </p:nvPr>
        </p:nvSpPr>
        <p:spPr>
          <a:xfrm>
            <a:off x="2897270" y="7621272"/>
            <a:ext cx="17794365" cy="3735068"/>
          </a:xfrm>
        </p:spPr>
        <p:txBody>
          <a:bodyPr anchor="b"/>
          <a:lstStyle>
            <a:lvl1pPr marL="0" indent="0">
              <a:buNone/>
              <a:defRPr sz="8280" b="1"/>
            </a:lvl1pPr>
            <a:lvl2pPr marL="1577340" indent="0">
              <a:buNone/>
              <a:defRPr sz="6900" b="1"/>
            </a:lvl2pPr>
            <a:lvl3pPr marL="3154680" indent="0">
              <a:buNone/>
              <a:defRPr sz="6210" b="1"/>
            </a:lvl3pPr>
            <a:lvl4pPr marL="4732020" indent="0">
              <a:buNone/>
              <a:defRPr sz="5520" b="1"/>
            </a:lvl4pPr>
            <a:lvl5pPr marL="6309360" indent="0">
              <a:buNone/>
              <a:defRPr sz="5520" b="1"/>
            </a:lvl5pPr>
            <a:lvl6pPr marL="7886700" indent="0">
              <a:buNone/>
              <a:defRPr sz="5520" b="1"/>
            </a:lvl6pPr>
            <a:lvl7pPr marL="9464040" indent="0">
              <a:buNone/>
              <a:defRPr sz="5520" b="1"/>
            </a:lvl7pPr>
            <a:lvl8pPr marL="11041380" indent="0">
              <a:buNone/>
              <a:defRPr sz="5520" b="1"/>
            </a:lvl8pPr>
            <a:lvl9pPr marL="12618720" indent="0">
              <a:buNone/>
              <a:defRPr sz="5520" b="1"/>
            </a:lvl9pPr>
          </a:lstStyle>
          <a:p>
            <a:pPr lvl="0"/>
            <a:r>
              <a:rPr lang="en-US"/>
              <a:t>Edit Master text styles</a:t>
            </a:r>
          </a:p>
        </p:txBody>
      </p:sp>
      <p:sp>
        <p:nvSpPr>
          <p:cNvPr id="4" name="Content Placeholder 3">
            <a:extLst>
              <a:ext uri="{FF2B5EF4-FFF2-40B4-BE49-F238E27FC236}">
                <a16:creationId xmlns:a16="http://schemas.microsoft.com/office/drawing/2014/main" id="{7D44D3CA-1A77-4029-BCFC-5DFC35E5CEAD}"/>
              </a:ext>
            </a:extLst>
          </p:cNvPr>
          <p:cNvSpPr>
            <a:spLocks noGrp="1"/>
          </p:cNvSpPr>
          <p:nvPr>
            <p:ph sz="half" idx="2"/>
          </p:nvPr>
        </p:nvSpPr>
        <p:spPr>
          <a:xfrm>
            <a:off x="2897270" y="11356340"/>
            <a:ext cx="17794365"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9C57F1-1E91-4AF9-A0AD-A7AC314902DE}"/>
              </a:ext>
            </a:extLst>
          </p:cNvPr>
          <p:cNvSpPr>
            <a:spLocks noGrp="1"/>
          </p:cNvSpPr>
          <p:nvPr>
            <p:ph type="body" sz="quarter" idx="3"/>
          </p:nvPr>
        </p:nvSpPr>
        <p:spPr>
          <a:xfrm>
            <a:off x="21294090" y="7621272"/>
            <a:ext cx="17881999" cy="3735068"/>
          </a:xfrm>
        </p:spPr>
        <p:txBody>
          <a:bodyPr anchor="b"/>
          <a:lstStyle>
            <a:lvl1pPr marL="0" indent="0">
              <a:buNone/>
              <a:defRPr sz="8280" b="1"/>
            </a:lvl1pPr>
            <a:lvl2pPr marL="1577340" indent="0">
              <a:buNone/>
              <a:defRPr sz="6900" b="1"/>
            </a:lvl2pPr>
            <a:lvl3pPr marL="3154680" indent="0">
              <a:buNone/>
              <a:defRPr sz="6210" b="1"/>
            </a:lvl3pPr>
            <a:lvl4pPr marL="4732020" indent="0">
              <a:buNone/>
              <a:defRPr sz="5520" b="1"/>
            </a:lvl4pPr>
            <a:lvl5pPr marL="6309360" indent="0">
              <a:buNone/>
              <a:defRPr sz="5520" b="1"/>
            </a:lvl5pPr>
            <a:lvl6pPr marL="7886700" indent="0">
              <a:buNone/>
              <a:defRPr sz="5520" b="1"/>
            </a:lvl6pPr>
            <a:lvl7pPr marL="9464040" indent="0">
              <a:buNone/>
              <a:defRPr sz="5520" b="1"/>
            </a:lvl7pPr>
            <a:lvl8pPr marL="11041380" indent="0">
              <a:buNone/>
              <a:defRPr sz="5520" b="1"/>
            </a:lvl8pPr>
            <a:lvl9pPr marL="12618720" indent="0">
              <a:buNone/>
              <a:defRPr sz="5520" b="1"/>
            </a:lvl9pPr>
          </a:lstStyle>
          <a:p>
            <a:pPr lvl="0"/>
            <a:r>
              <a:rPr lang="en-US"/>
              <a:t>Edit Master text styles</a:t>
            </a:r>
          </a:p>
        </p:txBody>
      </p:sp>
      <p:sp>
        <p:nvSpPr>
          <p:cNvPr id="6" name="Content Placeholder 5">
            <a:extLst>
              <a:ext uri="{FF2B5EF4-FFF2-40B4-BE49-F238E27FC236}">
                <a16:creationId xmlns:a16="http://schemas.microsoft.com/office/drawing/2014/main" id="{0FC8A08F-1022-458F-B254-37AD46F75195}"/>
              </a:ext>
            </a:extLst>
          </p:cNvPr>
          <p:cNvSpPr>
            <a:spLocks noGrp="1"/>
          </p:cNvSpPr>
          <p:nvPr>
            <p:ph sz="quarter" idx="4"/>
          </p:nvPr>
        </p:nvSpPr>
        <p:spPr>
          <a:xfrm>
            <a:off x="21294090" y="11356340"/>
            <a:ext cx="17881999" cy="167034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42CD62-4057-44CB-B213-D8AECB5ACBDD}"/>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8" name="Footer Placeholder 7">
            <a:extLst>
              <a:ext uri="{FF2B5EF4-FFF2-40B4-BE49-F238E27FC236}">
                <a16:creationId xmlns:a16="http://schemas.microsoft.com/office/drawing/2014/main" id="{39722402-B273-438A-A588-3851A8A1CF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F7D2AF-AF6E-4156-AF9D-554D1BD3BE08}"/>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216446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00DA4-37B2-4B74-8F11-0C5E30A56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177095-278A-4692-98FC-69FFCF5950F1}"/>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4" name="Footer Placeholder 3">
            <a:extLst>
              <a:ext uri="{FF2B5EF4-FFF2-40B4-BE49-F238E27FC236}">
                <a16:creationId xmlns:a16="http://schemas.microsoft.com/office/drawing/2014/main" id="{42EABEC0-3CEC-4F07-9334-A263B97217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CBACC2-AF20-4EFB-9159-F3186007D56A}"/>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147125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A5FBEC-13F5-4FDB-AD62-B7E8B5FEBBED}"/>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3" name="Footer Placeholder 2">
            <a:extLst>
              <a:ext uri="{FF2B5EF4-FFF2-40B4-BE49-F238E27FC236}">
                <a16:creationId xmlns:a16="http://schemas.microsoft.com/office/drawing/2014/main" id="{0DCBD6E6-6724-4748-ACFC-9D0AF947C3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5C70B75-4E71-4BC6-A774-512A0DD4FE8B}"/>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224750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E7B06-CFB2-4605-A2DE-592848DA3EA8}"/>
              </a:ext>
            </a:extLst>
          </p:cNvPr>
          <p:cNvSpPr>
            <a:spLocks noGrp="1"/>
          </p:cNvSpPr>
          <p:nvPr>
            <p:ph type="title"/>
          </p:nvPr>
        </p:nvSpPr>
        <p:spPr>
          <a:xfrm>
            <a:off x="2897270" y="2072640"/>
            <a:ext cx="13566218" cy="7254240"/>
          </a:xfrm>
        </p:spPr>
        <p:txBody>
          <a:bodyPr anchor="b"/>
          <a:lstStyle>
            <a:lvl1pPr>
              <a:defRPr sz="11040"/>
            </a:lvl1pPr>
          </a:lstStyle>
          <a:p>
            <a:r>
              <a:rPr lang="en-US"/>
              <a:t>Click to edit Master title style</a:t>
            </a:r>
          </a:p>
        </p:txBody>
      </p:sp>
      <p:sp>
        <p:nvSpPr>
          <p:cNvPr id="3" name="Content Placeholder 2">
            <a:extLst>
              <a:ext uri="{FF2B5EF4-FFF2-40B4-BE49-F238E27FC236}">
                <a16:creationId xmlns:a16="http://schemas.microsoft.com/office/drawing/2014/main" id="{7C752EE1-F3C6-40A9-9BA1-592A8F0D4127}"/>
              </a:ext>
            </a:extLst>
          </p:cNvPr>
          <p:cNvSpPr>
            <a:spLocks noGrp="1"/>
          </p:cNvSpPr>
          <p:nvPr>
            <p:ph idx="1"/>
          </p:nvPr>
        </p:nvSpPr>
        <p:spPr>
          <a:xfrm>
            <a:off x="17881999" y="4476329"/>
            <a:ext cx="21294090" cy="22093767"/>
          </a:xfrm>
        </p:spPr>
        <p:txBody>
          <a:bodyPr/>
          <a:lstStyle>
            <a:lvl1pPr>
              <a:defRPr sz="11040"/>
            </a:lvl1pPr>
            <a:lvl2pPr>
              <a:defRPr sz="9660"/>
            </a:lvl2pPr>
            <a:lvl3pPr>
              <a:defRPr sz="8280"/>
            </a:lvl3pPr>
            <a:lvl4pPr>
              <a:defRPr sz="6900"/>
            </a:lvl4pPr>
            <a:lvl5pPr>
              <a:defRPr sz="6900"/>
            </a:lvl5pPr>
            <a:lvl6pPr>
              <a:defRPr sz="6900"/>
            </a:lvl6pPr>
            <a:lvl7pPr>
              <a:defRPr sz="6900"/>
            </a:lvl7pPr>
            <a:lvl8pPr>
              <a:defRPr sz="6900"/>
            </a:lvl8pPr>
            <a:lvl9pPr>
              <a:defRPr sz="6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230203-18A9-4E54-B59E-D8CE10AEA4D9}"/>
              </a:ext>
            </a:extLst>
          </p:cNvPr>
          <p:cNvSpPr>
            <a:spLocks noGrp="1"/>
          </p:cNvSpPr>
          <p:nvPr>
            <p:ph type="body" sz="half" idx="2"/>
          </p:nvPr>
        </p:nvSpPr>
        <p:spPr>
          <a:xfrm>
            <a:off x="2897270" y="9326880"/>
            <a:ext cx="13566218" cy="17279199"/>
          </a:xfrm>
        </p:spPr>
        <p:txBody>
          <a:bodyPr/>
          <a:lstStyle>
            <a:lvl1pPr marL="0" indent="0">
              <a:buNone/>
              <a:defRPr sz="5520"/>
            </a:lvl1pPr>
            <a:lvl2pPr marL="1577340" indent="0">
              <a:buNone/>
              <a:defRPr sz="4830"/>
            </a:lvl2pPr>
            <a:lvl3pPr marL="3154680" indent="0">
              <a:buNone/>
              <a:defRPr sz="4140"/>
            </a:lvl3pPr>
            <a:lvl4pPr marL="4732020" indent="0">
              <a:buNone/>
              <a:defRPr sz="3450"/>
            </a:lvl4pPr>
            <a:lvl5pPr marL="6309360" indent="0">
              <a:buNone/>
              <a:defRPr sz="3450"/>
            </a:lvl5pPr>
            <a:lvl6pPr marL="7886700" indent="0">
              <a:buNone/>
              <a:defRPr sz="3450"/>
            </a:lvl6pPr>
            <a:lvl7pPr marL="9464040" indent="0">
              <a:buNone/>
              <a:defRPr sz="3450"/>
            </a:lvl7pPr>
            <a:lvl8pPr marL="11041380" indent="0">
              <a:buNone/>
              <a:defRPr sz="3450"/>
            </a:lvl8pPr>
            <a:lvl9pPr marL="12618720" indent="0">
              <a:buNone/>
              <a:defRPr sz="3450"/>
            </a:lvl9pPr>
          </a:lstStyle>
          <a:p>
            <a:pPr lvl="0"/>
            <a:r>
              <a:rPr lang="en-US"/>
              <a:t>Edit Master text styles</a:t>
            </a:r>
          </a:p>
        </p:txBody>
      </p:sp>
      <p:sp>
        <p:nvSpPr>
          <p:cNvPr id="5" name="Date Placeholder 4">
            <a:extLst>
              <a:ext uri="{FF2B5EF4-FFF2-40B4-BE49-F238E27FC236}">
                <a16:creationId xmlns:a16="http://schemas.microsoft.com/office/drawing/2014/main" id="{77E10450-349F-4A68-A41E-DD748557D213}"/>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6" name="Footer Placeholder 5">
            <a:extLst>
              <a:ext uri="{FF2B5EF4-FFF2-40B4-BE49-F238E27FC236}">
                <a16:creationId xmlns:a16="http://schemas.microsoft.com/office/drawing/2014/main" id="{4CD277C6-162A-40F8-BFFC-44E1698806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E0EA66-E35B-43A5-86DF-883BD52BA2EB}"/>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386774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89213-07AB-4CDB-9330-AED795F66EF7}"/>
              </a:ext>
            </a:extLst>
          </p:cNvPr>
          <p:cNvSpPr>
            <a:spLocks noGrp="1"/>
          </p:cNvSpPr>
          <p:nvPr>
            <p:ph type="title"/>
          </p:nvPr>
        </p:nvSpPr>
        <p:spPr>
          <a:xfrm>
            <a:off x="2897270" y="2072640"/>
            <a:ext cx="13566218" cy="7254240"/>
          </a:xfrm>
        </p:spPr>
        <p:txBody>
          <a:bodyPr anchor="b"/>
          <a:lstStyle>
            <a:lvl1pPr>
              <a:defRPr sz="11040"/>
            </a:lvl1pPr>
          </a:lstStyle>
          <a:p>
            <a:r>
              <a:rPr lang="en-US"/>
              <a:t>Click to edit Master title style</a:t>
            </a:r>
          </a:p>
        </p:txBody>
      </p:sp>
      <p:sp>
        <p:nvSpPr>
          <p:cNvPr id="3" name="Picture Placeholder 2">
            <a:extLst>
              <a:ext uri="{FF2B5EF4-FFF2-40B4-BE49-F238E27FC236}">
                <a16:creationId xmlns:a16="http://schemas.microsoft.com/office/drawing/2014/main" id="{FAFE3588-ED2F-4468-B7C1-F622D7B24FEB}"/>
              </a:ext>
            </a:extLst>
          </p:cNvPr>
          <p:cNvSpPr>
            <a:spLocks noGrp="1"/>
          </p:cNvSpPr>
          <p:nvPr>
            <p:ph type="pic" idx="1"/>
          </p:nvPr>
        </p:nvSpPr>
        <p:spPr>
          <a:xfrm>
            <a:off x="17881999" y="4476329"/>
            <a:ext cx="21294090" cy="22093767"/>
          </a:xfrm>
        </p:spPr>
        <p:txBody>
          <a:bodyPr/>
          <a:lstStyle>
            <a:lvl1pPr marL="0" indent="0">
              <a:buNone/>
              <a:defRPr sz="11040"/>
            </a:lvl1pPr>
            <a:lvl2pPr marL="1577340" indent="0">
              <a:buNone/>
              <a:defRPr sz="9660"/>
            </a:lvl2pPr>
            <a:lvl3pPr marL="3154680" indent="0">
              <a:buNone/>
              <a:defRPr sz="8280"/>
            </a:lvl3pPr>
            <a:lvl4pPr marL="4732020" indent="0">
              <a:buNone/>
              <a:defRPr sz="6900"/>
            </a:lvl4pPr>
            <a:lvl5pPr marL="6309360" indent="0">
              <a:buNone/>
              <a:defRPr sz="6900"/>
            </a:lvl5pPr>
            <a:lvl6pPr marL="7886700" indent="0">
              <a:buNone/>
              <a:defRPr sz="6900"/>
            </a:lvl6pPr>
            <a:lvl7pPr marL="9464040" indent="0">
              <a:buNone/>
              <a:defRPr sz="6900"/>
            </a:lvl7pPr>
            <a:lvl8pPr marL="11041380" indent="0">
              <a:buNone/>
              <a:defRPr sz="6900"/>
            </a:lvl8pPr>
            <a:lvl9pPr marL="12618720" indent="0">
              <a:buNone/>
              <a:defRPr sz="6900"/>
            </a:lvl9pPr>
          </a:lstStyle>
          <a:p>
            <a:endParaRPr lang="en-US"/>
          </a:p>
        </p:txBody>
      </p:sp>
      <p:sp>
        <p:nvSpPr>
          <p:cNvPr id="4" name="Text Placeholder 3">
            <a:extLst>
              <a:ext uri="{FF2B5EF4-FFF2-40B4-BE49-F238E27FC236}">
                <a16:creationId xmlns:a16="http://schemas.microsoft.com/office/drawing/2014/main" id="{0720C65F-19C6-4D5C-9A27-DD5F559FD145}"/>
              </a:ext>
            </a:extLst>
          </p:cNvPr>
          <p:cNvSpPr>
            <a:spLocks noGrp="1"/>
          </p:cNvSpPr>
          <p:nvPr>
            <p:ph type="body" sz="half" idx="2"/>
          </p:nvPr>
        </p:nvSpPr>
        <p:spPr>
          <a:xfrm>
            <a:off x="2897270" y="9326880"/>
            <a:ext cx="13566218" cy="17279199"/>
          </a:xfrm>
        </p:spPr>
        <p:txBody>
          <a:bodyPr/>
          <a:lstStyle>
            <a:lvl1pPr marL="0" indent="0">
              <a:buNone/>
              <a:defRPr sz="5520"/>
            </a:lvl1pPr>
            <a:lvl2pPr marL="1577340" indent="0">
              <a:buNone/>
              <a:defRPr sz="4830"/>
            </a:lvl2pPr>
            <a:lvl3pPr marL="3154680" indent="0">
              <a:buNone/>
              <a:defRPr sz="4140"/>
            </a:lvl3pPr>
            <a:lvl4pPr marL="4732020" indent="0">
              <a:buNone/>
              <a:defRPr sz="3450"/>
            </a:lvl4pPr>
            <a:lvl5pPr marL="6309360" indent="0">
              <a:buNone/>
              <a:defRPr sz="3450"/>
            </a:lvl5pPr>
            <a:lvl6pPr marL="7886700" indent="0">
              <a:buNone/>
              <a:defRPr sz="3450"/>
            </a:lvl6pPr>
            <a:lvl7pPr marL="9464040" indent="0">
              <a:buNone/>
              <a:defRPr sz="3450"/>
            </a:lvl7pPr>
            <a:lvl8pPr marL="11041380" indent="0">
              <a:buNone/>
              <a:defRPr sz="3450"/>
            </a:lvl8pPr>
            <a:lvl9pPr marL="12618720" indent="0">
              <a:buNone/>
              <a:defRPr sz="3450"/>
            </a:lvl9pPr>
          </a:lstStyle>
          <a:p>
            <a:pPr lvl="0"/>
            <a:r>
              <a:rPr lang="en-US"/>
              <a:t>Edit Master text styles</a:t>
            </a:r>
          </a:p>
        </p:txBody>
      </p:sp>
      <p:sp>
        <p:nvSpPr>
          <p:cNvPr id="5" name="Date Placeholder 4">
            <a:extLst>
              <a:ext uri="{FF2B5EF4-FFF2-40B4-BE49-F238E27FC236}">
                <a16:creationId xmlns:a16="http://schemas.microsoft.com/office/drawing/2014/main" id="{601EFAC5-8C9E-4AD1-B380-F93111462E45}"/>
              </a:ext>
            </a:extLst>
          </p:cNvPr>
          <p:cNvSpPr>
            <a:spLocks noGrp="1"/>
          </p:cNvSpPr>
          <p:nvPr>
            <p:ph type="dt" sz="half" idx="10"/>
          </p:nvPr>
        </p:nvSpPr>
        <p:spPr/>
        <p:txBody>
          <a:bodyPr/>
          <a:lstStyle/>
          <a:p>
            <a:fld id="{283C0771-797C-4B8B-B348-9B1C8EFF46EC}" type="datetimeFigureOut">
              <a:rPr lang="en-US" smtClean="0"/>
              <a:t>11/28/2017</a:t>
            </a:fld>
            <a:endParaRPr lang="en-US"/>
          </a:p>
        </p:txBody>
      </p:sp>
      <p:sp>
        <p:nvSpPr>
          <p:cNvPr id="6" name="Footer Placeholder 5">
            <a:extLst>
              <a:ext uri="{FF2B5EF4-FFF2-40B4-BE49-F238E27FC236}">
                <a16:creationId xmlns:a16="http://schemas.microsoft.com/office/drawing/2014/main" id="{6842A301-145B-4C6F-8F21-D063C1097F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6574F-B5ED-4540-9ACB-F914CCB8BF5F}"/>
              </a:ext>
            </a:extLst>
          </p:cNvPr>
          <p:cNvSpPr>
            <a:spLocks noGrp="1"/>
          </p:cNvSpPr>
          <p:nvPr>
            <p:ph type="sldNum" sz="quarter" idx="12"/>
          </p:nvPr>
        </p:nvSpPr>
        <p:spPr/>
        <p:txBody>
          <a:bodyPr/>
          <a:lstStyle/>
          <a:p>
            <a:fld id="{A817516B-22DE-47D3-9FAE-0891A06FD853}" type="slidenum">
              <a:rPr lang="en-US" smtClean="0"/>
              <a:t>‹#›</a:t>
            </a:fld>
            <a:endParaRPr lang="en-US"/>
          </a:p>
        </p:txBody>
      </p:sp>
    </p:spTree>
    <p:extLst>
      <p:ext uri="{BB962C8B-B14F-4D97-AF65-F5344CB8AC3E}">
        <p14:creationId xmlns:p14="http://schemas.microsoft.com/office/powerpoint/2010/main" val="51942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93F1FE-E88C-4B3F-8640-805D00888D86}"/>
              </a:ext>
            </a:extLst>
          </p:cNvPr>
          <p:cNvSpPr>
            <a:spLocks noGrp="1"/>
          </p:cNvSpPr>
          <p:nvPr>
            <p:ph type="title"/>
          </p:nvPr>
        </p:nvSpPr>
        <p:spPr>
          <a:xfrm>
            <a:off x="2891790" y="1655236"/>
            <a:ext cx="36278820" cy="600921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20A253-B1EE-4E41-9DD7-CF7E708442AF}"/>
              </a:ext>
            </a:extLst>
          </p:cNvPr>
          <p:cNvSpPr>
            <a:spLocks noGrp="1"/>
          </p:cNvSpPr>
          <p:nvPr>
            <p:ph type="body" idx="1"/>
          </p:nvPr>
        </p:nvSpPr>
        <p:spPr>
          <a:xfrm>
            <a:off x="2891790" y="8276166"/>
            <a:ext cx="36278820" cy="197260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153744-0904-450B-80E1-FA94BE193EA1}"/>
              </a:ext>
            </a:extLst>
          </p:cNvPr>
          <p:cNvSpPr>
            <a:spLocks noGrp="1"/>
          </p:cNvSpPr>
          <p:nvPr>
            <p:ph type="dt" sz="half" idx="2"/>
          </p:nvPr>
        </p:nvSpPr>
        <p:spPr>
          <a:xfrm>
            <a:off x="2891790" y="28815456"/>
            <a:ext cx="9464040" cy="1655233"/>
          </a:xfrm>
          <a:prstGeom prst="rect">
            <a:avLst/>
          </a:prstGeom>
        </p:spPr>
        <p:txBody>
          <a:bodyPr vert="horz" lIns="91440" tIns="45720" rIns="91440" bIns="45720" rtlCol="0" anchor="ctr"/>
          <a:lstStyle>
            <a:lvl1pPr algn="l">
              <a:defRPr sz="4140">
                <a:solidFill>
                  <a:schemeClr val="tx1">
                    <a:tint val="75000"/>
                  </a:schemeClr>
                </a:solidFill>
              </a:defRPr>
            </a:lvl1pPr>
          </a:lstStyle>
          <a:p>
            <a:fld id="{283C0771-797C-4B8B-B348-9B1C8EFF46EC}" type="datetimeFigureOut">
              <a:rPr lang="en-US" smtClean="0"/>
              <a:t>11/28/2017</a:t>
            </a:fld>
            <a:endParaRPr lang="en-US"/>
          </a:p>
        </p:txBody>
      </p:sp>
      <p:sp>
        <p:nvSpPr>
          <p:cNvPr id="5" name="Footer Placeholder 4">
            <a:extLst>
              <a:ext uri="{FF2B5EF4-FFF2-40B4-BE49-F238E27FC236}">
                <a16:creationId xmlns:a16="http://schemas.microsoft.com/office/drawing/2014/main" id="{78552E64-9D94-4DD6-B9A2-8C5372147A7A}"/>
              </a:ext>
            </a:extLst>
          </p:cNvPr>
          <p:cNvSpPr>
            <a:spLocks noGrp="1"/>
          </p:cNvSpPr>
          <p:nvPr>
            <p:ph type="ftr" sz="quarter" idx="3"/>
          </p:nvPr>
        </p:nvSpPr>
        <p:spPr>
          <a:xfrm>
            <a:off x="13933170" y="28815456"/>
            <a:ext cx="14196060" cy="1655233"/>
          </a:xfrm>
          <a:prstGeom prst="rect">
            <a:avLst/>
          </a:prstGeom>
        </p:spPr>
        <p:txBody>
          <a:bodyPr vert="horz" lIns="91440" tIns="45720" rIns="91440" bIns="45720" rtlCol="0" anchor="ctr"/>
          <a:lstStyle>
            <a:lvl1pPr algn="ctr">
              <a:defRPr sz="414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6A8B487-9569-4A69-9C37-6F3C616EB073}"/>
              </a:ext>
            </a:extLst>
          </p:cNvPr>
          <p:cNvSpPr>
            <a:spLocks noGrp="1"/>
          </p:cNvSpPr>
          <p:nvPr>
            <p:ph type="sldNum" sz="quarter" idx="4"/>
          </p:nvPr>
        </p:nvSpPr>
        <p:spPr>
          <a:xfrm>
            <a:off x="29706570" y="28815456"/>
            <a:ext cx="9464040" cy="1655233"/>
          </a:xfrm>
          <a:prstGeom prst="rect">
            <a:avLst/>
          </a:prstGeom>
        </p:spPr>
        <p:txBody>
          <a:bodyPr vert="horz" lIns="91440" tIns="45720" rIns="91440" bIns="45720" rtlCol="0" anchor="ctr"/>
          <a:lstStyle>
            <a:lvl1pPr algn="r">
              <a:defRPr sz="4140">
                <a:solidFill>
                  <a:schemeClr val="tx1">
                    <a:tint val="75000"/>
                  </a:schemeClr>
                </a:solidFill>
              </a:defRPr>
            </a:lvl1pPr>
          </a:lstStyle>
          <a:p>
            <a:fld id="{A817516B-22DE-47D3-9FAE-0891A06FD853}" type="slidenum">
              <a:rPr lang="en-US" smtClean="0"/>
              <a:t>‹#›</a:t>
            </a:fld>
            <a:endParaRPr lang="en-US"/>
          </a:p>
        </p:txBody>
      </p:sp>
    </p:spTree>
    <p:extLst>
      <p:ext uri="{BB962C8B-B14F-4D97-AF65-F5344CB8AC3E}">
        <p14:creationId xmlns:p14="http://schemas.microsoft.com/office/powerpoint/2010/main" val="26335072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3154680" rtl="0" eaLnBrk="1" latinLnBrk="0" hangingPunct="1">
        <a:lnSpc>
          <a:spcPct val="90000"/>
        </a:lnSpc>
        <a:spcBef>
          <a:spcPct val="0"/>
        </a:spcBef>
        <a:buNone/>
        <a:defRPr sz="15180" kern="1200">
          <a:solidFill>
            <a:schemeClr val="tx1"/>
          </a:solidFill>
          <a:latin typeface="+mj-lt"/>
          <a:ea typeface="+mj-ea"/>
          <a:cs typeface="+mj-cs"/>
        </a:defRPr>
      </a:lvl1pPr>
    </p:titleStyle>
    <p:bodyStyle>
      <a:lvl1pPr marL="788670" indent="-788670" algn="l" defTabSz="3154680" rtl="0" eaLnBrk="1" latinLnBrk="0" hangingPunct="1">
        <a:lnSpc>
          <a:spcPct val="90000"/>
        </a:lnSpc>
        <a:spcBef>
          <a:spcPts val="3450"/>
        </a:spcBef>
        <a:buFont typeface="Arial" panose="020B0604020202020204" pitchFamily="34" charset="0"/>
        <a:buChar char="•"/>
        <a:defRPr sz="9660" kern="1200">
          <a:solidFill>
            <a:schemeClr val="tx1"/>
          </a:solidFill>
          <a:latin typeface="+mn-lt"/>
          <a:ea typeface="+mn-ea"/>
          <a:cs typeface="+mn-cs"/>
        </a:defRPr>
      </a:lvl1pPr>
      <a:lvl2pPr marL="2366010" indent="-788670" algn="l" defTabSz="3154680" rtl="0" eaLnBrk="1" latinLnBrk="0" hangingPunct="1">
        <a:lnSpc>
          <a:spcPct val="90000"/>
        </a:lnSpc>
        <a:spcBef>
          <a:spcPts val="1725"/>
        </a:spcBef>
        <a:buFont typeface="Arial" panose="020B0604020202020204" pitchFamily="34" charset="0"/>
        <a:buChar char="•"/>
        <a:defRPr sz="8280" kern="1200">
          <a:solidFill>
            <a:schemeClr val="tx1"/>
          </a:solidFill>
          <a:latin typeface="+mn-lt"/>
          <a:ea typeface="+mn-ea"/>
          <a:cs typeface="+mn-cs"/>
        </a:defRPr>
      </a:lvl2pPr>
      <a:lvl3pPr marL="3943350" indent="-788670" algn="l" defTabSz="3154680" rtl="0" eaLnBrk="1" latinLnBrk="0" hangingPunct="1">
        <a:lnSpc>
          <a:spcPct val="90000"/>
        </a:lnSpc>
        <a:spcBef>
          <a:spcPts val="1725"/>
        </a:spcBef>
        <a:buFont typeface="Arial" panose="020B0604020202020204" pitchFamily="34" charset="0"/>
        <a:buChar char="•"/>
        <a:defRPr sz="6900" kern="1200">
          <a:solidFill>
            <a:schemeClr val="tx1"/>
          </a:solidFill>
          <a:latin typeface="+mn-lt"/>
          <a:ea typeface="+mn-ea"/>
          <a:cs typeface="+mn-cs"/>
        </a:defRPr>
      </a:lvl3pPr>
      <a:lvl4pPr marL="55206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4pPr>
      <a:lvl5pPr marL="709803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5pPr>
      <a:lvl6pPr marL="867537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6pPr>
      <a:lvl7pPr marL="1025271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7pPr>
      <a:lvl8pPr marL="1183005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8pPr>
      <a:lvl9pPr marL="13407390" indent="-788670" algn="l" defTabSz="3154680" rtl="0" eaLnBrk="1" latinLnBrk="0" hangingPunct="1">
        <a:lnSpc>
          <a:spcPct val="90000"/>
        </a:lnSpc>
        <a:spcBef>
          <a:spcPts val="1725"/>
        </a:spcBef>
        <a:buFont typeface="Arial" panose="020B0604020202020204" pitchFamily="34" charset="0"/>
        <a:buChar char="•"/>
        <a:defRPr sz="6210" kern="1200">
          <a:solidFill>
            <a:schemeClr val="tx1"/>
          </a:solidFill>
          <a:latin typeface="+mn-lt"/>
          <a:ea typeface="+mn-ea"/>
          <a:cs typeface="+mn-cs"/>
        </a:defRPr>
      </a:lvl9pPr>
    </p:bodyStyle>
    <p:otherStyle>
      <a:defPPr>
        <a:defRPr lang="en-US"/>
      </a:defPPr>
      <a:lvl1pPr marL="0" algn="l" defTabSz="3154680" rtl="0" eaLnBrk="1" latinLnBrk="0" hangingPunct="1">
        <a:defRPr sz="6210" kern="1200">
          <a:solidFill>
            <a:schemeClr val="tx1"/>
          </a:solidFill>
          <a:latin typeface="+mn-lt"/>
          <a:ea typeface="+mn-ea"/>
          <a:cs typeface="+mn-cs"/>
        </a:defRPr>
      </a:lvl1pPr>
      <a:lvl2pPr marL="1577340" algn="l" defTabSz="3154680" rtl="0" eaLnBrk="1" latinLnBrk="0" hangingPunct="1">
        <a:defRPr sz="6210" kern="1200">
          <a:solidFill>
            <a:schemeClr val="tx1"/>
          </a:solidFill>
          <a:latin typeface="+mn-lt"/>
          <a:ea typeface="+mn-ea"/>
          <a:cs typeface="+mn-cs"/>
        </a:defRPr>
      </a:lvl2pPr>
      <a:lvl3pPr marL="3154680" algn="l" defTabSz="3154680" rtl="0" eaLnBrk="1" latinLnBrk="0" hangingPunct="1">
        <a:defRPr sz="6210" kern="1200">
          <a:solidFill>
            <a:schemeClr val="tx1"/>
          </a:solidFill>
          <a:latin typeface="+mn-lt"/>
          <a:ea typeface="+mn-ea"/>
          <a:cs typeface="+mn-cs"/>
        </a:defRPr>
      </a:lvl3pPr>
      <a:lvl4pPr marL="4732020" algn="l" defTabSz="3154680" rtl="0" eaLnBrk="1" latinLnBrk="0" hangingPunct="1">
        <a:defRPr sz="6210" kern="1200">
          <a:solidFill>
            <a:schemeClr val="tx1"/>
          </a:solidFill>
          <a:latin typeface="+mn-lt"/>
          <a:ea typeface="+mn-ea"/>
          <a:cs typeface="+mn-cs"/>
        </a:defRPr>
      </a:lvl4pPr>
      <a:lvl5pPr marL="6309360" algn="l" defTabSz="3154680" rtl="0" eaLnBrk="1" latinLnBrk="0" hangingPunct="1">
        <a:defRPr sz="6210" kern="1200">
          <a:solidFill>
            <a:schemeClr val="tx1"/>
          </a:solidFill>
          <a:latin typeface="+mn-lt"/>
          <a:ea typeface="+mn-ea"/>
          <a:cs typeface="+mn-cs"/>
        </a:defRPr>
      </a:lvl5pPr>
      <a:lvl6pPr marL="7886700" algn="l" defTabSz="3154680" rtl="0" eaLnBrk="1" latinLnBrk="0" hangingPunct="1">
        <a:defRPr sz="6210" kern="1200">
          <a:solidFill>
            <a:schemeClr val="tx1"/>
          </a:solidFill>
          <a:latin typeface="+mn-lt"/>
          <a:ea typeface="+mn-ea"/>
          <a:cs typeface="+mn-cs"/>
        </a:defRPr>
      </a:lvl6pPr>
      <a:lvl7pPr marL="9464040" algn="l" defTabSz="3154680" rtl="0" eaLnBrk="1" latinLnBrk="0" hangingPunct="1">
        <a:defRPr sz="6210" kern="1200">
          <a:solidFill>
            <a:schemeClr val="tx1"/>
          </a:solidFill>
          <a:latin typeface="+mn-lt"/>
          <a:ea typeface="+mn-ea"/>
          <a:cs typeface="+mn-cs"/>
        </a:defRPr>
      </a:lvl7pPr>
      <a:lvl8pPr marL="11041380" algn="l" defTabSz="3154680" rtl="0" eaLnBrk="1" latinLnBrk="0" hangingPunct="1">
        <a:defRPr sz="6210" kern="1200">
          <a:solidFill>
            <a:schemeClr val="tx1"/>
          </a:solidFill>
          <a:latin typeface="+mn-lt"/>
          <a:ea typeface="+mn-ea"/>
          <a:cs typeface="+mn-cs"/>
        </a:defRPr>
      </a:lvl8pPr>
      <a:lvl9pPr marL="12618720" algn="l" defTabSz="3154680" rtl="0" eaLnBrk="1" latinLnBrk="0" hangingPunct="1">
        <a:defRPr sz="62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tif"/><Relationship Id="rId3" Type="http://schemas.openxmlformats.org/officeDocument/2006/relationships/image" Target="../media/image2.png"/><Relationship Id="rId7" Type="http://schemas.openxmlformats.org/officeDocument/2006/relationships/image" Target="../media/image5.JPG"/><Relationship Id="rId12" Type="http://schemas.openxmlformats.org/officeDocument/2006/relationships/image" Target="../media/image10.JPG"/><Relationship Id="rId17" Type="http://schemas.openxmlformats.org/officeDocument/2006/relationships/chart" Target="../charts/chart4.xml"/><Relationship Id="rId2" Type="http://schemas.openxmlformats.org/officeDocument/2006/relationships/image" Target="../media/image1.jpeg"/><Relationship Id="rId16" Type="http://schemas.openxmlformats.org/officeDocument/2006/relationships/chart" Target="../charts/chart3.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5" Type="http://schemas.openxmlformats.org/officeDocument/2006/relationships/chart" Target="../charts/chart2.xml"/><Relationship Id="rId10" Type="http://schemas.openxmlformats.org/officeDocument/2006/relationships/image" Target="../media/image8.JPG"/><Relationship Id="rId4" Type="http://schemas.openxmlformats.org/officeDocument/2006/relationships/chart" Target="../charts/chart1.xml"/><Relationship Id="rId9" Type="http://schemas.openxmlformats.org/officeDocument/2006/relationships/image" Target="../media/image7.JP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C92A56-ED98-4C0F-965A-8526E70CF0F8}"/>
              </a:ext>
            </a:extLst>
          </p:cNvPr>
          <p:cNvSpPr/>
          <p:nvPr/>
        </p:nvSpPr>
        <p:spPr>
          <a:xfrm>
            <a:off x="433139" y="4451683"/>
            <a:ext cx="11029905" cy="8590548"/>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Georgia" panose="02040502050405020303" pitchFamily="18" charset="0"/>
            </a:endParaRPr>
          </a:p>
        </p:txBody>
      </p:sp>
      <p:sp>
        <p:nvSpPr>
          <p:cNvPr id="20" name="TextBox 19">
            <a:extLst>
              <a:ext uri="{FF2B5EF4-FFF2-40B4-BE49-F238E27FC236}">
                <a16:creationId xmlns:a16="http://schemas.microsoft.com/office/drawing/2014/main" id="{D1BC009E-6919-4A38-AEDA-067DD2BE4FED}"/>
              </a:ext>
            </a:extLst>
          </p:cNvPr>
          <p:cNvSpPr txBox="1"/>
          <p:nvPr/>
        </p:nvSpPr>
        <p:spPr>
          <a:xfrm>
            <a:off x="779619" y="4563433"/>
            <a:ext cx="10336942" cy="8340745"/>
          </a:xfrm>
          <a:prstGeom prst="rect">
            <a:avLst/>
          </a:prstGeom>
          <a:noFill/>
        </p:spPr>
        <p:txBody>
          <a:bodyPr wrap="square" rtlCol="0">
            <a:spAutoFit/>
          </a:bodyPr>
          <a:lstStyle/>
          <a:p>
            <a:pPr algn="just">
              <a:lnSpc>
                <a:spcPct val="200000"/>
              </a:lnSpc>
            </a:pPr>
            <a:r>
              <a:rPr lang="en-US" sz="2800" b="1" dirty="0">
                <a:latin typeface="Georgia" panose="02040502050405020303" pitchFamily="18" charset="0"/>
              </a:rPr>
              <a:t>Abstract</a:t>
            </a:r>
            <a:endParaRPr lang="en-US" sz="2400" b="1" dirty="0">
              <a:latin typeface="Georgia" panose="02040502050405020303" pitchFamily="18" charset="0"/>
            </a:endParaRPr>
          </a:p>
          <a:p>
            <a:pPr algn="just"/>
            <a:r>
              <a:rPr lang="en-US" sz="2400" dirty="0">
                <a:latin typeface="Georgia" panose="02040502050405020303" pitchFamily="18" charset="0"/>
              </a:rPr>
              <a:t>Human modification of landscapes alters the structure of plant communities, thus modifying mammal habitats and mobility pathways. The Saint Michael’s Natural Area in Colchester, VT, contains wetlands which have previously been used for agriculture but which may soon undergo restoration. This research establishes a base understanding of the distribution of mammal species across habitat types based on size and time of day. We surveyed the area surrounding a cornfield using Browning Strikeforce trail cameras (n=14), deployed for a total of 1,253 trap nights during May, June, and July 2017. We collected camera SD cards monthly and cataloged each photo by species, date, time, and size of animal sighting. Camera sites were determined by forest density and considered “wooded” (n=7 sites) or “open” (n=7 sites) based on tree density. Site categories were verified and site density was determined using shrub and tree diameters at breast height (DBH) and an estimation of canopy cover. We found a greater number of species in wooded sites than in open sites. Notably, wooded sites were generally frequented by small and medium- sized animals while open sites were generally preferred by larger animals. Species richness was mildly influenced by tree density. These findings suggest that habitat restoration to a more wooded state may favor small mammal populations.</a:t>
            </a:r>
          </a:p>
        </p:txBody>
      </p:sp>
      <p:sp>
        <p:nvSpPr>
          <p:cNvPr id="7" name="Rectangle 6">
            <a:extLst>
              <a:ext uri="{FF2B5EF4-FFF2-40B4-BE49-F238E27FC236}">
                <a16:creationId xmlns:a16="http://schemas.microsoft.com/office/drawing/2014/main" id="{AECAC0E8-6333-4C9F-933C-135E328FCF55}"/>
              </a:ext>
            </a:extLst>
          </p:cNvPr>
          <p:cNvSpPr/>
          <p:nvPr/>
        </p:nvSpPr>
        <p:spPr>
          <a:xfrm>
            <a:off x="11642341" y="4427622"/>
            <a:ext cx="18758883" cy="16374978"/>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4CC56-04F0-470D-8216-BCC74E956BC0}"/>
              </a:ext>
            </a:extLst>
          </p:cNvPr>
          <p:cNvSpPr/>
          <p:nvPr/>
        </p:nvSpPr>
        <p:spPr>
          <a:xfrm>
            <a:off x="444996" y="20492810"/>
            <a:ext cx="11029905" cy="10163653"/>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08FFC9D-0FC8-4464-B3C7-24535D37A1C6}"/>
              </a:ext>
            </a:extLst>
          </p:cNvPr>
          <p:cNvSpPr txBox="1"/>
          <p:nvPr/>
        </p:nvSpPr>
        <p:spPr>
          <a:xfrm>
            <a:off x="779619" y="20379223"/>
            <a:ext cx="10336943" cy="10618291"/>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Methods</a:t>
            </a:r>
          </a:p>
          <a:p>
            <a:pPr>
              <a:lnSpc>
                <a:spcPct val="150000"/>
              </a:lnSpc>
            </a:pPr>
            <a:r>
              <a:rPr lang="en-US" sz="2400" dirty="0">
                <a:latin typeface="Georgia" panose="02040502050405020303" pitchFamily="18" charset="0"/>
              </a:rPr>
              <a:t>STUDY AREA</a:t>
            </a:r>
          </a:p>
          <a:p>
            <a:pPr marL="342900" lvl="0" indent="-342900" algn="just">
              <a:buFont typeface="Arial" panose="020B0604020202020204" pitchFamily="34" charset="0"/>
              <a:buChar char="•"/>
            </a:pPr>
            <a:r>
              <a:rPr lang="en-US" sz="2400" dirty="0">
                <a:latin typeface="Georgia" panose="02040502050405020303" pitchFamily="18" charset="0"/>
              </a:rPr>
              <a:t>Saint Michael’s Natural Area in Colchester, VT</a:t>
            </a:r>
          </a:p>
          <a:p>
            <a:pPr marL="342900" indent="-342900">
              <a:buFont typeface="Arial" panose="020B0604020202020204" pitchFamily="34" charset="0"/>
              <a:buChar char="•"/>
            </a:pPr>
            <a:r>
              <a:rPr lang="en-US" sz="2400" dirty="0">
                <a:latin typeface="Georgia" panose="02040502050405020303" pitchFamily="18" charset="0"/>
              </a:rPr>
              <a:t>3-month time period beginning in May and ending in July</a:t>
            </a:r>
          </a:p>
          <a:p>
            <a:pPr marL="342900" lvl="0" indent="-342900" algn="just">
              <a:buFont typeface="Arial" panose="020B0604020202020204" pitchFamily="34" charset="0"/>
              <a:buChar char="•"/>
            </a:pPr>
            <a:r>
              <a:rPr lang="en-US" sz="2400" dirty="0">
                <a:latin typeface="Georgia" panose="02040502050405020303" pitchFamily="18" charset="0"/>
              </a:rPr>
              <a:t>Study sites around one of two corn fields, adjacent to floodplain and sandplain forest</a:t>
            </a:r>
          </a:p>
          <a:p>
            <a:pPr marL="342900" lvl="0" indent="-342900">
              <a:buFont typeface="Arial" panose="020B0604020202020204" pitchFamily="34" charset="0"/>
              <a:buChar char="•"/>
            </a:pPr>
            <a:r>
              <a:rPr lang="en-US" sz="2400" dirty="0">
                <a:latin typeface="Georgia" panose="02040502050405020303" pitchFamily="18" charset="0"/>
              </a:rPr>
              <a:t>14 Browning Strikeforce trail cameras set at 7 wooded and 7 open sites</a:t>
            </a:r>
          </a:p>
          <a:p>
            <a:pPr>
              <a:lnSpc>
                <a:spcPct val="150000"/>
              </a:lnSpc>
            </a:pPr>
            <a:r>
              <a:rPr lang="en-US" sz="2400" dirty="0">
                <a:latin typeface="Georgia" panose="02040502050405020303" pitchFamily="18" charset="0"/>
              </a:rPr>
              <a:t>SITE DENSITY AND COVER</a:t>
            </a:r>
          </a:p>
          <a:p>
            <a:pPr marL="342900" lvl="0" indent="-342900">
              <a:buFont typeface="Arial" panose="020B0604020202020204" pitchFamily="34" charset="0"/>
              <a:buChar char="•"/>
            </a:pPr>
            <a:r>
              <a:rPr lang="en-US" sz="2400" dirty="0">
                <a:latin typeface="Georgia" panose="02040502050405020303" pitchFamily="18" charset="0"/>
              </a:rPr>
              <a:t>Measured woody shrubs and trees at </a:t>
            </a:r>
            <a:br>
              <a:rPr lang="en-US" sz="2400" dirty="0">
                <a:latin typeface="Georgia" panose="02040502050405020303" pitchFamily="18" charset="0"/>
              </a:rPr>
            </a:br>
            <a:r>
              <a:rPr lang="en-US" sz="2400" dirty="0">
                <a:latin typeface="Georgia" panose="02040502050405020303" pitchFamily="18" charset="0"/>
              </a:rPr>
              <a:t>breast height in centimeters, and </a:t>
            </a:r>
            <a:br>
              <a:rPr lang="en-US" sz="2400" dirty="0">
                <a:latin typeface="Georgia" panose="02040502050405020303" pitchFamily="18" charset="0"/>
              </a:rPr>
            </a:br>
            <a:r>
              <a:rPr lang="en-US" sz="2400" dirty="0">
                <a:latin typeface="Georgia" panose="02040502050405020303" pitchFamily="18" charset="0"/>
              </a:rPr>
              <a:t>considered any woody stem greater </a:t>
            </a:r>
            <a:br>
              <a:rPr lang="en-US" sz="2400" dirty="0">
                <a:latin typeface="Georgia" panose="02040502050405020303" pitchFamily="18" charset="0"/>
              </a:rPr>
            </a:br>
            <a:r>
              <a:rPr lang="en-US" sz="2400" dirty="0">
                <a:latin typeface="Georgia" panose="02040502050405020303" pitchFamily="18" charset="0"/>
              </a:rPr>
              <a:t>than 6 cm to be a tree</a:t>
            </a:r>
          </a:p>
          <a:p>
            <a:pPr marL="342900" lvl="0" indent="-342900">
              <a:buFont typeface="Arial" panose="020B0604020202020204" pitchFamily="34" charset="0"/>
              <a:buChar char="•"/>
            </a:pPr>
            <a:r>
              <a:rPr lang="en-US" sz="2400" dirty="0">
                <a:latin typeface="Georgia" panose="02040502050405020303" pitchFamily="18" charset="0"/>
              </a:rPr>
              <a:t>Used 2.5m x 2.5m quadrat method to </a:t>
            </a:r>
            <a:br>
              <a:rPr lang="en-US" sz="2400" dirty="0">
                <a:latin typeface="Georgia" panose="02040502050405020303" pitchFamily="18" charset="0"/>
              </a:rPr>
            </a:br>
            <a:r>
              <a:rPr lang="en-US" sz="2400" dirty="0">
                <a:latin typeface="Georgia" panose="02040502050405020303" pitchFamily="18" charset="0"/>
              </a:rPr>
              <a:t>estimate tree cover in meters</a:t>
            </a:r>
          </a:p>
          <a:p>
            <a:pPr>
              <a:lnSpc>
                <a:spcPct val="150000"/>
              </a:lnSpc>
            </a:pPr>
            <a:r>
              <a:rPr lang="en-US" sz="2400" dirty="0">
                <a:latin typeface="Georgia" panose="02040502050405020303" pitchFamily="18" charset="0"/>
              </a:rPr>
              <a:t>DOCUMENTING MAMMAL DATA</a:t>
            </a:r>
          </a:p>
          <a:p>
            <a:pPr marL="342900" lvl="0" indent="-342900">
              <a:buFont typeface="Arial" panose="020B0604020202020204" pitchFamily="34" charset="0"/>
              <a:buChar char="•"/>
            </a:pPr>
            <a:r>
              <a:rPr lang="en-US" sz="2400" dirty="0">
                <a:latin typeface="Georgia" panose="02040502050405020303" pitchFamily="18" charset="0"/>
              </a:rPr>
              <a:t>Documented by animal, date, time of </a:t>
            </a:r>
            <a:br>
              <a:rPr lang="en-US" sz="2400" dirty="0">
                <a:latin typeface="Georgia" panose="02040502050405020303" pitchFamily="18" charset="0"/>
              </a:rPr>
            </a:br>
            <a:r>
              <a:rPr lang="en-US" sz="2400" dirty="0">
                <a:latin typeface="Georgia" panose="02040502050405020303" pitchFamily="18" charset="0"/>
              </a:rPr>
              <a:t>sighting, time of day</a:t>
            </a:r>
            <a:r>
              <a:rPr lang="en-US" sz="2400" baseline="30000" dirty="0">
                <a:latin typeface="Georgia" panose="02040502050405020303" pitchFamily="18" charset="0"/>
              </a:rPr>
              <a:t>1</a:t>
            </a:r>
            <a:r>
              <a:rPr lang="en-US" sz="2400" dirty="0">
                <a:latin typeface="Georgia" panose="02040502050405020303" pitchFamily="18" charset="0"/>
              </a:rPr>
              <a:t>, and size of </a:t>
            </a:r>
            <a:br>
              <a:rPr lang="en-US" sz="2400" dirty="0">
                <a:latin typeface="Georgia" panose="02040502050405020303" pitchFamily="18" charset="0"/>
              </a:rPr>
            </a:br>
            <a:r>
              <a:rPr lang="en-US" sz="2400" dirty="0">
                <a:latin typeface="Georgia" panose="02040502050405020303" pitchFamily="18" charset="0"/>
              </a:rPr>
              <a:t>animal</a:t>
            </a:r>
            <a:r>
              <a:rPr lang="en-US" sz="2400" baseline="30000" dirty="0">
                <a:latin typeface="Georgia" panose="02040502050405020303" pitchFamily="18" charset="0"/>
              </a:rPr>
              <a:t>2</a:t>
            </a:r>
            <a:endParaRPr lang="en-US" sz="2400" dirty="0">
              <a:latin typeface="Georgia" panose="02040502050405020303" pitchFamily="18" charset="0"/>
            </a:endParaRPr>
          </a:p>
          <a:p>
            <a:pPr marL="342900" lvl="0" indent="-342900">
              <a:buFont typeface="Arial" panose="020B0604020202020204" pitchFamily="34" charset="0"/>
              <a:buChar char="•"/>
            </a:pPr>
            <a:r>
              <a:rPr lang="en-US" sz="2400" dirty="0">
                <a:latin typeface="Georgia" panose="02040502050405020303" pitchFamily="18" charset="0"/>
              </a:rPr>
              <a:t>Sightings of same animal type logged </a:t>
            </a:r>
            <a:br>
              <a:rPr lang="en-US" sz="2400" dirty="0">
                <a:latin typeface="Georgia" panose="02040502050405020303" pitchFamily="18" charset="0"/>
              </a:rPr>
            </a:br>
            <a:r>
              <a:rPr lang="en-US" sz="2400" dirty="0">
                <a:latin typeface="Georgia" panose="02040502050405020303" pitchFamily="18" charset="0"/>
              </a:rPr>
              <a:t>separately if they occurred outside of </a:t>
            </a:r>
            <a:br>
              <a:rPr lang="en-US" sz="2400" dirty="0">
                <a:latin typeface="Georgia" panose="02040502050405020303" pitchFamily="18" charset="0"/>
              </a:rPr>
            </a:br>
            <a:r>
              <a:rPr lang="en-US" sz="2400" dirty="0">
                <a:latin typeface="Georgia" panose="02040502050405020303" pitchFamily="18" charset="0"/>
              </a:rPr>
              <a:t>a 30-minute interval (</a:t>
            </a:r>
            <a:r>
              <a:rPr lang="en-US" sz="2400" dirty="0" err="1">
                <a:latin typeface="Georgia" panose="02040502050405020303" pitchFamily="18" charset="0"/>
              </a:rPr>
              <a:t>Karlin</a:t>
            </a:r>
            <a:r>
              <a:rPr lang="en-US" sz="2400" dirty="0">
                <a:latin typeface="Georgia" panose="02040502050405020303" pitchFamily="18" charset="0"/>
              </a:rPr>
              <a:t> &amp; de la </a:t>
            </a:r>
            <a:br>
              <a:rPr lang="en-US" sz="2400" dirty="0">
                <a:latin typeface="Georgia" panose="02040502050405020303" pitchFamily="18" charset="0"/>
              </a:rPr>
            </a:br>
            <a:r>
              <a:rPr lang="en-US" sz="2400" dirty="0">
                <a:latin typeface="Georgia" panose="02040502050405020303" pitchFamily="18" charset="0"/>
              </a:rPr>
              <a:t>Paz 2015; </a:t>
            </a:r>
            <a:r>
              <a:rPr lang="en-US" sz="2400" dirty="0" err="1">
                <a:latin typeface="Georgia" panose="02040502050405020303" pitchFamily="18" charset="0"/>
              </a:rPr>
              <a:t>Gompper</a:t>
            </a:r>
            <a:r>
              <a:rPr lang="en-US" sz="2400" dirty="0">
                <a:latin typeface="Georgia" panose="02040502050405020303" pitchFamily="18" charset="0"/>
              </a:rPr>
              <a:t> </a:t>
            </a:r>
            <a:r>
              <a:rPr lang="en-US" sz="2400" i="1" dirty="0">
                <a:latin typeface="Georgia" panose="02040502050405020303" pitchFamily="18" charset="0"/>
              </a:rPr>
              <a:t>et al.</a:t>
            </a:r>
            <a:r>
              <a:rPr lang="en-US" sz="2400" dirty="0">
                <a:latin typeface="Georgia" panose="02040502050405020303" pitchFamily="18" charset="0"/>
              </a:rPr>
              <a:t> 2006; </a:t>
            </a:r>
            <a:br>
              <a:rPr lang="en-US" sz="2400" dirty="0">
                <a:latin typeface="Georgia" panose="02040502050405020303" pitchFamily="18" charset="0"/>
              </a:rPr>
            </a:br>
            <a:r>
              <a:rPr lang="en-US" sz="2400" dirty="0">
                <a:latin typeface="Georgia" panose="02040502050405020303" pitchFamily="18" charset="0"/>
              </a:rPr>
              <a:t>Yasuda 2004; and others)</a:t>
            </a:r>
          </a:p>
          <a:p>
            <a:endParaRPr lang="en-US" sz="800" baseline="30000" dirty="0">
              <a:latin typeface="Georgia" panose="02040502050405020303" pitchFamily="18" charset="0"/>
            </a:endParaRPr>
          </a:p>
          <a:p>
            <a:r>
              <a:rPr lang="en-US" sz="2000" baseline="30000" dirty="0">
                <a:latin typeface="Georgia" panose="02040502050405020303" pitchFamily="18" charset="0"/>
              </a:rPr>
              <a:t>1</a:t>
            </a:r>
            <a:r>
              <a:rPr lang="en-US" sz="2000" dirty="0">
                <a:latin typeface="Georgia" panose="02040502050405020303" pitchFamily="18" charset="0"/>
              </a:rPr>
              <a:t>Time of day based on Christensen (2016). </a:t>
            </a:r>
            <a:br>
              <a:rPr lang="en-US" sz="2000" dirty="0">
                <a:latin typeface="Georgia" panose="02040502050405020303" pitchFamily="18" charset="0"/>
              </a:rPr>
            </a:br>
            <a:r>
              <a:rPr lang="en-US" sz="2000" baseline="30000" dirty="0">
                <a:latin typeface="Georgia" panose="02040502050405020303" pitchFamily="18" charset="0"/>
              </a:rPr>
              <a:t>2</a:t>
            </a:r>
            <a:r>
              <a:rPr lang="en-US" sz="2000" dirty="0">
                <a:latin typeface="Georgia" panose="02040502050405020303" pitchFamily="18" charset="0"/>
              </a:rPr>
              <a:t>Size of animal based on Bellis </a:t>
            </a:r>
            <a:r>
              <a:rPr lang="en-US" sz="2000" i="1" dirty="0">
                <a:latin typeface="Georgia" panose="02040502050405020303" pitchFamily="18" charset="0"/>
              </a:rPr>
              <a:t>et al</a:t>
            </a:r>
            <a:r>
              <a:rPr lang="en-US" sz="2000" dirty="0">
                <a:latin typeface="Georgia" panose="02040502050405020303" pitchFamily="18" charset="0"/>
              </a:rPr>
              <a:t>. (2013)</a:t>
            </a:r>
          </a:p>
        </p:txBody>
      </p:sp>
      <p:pic>
        <p:nvPicPr>
          <p:cNvPr id="10" name="Picture 9">
            <a:extLst>
              <a:ext uri="{FF2B5EF4-FFF2-40B4-BE49-F238E27FC236}">
                <a16:creationId xmlns:a16="http://schemas.microsoft.com/office/drawing/2014/main" id="{DCE6A833-4B41-40B0-9A95-580FA9D99B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2070" y="24390456"/>
            <a:ext cx="4664491" cy="4494920"/>
          </a:xfrm>
          <a:prstGeom prst="rect">
            <a:avLst/>
          </a:prstGeom>
        </p:spPr>
      </p:pic>
      <p:sp>
        <p:nvSpPr>
          <p:cNvPr id="14" name="TextBox 13">
            <a:extLst>
              <a:ext uri="{FF2B5EF4-FFF2-40B4-BE49-F238E27FC236}">
                <a16:creationId xmlns:a16="http://schemas.microsoft.com/office/drawing/2014/main" id="{2E7182F4-9944-4692-AD8B-8CD3DAF39285}"/>
              </a:ext>
            </a:extLst>
          </p:cNvPr>
          <p:cNvSpPr txBox="1"/>
          <p:nvPr/>
        </p:nvSpPr>
        <p:spPr>
          <a:xfrm>
            <a:off x="6452070" y="28909318"/>
            <a:ext cx="4664491" cy="1323439"/>
          </a:xfrm>
          <a:prstGeom prst="rect">
            <a:avLst/>
          </a:prstGeom>
          <a:noFill/>
        </p:spPr>
        <p:txBody>
          <a:bodyPr wrap="square" rtlCol="0">
            <a:spAutoFit/>
          </a:bodyPr>
          <a:lstStyle/>
          <a:p>
            <a:pPr algn="just"/>
            <a:r>
              <a:rPr lang="en-US" sz="2000" dirty="0">
                <a:latin typeface="Georgia" panose="02040502050405020303" pitchFamily="18" charset="0"/>
              </a:rPr>
              <a:t>FIGURE 1. Site map of camera sites in Colchester, VT. Note land-use patches include agricultural sites, a compost site, and a water treatment facility. </a:t>
            </a:r>
          </a:p>
        </p:txBody>
      </p:sp>
      <p:sp>
        <p:nvSpPr>
          <p:cNvPr id="19" name="TextBox 18">
            <a:extLst>
              <a:ext uri="{FF2B5EF4-FFF2-40B4-BE49-F238E27FC236}">
                <a16:creationId xmlns:a16="http://schemas.microsoft.com/office/drawing/2014/main" id="{BB618F33-4ACA-4186-9162-05EFC062F46D}"/>
              </a:ext>
            </a:extLst>
          </p:cNvPr>
          <p:cNvSpPr txBox="1"/>
          <p:nvPr/>
        </p:nvSpPr>
        <p:spPr>
          <a:xfrm>
            <a:off x="12149851" y="4563433"/>
            <a:ext cx="9795750" cy="821828"/>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Results</a:t>
            </a:r>
          </a:p>
        </p:txBody>
      </p:sp>
      <p:sp>
        <p:nvSpPr>
          <p:cNvPr id="21" name="Rectangle 20">
            <a:extLst>
              <a:ext uri="{FF2B5EF4-FFF2-40B4-BE49-F238E27FC236}">
                <a16:creationId xmlns:a16="http://schemas.microsoft.com/office/drawing/2014/main" id="{499DD4F7-5056-4ADA-B208-D830140DD0D2}"/>
              </a:ext>
            </a:extLst>
          </p:cNvPr>
          <p:cNvSpPr/>
          <p:nvPr/>
        </p:nvSpPr>
        <p:spPr>
          <a:xfrm>
            <a:off x="12005473" y="5497011"/>
            <a:ext cx="18058170" cy="6635431"/>
          </a:xfrm>
          <a:prstGeom prst="rect">
            <a:avLst/>
          </a:prstGeom>
          <a:solidFill>
            <a:schemeClr val="bg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E26594E-BD9B-4B95-B993-76D363233281}"/>
              </a:ext>
            </a:extLst>
          </p:cNvPr>
          <p:cNvSpPr txBox="1"/>
          <p:nvPr/>
        </p:nvSpPr>
        <p:spPr>
          <a:xfrm>
            <a:off x="12122089" y="10757554"/>
            <a:ext cx="17786946" cy="1200329"/>
          </a:xfrm>
          <a:prstGeom prst="rect">
            <a:avLst/>
          </a:prstGeom>
          <a:noFill/>
        </p:spPr>
        <p:txBody>
          <a:bodyPr wrap="square" rtlCol="0">
            <a:spAutoFit/>
          </a:bodyPr>
          <a:lstStyle/>
          <a:p>
            <a:r>
              <a:rPr lang="en-US" sz="2400" dirty="0">
                <a:latin typeface="Georgia" panose="02040502050405020303" pitchFamily="18" charset="0"/>
              </a:rPr>
              <a:t>				a.										b.</a:t>
            </a:r>
          </a:p>
          <a:p>
            <a:pPr algn="just"/>
            <a:r>
              <a:rPr lang="en-US" sz="2400" dirty="0">
                <a:latin typeface="Georgia" panose="02040502050405020303" pitchFamily="18" charset="0"/>
              </a:rPr>
              <a:t>FIGURE 2. (a) As site density, represented by DBH, increased, more species were sighted. (b) As cover increased, the amount of species sited increased. </a:t>
            </a:r>
          </a:p>
        </p:txBody>
      </p:sp>
      <p:sp>
        <p:nvSpPr>
          <p:cNvPr id="29" name="Rectangle 28">
            <a:extLst>
              <a:ext uri="{FF2B5EF4-FFF2-40B4-BE49-F238E27FC236}">
                <a16:creationId xmlns:a16="http://schemas.microsoft.com/office/drawing/2014/main" id="{6DDA8AE1-F890-4005-A1AD-69C6828A2C0D}"/>
              </a:ext>
            </a:extLst>
          </p:cNvPr>
          <p:cNvSpPr/>
          <p:nvPr/>
        </p:nvSpPr>
        <p:spPr>
          <a:xfrm>
            <a:off x="11963406" y="12246263"/>
            <a:ext cx="9053710" cy="8224995"/>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DF933C7-A296-4339-B0E7-CF43334A5CF8}"/>
              </a:ext>
            </a:extLst>
          </p:cNvPr>
          <p:cNvSpPr/>
          <p:nvPr/>
        </p:nvSpPr>
        <p:spPr>
          <a:xfrm>
            <a:off x="21124844" y="12246263"/>
            <a:ext cx="8944862" cy="822499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1" name="Chart 30">
            <a:extLst>
              <a:ext uri="{FF2B5EF4-FFF2-40B4-BE49-F238E27FC236}">
                <a16:creationId xmlns:a16="http://schemas.microsoft.com/office/drawing/2014/main" id="{CB761B03-9172-4AB8-BF1F-C0CAC80C030D}"/>
              </a:ext>
            </a:extLst>
          </p:cNvPr>
          <p:cNvGraphicFramePr>
            <a:graphicFrameLocks/>
          </p:cNvGraphicFramePr>
          <p:nvPr>
            <p:extLst>
              <p:ext uri="{D42A27DB-BD31-4B8C-83A1-F6EECF244321}">
                <p14:modId xmlns:p14="http://schemas.microsoft.com/office/powerpoint/2010/main" val="2759798675"/>
              </p:ext>
            </p:extLst>
          </p:nvPr>
        </p:nvGraphicFramePr>
        <p:xfrm>
          <a:off x="21407614" y="12353439"/>
          <a:ext cx="7872236" cy="6465445"/>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a:extLst>
              <a:ext uri="{FF2B5EF4-FFF2-40B4-BE49-F238E27FC236}">
                <a16:creationId xmlns:a16="http://schemas.microsoft.com/office/drawing/2014/main" id="{C368A85C-C3F2-4432-896E-8D8F86308ED8}"/>
              </a:ext>
            </a:extLst>
          </p:cNvPr>
          <p:cNvSpPr txBox="1"/>
          <p:nvPr/>
        </p:nvSpPr>
        <p:spPr>
          <a:xfrm>
            <a:off x="12239803" y="19221060"/>
            <a:ext cx="8553523" cy="1200329"/>
          </a:xfrm>
          <a:prstGeom prst="rect">
            <a:avLst/>
          </a:prstGeom>
          <a:noFill/>
        </p:spPr>
        <p:txBody>
          <a:bodyPr wrap="square" rtlCol="0">
            <a:spAutoFit/>
          </a:bodyPr>
          <a:lstStyle/>
          <a:p>
            <a:pPr algn="just"/>
            <a:r>
              <a:rPr lang="en-US" sz="2400" dirty="0">
                <a:latin typeface="Georgia" panose="02040502050405020303" pitchFamily="18" charset="0"/>
              </a:rPr>
              <a:t>FIGURE 3. Animals seen per habitat type, categorized by size. Animal size increased among open habitat types and decreased among wooded habitat types. </a:t>
            </a:r>
          </a:p>
        </p:txBody>
      </p:sp>
      <p:sp>
        <p:nvSpPr>
          <p:cNvPr id="35" name="TextBox 34">
            <a:extLst>
              <a:ext uri="{FF2B5EF4-FFF2-40B4-BE49-F238E27FC236}">
                <a16:creationId xmlns:a16="http://schemas.microsoft.com/office/drawing/2014/main" id="{E3D5FAF3-8C46-4606-A20C-A47381D0DF62}"/>
              </a:ext>
            </a:extLst>
          </p:cNvPr>
          <p:cNvSpPr txBox="1"/>
          <p:nvPr/>
        </p:nvSpPr>
        <p:spPr>
          <a:xfrm>
            <a:off x="21395444" y="18818885"/>
            <a:ext cx="8553523" cy="1569660"/>
          </a:xfrm>
          <a:prstGeom prst="rect">
            <a:avLst/>
          </a:prstGeom>
          <a:noFill/>
        </p:spPr>
        <p:txBody>
          <a:bodyPr wrap="square" rtlCol="0">
            <a:spAutoFit/>
          </a:bodyPr>
          <a:lstStyle/>
          <a:p>
            <a:pPr algn="just"/>
            <a:r>
              <a:rPr lang="en-US" sz="2400" dirty="0">
                <a:latin typeface="Georgia" panose="02040502050405020303" pitchFamily="18" charset="0"/>
              </a:rPr>
              <a:t>FIGURE 4. Sightings of most abundant species, categorized by time of day and habitat type. This visualization compiles activity patterns of animals in the Colchester area as documented.</a:t>
            </a:r>
          </a:p>
        </p:txBody>
      </p:sp>
      <p:sp>
        <p:nvSpPr>
          <p:cNvPr id="36" name="Rectangle 35">
            <a:extLst>
              <a:ext uri="{FF2B5EF4-FFF2-40B4-BE49-F238E27FC236}">
                <a16:creationId xmlns:a16="http://schemas.microsoft.com/office/drawing/2014/main" id="{B3A0159D-6D46-4E21-90DE-5C28F3DC0ED4}"/>
              </a:ext>
            </a:extLst>
          </p:cNvPr>
          <p:cNvSpPr/>
          <p:nvPr/>
        </p:nvSpPr>
        <p:spPr>
          <a:xfrm>
            <a:off x="11651758" y="21019454"/>
            <a:ext cx="18758883" cy="9620967"/>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F7CDBBC-2829-408D-B1E8-11CA9FCB15F6}"/>
              </a:ext>
            </a:extLst>
          </p:cNvPr>
          <p:cNvSpPr txBox="1"/>
          <p:nvPr/>
        </p:nvSpPr>
        <p:spPr>
          <a:xfrm>
            <a:off x="12005473" y="21090916"/>
            <a:ext cx="15859664" cy="821828"/>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Gallery</a:t>
            </a:r>
          </a:p>
        </p:txBody>
      </p:sp>
      <p:pic>
        <p:nvPicPr>
          <p:cNvPr id="41" name="Picture 40">
            <a:extLst>
              <a:ext uri="{FF2B5EF4-FFF2-40B4-BE49-F238E27FC236}">
                <a16:creationId xmlns:a16="http://schemas.microsoft.com/office/drawing/2014/main" id="{088F2731-7FFE-47BF-8F03-5E3C6E0582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75733" y="24779443"/>
            <a:ext cx="4887027" cy="2748953"/>
          </a:xfrm>
          <a:prstGeom prst="rect">
            <a:avLst/>
          </a:prstGeom>
        </p:spPr>
      </p:pic>
      <p:pic>
        <p:nvPicPr>
          <p:cNvPr id="43" name="Picture 42">
            <a:extLst>
              <a:ext uri="{FF2B5EF4-FFF2-40B4-BE49-F238E27FC236}">
                <a16:creationId xmlns:a16="http://schemas.microsoft.com/office/drawing/2014/main" id="{43460903-F02C-4D44-B5DC-1A5D5F2E4E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63328" y="21984206"/>
            <a:ext cx="4866699" cy="2737519"/>
          </a:xfrm>
          <a:prstGeom prst="rect">
            <a:avLst/>
          </a:prstGeom>
        </p:spPr>
      </p:pic>
      <p:pic>
        <p:nvPicPr>
          <p:cNvPr id="45" name="Picture 44">
            <a:extLst>
              <a:ext uri="{FF2B5EF4-FFF2-40B4-BE49-F238E27FC236}">
                <a16:creationId xmlns:a16="http://schemas.microsoft.com/office/drawing/2014/main" id="{ACB06C7D-825E-4911-9BD0-7E5413A99F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30595" y="21984206"/>
            <a:ext cx="4840568" cy="2737519"/>
          </a:xfrm>
          <a:prstGeom prst="rect">
            <a:avLst/>
          </a:prstGeom>
        </p:spPr>
      </p:pic>
      <p:pic>
        <p:nvPicPr>
          <p:cNvPr id="47" name="Picture 46">
            <a:extLst>
              <a:ext uri="{FF2B5EF4-FFF2-40B4-BE49-F238E27FC236}">
                <a16:creationId xmlns:a16="http://schemas.microsoft.com/office/drawing/2014/main" id="{FF678396-386A-4AFE-B16F-5BE0B5E157D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206265" y="24778362"/>
            <a:ext cx="4864898" cy="2743200"/>
          </a:xfrm>
          <a:prstGeom prst="rect">
            <a:avLst/>
          </a:prstGeom>
        </p:spPr>
      </p:pic>
      <p:pic>
        <p:nvPicPr>
          <p:cNvPr id="49" name="Picture 48">
            <a:extLst>
              <a:ext uri="{FF2B5EF4-FFF2-40B4-BE49-F238E27FC236}">
                <a16:creationId xmlns:a16="http://schemas.microsoft.com/office/drawing/2014/main" id="{748A68AC-76C0-4FDA-AB26-8EDA3359EC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880697" y="27606769"/>
            <a:ext cx="4831963" cy="2737519"/>
          </a:xfrm>
          <a:prstGeom prst="rect">
            <a:avLst/>
          </a:prstGeom>
        </p:spPr>
      </p:pic>
      <p:pic>
        <p:nvPicPr>
          <p:cNvPr id="53" name="Picture 52">
            <a:extLst>
              <a:ext uri="{FF2B5EF4-FFF2-40B4-BE49-F238E27FC236}">
                <a16:creationId xmlns:a16="http://schemas.microsoft.com/office/drawing/2014/main" id="{BB5BAC96-34FB-4870-8CC8-D151D755C21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80697" y="24784043"/>
            <a:ext cx="4831963" cy="2737519"/>
          </a:xfrm>
          <a:prstGeom prst="rect">
            <a:avLst/>
          </a:prstGeom>
        </p:spPr>
      </p:pic>
      <p:pic>
        <p:nvPicPr>
          <p:cNvPr id="55" name="Picture 54">
            <a:extLst>
              <a:ext uri="{FF2B5EF4-FFF2-40B4-BE49-F238E27FC236}">
                <a16:creationId xmlns:a16="http://schemas.microsoft.com/office/drawing/2014/main" id="{0BDDFF88-B0F6-4AC9-8FF5-773A86D130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200314" y="27587343"/>
            <a:ext cx="4876799" cy="2743200"/>
          </a:xfrm>
          <a:prstGeom prst="rect">
            <a:avLst/>
          </a:prstGeom>
        </p:spPr>
      </p:pic>
      <p:pic>
        <p:nvPicPr>
          <p:cNvPr id="59" name="Picture 58">
            <a:extLst>
              <a:ext uri="{FF2B5EF4-FFF2-40B4-BE49-F238E27FC236}">
                <a16:creationId xmlns:a16="http://schemas.microsoft.com/office/drawing/2014/main" id="{D83DFDDC-59C4-46E0-A211-1E582BB398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475733" y="27606768"/>
            <a:ext cx="4866702" cy="2737520"/>
          </a:xfrm>
          <a:prstGeom prst="rect">
            <a:avLst/>
          </a:prstGeom>
        </p:spPr>
      </p:pic>
      <p:sp>
        <p:nvSpPr>
          <p:cNvPr id="60" name="Rectangle 59">
            <a:extLst>
              <a:ext uri="{FF2B5EF4-FFF2-40B4-BE49-F238E27FC236}">
                <a16:creationId xmlns:a16="http://schemas.microsoft.com/office/drawing/2014/main" id="{38503338-3BF7-446F-BFBC-416D331D55EC}"/>
              </a:ext>
            </a:extLst>
          </p:cNvPr>
          <p:cNvSpPr/>
          <p:nvPr/>
        </p:nvSpPr>
        <p:spPr>
          <a:xfrm>
            <a:off x="30613262" y="4427620"/>
            <a:ext cx="11029905" cy="12744861"/>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Georgia" panose="02040502050405020303" pitchFamily="18" charset="0"/>
            </a:endParaRPr>
          </a:p>
        </p:txBody>
      </p:sp>
      <p:sp>
        <p:nvSpPr>
          <p:cNvPr id="61" name="Rectangle 60">
            <a:extLst>
              <a:ext uri="{FF2B5EF4-FFF2-40B4-BE49-F238E27FC236}">
                <a16:creationId xmlns:a16="http://schemas.microsoft.com/office/drawing/2014/main" id="{B7C0BB04-E6F8-4847-89CA-F330CB82EFC0}"/>
              </a:ext>
            </a:extLst>
          </p:cNvPr>
          <p:cNvSpPr/>
          <p:nvPr/>
        </p:nvSpPr>
        <p:spPr>
          <a:xfrm>
            <a:off x="30613262" y="17364916"/>
            <a:ext cx="11029905" cy="3437683"/>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Georgia" panose="02040502050405020303" pitchFamily="18" charset="0"/>
            </a:endParaRPr>
          </a:p>
        </p:txBody>
      </p:sp>
      <p:sp>
        <p:nvSpPr>
          <p:cNvPr id="62" name="TextBox 61">
            <a:extLst>
              <a:ext uri="{FF2B5EF4-FFF2-40B4-BE49-F238E27FC236}">
                <a16:creationId xmlns:a16="http://schemas.microsoft.com/office/drawing/2014/main" id="{4BD778BF-3C9E-44F7-9E3A-48E806672907}"/>
              </a:ext>
            </a:extLst>
          </p:cNvPr>
          <p:cNvSpPr txBox="1"/>
          <p:nvPr/>
        </p:nvSpPr>
        <p:spPr>
          <a:xfrm>
            <a:off x="30959741" y="17498707"/>
            <a:ext cx="10307564" cy="3170099"/>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Acknowledgements</a:t>
            </a:r>
          </a:p>
          <a:p>
            <a:pPr algn="just"/>
            <a:r>
              <a:rPr lang="en-US" sz="2400" dirty="0">
                <a:latin typeface="Georgia" panose="02040502050405020303" pitchFamily="18" charset="0"/>
              </a:rPr>
              <a:t>I would like to thank the Saint Michael’s College Vice President of Academic Affairs, Karen Talentino, for providing the opportunity to do research, and the Board of Trustees for providing funding. Thanks also to the Hartnett Fellowship for providing funding. I would additionally like to thank Professor Peter Hope for his guidance and expertise on plant identification. </a:t>
            </a:r>
          </a:p>
        </p:txBody>
      </p:sp>
      <p:sp>
        <p:nvSpPr>
          <p:cNvPr id="63" name="Rectangle 62">
            <a:extLst>
              <a:ext uri="{FF2B5EF4-FFF2-40B4-BE49-F238E27FC236}">
                <a16:creationId xmlns:a16="http://schemas.microsoft.com/office/drawing/2014/main" id="{195D5BD4-8CF8-4127-BEC0-9F216F4063A3}"/>
              </a:ext>
            </a:extLst>
          </p:cNvPr>
          <p:cNvSpPr/>
          <p:nvPr/>
        </p:nvSpPr>
        <p:spPr>
          <a:xfrm>
            <a:off x="30613262" y="20970463"/>
            <a:ext cx="11029905" cy="9669959"/>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Georgia" panose="02040502050405020303" pitchFamily="18" charset="0"/>
            </a:endParaRPr>
          </a:p>
        </p:txBody>
      </p:sp>
      <p:sp>
        <p:nvSpPr>
          <p:cNvPr id="65" name="TextBox 64">
            <a:extLst>
              <a:ext uri="{FF2B5EF4-FFF2-40B4-BE49-F238E27FC236}">
                <a16:creationId xmlns:a16="http://schemas.microsoft.com/office/drawing/2014/main" id="{B758E2C2-8B73-4183-88A6-E713A8DEB7AC}"/>
              </a:ext>
            </a:extLst>
          </p:cNvPr>
          <p:cNvSpPr txBox="1"/>
          <p:nvPr/>
        </p:nvSpPr>
        <p:spPr>
          <a:xfrm>
            <a:off x="30959741" y="21090916"/>
            <a:ext cx="10307564" cy="9756517"/>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Literature Cited</a:t>
            </a:r>
          </a:p>
          <a:p>
            <a:pPr indent="-457200"/>
            <a:r>
              <a:rPr lang="en-US" sz="2150" dirty="0">
                <a:latin typeface="Georgia" panose="02040502050405020303" pitchFamily="18" charset="0"/>
              </a:rPr>
              <a:t>Beier, P., &amp; McCullough, D. R. 1990. Factors influencing white-tailed deer activity </a:t>
            </a:r>
          </a:p>
          <a:p>
            <a:pPr indent="-457200"/>
            <a:r>
              <a:rPr lang="en-US" sz="2150" dirty="0">
                <a:latin typeface="Georgia" panose="02040502050405020303" pitchFamily="18" charset="0"/>
              </a:rPr>
              <a:t>	patterns and habitat use. </a:t>
            </a:r>
            <a:r>
              <a:rPr lang="en-US" sz="2150" i="1" dirty="0">
                <a:latin typeface="Georgia" panose="02040502050405020303" pitchFamily="18" charset="0"/>
              </a:rPr>
              <a:t>Wildlife Monographs, 109</a:t>
            </a:r>
            <a:r>
              <a:rPr lang="en-US" sz="2150" dirty="0">
                <a:latin typeface="Georgia" panose="02040502050405020303" pitchFamily="18" charset="0"/>
              </a:rPr>
              <a:t>: 3-51.</a:t>
            </a:r>
          </a:p>
          <a:p>
            <a:pPr indent="-457200"/>
            <a:r>
              <a:rPr lang="en-US" sz="2150" dirty="0">
                <a:latin typeface="Georgia" panose="02040502050405020303" pitchFamily="18" charset="0"/>
              </a:rPr>
              <a:t>Bellis, M. A., Griffin, C. R., Warren, P., &amp; Jackson, S. D. 2013. Utilizing a multi-	technique, multi-taxa approach to monitoring wildlife passageways in 	southern Vermont. </a:t>
            </a:r>
            <a:r>
              <a:rPr lang="en-US" sz="2150" i="1" dirty="0" err="1">
                <a:latin typeface="Georgia" panose="02040502050405020303" pitchFamily="18" charset="0"/>
              </a:rPr>
              <a:t>Oecologia</a:t>
            </a:r>
            <a:r>
              <a:rPr lang="en-US" sz="2150" i="1" dirty="0">
                <a:latin typeface="Georgia" panose="02040502050405020303" pitchFamily="18" charset="0"/>
              </a:rPr>
              <a:t> Archives, 17</a:t>
            </a:r>
            <a:r>
              <a:rPr lang="en-US" sz="2150" dirty="0">
                <a:latin typeface="Georgia" panose="02040502050405020303" pitchFamily="18" charset="0"/>
              </a:rPr>
              <a:t>(1): 111-128.</a:t>
            </a:r>
          </a:p>
          <a:p>
            <a:pPr indent="-457200"/>
            <a:r>
              <a:rPr lang="en-US" sz="2150" dirty="0">
                <a:latin typeface="Georgia" panose="02040502050405020303" pitchFamily="18" charset="0"/>
              </a:rPr>
              <a:t>Christensen, D. R. 2016. A simple approach to collecting useful wildlife data using 	remote camera-traps in undergraduate biology courses. </a:t>
            </a:r>
            <a:r>
              <a:rPr lang="en-US" sz="2150" i="1" dirty="0" err="1">
                <a:latin typeface="Georgia" panose="02040502050405020303" pitchFamily="18" charset="0"/>
              </a:rPr>
              <a:t>Bioscene</a:t>
            </a:r>
            <a:r>
              <a:rPr lang="en-US" sz="2150" i="1" dirty="0">
                <a:latin typeface="Georgia" panose="02040502050405020303" pitchFamily="18" charset="0"/>
              </a:rPr>
              <a:t>: Journal 	of College Biology Teaching, 42</a:t>
            </a:r>
            <a:r>
              <a:rPr lang="en-US" sz="2150" dirty="0">
                <a:latin typeface="Georgia" panose="02040502050405020303" pitchFamily="18" charset="0"/>
              </a:rPr>
              <a:t>(1): 25-31. </a:t>
            </a:r>
          </a:p>
          <a:p>
            <a:pPr indent="-457200"/>
            <a:r>
              <a:rPr lang="en-US" sz="2150" dirty="0">
                <a:latin typeface="Georgia" panose="02040502050405020303" pitchFamily="18" charset="0"/>
              </a:rPr>
              <a:t>Fahrig, L. 2007. Non-optimal animal movement in human-altered landscapes. 	</a:t>
            </a:r>
            <a:r>
              <a:rPr lang="en-US" sz="2150" i="1" dirty="0">
                <a:latin typeface="Georgia" panose="02040502050405020303" pitchFamily="18" charset="0"/>
              </a:rPr>
              <a:t>Functional Ecology, 21</a:t>
            </a:r>
            <a:r>
              <a:rPr lang="en-US" sz="2150" dirty="0">
                <a:latin typeface="Georgia" panose="02040502050405020303" pitchFamily="18" charset="0"/>
              </a:rPr>
              <a:t>(6): 1003-1015.</a:t>
            </a:r>
          </a:p>
          <a:p>
            <a:pPr indent="-457200"/>
            <a:r>
              <a:rPr lang="en-US" sz="2150" dirty="0" err="1">
                <a:latin typeface="Georgia" panose="02040502050405020303" pitchFamily="18" charset="0"/>
              </a:rPr>
              <a:t>Gompper</a:t>
            </a:r>
            <a:r>
              <a:rPr lang="en-US" sz="2150" dirty="0">
                <a:latin typeface="Georgia" panose="02040502050405020303" pitchFamily="18" charset="0"/>
              </a:rPr>
              <a:t>, M. E., Kays, R. W., Ray, J. C., </a:t>
            </a:r>
            <a:r>
              <a:rPr lang="en-US" sz="2150" dirty="0" err="1">
                <a:latin typeface="Georgia" panose="02040502050405020303" pitchFamily="18" charset="0"/>
              </a:rPr>
              <a:t>Lapoint</a:t>
            </a:r>
            <a:r>
              <a:rPr lang="en-US" sz="2150" dirty="0">
                <a:latin typeface="Georgia" panose="02040502050405020303" pitchFamily="18" charset="0"/>
              </a:rPr>
              <a:t>, S. D., </a:t>
            </a:r>
            <a:r>
              <a:rPr lang="en-US" sz="2150" dirty="0" err="1">
                <a:latin typeface="Georgia" panose="02040502050405020303" pitchFamily="18" charset="0"/>
              </a:rPr>
              <a:t>Bogan</a:t>
            </a:r>
            <a:r>
              <a:rPr lang="en-US" sz="2150" dirty="0">
                <a:latin typeface="Georgia" panose="02040502050405020303" pitchFamily="18" charset="0"/>
              </a:rPr>
              <a:t>, D. A., &amp; </a:t>
            </a:r>
            <a:r>
              <a:rPr lang="en-US" sz="2150" dirty="0" err="1">
                <a:latin typeface="Georgia" panose="02040502050405020303" pitchFamily="18" charset="0"/>
              </a:rPr>
              <a:t>Cryan</a:t>
            </a:r>
            <a:r>
              <a:rPr lang="en-US" sz="2150" dirty="0">
                <a:latin typeface="Georgia" panose="02040502050405020303" pitchFamily="18" charset="0"/>
              </a:rPr>
              <a:t>, J. 	R. 2006. A comparison of noninvasive techniques to survey carnivore 	communities in northeastern North America. </a:t>
            </a:r>
            <a:r>
              <a:rPr lang="en-US" sz="2150" i="1" dirty="0">
                <a:latin typeface="Georgia" panose="02040502050405020303" pitchFamily="18" charset="0"/>
              </a:rPr>
              <a:t>Wildlife Society Bulletin, 	34</a:t>
            </a:r>
            <a:r>
              <a:rPr lang="en-US" sz="2150" dirty="0">
                <a:latin typeface="Georgia" panose="02040502050405020303" pitchFamily="18" charset="0"/>
              </a:rPr>
              <a:t>(4): 1142-1152. </a:t>
            </a:r>
          </a:p>
          <a:p>
            <a:pPr indent="-457200"/>
            <a:r>
              <a:rPr lang="en-US" sz="2150" dirty="0" err="1">
                <a:latin typeface="Georgia" panose="02040502050405020303" pitchFamily="18" charset="0"/>
              </a:rPr>
              <a:t>Karlin</a:t>
            </a:r>
            <a:r>
              <a:rPr lang="en-US" sz="2150" dirty="0">
                <a:latin typeface="Georgia" panose="02040502050405020303" pitchFamily="18" charset="0"/>
              </a:rPr>
              <a:t>, M., &amp; de la Paz, G. 2015. Using camera-trap technology to improve 	undergraduate education and citizen-science contributions in wildlife 	research</a:t>
            </a:r>
            <a:r>
              <a:rPr lang="en-US" sz="2150" i="1" dirty="0">
                <a:latin typeface="Georgia" panose="02040502050405020303" pitchFamily="18" charset="0"/>
              </a:rPr>
              <a:t>.</a:t>
            </a:r>
            <a:r>
              <a:rPr lang="en-US" sz="2150" dirty="0">
                <a:latin typeface="Georgia" panose="02040502050405020303" pitchFamily="18" charset="0"/>
              </a:rPr>
              <a:t> </a:t>
            </a:r>
            <a:r>
              <a:rPr lang="en-US" sz="2150" i="1" dirty="0">
                <a:latin typeface="Georgia" panose="02040502050405020303" pitchFamily="18" charset="0"/>
              </a:rPr>
              <a:t>The Southwestern Naturalist, 60</a:t>
            </a:r>
            <a:r>
              <a:rPr lang="en-US" sz="2150" dirty="0">
                <a:latin typeface="Georgia" panose="02040502050405020303" pitchFamily="18" charset="0"/>
              </a:rPr>
              <a:t>(2-3): 171-179.</a:t>
            </a:r>
          </a:p>
          <a:p>
            <a:pPr indent="-457200"/>
            <a:r>
              <a:rPr lang="en-US" sz="2150" dirty="0">
                <a:latin typeface="Georgia" panose="02040502050405020303" pitchFamily="18" charset="0"/>
              </a:rPr>
              <a:t>Moruzzi, T. L., Fuller, T. K., </a:t>
            </a:r>
            <a:r>
              <a:rPr lang="en-US" sz="2150" dirty="0" err="1">
                <a:latin typeface="Georgia" panose="02040502050405020303" pitchFamily="18" charset="0"/>
              </a:rPr>
              <a:t>DeGraaf</a:t>
            </a:r>
            <a:r>
              <a:rPr lang="en-US" sz="2150" dirty="0">
                <a:latin typeface="Georgia" panose="02040502050405020303" pitchFamily="18" charset="0"/>
              </a:rPr>
              <a:t>, R. M., Brooks, R. T., &amp; Li, W. 2002. 	Assessing remotely triggered cameras for surveying carnivore distribution. 	</a:t>
            </a:r>
            <a:r>
              <a:rPr lang="en-US" sz="2150" i="1" dirty="0">
                <a:latin typeface="Georgia" panose="02040502050405020303" pitchFamily="18" charset="0"/>
              </a:rPr>
              <a:t>Wildlife Society Bulletin, 30</a:t>
            </a:r>
            <a:r>
              <a:rPr lang="en-US" sz="2150" dirty="0">
                <a:latin typeface="Georgia" panose="02040502050405020303" pitchFamily="18" charset="0"/>
              </a:rPr>
              <a:t>(2): 380-386.</a:t>
            </a:r>
          </a:p>
          <a:p>
            <a:pPr indent="-457200"/>
            <a:r>
              <a:rPr lang="en-US" sz="2150" dirty="0">
                <a:latin typeface="Georgia" panose="02040502050405020303" pitchFamily="18" charset="0"/>
              </a:rPr>
              <a:t>Person, D. K., &amp; </a:t>
            </a:r>
            <a:r>
              <a:rPr lang="en-US" sz="2150" dirty="0" err="1">
                <a:latin typeface="Georgia" panose="02040502050405020303" pitchFamily="18" charset="0"/>
              </a:rPr>
              <a:t>Hirth</a:t>
            </a:r>
            <a:r>
              <a:rPr lang="en-US" sz="2150" dirty="0">
                <a:latin typeface="Georgia" panose="02040502050405020303" pitchFamily="18" charset="0"/>
              </a:rPr>
              <a:t>, D. H. 1986. Home range and habitat use of coyotes in a 	farm region of Vermont. </a:t>
            </a:r>
            <a:r>
              <a:rPr lang="en-US" sz="2150" i="1" dirty="0">
                <a:latin typeface="Georgia" panose="02040502050405020303" pitchFamily="18" charset="0"/>
              </a:rPr>
              <a:t>The Journal of Wildlife Management, 55</a:t>
            </a:r>
            <a:r>
              <a:rPr lang="en-US" sz="2150" dirty="0">
                <a:latin typeface="Georgia" panose="02040502050405020303" pitchFamily="18" charset="0"/>
              </a:rPr>
              <a:t>(3): 433-	441.</a:t>
            </a:r>
          </a:p>
          <a:p>
            <a:pPr indent="-457200"/>
            <a:r>
              <a:rPr lang="en-US" sz="2150" dirty="0">
                <a:latin typeface="Georgia" panose="02040502050405020303" pitchFamily="18" charset="0"/>
              </a:rPr>
              <a:t>Yasuda, M. 2004. Monitoring diversity and abundance of mammals with camera 	traps: A case study on Mount Tsukuba, central Japan. </a:t>
            </a:r>
            <a:r>
              <a:rPr lang="en-US" sz="2150" i="1" dirty="0">
                <a:latin typeface="Georgia" panose="02040502050405020303" pitchFamily="18" charset="0"/>
              </a:rPr>
              <a:t>Mammal Study, 29</a:t>
            </a:r>
            <a:r>
              <a:rPr lang="en-US" sz="2150" dirty="0">
                <a:latin typeface="Georgia" panose="02040502050405020303" pitchFamily="18" charset="0"/>
              </a:rPr>
              <a:t>: 	37-46.</a:t>
            </a:r>
          </a:p>
        </p:txBody>
      </p:sp>
      <p:sp>
        <p:nvSpPr>
          <p:cNvPr id="66" name="Rectangle 65">
            <a:extLst>
              <a:ext uri="{FF2B5EF4-FFF2-40B4-BE49-F238E27FC236}">
                <a16:creationId xmlns:a16="http://schemas.microsoft.com/office/drawing/2014/main" id="{DBEDFCCD-3E8E-49D2-AABA-63A3E2871B3B}"/>
              </a:ext>
            </a:extLst>
          </p:cNvPr>
          <p:cNvSpPr/>
          <p:nvPr/>
        </p:nvSpPr>
        <p:spPr>
          <a:xfrm>
            <a:off x="444996" y="13259035"/>
            <a:ext cx="11030922" cy="7094094"/>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1" dirty="0">
              <a:solidFill>
                <a:schemeClr val="tx1"/>
              </a:solidFill>
              <a:latin typeface="Georgia" panose="02040502050405020303" pitchFamily="18" charset="0"/>
            </a:endParaRPr>
          </a:p>
        </p:txBody>
      </p:sp>
      <p:sp>
        <p:nvSpPr>
          <p:cNvPr id="67" name="TextBox 66">
            <a:extLst>
              <a:ext uri="{FF2B5EF4-FFF2-40B4-BE49-F238E27FC236}">
                <a16:creationId xmlns:a16="http://schemas.microsoft.com/office/drawing/2014/main" id="{9F16FEF4-8A10-4359-BF4F-F3473692900A}"/>
              </a:ext>
            </a:extLst>
          </p:cNvPr>
          <p:cNvSpPr txBox="1"/>
          <p:nvPr/>
        </p:nvSpPr>
        <p:spPr>
          <a:xfrm>
            <a:off x="795095" y="13398717"/>
            <a:ext cx="10321466" cy="6678751"/>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Introduction</a:t>
            </a:r>
          </a:p>
          <a:p>
            <a:pPr>
              <a:lnSpc>
                <a:spcPct val="150000"/>
              </a:lnSpc>
            </a:pPr>
            <a:r>
              <a:rPr lang="en-US" sz="2400" dirty="0">
                <a:latin typeface="Georgia" panose="02040502050405020303" pitchFamily="18" charset="0"/>
              </a:rPr>
              <a:t>BACKGROUND</a:t>
            </a:r>
          </a:p>
          <a:p>
            <a:pPr marL="457200" indent="-457200" algn="just">
              <a:buFont typeface="Arial" panose="020B0604020202020204" pitchFamily="34" charset="0"/>
              <a:buChar char="•"/>
            </a:pPr>
            <a:r>
              <a:rPr lang="en-US" sz="2400" dirty="0">
                <a:latin typeface="Georgia" panose="02040502050405020303" pitchFamily="18" charset="0"/>
              </a:rPr>
              <a:t>Patchy environments are linked by woody movement corridors.</a:t>
            </a:r>
          </a:p>
          <a:p>
            <a:pPr marL="457200" indent="-457200" algn="just">
              <a:buFont typeface="Arial" panose="020B0604020202020204" pitchFamily="34" charset="0"/>
              <a:buChar char="•"/>
            </a:pPr>
            <a:r>
              <a:rPr lang="en-US" sz="2400" dirty="0">
                <a:latin typeface="Georgia" panose="02040502050405020303" pitchFamily="18" charset="0"/>
              </a:rPr>
              <a:t>Animals will alter paths based on species-specific needs for cover. As cover decreases, the movement paths tend to follow straight lines (Fahrig 2007), increasing the likelihood of animal sightings. </a:t>
            </a:r>
          </a:p>
          <a:p>
            <a:pPr marL="457200" indent="-457200" algn="just">
              <a:buFont typeface="Arial" panose="020B0604020202020204" pitchFamily="34" charset="0"/>
              <a:buChar char="•"/>
            </a:pPr>
            <a:r>
              <a:rPr lang="en-US" sz="2400" dirty="0">
                <a:latin typeface="Georgia" panose="02040502050405020303" pitchFamily="18" charset="0"/>
              </a:rPr>
              <a:t>Species’ presence is directly influenced by proximity to forest edges and orientation within ecosystem (Moruzzi </a:t>
            </a:r>
            <a:r>
              <a:rPr lang="en-US" sz="2400" i="1" dirty="0">
                <a:latin typeface="Georgia" panose="02040502050405020303" pitchFamily="18" charset="0"/>
              </a:rPr>
              <a:t>et al. </a:t>
            </a:r>
            <a:r>
              <a:rPr lang="en-US" sz="2400" dirty="0">
                <a:latin typeface="Georgia" panose="02040502050405020303" pitchFamily="18" charset="0"/>
              </a:rPr>
              <a:t>2002).</a:t>
            </a:r>
          </a:p>
          <a:p>
            <a:pPr marL="457200" indent="-457200" algn="just">
              <a:buFont typeface="Arial" panose="020B0604020202020204" pitchFamily="34" charset="0"/>
              <a:buChar char="•"/>
            </a:pPr>
            <a:r>
              <a:rPr lang="en-US" sz="2400" dirty="0">
                <a:latin typeface="Georgia" panose="02040502050405020303" pitchFamily="18" charset="0"/>
              </a:rPr>
              <a:t>If we can understand how habitat type affects species composition and distribution, then we can begin to understand how altering landscapes through restoration will affect local fauna.</a:t>
            </a:r>
          </a:p>
          <a:p>
            <a:pPr>
              <a:lnSpc>
                <a:spcPct val="200000"/>
              </a:lnSpc>
            </a:pPr>
            <a:r>
              <a:rPr lang="en-US" sz="2400" dirty="0">
                <a:latin typeface="Georgia" panose="02040502050405020303" pitchFamily="18" charset="0"/>
              </a:rPr>
              <a:t>MAIN QUESTIONS</a:t>
            </a:r>
          </a:p>
          <a:p>
            <a:pPr marL="457200" indent="-457200">
              <a:buFont typeface="+mj-lt"/>
              <a:buAutoNum type="arabicPeriod"/>
            </a:pPr>
            <a:r>
              <a:rPr lang="en-US" sz="2400" dirty="0">
                <a:latin typeface="Georgia" panose="02040502050405020303" pitchFamily="18" charset="0"/>
              </a:rPr>
              <a:t>Does tree density and canopy cover affect species richness?</a:t>
            </a:r>
          </a:p>
          <a:p>
            <a:pPr marL="457200" indent="-457200" algn="just">
              <a:buFont typeface="+mj-lt"/>
              <a:buAutoNum type="arabicPeriod"/>
            </a:pPr>
            <a:r>
              <a:rPr lang="en-US" sz="2400" dirty="0">
                <a:latin typeface="Georgia" panose="02040502050405020303" pitchFamily="18" charset="0"/>
              </a:rPr>
              <a:t>Do animals of different sizes frequent one habitat type over another?</a:t>
            </a:r>
          </a:p>
          <a:p>
            <a:pPr marL="457200" indent="-457200" algn="just">
              <a:buFont typeface="+mj-lt"/>
              <a:buAutoNum type="arabicPeriod"/>
            </a:pPr>
            <a:r>
              <a:rPr lang="en-US" sz="2400" dirty="0">
                <a:latin typeface="Georgia" panose="02040502050405020303" pitchFamily="18" charset="0"/>
              </a:rPr>
              <a:t>How does habitat type impact the diel distribution of animal sightings?</a:t>
            </a:r>
          </a:p>
        </p:txBody>
      </p:sp>
      <p:sp>
        <p:nvSpPr>
          <p:cNvPr id="40" name="TextBox 39">
            <a:extLst>
              <a:ext uri="{FF2B5EF4-FFF2-40B4-BE49-F238E27FC236}">
                <a16:creationId xmlns:a16="http://schemas.microsoft.com/office/drawing/2014/main" id="{D149CA27-0858-468A-BDB6-816A06F7819F}"/>
              </a:ext>
            </a:extLst>
          </p:cNvPr>
          <p:cNvSpPr txBox="1"/>
          <p:nvPr/>
        </p:nvSpPr>
        <p:spPr>
          <a:xfrm>
            <a:off x="30959742" y="4602238"/>
            <a:ext cx="10307563" cy="12588061"/>
          </a:xfrm>
          <a:prstGeom prst="rect">
            <a:avLst/>
          </a:prstGeom>
          <a:noFill/>
        </p:spPr>
        <p:txBody>
          <a:bodyPr wrap="square" rtlCol="0">
            <a:spAutoFit/>
          </a:bodyPr>
          <a:lstStyle/>
          <a:p>
            <a:pPr>
              <a:lnSpc>
                <a:spcPct val="200000"/>
              </a:lnSpc>
            </a:pPr>
            <a:r>
              <a:rPr lang="en-US" sz="2800" b="1" dirty="0">
                <a:latin typeface="Georgia" panose="02040502050405020303" pitchFamily="18" charset="0"/>
              </a:rPr>
              <a:t>Discussion</a:t>
            </a:r>
          </a:p>
          <a:p>
            <a:pPr algn="just">
              <a:lnSpc>
                <a:spcPct val="150000"/>
              </a:lnSpc>
            </a:pPr>
            <a:r>
              <a:rPr lang="en-US" sz="2400" dirty="0">
                <a:latin typeface="Georgia" panose="02040502050405020303" pitchFamily="18" charset="0"/>
              </a:rPr>
              <a:t>SPECIES RICHNESS</a:t>
            </a:r>
          </a:p>
          <a:p>
            <a:pPr marL="457200" indent="-457200" algn="just">
              <a:buFont typeface="Arial" panose="020B0604020202020204" pitchFamily="34" charset="0"/>
              <a:buChar char="•"/>
            </a:pPr>
            <a:r>
              <a:rPr lang="en-US" sz="2400" dirty="0">
                <a:latin typeface="Georgia" panose="02040502050405020303" pitchFamily="18" charset="0"/>
              </a:rPr>
              <a:t>Tree density and canopy cover were positively correlated with species richness, though neither relationship was significant (p&gt;0.05; Figure 2).</a:t>
            </a:r>
          </a:p>
          <a:p>
            <a:pPr marL="457200" indent="-457200" algn="just">
              <a:buFont typeface="Arial" panose="020B0604020202020204" pitchFamily="34" charset="0"/>
              <a:buChar char="•"/>
            </a:pPr>
            <a:r>
              <a:rPr lang="en-US" sz="2400" dirty="0">
                <a:latin typeface="Georgia" panose="02040502050405020303" pitchFamily="18" charset="0"/>
              </a:rPr>
              <a:t>Tree density had a stronger impact on species richness than cover (Figure 2).</a:t>
            </a:r>
          </a:p>
          <a:p>
            <a:pPr algn="just">
              <a:lnSpc>
                <a:spcPct val="150000"/>
              </a:lnSpc>
            </a:pPr>
            <a:r>
              <a:rPr lang="en-US" sz="2400" dirty="0">
                <a:latin typeface="Georgia" panose="02040502050405020303" pitchFamily="18" charset="0"/>
              </a:rPr>
              <a:t>ANIMAL SIZE DISTRIBUTION</a:t>
            </a:r>
          </a:p>
          <a:p>
            <a:pPr marL="457200" indent="-457200" algn="just">
              <a:buFont typeface="Arial" panose="020B0604020202020204" pitchFamily="34" charset="0"/>
              <a:buChar char="•"/>
            </a:pPr>
            <a:r>
              <a:rPr lang="en-US" sz="2400" dirty="0">
                <a:latin typeface="Georgia" panose="02040502050405020303" pitchFamily="18" charset="0"/>
              </a:rPr>
              <a:t>Larger animals were more common in open habitats while smaller animals dominated wooded habitats. (Figure 3).</a:t>
            </a:r>
          </a:p>
          <a:p>
            <a:pPr marL="457200" indent="-457200" algn="just">
              <a:buFont typeface="Arial" panose="020B0604020202020204" pitchFamily="34" charset="0"/>
              <a:buChar char="•"/>
            </a:pPr>
            <a:r>
              <a:rPr lang="en-US" sz="2400" dirty="0">
                <a:latin typeface="Georgia" panose="02040502050405020303" pitchFamily="18" charset="0"/>
              </a:rPr>
              <a:t>Small mammals will move to areas with cover in order to avoid predation, and predators will move to areas to catch predators (Fahrig 2007). </a:t>
            </a:r>
          </a:p>
          <a:p>
            <a:pPr marL="1371600" lvl="2" indent="-457200" algn="just">
              <a:buFont typeface="Arial" panose="020B0604020202020204" pitchFamily="34" charset="0"/>
              <a:buChar char="•"/>
            </a:pPr>
            <a:r>
              <a:rPr lang="en-US" sz="2400" dirty="0">
                <a:latin typeface="Georgia" panose="02040502050405020303" pitchFamily="18" charset="0"/>
              </a:rPr>
              <a:t>Medium-sized animals were more common in wooded areas than in open areas (Figure 3). Mobility through both habitat types may have been influenced by the prey presence of small mammals seeking cover in wooded sites.</a:t>
            </a:r>
          </a:p>
          <a:p>
            <a:pPr marL="1371600" lvl="2" indent="-457200" algn="just">
              <a:buFont typeface="Arial" panose="020B0604020202020204" pitchFamily="34" charset="0"/>
              <a:buChar char="•"/>
            </a:pPr>
            <a:r>
              <a:rPr lang="en-US" sz="2400" dirty="0">
                <a:latin typeface="Georgia" panose="02040502050405020303" pitchFamily="18" charset="0"/>
              </a:rPr>
              <a:t>Coyotes were more commonly seen in wooded sites than open sites, though Person &amp; </a:t>
            </a:r>
            <a:r>
              <a:rPr lang="en-US" sz="2400" dirty="0" err="1">
                <a:latin typeface="Georgia" panose="02040502050405020303" pitchFamily="18" charset="0"/>
              </a:rPr>
              <a:t>Hirth</a:t>
            </a:r>
            <a:r>
              <a:rPr lang="en-US" sz="2400" dirty="0">
                <a:latin typeface="Georgia" panose="02040502050405020303" pitchFamily="18" charset="0"/>
              </a:rPr>
              <a:t> (1986) documented coyote preference for open habitat type. Presence of prey species likely influenced distribution.</a:t>
            </a:r>
          </a:p>
          <a:p>
            <a:pPr marL="457200" indent="-457200" algn="just">
              <a:buFont typeface="Arial" panose="020B0604020202020204" pitchFamily="34" charset="0"/>
              <a:buChar char="•"/>
            </a:pPr>
            <a:r>
              <a:rPr lang="en-US" sz="2400" dirty="0">
                <a:latin typeface="Georgia" panose="02040502050405020303" pitchFamily="18" charset="0"/>
              </a:rPr>
              <a:t>Deer were the only “large” animal documented.</a:t>
            </a:r>
          </a:p>
          <a:p>
            <a:pPr algn="just">
              <a:lnSpc>
                <a:spcPct val="150000"/>
              </a:lnSpc>
            </a:pPr>
            <a:r>
              <a:rPr lang="en-US" sz="2400" dirty="0">
                <a:latin typeface="Georgia" panose="02040502050405020303" pitchFamily="18" charset="0"/>
              </a:rPr>
              <a:t>HABITAT TYPE ON DIEL ACTIVITY PATTERNS</a:t>
            </a:r>
          </a:p>
          <a:p>
            <a:pPr marL="342900" indent="-342900" algn="just">
              <a:buFont typeface="Arial" panose="020B0604020202020204" pitchFamily="34" charset="0"/>
              <a:buChar char="•"/>
            </a:pPr>
            <a:r>
              <a:rPr lang="en-US" sz="2400" dirty="0">
                <a:latin typeface="Georgia" panose="02040502050405020303" pitchFamily="18" charset="0"/>
              </a:rPr>
              <a:t>Daytime activity occurred mainly in open habitat types, excepting squirrels (Figure 4).</a:t>
            </a:r>
          </a:p>
          <a:p>
            <a:pPr marL="1257300" lvl="2" indent="-342900" algn="just">
              <a:buFont typeface="Arial" panose="020B0604020202020204" pitchFamily="34" charset="0"/>
              <a:buChar char="•"/>
            </a:pPr>
            <a:r>
              <a:rPr lang="en-US" sz="2400" dirty="0">
                <a:latin typeface="Georgia" panose="02040502050405020303" pitchFamily="18" charset="0"/>
              </a:rPr>
              <a:t>Beier &amp; McCullough (1990) found that deer preferred wooded habitats during daytime in summer months, but would move into open areas during other times. We found a preference for open sites regardless of time of day (Figure 4).</a:t>
            </a:r>
          </a:p>
          <a:p>
            <a:pPr marL="342900" indent="-342900" algn="just">
              <a:buFont typeface="Arial" panose="020B0604020202020204" pitchFamily="34" charset="0"/>
              <a:buChar char="•"/>
            </a:pPr>
            <a:r>
              <a:rPr lang="en-US" sz="2400" dirty="0">
                <a:latin typeface="Georgia" panose="02040502050405020303" pitchFamily="18" charset="0"/>
              </a:rPr>
              <a:t>Nighttime activity was fairly evenly distributed across open and wooded habitat types (Figure 4).</a:t>
            </a:r>
          </a:p>
        </p:txBody>
      </p:sp>
      <p:sp>
        <p:nvSpPr>
          <p:cNvPr id="3" name="Rectangle 2">
            <a:extLst>
              <a:ext uri="{FF2B5EF4-FFF2-40B4-BE49-F238E27FC236}">
                <a16:creationId xmlns:a16="http://schemas.microsoft.com/office/drawing/2014/main" id="{79658754-CEB1-4391-980C-9AB819EE64A7}"/>
              </a:ext>
            </a:extLst>
          </p:cNvPr>
          <p:cNvSpPr/>
          <p:nvPr/>
        </p:nvSpPr>
        <p:spPr>
          <a:xfrm>
            <a:off x="450508" y="433136"/>
            <a:ext cx="41192659" cy="3820419"/>
          </a:xfrm>
          <a:prstGeom prst="rect">
            <a:avLst/>
          </a:prstGeom>
          <a:solidFill>
            <a:schemeClr val="bg1"/>
          </a:solidFill>
          <a:ln w="762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11B65FC-3CD8-441F-A15B-2BB2686826C7}"/>
              </a:ext>
            </a:extLst>
          </p:cNvPr>
          <p:cNvSpPr txBox="1"/>
          <p:nvPr/>
        </p:nvSpPr>
        <p:spPr>
          <a:xfrm>
            <a:off x="419233" y="781819"/>
            <a:ext cx="41192659" cy="3231654"/>
          </a:xfrm>
          <a:prstGeom prst="rect">
            <a:avLst/>
          </a:prstGeom>
          <a:noFill/>
        </p:spPr>
        <p:txBody>
          <a:bodyPr wrap="square" rtlCol="0">
            <a:spAutoFit/>
          </a:bodyPr>
          <a:lstStyle/>
          <a:p>
            <a:pPr lvl="1"/>
            <a:r>
              <a:rPr lang="en-US" sz="7200" b="1" dirty="0">
                <a:latin typeface="Georgia" panose="02040502050405020303" pitchFamily="18" charset="0"/>
              </a:rPr>
              <a:t>Effects of woody shrub and tree density on species richness and habitat preference</a:t>
            </a:r>
          </a:p>
          <a:p>
            <a:r>
              <a:rPr lang="en-US" sz="6000" dirty="0">
                <a:latin typeface="Georgia" panose="02040502050405020303" pitchFamily="18" charset="0"/>
              </a:rPr>
              <a:t>			</a:t>
            </a:r>
            <a:r>
              <a:rPr lang="en-US" sz="5400" dirty="0">
                <a:latin typeface="Georgia" panose="02040502050405020303" pitchFamily="18" charset="0"/>
              </a:rPr>
              <a:t>Alyssa Valentyn ’19, Declan McCabe </a:t>
            </a:r>
          </a:p>
          <a:p>
            <a:r>
              <a:rPr lang="en-US" sz="5400" dirty="0">
                <a:latin typeface="Georgia" panose="02040502050405020303" pitchFamily="18" charset="0"/>
              </a:rPr>
              <a:t>			Biology Department, Saint Michael’s College, Colchester, VT</a:t>
            </a:r>
          </a:p>
          <a:p>
            <a:endParaRPr lang="en-US" dirty="0"/>
          </a:p>
        </p:txBody>
      </p:sp>
      <p:pic>
        <p:nvPicPr>
          <p:cNvPr id="4" name="Picture 3">
            <a:extLst>
              <a:ext uri="{FF2B5EF4-FFF2-40B4-BE49-F238E27FC236}">
                <a16:creationId xmlns:a16="http://schemas.microsoft.com/office/drawing/2014/main" id="{6FC6FFE6-B62F-4048-A76D-425AEEADE41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65136" y="1925053"/>
            <a:ext cx="10299903" cy="2113062"/>
          </a:xfrm>
          <a:prstGeom prst="rect">
            <a:avLst/>
          </a:prstGeom>
        </p:spPr>
      </p:pic>
      <p:sp>
        <p:nvSpPr>
          <p:cNvPr id="2" name="TextBox 1">
            <a:extLst>
              <a:ext uri="{FF2B5EF4-FFF2-40B4-BE49-F238E27FC236}">
                <a16:creationId xmlns:a16="http://schemas.microsoft.com/office/drawing/2014/main" id="{3D9D8511-E2A2-4295-8CD3-ABE3864C3995}"/>
              </a:ext>
            </a:extLst>
          </p:cNvPr>
          <p:cNvSpPr txBox="1"/>
          <p:nvPr/>
        </p:nvSpPr>
        <p:spPr>
          <a:xfrm>
            <a:off x="28937114" y="12734959"/>
            <a:ext cx="837872" cy="338554"/>
          </a:xfrm>
          <a:prstGeom prst="rect">
            <a:avLst/>
          </a:prstGeom>
          <a:noFill/>
        </p:spPr>
        <p:txBody>
          <a:bodyPr wrap="square" rtlCol="0">
            <a:spAutoFit/>
          </a:bodyPr>
          <a:lstStyle/>
          <a:p>
            <a:r>
              <a:rPr lang="en-US" sz="1600" dirty="0">
                <a:latin typeface="Georgia" panose="02040502050405020303" pitchFamily="18" charset="0"/>
              </a:rPr>
              <a:t>203</a:t>
            </a:r>
          </a:p>
        </p:txBody>
      </p:sp>
      <p:sp>
        <p:nvSpPr>
          <p:cNvPr id="44" name="TextBox 43">
            <a:extLst>
              <a:ext uri="{FF2B5EF4-FFF2-40B4-BE49-F238E27FC236}">
                <a16:creationId xmlns:a16="http://schemas.microsoft.com/office/drawing/2014/main" id="{D7B44844-A071-486D-9906-5D91917A32AD}"/>
              </a:ext>
            </a:extLst>
          </p:cNvPr>
          <p:cNvSpPr txBox="1"/>
          <p:nvPr/>
        </p:nvSpPr>
        <p:spPr>
          <a:xfrm>
            <a:off x="28937114" y="13289155"/>
            <a:ext cx="837872" cy="338554"/>
          </a:xfrm>
          <a:prstGeom prst="rect">
            <a:avLst/>
          </a:prstGeom>
          <a:noFill/>
        </p:spPr>
        <p:txBody>
          <a:bodyPr wrap="square" rtlCol="0">
            <a:spAutoFit/>
          </a:bodyPr>
          <a:lstStyle/>
          <a:p>
            <a:r>
              <a:rPr lang="en-US" sz="1600" dirty="0">
                <a:latin typeface="Georgia" panose="02040502050405020303" pitchFamily="18" charset="0"/>
              </a:rPr>
              <a:t>162</a:t>
            </a:r>
          </a:p>
        </p:txBody>
      </p:sp>
      <p:sp>
        <p:nvSpPr>
          <p:cNvPr id="46" name="TextBox 45">
            <a:extLst>
              <a:ext uri="{FF2B5EF4-FFF2-40B4-BE49-F238E27FC236}">
                <a16:creationId xmlns:a16="http://schemas.microsoft.com/office/drawing/2014/main" id="{4F8CAA8E-3377-4477-8AC7-834EDC2BDCA3}"/>
              </a:ext>
            </a:extLst>
          </p:cNvPr>
          <p:cNvSpPr txBox="1"/>
          <p:nvPr/>
        </p:nvSpPr>
        <p:spPr>
          <a:xfrm>
            <a:off x="28930234" y="13812268"/>
            <a:ext cx="837872" cy="338554"/>
          </a:xfrm>
          <a:prstGeom prst="rect">
            <a:avLst/>
          </a:prstGeom>
          <a:noFill/>
        </p:spPr>
        <p:txBody>
          <a:bodyPr wrap="square" rtlCol="0">
            <a:spAutoFit/>
          </a:bodyPr>
          <a:lstStyle/>
          <a:p>
            <a:r>
              <a:rPr lang="en-US" sz="1600" dirty="0">
                <a:latin typeface="Georgia" panose="02040502050405020303" pitchFamily="18" charset="0"/>
              </a:rPr>
              <a:t>111</a:t>
            </a:r>
          </a:p>
        </p:txBody>
      </p:sp>
      <p:sp>
        <p:nvSpPr>
          <p:cNvPr id="64" name="TextBox 63">
            <a:extLst>
              <a:ext uri="{FF2B5EF4-FFF2-40B4-BE49-F238E27FC236}">
                <a16:creationId xmlns:a16="http://schemas.microsoft.com/office/drawing/2014/main" id="{0C86BB77-2A38-438F-877C-3AF4A0B89B2B}"/>
              </a:ext>
            </a:extLst>
          </p:cNvPr>
          <p:cNvSpPr txBox="1"/>
          <p:nvPr/>
        </p:nvSpPr>
        <p:spPr>
          <a:xfrm>
            <a:off x="28904468" y="14367725"/>
            <a:ext cx="837872" cy="338554"/>
          </a:xfrm>
          <a:prstGeom prst="rect">
            <a:avLst/>
          </a:prstGeom>
          <a:noFill/>
        </p:spPr>
        <p:txBody>
          <a:bodyPr wrap="square" rtlCol="0">
            <a:spAutoFit/>
          </a:bodyPr>
          <a:lstStyle/>
          <a:p>
            <a:r>
              <a:rPr lang="en-US" sz="1600" dirty="0">
                <a:latin typeface="Georgia" panose="02040502050405020303" pitchFamily="18" charset="0"/>
              </a:rPr>
              <a:t>59</a:t>
            </a:r>
          </a:p>
        </p:txBody>
      </p:sp>
      <p:sp>
        <p:nvSpPr>
          <p:cNvPr id="68" name="TextBox 67">
            <a:extLst>
              <a:ext uri="{FF2B5EF4-FFF2-40B4-BE49-F238E27FC236}">
                <a16:creationId xmlns:a16="http://schemas.microsoft.com/office/drawing/2014/main" id="{86DFECBF-7891-4CEE-9D01-1FFF46ED9EC7}"/>
              </a:ext>
            </a:extLst>
          </p:cNvPr>
          <p:cNvSpPr txBox="1"/>
          <p:nvPr/>
        </p:nvSpPr>
        <p:spPr>
          <a:xfrm>
            <a:off x="28904468" y="14935681"/>
            <a:ext cx="837872" cy="338554"/>
          </a:xfrm>
          <a:prstGeom prst="rect">
            <a:avLst/>
          </a:prstGeom>
          <a:noFill/>
        </p:spPr>
        <p:txBody>
          <a:bodyPr wrap="square" rtlCol="0">
            <a:spAutoFit/>
          </a:bodyPr>
          <a:lstStyle/>
          <a:p>
            <a:r>
              <a:rPr lang="en-US" sz="1600" dirty="0">
                <a:latin typeface="Georgia" panose="02040502050405020303" pitchFamily="18" charset="0"/>
              </a:rPr>
              <a:t>58</a:t>
            </a:r>
          </a:p>
        </p:txBody>
      </p:sp>
      <p:sp>
        <p:nvSpPr>
          <p:cNvPr id="69" name="TextBox 68">
            <a:extLst>
              <a:ext uri="{FF2B5EF4-FFF2-40B4-BE49-F238E27FC236}">
                <a16:creationId xmlns:a16="http://schemas.microsoft.com/office/drawing/2014/main" id="{0630222F-6440-4E98-95E9-7AE075C164F1}"/>
              </a:ext>
            </a:extLst>
          </p:cNvPr>
          <p:cNvSpPr txBox="1"/>
          <p:nvPr/>
        </p:nvSpPr>
        <p:spPr>
          <a:xfrm>
            <a:off x="28911184" y="15442707"/>
            <a:ext cx="837872" cy="338554"/>
          </a:xfrm>
          <a:prstGeom prst="rect">
            <a:avLst/>
          </a:prstGeom>
          <a:noFill/>
        </p:spPr>
        <p:txBody>
          <a:bodyPr wrap="square" rtlCol="0">
            <a:spAutoFit/>
          </a:bodyPr>
          <a:lstStyle/>
          <a:p>
            <a:r>
              <a:rPr lang="en-US" sz="1600" dirty="0">
                <a:latin typeface="Georgia" panose="02040502050405020303" pitchFamily="18" charset="0"/>
              </a:rPr>
              <a:t>50</a:t>
            </a:r>
          </a:p>
        </p:txBody>
      </p:sp>
      <p:sp>
        <p:nvSpPr>
          <p:cNvPr id="70" name="TextBox 69">
            <a:extLst>
              <a:ext uri="{FF2B5EF4-FFF2-40B4-BE49-F238E27FC236}">
                <a16:creationId xmlns:a16="http://schemas.microsoft.com/office/drawing/2014/main" id="{06E02144-AA64-43B3-9C05-1CB6471DEE3E}"/>
              </a:ext>
            </a:extLst>
          </p:cNvPr>
          <p:cNvSpPr txBox="1"/>
          <p:nvPr/>
        </p:nvSpPr>
        <p:spPr>
          <a:xfrm>
            <a:off x="28911143" y="15984697"/>
            <a:ext cx="837872" cy="338554"/>
          </a:xfrm>
          <a:prstGeom prst="rect">
            <a:avLst/>
          </a:prstGeom>
          <a:noFill/>
        </p:spPr>
        <p:txBody>
          <a:bodyPr wrap="square" rtlCol="0">
            <a:spAutoFit/>
          </a:bodyPr>
          <a:lstStyle/>
          <a:p>
            <a:r>
              <a:rPr lang="en-US" sz="1600" dirty="0">
                <a:latin typeface="Georgia" panose="02040502050405020303" pitchFamily="18" charset="0"/>
              </a:rPr>
              <a:t>39</a:t>
            </a:r>
          </a:p>
        </p:txBody>
      </p:sp>
      <p:sp>
        <p:nvSpPr>
          <p:cNvPr id="71" name="TextBox 70">
            <a:extLst>
              <a:ext uri="{FF2B5EF4-FFF2-40B4-BE49-F238E27FC236}">
                <a16:creationId xmlns:a16="http://schemas.microsoft.com/office/drawing/2014/main" id="{768551D4-FEDD-4FA6-ACF5-59E298382A79}"/>
              </a:ext>
            </a:extLst>
          </p:cNvPr>
          <p:cNvSpPr txBox="1"/>
          <p:nvPr/>
        </p:nvSpPr>
        <p:spPr>
          <a:xfrm>
            <a:off x="28917900" y="16522164"/>
            <a:ext cx="837872" cy="338554"/>
          </a:xfrm>
          <a:prstGeom prst="rect">
            <a:avLst/>
          </a:prstGeom>
          <a:noFill/>
        </p:spPr>
        <p:txBody>
          <a:bodyPr wrap="square" rtlCol="0">
            <a:spAutoFit/>
          </a:bodyPr>
          <a:lstStyle/>
          <a:p>
            <a:r>
              <a:rPr lang="en-US" sz="1600" dirty="0">
                <a:latin typeface="Georgia" panose="02040502050405020303" pitchFamily="18" charset="0"/>
              </a:rPr>
              <a:t>27</a:t>
            </a:r>
          </a:p>
        </p:txBody>
      </p:sp>
      <p:pic>
        <p:nvPicPr>
          <p:cNvPr id="17" name="Picture 16">
            <a:extLst>
              <a:ext uri="{FF2B5EF4-FFF2-40B4-BE49-F238E27FC236}">
                <a16:creationId xmlns:a16="http://schemas.microsoft.com/office/drawing/2014/main" id="{BB4BC51E-646E-4CC8-87AC-B7B343BED51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3475732" y="21959586"/>
            <a:ext cx="4887028" cy="2741485"/>
          </a:xfrm>
          <a:prstGeom prst="rect">
            <a:avLst/>
          </a:prstGeom>
        </p:spPr>
      </p:pic>
      <p:graphicFrame>
        <p:nvGraphicFramePr>
          <p:cNvPr id="50" name="Chart 49">
            <a:extLst>
              <a:ext uri="{FF2B5EF4-FFF2-40B4-BE49-F238E27FC236}">
                <a16:creationId xmlns:a16="http://schemas.microsoft.com/office/drawing/2014/main" id="{A8EC9075-7FF6-458D-83E4-60EC1025C379}"/>
              </a:ext>
            </a:extLst>
          </p:cNvPr>
          <p:cNvGraphicFramePr>
            <a:graphicFrameLocks/>
          </p:cNvGraphicFramePr>
          <p:nvPr>
            <p:extLst>
              <p:ext uri="{D42A27DB-BD31-4B8C-83A1-F6EECF244321}">
                <p14:modId xmlns:p14="http://schemas.microsoft.com/office/powerpoint/2010/main" val="3376507382"/>
              </p:ext>
            </p:extLst>
          </p:nvPr>
        </p:nvGraphicFramePr>
        <p:xfrm>
          <a:off x="12426135" y="5794616"/>
          <a:ext cx="7878064" cy="512064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51" name="Chart 50">
            <a:extLst>
              <a:ext uri="{FF2B5EF4-FFF2-40B4-BE49-F238E27FC236}">
                <a16:creationId xmlns:a16="http://schemas.microsoft.com/office/drawing/2014/main" id="{3B77043C-A47E-4631-8BF4-BB725186C9B1}"/>
              </a:ext>
            </a:extLst>
          </p:cNvPr>
          <p:cNvGraphicFramePr>
            <a:graphicFrameLocks/>
          </p:cNvGraphicFramePr>
          <p:nvPr>
            <p:extLst>
              <p:ext uri="{D42A27DB-BD31-4B8C-83A1-F6EECF244321}">
                <p14:modId xmlns:p14="http://schemas.microsoft.com/office/powerpoint/2010/main" val="3108583020"/>
              </p:ext>
            </p:extLst>
          </p:nvPr>
        </p:nvGraphicFramePr>
        <p:xfrm>
          <a:off x="21242772" y="5791151"/>
          <a:ext cx="7882297" cy="512064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52" name="Chart 51">
            <a:extLst>
              <a:ext uri="{FF2B5EF4-FFF2-40B4-BE49-F238E27FC236}">
                <a16:creationId xmlns:a16="http://schemas.microsoft.com/office/drawing/2014/main" id="{B474A625-6DF9-42C7-A7B3-CA20A091B31F}"/>
              </a:ext>
            </a:extLst>
          </p:cNvPr>
          <p:cNvGraphicFramePr>
            <a:graphicFrameLocks/>
          </p:cNvGraphicFramePr>
          <p:nvPr>
            <p:extLst>
              <p:ext uri="{D42A27DB-BD31-4B8C-83A1-F6EECF244321}">
                <p14:modId xmlns:p14="http://schemas.microsoft.com/office/powerpoint/2010/main" val="1091578737"/>
              </p:ext>
            </p:extLst>
          </p:nvPr>
        </p:nvGraphicFramePr>
        <p:xfrm>
          <a:off x="12409478" y="12542455"/>
          <a:ext cx="8549640" cy="6885432"/>
        </p:xfrm>
        <a:graphic>
          <a:graphicData uri="http://schemas.openxmlformats.org/drawingml/2006/chart">
            <c:chart xmlns:c="http://schemas.openxmlformats.org/drawingml/2006/chart" xmlns:r="http://schemas.openxmlformats.org/officeDocument/2006/relationships" r:id="rId17"/>
          </a:graphicData>
        </a:graphic>
      </p:graphicFrame>
      <p:sp>
        <p:nvSpPr>
          <p:cNvPr id="56" name="TextBox 55">
            <a:extLst>
              <a:ext uri="{FF2B5EF4-FFF2-40B4-BE49-F238E27FC236}">
                <a16:creationId xmlns:a16="http://schemas.microsoft.com/office/drawing/2014/main" id="{B12F6A52-9B69-4968-83AB-1FC22B541EB7}"/>
              </a:ext>
            </a:extLst>
          </p:cNvPr>
          <p:cNvSpPr txBox="1"/>
          <p:nvPr/>
        </p:nvSpPr>
        <p:spPr>
          <a:xfrm>
            <a:off x="28978360" y="12390464"/>
            <a:ext cx="837872" cy="338554"/>
          </a:xfrm>
          <a:prstGeom prst="rect">
            <a:avLst/>
          </a:prstGeom>
          <a:noFill/>
        </p:spPr>
        <p:txBody>
          <a:bodyPr wrap="square" rtlCol="0">
            <a:spAutoFit/>
          </a:bodyPr>
          <a:lstStyle/>
          <a:p>
            <a:r>
              <a:rPr lang="en-US" sz="1600" i="1" dirty="0">
                <a:latin typeface="Georgia" panose="02040502050405020303" pitchFamily="18" charset="0"/>
              </a:rPr>
              <a:t>N</a:t>
            </a:r>
          </a:p>
        </p:txBody>
      </p:sp>
    </p:spTree>
    <p:extLst>
      <p:ext uri="{BB962C8B-B14F-4D97-AF65-F5344CB8AC3E}">
        <p14:creationId xmlns:p14="http://schemas.microsoft.com/office/powerpoint/2010/main" val="2853771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983</TotalTime>
  <Words>914</Words>
  <Application>Microsoft Office PowerPoint</Application>
  <PresentationFormat>Custom</PresentationFormat>
  <Paragraphs>80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Georgia</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Alyssa Valentyn</dc:creator>
  <cp:lastModifiedBy>Alyssa Valentyn</cp:lastModifiedBy>
  <cp:revision>3</cp:revision>
  <dcterms:created xsi:type="dcterms:W3CDTF">2017-09-26T17:53:04Z</dcterms:created>
  <dcterms:modified xsi:type="dcterms:W3CDTF">2017-11-29T02:07:28Z</dcterms:modified>
</cp:coreProperties>
</file>