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sey Hamm" initials="KH" lastIdx="2" clrIdx="0">
    <p:extLst>
      <p:ext uri="{19B8F6BF-5375-455C-9EA6-DF929625EA0E}">
        <p15:presenceInfo xmlns:p15="http://schemas.microsoft.com/office/powerpoint/2012/main" userId="Kelsey Ham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00"/>
    <a:srgbClr val="008000"/>
    <a:srgbClr val="26A02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27" autoAdjust="0"/>
  </p:normalViewPr>
  <p:slideViewPr>
    <p:cSldViewPr snapToGrid="0" snapToObjects="1">
      <p:cViewPr>
        <p:scale>
          <a:sx n="30" d="100"/>
          <a:sy n="30" d="100"/>
        </p:scale>
        <p:origin x="24" y="-1668"/>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hristine\Documents\RACC\2006-2010%20Zooplankton%20family%20sums%20and%20densitys%20for%20UVM-2%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dLbls>
          <c:showLegendKey val="0"/>
          <c:showVal val="0"/>
          <c:showCatName val="0"/>
          <c:showSerName val="0"/>
          <c:showPercent val="0"/>
          <c:showBubbleSize val="0"/>
        </c:dLbls>
        <c:axId val="112126936"/>
        <c:axId val="90750728"/>
      </c:scatterChart>
      <c:valAx>
        <c:axId val="112126936"/>
        <c:scaling>
          <c:orientation val="minMax"/>
        </c:scaling>
        <c:delete val="0"/>
        <c:axPos val="b"/>
        <c:title>
          <c:tx>
            <c:rich>
              <a:bodyPr/>
              <a:lstStyle/>
              <a:p>
                <a:pPr>
                  <a:defRPr sz="4000" b="0"/>
                </a:pPr>
                <a:r>
                  <a:rPr lang="en-US" sz="4000" b="0"/>
                  <a:t>PO4 (ug/L)</a:t>
                </a:r>
              </a:p>
            </c:rich>
          </c:tx>
          <c:layout/>
          <c:overlay val="0"/>
        </c:title>
        <c:numFmt formatCode="General" sourceLinked="1"/>
        <c:majorTickMark val="out"/>
        <c:minorTickMark val="none"/>
        <c:tickLblPos val="nextTo"/>
        <c:spPr>
          <a:ln>
            <a:solidFill>
              <a:schemeClr val="tx1"/>
            </a:solidFill>
          </a:ln>
        </c:spPr>
        <c:crossAx val="90750728"/>
        <c:crosses val="autoZero"/>
        <c:crossBetween val="midCat"/>
      </c:valAx>
      <c:valAx>
        <c:axId val="90750728"/>
        <c:scaling>
          <c:orientation val="minMax"/>
        </c:scaling>
        <c:delete val="0"/>
        <c:axPos val="l"/>
        <c:title>
          <c:tx>
            <c:rich>
              <a:bodyPr rot="-5400000" vert="horz"/>
              <a:lstStyle/>
              <a:p>
                <a:pPr>
                  <a:defRPr sz="4000" b="0"/>
                </a:pPr>
                <a:r>
                  <a:rPr lang="en-US" sz="4000" b="0"/>
                  <a:t>Simpson Diversity</a:t>
                </a:r>
              </a:p>
            </c:rich>
          </c:tx>
          <c:layout/>
          <c:overlay val="0"/>
        </c:title>
        <c:numFmt formatCode="General" sourceLinked="1"/>
        <c:majorTickMark val="out"/>
        <c:minorTickMark val="none"/>
        <c:tickLblPos val="nextTo"/>
        <c:spPr>
          <a:ln>
            <a:solidFill>
              <a:schemeClr val="tx1"/>
            </a:solidFill>
          </a:ln>
        </c:spPr>
        <c:crossAx val="112126936"/>
        <c:crosses val="autoZero"/>
        <c:crossBetween val="midCat"/>
      </c:valAx>
    </c:plotArea>
    <c:plotVisOnly val="1"/>
    <c:dispBlanksAs val="gap"/>
    <c:showDLblsOverMax val="0"/>
  </c:chart>
  <c:spPr>
    <a:ln>
      <a:noFill/>
    </a:ln>
  </c:spPr>
  <c:txPr>
    <a:bodyPr/>
    <a:lstStyle/>
    <a:p>
      <a:pPr>
        <a:defRPr sz="32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230179-BD1B-412E-A9D0-83517E8C6851}" type="datetimeFigureOut">
              <a:rPr lang="en-US" smtClean="0"/>
              <a:t>8/17/2017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955486-9AA3-4CCA-8743-76B2D7D77BC0}" type="slidenum">
              <a:rPr lang="en-US" smtClean="0"/>
              <a:t>‹#›</a:t>
            </a:fld>
            <a:endParaRPr lang="en-US"/>
          </a:p>
        </p:txBody>
      </p:sp>
    </p:spTree>
    <p:extLst>
      <p:ext uri="{BB962C8B-B14F-4D97-AF65-F5344CB8AC3E}">
        <p14:creationId xmlns:p14="http://schemas.microsoft.com/office/powerpoint/2010/main" val="3487642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55486-9AA3-4CCA-8743-76B2D7D77BC0}" type="slidenum">
              <a:rPr lang="en-US" smtClean="0"/>
              <a:t>1</a:t>
            </a:fld>
            <a:endParaRPr lang="en-US"/>
          </a:p>
        </p:txBody>
      </p:sp>
    </p:spTree>
    <p:extLst>
      <p:ext uri="{BB962C8B-B14F-4D97-AF65-F5344CB8AC3E}">
        <p14:creationId xmlns:p14="http://schemas.microsoft.com/office/powerpoint/2010/main" val="220722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D4D462-B80B-BF46-B5A6-2EDBEB2D79DB}"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2B900-409B-0B47-AF75-3BA8BBF39FB4}" type="slidenum">
              <a:rPr lang="en-US" smtClean="0"/>
              <a:t>‹#›</a:t>
            </a:fld>
            <a:endParaRPr lang="en-US"/>
          </a:p>
        </p:txBody>
      </p:sp>
    </p:spTree>
    <p:extLst>
      <p:ext uri="{BB962C8B-B14F-4D97-AF65-F5344CB8AC3E}">
        <p14:creationId xmlns:p14="http://schemas.microsoft.com/office/powerpoint/2010/main" val="527561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D4D462-B80B-BF46-B5A6-2EDBEB2D79DB}"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2B900-409B-0B47-AF75-3BA8BBF39FB4}" type="slidenum">
              <a:rPr lang="en-US" smtClean="0"/>
              <a:t>‹#›</a:t>
            </a:fld>
            <a:endParaRPr lang="en-US"/>
          </a:p>
        </p:txBody>
      </p:sp>
    </p:spTree>
    <p:extLst>
      <p:ext uri="{BB962C8B-B14F-4D97-AF65-F5344CB8AC3E}">
        <p14:creationId xmlns:p14="http://schemas.microsoft.com/office/powerpoint/2010/main" val="3115808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D4D462-B80B-BF46-B5A6-2EDBEB2D79DB}"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2B900-409B-0B47-AF75-3BA8BBF39FB4}" type="slidenum">
              <a:rPr lang="en-US" smtClean="0"/>
              <a:t>‹#›</a:t>
            </a:fld>
            <a:endParaRPr lang="en-US"/>
          </a:p>
        </p:txBody>
      </p:sp>
    </p:spTree>
    <p:extLst>
      <p:ext uri="{BB962C8B-B14F-4D97-AF65-F5344CB8AC3E}">
        <p14:creationId xmlns:p14="http://schemas.microsoft.com/office/powerpoint/2010/main" val="368134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D4D462-B80B-BF46-B5A6-2EDBEB2D79DB}"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2B900-409B-0B47-AF75-3BA8BBF39FB4}" type="slidenum">
              <a:rPr lang="en-US" smtClean="0"/>
              <a:t>‹#›</a:t>
            </a:fld>
            <a:endParaRPr lang="en-US"/>
          </a:p>
        </p:txBody>
      </p:sp>
    </p:spTree>
    <p:extLst>
      <p:ext uri="{BB962C8B-B14F-4D97-AF65-F5344CB8AC3E}">
        <p14:creationId xmlns:p14="http://schemas.microsoft.com/office/powerpoint/2010/main" val="3188005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D4D462-B80B-BF46-B5A6-2EDBEB2D79DB}"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2B900-409B-0B47-AF75-3BA8BBF39FB4}" type="slidenum">
              <a:rPr lang="en-US" smtClean="0"/>
              <a:t>‹#›</a:t>
            </a:fld>
            <a:endParaRPr lang="en-US"/>
          </a:p>
        </p:txBody>
      </p:sp>
    </p:spTree>
    <p:extLst>
      <p:ext uri="{BB962C8B-B14F-4D97-AF65-F5344CB8AC3E}">
        <p14:creationId xmlns:p14="http://schemas.microsoft.com/office/powerpoint/2010/main" val="662800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D4D462-B80B-BF46-B5A6-2EDBEB2D79DB}"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2B900-409B-0B47-AF75-3BA8BBF39FB4}" type="slidenum">
              <a:rPr lang="en-US" smtClean="0"/>
              <a:t>‹#›</a:t>
            </a:fld>
            <a:endParaRPr lang="en-US"/>
          </a:p>
        </p:txBody>
      </p:sp>
    </p:spTree>
    <p:extLst>
      <p:ext uri="{BB962C8B-B14F-4D97-AF65-F5344CB8AC3E}">
        <p14:creationId xmlns:p14="http://schemas.microsoft.com/office/powerpoint/2010/main" val="2379071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D4D462-B80B-BF46-B5A6-2EDBEB2D79DB}" type="datetimeFigureOut">
              <a:rPr lang="en-US" smtClean="0"/>
              <a:t>8/17/2017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22B900-409B-0B47-AF75-3BA8BBF39FB4}" type="slidenum">
              <a:rPr lang="en-US" smtClean="0"/>
              <a:t>‹#›</a:t>
            </a:fld>
            <a:endParaRPr lang="en-US"/>
          </a:p>
        </p:txBody>
      </p:sp>
    </p:spTree>
    <p:extLst>
      <p:ext uri="{BB962C8B-B14F-4D97-AF65-F5344CB8AC3E}">
        <p14:creationId xmlns:p14="http://schemas.microsoft.com/office/powerpoint/2010/main" val="4194508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D4D462-B80B-BF46-B5A6-2EDBEB2D79DB}" type="datetimeFigureOut">
              <a:rPr lang="en-US" smtClean="0"/>
              <a:t>8/17/2017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22B900-409B-0B47-AF75-3BA8BBF39FB4}" type="slidenum">
              <a:rPr lang="en-US" smtClean="0"/>
              <a:t>‹#›</a:t>
            </a:fld>
            <a:endParaRPr lang="en-US"/>
          </a:p>
        </p:txBody>
      </p:sp>
    </p:spTree>
    <p:extLst>
      <p:ext uri="{BB962C8B-B14F-4D97-AF65-F5344CB8AC3E}">
        <p14:creationId xmlns:p14="http://schemas.microsoft.com/office/powerpoint/2010/main" val="4183272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D4D462-B80B-BF46-B5A6-2EDBEB2D79DB}" type="datetimeFigureOut">
              <a:rPr lang="en-US" smtClean="0"/>
              <a:t>8/17/2017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22B900-409B-0B47-AF75-3BA8BBF39FB4}" type="slidenum">
              <a:rPr lang="en-US" smtClean="0"/>
              <a:t>‹#›</a:t>
            </a:fld>
            <a:endParaRPr lang="en-US"/>
          </a:p>
        </p:txBody>
      </p:sp>
    </p:spTree>
    <p:extLst>
      <p:ext uri="{BB962C8B-B14F-4D97-AF65-F5344CB8AC3E}">
        <p14:creationId xmlns:p14="http://schemas.microsoft.com/office/powerpoint/2010/main" val="1197166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D4D462-B80B-BF46-B5A6-2EDBEB2D79DB}"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2B900-409B-0B47-AF75-3BA8BBF39FB4}" type="slidenum">
              <a:rPr lang="en-US" smtClean="0"/>
              <a:t>‹#›</a:t>
            </a:fld>
            <a:endParaRPr lang="en-US"/>
          </a:p>
        </p:txBody>
      </p:sp>
    </p:spTree>
    <p:extLst>
      <p:ext uri="{BB962C8B-B14F-4D97-AF65-F5344CB8AC3E}">
        <p14:creationId xmlns:p14="http://schemas.microsoft.com/office/powerpoint/2010/main" val="3110727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D4D462-B80B-BF46-B5A6-2EDBEB2D79DB}"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2B900-409B-0B47-AF75-3BA8BBF39FB4}" type="slidenum">
              <a:rPr lang="en-US" smtClean="0"/>
              <a:t>‹#›</a:t>
            </a:fld>
            <a:endParaRPr lang="en-US"/>
          </a:p>
        </p:txBody>
      </p:sp>
    </p:spTree>
    <p:extLst>
      <p:ext uri="{BB962C8B-B14F-4D97-AF65-F5344CB8AC3E}">
        <p14:creationId xmlns:p14="http://schemas.microsoft.com/office/powerpoint/2010/main" val="384474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CDD4D462-B80B-BF46-B5A6-2EDBEB2D79DB}" type="datetimeFigureOut">
              <a:rPr lang="en-US" smtClean="0"/>
              <a:t>8/17/2017</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922B900-409B-0B47-AF75-3BA8BBF39FB4}" type="slidenum">
              <a:rPr lang="en-US" smtClean="0"/>
              <a:t>‹#›</a:t>
            </a:fld>
            <a:endParaRPr lang="en-US"/>
          </a:p>
        </p:txBody>
      </p:sp>
    </p:spTree>
    <p:extLst>
      <p:ext uri="{BB962C8B-B14F-4D97-AF65-F5344CB8AC3E}">
        <p14:creationId xmlns:p14="http://schemas.microsoft.com/office/powerpoint/2010/main" val="795146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jpeg"/><Relationship Id="rId7" Type="http://schemas.openxmlformats.org/officeDocument/2006/relationships/image" Target="../media/image4.png"/><Relationship Id="rId12"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chart" Target="../charts/chart1.xm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lt1">
                <a:tint val="40000"/>
                <a:satMod val="350000"/>
              </a:schemeClr>
            </a:gs>
            <a:gs pos="40000">
              <a:schemeClr val="lt1">
                <a:tint val="45000"/>
                <a:shade val="99000"/>
                <a:satMod val="350000"/>
              </a:schemeClr>
            </a:gs>
            <a:gs pos="100000">
              <a:schemeClr val="lt1">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9" name="Title 1"/>
          <p:cNvSpPr txBox="1">
            <a:spLocks/>
          </p:cNvSpPr>
          <p:nvPr/>
        </p:nvSpPr>
        <p:spPr>
          <a:xfrm>
            <a:off x="365082" y="2785024"/>
            <a:ext cx="43891200" cy="2055917"/>
          </a:xfrm>
          <a:prstGeom prst="rect">
            <a:avLst/>
          </a:prstGeom>
          <a:noFill/>
          <a:ln>
            <a:noFill/>
          </a:ln>
        </p:spPr>
        <p:txBody>
          <a:bodyPr vert="horz" lIns="438912" tIns="219456" rIns="438912" bIns="219456" rtlCol="0" anchor="ctr">
            <a:normAutofit lnSpcReduction="10000"/>
          </a:bodyPr>
          <a:lstStyle>
            <a:lvl1pPr algn="ctr" defTabSz="2194560" rtl="0" eaLnBrk="1" latinLnBrk="0" hangingPunct="1">
              <a:spcBef>
                <a:spcPct val="0"/>
              </a:spcBef>
              <a:buNone/>
              <a:defRPr sz="21100" kern="1200">
                <a:solidFill>
                  <a:schemeClr val="tx1"/>
                </a:solidFill>
                <a:latin typeface="+mj-lt"/>
                <a:ea typeface="+mj-ea"/>
                <a:cs typeface="+mj-cs"/>
              </a:defRPr>
            </a:lvl1pPr>
          </a:lstStyle>
          <a:p>
            <a:r>
              <a:rPr lang="en-US" sz="5400" dirty="0" smtClean="0">
                <a:latin typeface="Aovel Sans" pitchFamily="34" charset="0"/>
              </a:rPr>
              <a:t>Kelsey Hamm</a:t>
            </a:r>
            <a:r>
              <a:rPr lang="en-US" sz="5400" baseline="30000" dirty="0" smtClean="0">
                <a:latin typeface="Aovel Sans" pitchFamily="34" charset="0"/>
              </a:rPr>
              <a:t>1,2</a:t>
            </a:r>
            <a:r>
              <a:rPr lang="en-US" sz="5400" dirty="0">
                <a:latin typeface="Aovel Sans" pitchFamily="34" charset="0"/>
              </a:rPr>
              <a:t>, </a:t>
            </a:r>
            <a:r>
              <a:rPr lang="en-US" sz="5400" dirty="0" smtClean="0">
                <a:latin typeface="Aovel Sans" pitchFamily="34" charset="0"/>
              </a:rPr>
              <a:t>Caroline Drayton</a:t>
            </a:r>
            <a:r>
              <a:rPr lang="en-US" sz="5400" baseline="30000" dirty="0" smtClean="0">
                <a:latin typeface="Aovel Sans" pitchFamily="34" charset="0"/>
              </a:rPr>
              <a:t>1,2</a:t>
            </a:r>
            <a:r>
              <a:rPr lang="en-US" sz="5400" dirty="0">
                <a:latin typeface="Aovel Sans" pitchFamily="34" charset="0"/>
              </a:rPr>
              <a:t>, </a:t>
            </a:r>
            <a:r>
              <a:rPr lang="en-US" sz="5400" dirty="0" smtClean="0">
                <a:latin typeface="Aovel Sans" pitchFamily="34" charset="0"/>
              </a:rPr>
              <a:t>Beth Romaker</a:t>
            </a:r>
            <a:r>
              <a:rPr lang="en-US" sz="5400" baseline="30000" dirty="0" smtClean="0">
                <a:latin typeface="Aovel Sans" pitchFamily="34" charset="0"/>
              </a:rPr>
              <a:t>1,2</a:t>
            </a:r>
            <a:r>
              <a:rPr lang="en-US" sz="5400" dirty="0" smtClean="0">
                <a:latin typeface="Aovel Sans" pitchFamily="34" charset="0"/>
              </a:rPr>
              <a:t>, Mike Perrin</a:t>
            </a:r>
            <a:r>
              <a:rPr lang="en-US" sz="5400" baseline="30000" dirty="0" smtClean="0">
                <a:latin typeface="Aovel Sans" pitchFamily="34" charset="0"/>
              </a:rPr>
              <a:t>1,2</a:t>
            </a:r>
            <a:r>
              <a:rPr lang="en-US" sz="5400" dirty="0" smtClean="0">
                <a:latin typeface="Aovel Sans" pitchFamily="34" charset="0"/>
              </a:rPr>
              <a:t>, John Truong</a:t>
            </a:r>
            <a:r>
              <a:rPr lang="en-US" sz="5400" baseline="30000" dirty="0" smtClean="0">
                <a:latin typeface="Aovel Sans" pitchFamily="34" charset="0"/>
              </a:rPr>
              <a:t>1,2</a:t>
            </a:r>
            <a:r>
              <a:rPr lang="en-US" sz="5400" dirty="0" smtClean="0">
                <a:latin typeface="Aovel Sans" pitchFamily="34" charset="0"/>
              </a:rPr>
              <a:t> </a:t>
            </a:r>
          </a:p>
          <a:p>
            <a:r>
              <a:rPr lang="en-US" sz="5400" dirty="0">
                <a:latin typeface="Aovel Sans" pitchFamily="34" charset="0"/>
              </a:rPr>
              <a:t>James Duncan</a:t>
            </a:r>
            <a:r>
              <a:rPr lang="en-US" sz="5400" baseline="30000" dirty="0">
                <a:latin typeface="Aovel Sans" pitchFamily="34" charset="0"/>
              </a:rPr>
              <a:t>1,2</a:t>
            </a:r>
            <a:r>
              <a:rPr lang="en-US" sz="5400" dirty="0">
                <a:latin typeface="Aovel Sans" pitchFamily="34" charset="0"/>
              </a:rPr>
              <a:t> </a:t>
            </a:r>
            <a:r>
              <a:rPr lang="en-US" sz="5400" dirty="0" smtClean="0">
                <a:latin typeface="Aovel Sans" pitchFamily="34" charset="0"/>
              </a:rPr>
              <a:t>and Sawyer Updike</a:t>
            </a:r>
            <a:r>
              <a:rPr lang="en-US" sz="5400" baseline="30000" dirty="0" smtClean="0">
                <a:latin typeface="Aovel Sans" pitchFamily="34" charset="0"/>
              </a:rPr>
              <a:t>1,2</a:t>
            </a:r>
            <a:endParaRPr lang="en-US" sz="5400" baseline="30000" dirty="0">
              <a:latin typeface="Aovel Sans" pitchFamily="34" charset="0"/>
            </a:endParaRPr>
          </a:p>
        </p:txBody>
      </p:sp>
      <p:sp>
        <p:nvSpPr>
          <p:cNvPr id="41" name="Title 1"/>
          <p:cNvSpPr txBox="1">
            <a:spLocks/>
          </p:cNvSpPr>
          <p:nvPr/>
        </p:nvSpPr>
        <p:spPr>
          <a:xfrm>
            <a:off x="655731" y="4379474"/>
            <a:ext cx="43891200" cy="1220875"/>
          </a:xfrm>
          <a:prstGeom prst="rect">
            <a:avLst/>
          </a:prstGeom>
          <a:noFill/>
          <a:ln>
            <a:noFill/>
          </a:ln>
        </p:spPr>
        <p:txBody>
          <a:bodyPr vert="horz" lIns="438912" tIns="219456" rIns="438912" bIns="219456" rtlCol="0" anchor="ctr">
            <a:noAutofit/>
          </a:bodyPr>
          <a:lstStyle>
            <a:lvl1pPr algn="ctr" defTabSz="2194560" rtl="0" eaLnBrk="1" latinLnBrk="0" hangingPunct="1">
              <a:spcBef>
                <a:spcPct val="0"/>
              </a:spcBef>
              <a:buNone/>
              <a:defRPr sz="21100" kern="1200">
                <a:solidFill>
                  <a:schemeClr val="tx1"/>
                </a:solidFill>
                <a:latin typeface="+mj-lt"/>
                <a:ea typeface="+mj-ea"/>
                <a:cs typeface="+mj-cs"/>
              </a:defRPr>
            </a:lvl1pPr>
          </a:lstStyle>
          <a:p>
            <a:r>
              <a:rPr lang="en-US" sz="4000" baseline="30000" dirty="0">
                <a:latin typeface="Aovel Sans" pitchFamily="34" charset="0"/>
              </a:rPr>
              <a:t>1</a:t>
            </a:r>
            <a:r>
              <a:rPr lang="en-US" sz="4000" dirty="0">
                <a:latin typeface="Aovel Sans" pitchFamily="34" charset="0"/>
              </a:rPr>
              <a:t>University of Vermont Rubenstein School of Environment and Natural Resources, </a:t>
            </a:r>
            <a:r>
              <a:rPr lang="en-US" sz="4000" baseline="30000" dirty="0" smtClean="0">
                <a:latin typeface="Aovel Sans" pitchFamily="34" charset="0"/>
              </a:rPr>
              <a:t>2</a:t>
            </a:r>
            <a:r>
              <a:rPr lang="en-US" sz="4000" dirty="0" smtClean="0">
                <a:latin typeface="Aovel Sans" pitchFamily="34" charset="0"/>
              </a:rPr>
              <a:t>Forest Ecosystem </a:t>
            </a:r>
            <a:r>
              <a:rPr lang="en-US" sz="4000" dirty="0">
                <a:latin typeface="Aovel Sans" pitchFamily="34" charset="0"/>
              </a:rPr>
              <a:t>Monitoring Cooperative</a:t>
            </a:r>
          </a:p>
        </p:txBody>
      </p:sp>
      <p:sp>
        <p:nvSpPr>
          <p:cNvPr id="29" name="Rectangle 28"/>
          <p:cNvSpPr/>
          <p:nvPr/>
        </p:nvSpPr>
        <p:spPr>
          <a:xfrm>
            <a:off x="29862205" y="8312615"/>
            <a:ext cx="13287294" cy="23880957"/>
          </a:xfrm>
          <a:prstGeom prst="rect">
            <a:avLst/>
          </a:prstGeom>
          <a:solidFill>
            <a:schemeClr val="accent6">
              <a:lumMod val="60000"/>
              <a:lumOff val="4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Rectangle 25"/>
          <p:cNvSpPr/>
          <p:nvPr/>
        </p:nvSpPr>
        <p:spPr>
          <a:xfrm>
            <a:off x="14759592" y="8312616"/>
            <a:ext cx="14511628" cy="23880957"/>
          </a:xfrm>
          <a:prstGeom prst="rect">
            <a:avLst/>
          </a:prstGeom>
          <a:solidFill>
            <a:schemeClr val="accent6">
              <a:lumMod val="60000"/>
              <a:lumOff val="40000"/>
            </a:schemeClr>
          </a:solidFill>
          <a:ln/>
        </p:spPr>
        <p:style>
          <a:lnRef idx="1">
            <a:schemeClr val="dk1"/>
          </a:lnRef>
          <a:fillRef idx="1002">
            <a:schemeClr val="lt1"/>
          </a:fillRef>
          <a:effectRef idx="1">
            <a:schemeClr val="dk1"/>
          </a:effectRef>
          <a:fontRef idx="minor">
            <a:schemeClr val="dk1"/>
          </a:fontRef>
        </p:style>
        <p:txBody>
          <a:bodyPr rtlCol="0" anchor="ctr"/>
          <a:lstStyle/>
          <a:p>
            <a:pPr algn="ctr"/>
            <a:endParaRPr lang="en-US" dirty="0"/>
          </a:p>
        </p:txBody>
      </p:sp>
      <p:sp>
        <p:nvSpPr>
          <p:cNvPr id="3" name="Rectangle 2"/>
          <p:cNvSpPr/>
          <p:nvPr/>
        </p:nvSpPr>
        <p:spPr>
          <a:xfrm>
            <a:off x="983597" y="8312124"/>
            <a:ext cx="13287294" cy="23880957"/>
          </a:xfrm>
          <a:prstGeom prst="rect">
            <a:avLst/>
          </a:prstGeom>
          <a:solidFill>
            <a:schemeClr val="accent6">
              <a:lumMod val="60000"/>
              <a:lumOff val="40000"/>
            </a:schemeClr>
          </a:solidFill>
          <a:ln/>
        </p:spPr>
        <p:style>
          <a:lnRef idx="1">
            <a:schemeClr val="dk1"/>
          </a:lnRef>
          <a:fillRef idx="1002">
            <a:schemeClr val="lt1"/>
          </a:fillRef>
          <a:effectRef idx="1">
            <a:schemeClr val="dk1"/>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923237" y="308746"/>
            <a:ext cx="42310110" cy="2003910"/>
          </a:xfrm>
          <a:solidFill>
            <a:schemeClr val="accent6">
              <a:lumMod val="60000"/>
              <a:lumOff val="40000"/>
            </a:schemeClr>
          </a:solidFill>
          <a:ln>
            <a:solidFill>
              <a:schemeClr val="tx1"/>
            </a:solidFill>
          </a:ln>
        </p:spPr>
        <p:txBody>
          <a:bodyPr>
            <a:noAutofit/>
          </a:bodyPr>
          <a:lstStyle/>
          <a:p>
            <a:r>
              <a:rPr lang="en-US" sz="8800" b="1" dirty="0"/>
              <a:t>Monitoring the Health of Vermont’s Forests: Long-Term Trends </a:t>
            </a:r>
            <a:r>
              <a:rPr lang="en-US" sz="8800" b="1" dirty="0" smtClean="0"/>
              <a:t>and Natural Communities </a:t>
            </a:r>
            <a:endParaRPr lang="en-US" sz="8800" b="1" dirty="0"/>
          </a:p>
        </p:txBody>
      </p:sp>
      <p:sp>
        <p:nvSpPr>
          <p:cNvPr id="13" name="Text Box 5"/>
          <p:cNvSpPr txBox="1">
            <a:spLocks noChangeArrowheads="1"/>
          </p:cNvSpPr>
          <p:nvPr/>
        </p:nvSpPr>
        <p:spPr bwMode="auto">
          <a:xfrm>
            <a:off x="2183595" y="8451130"/>
            <a:ext cx="11065667" cy="1938992"/>
          </a:xfrm>
          <a:prstGeom prst="rect">
            <a:avLst/>
          </a:prstGeom>
          <a:noFill/>
          <a:ln>
            <a:noFill/>
          </a:ln>
          <a:effectLst/>
          <a:extLst/>
        </p:spPr>
        <p:txBody>
          <a:bodyPr wrap="square">
            <a:spAutoFit/>
          </a:bodyPr>
          <a:lstStyle>
            <a:lvl1pPr defTabSz="1463675">
              <a:defRPr>
                <a:solidFill>
                  <a:schemeClr val="tx1"/>
                </a:solidFill>
                <a:latin typeface="Arial" charset="0"/>
              </a:defRPr>
            </a:lvl1pPr>
            <a:lvl2pPr defTabSz="1463675">
              <a:defRPr>
                <a:solidFill>
                  <a:schemeClr val="tx1"/>
                </a:solidFill>
                <a:latin typeface="Arial" charset="0"/>
              </a:defRPr>
            </a:lvl2pPr>
            <a:lvl3pPr defTabSz="1463675">
              <a:defRPr>
                <a:solidFill>
                  <a:schemeClr val="tx1"/>
                </a:solidFill>
                <a:latin typeface="Arial" charset="0"/>
              </a:defRPr>
            </a:lvl3pPr>
            <a:lvl4pPr defTabSz="1463675">
              <a:defRPr>
                <a:solidFill>
                  <a:schemeClr val="tx1"/>
                </a:solidFill>
                <a:latin typeface="Arial" charset="0"/>
              </a:defRPr>
            </a:lvl4pPr>
            <a:lvl5pPr defTabSz="1463675">
              <a:defRPr>
                <a:solidFill>
                  <a:schemeClr val="tx1"/>
                </a:solidFill>
                <a:latin typeface="Arial" charset="0"/>
              </a:defRPr>
            </a:lvl5pPr>
            <a:lvl6pPr defTabSz="1463675" fontAlgn="base">
              <a:spcBef>
                <a:spcPct val="0"/>
              </a:spcBef>
              <a:spcAft>
                <a:spcPct val="0"/>
              </a:spcAft>
              <a:defRPr>
                <a:solidFill>
                  <a:schemeClr val="tx1"/>
                </a:solidFill>
                <a:latin typeface="Arial" charset="0"/>
              </a:defRPr>
            </a:lvl6pPr>
            <a:lvl7pPr defTabSz="1463675" fontAlgn="base">
              <a:spcBef>
                <a:spcPct val="0"/>
              </a:spcBef>
              <a:spcAft>
                <a:spcPct val="0"/>
              </a:spcAft>
              <a:defRPr>
                <a:solidFill>
                  <a:schemeClr val="tx1"/>
                </a:solidFill>
                <a:latin typeface="Arial" charset="0"/>
              </a:defRPr>
            </a:lvl7pPr>
            <a:lvl8pPr defTabSz="1463675" fontAlgn="base">
              <a:spcBef>
                <a:spcPct val="0"/>
              </a:spcBef>
              <a:spcAft>
                <a:spcPct val="0"/>
              </a:spcAft>
              <a:defRPr>
                <a:solidFill>
                  <a:schemeClr val="tx1"/>
                </a:solidFill>
                <a:latin typeface="Arial" charset="0"/>
              </a:defRPr>
            </a:lvl8pPr>
            <a:lvl9pPr defTabSz="1463675" fontAlgn="base">
              <a:spcBef>
                <a:spcPct val="0"/>
              </a:spcBef>
              <a:spcAft>
                <a:spcPct val="0"/>
              </a:spcAft>
              <a:defRPr>
                <a:solidFill>
                  <a:schemeClr val="tx1"/>
                </a:solidFill>
                <a:latin typeface="Arial" charset="0"/>
              </a:defRPr>
            </a:lvl9pPr>
          </a:lstStyle>
          <a:p>
            <a:pPr algn="ctr"/>
            <a:r>
              <a:rPr lang="en-US" sz="6000" b="1" dirty="0" smtClean="0">
                <a:latin typeface="+mj-lt"/>
              </a:rPr>
              <a:t>Introduction</a:t>
            </a:r>
          </a:p>
          <a:p>
            <a:endParaRPr lang="en-US" sz="6000" b="1" dirty="0">
              <a:latin typeface="Aovel Sans" pitchFamily="34" charset="0"/>
            </a:endParaRPr>
          </a:p>
        </p:txBody>
      </p:sp>
      <p:pic>
        <p:nvPicPr>
          <p:cNvPr id="28" name="Picture 27"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0332" y="3074109"/>
            <a:ext cx="4798407" cy="2044911"/>
          </a:xfrm>
          <a:prstGeom prst="rect">
            <a:avLst/>
          </a:prstGeom>
          <a:noFill/>
          <a:ln>
            <a:noFill/>
          </a:ln>
          <a:extLst/>
        </p:spPr>
      </p:pic>
      <p:sp>
        <p:nvSpPr>
          <p:cNvPr id="30" name="Text Box 5"/>
          <p:cNvSpPr txBox="1">
            <a:spLocks noChangeArrowheads="1"/>
          </p:cNvSpPr>
          <p:nvPr/>
        </p:nvSpPr>
        <p:spPr bwMode="auto">
          <a:xfrm>
            <a:off x="1834068" y="23537231"/>
            <a:ext cx="11391559" cy="1938992"/>
          </a:xfrm>
          <a:prstGeom prst="rect">
            <a:avLst/>
          </a:prstGeom>
          <a:noFill/>
          <a:ln>
            <a:noFill/>
          </a:ln>
          <a:effectLst/>
          <a:extLst/>
        </p:spPr>
        <p:txBody>
          <a:bodyPr wrap="square">
            <a:spAutoFit/>
          </a:bodyPr>
          <a:lstStyle>
            <a:lvl1pPr defTabSz="1463675">
              <a:defRPr>
                <a:solidFill>
                  <a:schemeClr val="tx1"/>
                </a:solidFill>
                <a:latin typeface="Arial" charset="0"/>
              </a:defRPr>
            </a:lvl1pPr>
            <a:lvl2pPr defTabSz="1463675">
              <a:defRPr>
                <a:solidFill>
                  <a:schemeClr val="tx1"/>
                </a:solidFill>
                <a:latin typeface="Arial" charset="0"/>
              </a:defRPr>
            </a:lvl2pPr>
            <a:lvl3pPr defTabSz="1463675">
              <a:defRPr>
                <a:solidFill>
                  <a:schemeClr val="tx1"/>
                </a:solidFill>
                <a:latin typeface="Arial" charset="0"/>
              </a:defRPr>
            </a:lvl3pPr>
            <a:lvl4pPr defTabSz="1463675">
              <a:defRPr>
                <a:solidFill>
                  <a:schemeClr val="tx1"/>
                </a:solidFill>
                <a:latin typeface="Arial" charset="0"/>
              </a:defRPr>
            </a:lvl4pPr>
            <a:lvl5pPr defTabSz="1463675">
              <a:defRPr>
                <a:solidFill>
                  <a:schemeClr val="tx1"/>
                </a:solidFill>
                <a:latin typeface="Arial" charset="0"/>
              </a:defRPr>
            </a:lvl5pPr>
            <a:lvl6pPr defTabSz="1463675" fontAlgn="base">
              <a:spcBef>
                <a:spcPct val="0"/>
              </a:spcBef>
              <a:spcAft>
                <a:spcPct val="0"/>
              </a:spcAft>
              <a:defRPr>
                <a:solidFill>
                  <a:schemeClr val="tx1"/>
                </a:solidFill>
                <a:latin typeface="Arial" charset="0"/>
              </a:defRPr>
            </a:lvl6pPr>
            <a:lvl7pPr defTabSz="1463675" fontAlgn="base">
              <a:spcBef>
                <a:spcPct val="0"/>
              </a:spcBef>
              <a:spcAft>
                <a:spcPct val="0"/>
              </a:spcAft>
              <a:defRPr>
                <a:solidFill>
                  <a:schemeClr val="tx1"/>
                </a:solidFill>
                <a:latin typeface="Arial" charset="0"/>
              </a:defRPr>
            </a:lvl7pPr>
            <a:lvl8pPr defTabSz="1463675" fontAlgn="base">
              <a:spcBef>
                <a:spcPct val="0"/>
              </a:spcBef>
              <a:spcAft>
                <a:spcPct val="0"/>
              </a:spcAft>
              <a:defRPr>
                <a:solidFill>
                  <a:schemeClr val="tx1"/>
                </a:solidFill>
                <a:latin typeface="Arial" charset="0"/>
              </a:defRPr>
            </a:lvl8pPr>
            <a:lvl9pPr defTabSz="1463675" fontAlgn="base">
              <a:spcBef>
                <a:spcPct val="0"/>
              </a:spcBef>
              <a:spcAft>
                <a:spcPct val="0"/>
              </a:spcAft>
              <a:defRPr>
                <a:solidFill>
                  <a:schemeClr val="tx1"/>
                </a:solidFill>
                <a:latin typeface="Arial" charset="0"/>
              </a:defRPr>
            </a:lvl9pPr>
          </a:lstStyle>
          <a:p>
            <a:pPr algn="ctr"/>
            <a:r>
              <a:rPr lang="en-US" sz="6000" b="1" dirty="0" smtClean="0">
                <a:latin typeface="+mj-lt"/>
              </a:rPr>
              <a:t>Methods</a:t>
            </a:r>
          </a:p>
          <a:p>
            <a:endParaRPr lang="en-US" sz="6000" b="1" dirty="0">
              <a:latin typeface="Aovel Sans" pitchFamily="34" charset="0"/>
            </a:endParaRPr>
          </a:p>
        </p:txBody>
      </p:sp>
      <p:sp>
        <p:nvSpPr>
          <p:cNvPr id="31" name="Text Box 5"/>
          <p:cNvSpPr txBox="1">
            <a:spLocks noChangeArrowheads="1"/>
          </p:cNvSpPr>
          <p:nvPr/>
        </p:nvSpPr>
        <p:spPr bwMode="auto">
          <a:xfrm>
            <a:off x="15943034" y="8579973"/>
            <a:ext cx="12144744" cy="1015663"/>
          </a:xfrm>
          <a:prstGeom prst="rect">
            <a:avLst/>
          </a:prstGeom>
          <a:noFill/>
          <a:ln>
            <a:noFill/>
          </a:ln>
          <a:effectLst/>
          <a:extLst/>
        </p:spPr>
        <p:txBody>
          <a:bodyPr wrap="square">
            <a:spAutoFit/>
          </a:bodyPr>
          <a:lstStyle>
            <a:lvl1pPr defTabSz="1463675">
              <a:defRPr>
                <a:solidFill>
                  <a:schemeClr val="tx1"/>
                </a:solidFill>
                <a:latin typeface="Arial" charset="0"/>
              </a:defRPr>
            </a:lvl1pPr>
            <a:lvl2pPr defTabSz="1463675">
              <a:defRPr>
                <a:solidFill>
                  <a:schemeClr val="tx1"/>
                </a:solidFill>
                <a:latin typeface="Arial" charset="0"/>
              </a:defRPr>
            </a:lvl2pPr>
            <a:lvl3pPr defTabSz="1463675">
              <a:defRPr>
                <a:solidFill>
                  <a:schemeClr val="tx1"/>
                </a:solidFill>
                <a:latin typeface="Arial" charset="0"/>
              </a:defRPr>
            </a:lvl3pPr>
            <a:lvl4pPr defTabSz="1463675">
              <a:defRPr>
                <a:solidFill>
                  <a:schemeClr val="tx1"/>
                </a:solidFill>
                <a:latin typeface="Arial" charset="0"/>
              </a:defRPr>
            </a:lvl4pPr>
            <a:lvl5pPr defTabSz="1463675">
              <a:defRPr>
                <a:solidFill>
                  <a:schemeClr val="tx1"/>
                </a:solidFill>
                <a:latin typeface="Arial" charset="0"/>
              </a:defRPr>
            </a:lvl5pPr>
            <a:lvl6pPr defTabSz="1463675" fontAlgn="base">
              <a:spcBef>
                <a:spcPct val="0"/>
              </a:spcBef>
              <a:spcAft>
                <a:spcPct val="0"/>
              </a:spcAft>
              <a:defRPr>
                <a:solidFill>
                  <a:schemeClr val="tx1"/>
                </a:solidFill>
                <a:latin typeface="Arial" charset="0"/>
              </a:defRPr>
            </a:lvl6pPr>
            <a:lvl7pPr defTabSz="1463675" fontAlgn="base">
              <a:spcBef>
                <a:spcPct val="0"/>
              </a:spcBef>
              <a:spcAft>
                <a:spcPct val="0"/>
              </a:spcAft>
              <a:defRPr>
                <a:solidFill>
                  <a:schemeClr val="tx1"/>
                </a:solidFill>
                <a:latin typeface="Arial" charset="0"/>
              </a:defRPr>
            </a:lvl7pPr>
            <a:lvl8pPr defTabSz="1463675" fontAlgn="base">
              <a:spcBef>
                <a:spcPct val="0"/>
              </a:spcBef>
              <a:spcAft>
                <a:spcPct val="0"/>
              </a:spcAft>
              <a:defRPr>
                <a:solidFill>
                  <a:schemeClr val="tx1"/>
                </a:solidFill>
                <a:latin typeface="Arial" charset="0"/>
              </a:defRPr>
            </a:lvl8pPr>
            <a:lvl9pPr defTabSz="1463675" fontAlgn="base">
              <a:spcBef>
                <a:spcPct val="0"/>
              </a:spcBef>
              <a:spcAft>
                <a:spcPct val="0"/>
              </a:spcAft>
              <a:defRPr>
                <a:solidFill>
                  <a:schemeClr val="tx1"/>
                </a:solidFill>
                <a:latin typeface="Arial" charset="0"/>
              </a:defRPr>
            </a:lvl9pPr>
          </a:lstStyle>
          <a:p>
            <a:endParaRPr lang="en-US" sz="6000" b="1" dirty="0">
              <a:latin typeface="Aovel Sans" pitchFamily="34" charset="0"/>
            </a:endParaRPr>
          </a:p>
        </p:txBody>
      </p:sp>
      <p:sp>
        <p:nvSpPr>
          <p:cNvPr id="36" name="TextBox 35"/>
          <p:cNvSpPr txBox="1"/>
          <p:nvPr/>
        </p:nvSpPr>
        <p:spPr>
          <a:xfrm>
            <a:off x="1473025" y="9591462"/>
            <a:ext cx="12486809" cy="4401205"/>
          </a:xfrm>
          <a:prstGeom prst="rect">
            <a:avLst/>
          </a:prstGeom>
          <a:noFill/>
        </p:spPr>
        <p:txBody>
          <a:bodyPr wrap="square" rtlCol="0">
            <a:spAutoFit/>
          </a:bodyPr>
          <a:lstStyle/>
          <a:p>
            <a:pPr algn="just"/>
            <a:r>
              <a:rPr lang="en-US" sz="2800" dirty="0"/>
              <a:t>In 1991, the Forest Ecosystem Monitoring Cooperative, formerly the Vermont Monitoring Cooperative, and the Vermont Department of Forests, Parks and Recreation created a statewide forest health monitoring network, designed to uncover important relationships, changes, and stressors impacting Vermont’s forested landscape. The plots were initially located in intensive study sites on Mt. Mansfield and in the Lye Brook Wilderness area and were surveyed annually. In the last three years, the network was expanded from 14 to 48 plots by co-locating with other forest health monitoring efforts such as the USFS Forest Inventory and Analysis, the North American Maple Project, and others. The expansion better represents a cross-section of Vermont’s forests and long-term trends in forest health. </a:t>
            </a:r>
            <a:endParaRPr lang="en-US" sz="2800" dirty="0">
              <a:latin typeface="Aovel Sans"/>
            </a:endParaRPr>
          </a:p>
        </p:txBody>
      </p:sp>
      <p:cxnSp>
        <p:nvCxnSpPr>
          <p:cNvPr id="11" name="Straight Connector 10"/>
          <p:cNvCxnSpPr/>
          <p:nvPr/>
        </p:nvCxnSpPr>
        <p:spPr>
          <a:xfrm>
            <a:off x="1311463" y="6790040"/>
            <a:ext cx="4068841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32" name="Chart 31"/>
          <p:cNvGraphicFramePr>
            <a:graphicFrameLocks/>
          </p:cNvGraphicFramePr>
          <p:nvPr>
            <p:extLst>
              <p:ext uri="{D42A27DB-BD31-4B8C-83A1-F6EECF244321}">
                <p14:modId xmlns:p14="http://schemas.microsoft.com/office/powerpoint/2010/main" val="614885760"/>
              </p:ext>
            </p:extLst>
          </p:nvPr>
        </p:nvGraphicFramePr>
        <p:xfrm>
          <a:off x="16156825" y="21197870"/>
          <a:ext cx="11581782" cy="644558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623026" y="25037766"/>
            <a:ext cx="5061357" cy="5693866"/>
          </a:xfrm>
          <a:prstGeom prst="rect">
            <a:avLst/>
          </a:prstGeom>
          <a:noFill/>
        </p:spPr>
        <p:txBody>
          <a:bodyPr wrap="square" rtlCol="0">
            <a:spAutoFit/>
          </a:bodyPr>
          <a:lstStyle/>
          <a:p>
            <a:r>
              <a:rPr lang="en-US" sz="2800" dirty="0"/>
              <a:t>Plots are established using the National Forest Health Monitoring protocol. Four 7.32 m radius subplots are established, with Subplot 1 in the center and the remaining subplots 36.57 m away from Subplot 1 at azimuths of 0°, 120°, and 240°. Each subplot contains a 2.01 m radius </a:t>
            </a:r>
            <a:r>
              <a:rPr lang="en-US" sz="2800" dirty="0" err="1"/>
              <a:t>microplot</a:t>
            </a:r>
            <a:r>
              <a:rPr lang="en-US" sz="2800" dirty="0"/>
              <a:t> located 3.66 m east of the subplot center.</a:t>
            </a:r>
          </a:p>
          <a:p>
            <a:r>
              <a:rPr lang="en-US" sz="2800" dirty="0"/>
              <a:t/>
            </a:r>
            <a:br>
              <a:rPr lang="en-US" sz="2800" dirty="0"/>
            </a:br>
            <a:endParaRPr lang="en-US" sz="2800" dirty="0"/>
          </a:p>
        </p:txBody>
      </p:sp>
      <p:sp>
        <p:nvSpPr>
          <p:cNvPr id="7" name="Rectangle 6"/>
          <p:cNvSpPr/>
          <p:nvPr/>
        </p:nvSpPr>
        <p:spPr>
          <a:xfrm>
            <a:off x="23708228" y="8394259"/>
            <a:ext cx="5164155" cy="7206075"/>
          </a:xfrm>
          <a:prstGeom prst="rect">
            <a:avLst/>
          </a:prstGeom>
        </p:spPr>
        <p:txBody>
          <a:bodyPr wrap="square">
            <a:spAutoFit/>
          </a:bodyPr>
          <a:lstStyle/>
          <a:p>
            <a:pPr>
              <a:lnSpc>
                <a:spcPct val="107000"/>
              </a:lnSpc>
              <a:spcAft>
                <a:spcPts val="800"/>
              </a:spcAft>
            </a:pPr>
            <a:r>
              <a:rPr lang="en-US" sz="2700" b="1" i="1" dirty="0" smtClean="0"/>
              <a:t>Figure 1. </a:t>
            </a:r>
            <a:r>
              <a:rPr lang="en-US" sz="2700" i="1" dirty="0" smtClean="0"/>
              <a:t>Up </a:t>
            </a:r>
            <a:r>
              <a:rPr lang="en-US" sz="2700" i="1" dirty="0"/>
              <a:t>until 2014 only class 2 seedlings were </a:t>
            </a:r>
            <a:r>
              <a:rPr lang="en-US" sz="2700" i="1" dirty="0" smtClean="0"/>
              <a:t>counted. In 2014, the definition of a seedling was expanded to include any seedling with true leaves. </a:t>
            </a:r>
            <a:r>
              <a:rPr lang="en-US" sz="2700" i="1" dirty="0"/>
              <a:t>2017 </a:t>
            </a:r>
            <a:r>
              <a:rPr lang="en-US" sz="2700" i="1" dirty="0"/>
              <a:t>was the first year that seedlings have been separated by </a:t>
            </a:r>
            <a:r>
              <a:rPr lang="en-US" sz="2700" i="1" dirty="0" smtClean="0"/>
              <a:t>class</a:t>
            </a:r>
            <a:r>
              <a:rPr lang="en-US" sz="2700" i="1" dirty="0" smtClean="0"/>
              <a:t>. Class </a:t>
            </a:r>
            <a:r>
              <a:rPr lang="en-US" sz="2700" i="1" dirty="0"/>
              <a:t>1 hardwood seedlings are defined as less than 30.48cm </a:t>
            </a:r>
            <a:r>
              <a:rPr lang="en-US" sz="2700" i="1" dirty="0" smtClean="0"/>
              <a:t>tall, whereas class 2 seedlings are above 30.48cm and are </a:t>
            </a:r>
            <a:r>
              <a:rPr lang="en-US" sz="2700" i="1" dirty="0"/>
              <a:t>less than 2.54cm in DBH. Class 1 conifers are less than 15.24cm </a:t>
            </a:r>
            <a:r>
              <a:rPr lang="en-US" sz="2700" i="1" dirty="0" smtClean="0"/>
              <a:t>while </a:t>
            </a:r>
            <a:r>
              <a:rPr lang="en-US" sz="2700" i="1" dirty="0"/>
              <a:t>class 2 seedlings are above 15.24cm and have less than a 2.54cm DBH.  </a:t>
            </a:r>
            <a:r>
              <a:rPr lang="en-US" sz="2700" dirty="0"/>
              <a:t/>
            </a:r>
            <a:br>
              <a:rPr lang="en-US" sz="2700" dirty="0"/>
            </a:br>
            <a:endParaRPr lang="en-US" sz="2700" dirty="0">
              <a:effectLst/>
              <a:latin typeface="Aovel Sans"/>
              <a:ea typeface="Calibri" panose="020F0502020204030204" pitchFamily="34" charset="0"/>
              <a:cs typeface="Times New Roman" panose="02020603050405020304" pitchFamily="18" charset="0"/>
            </a:endParaRPr>
          </a:p>
        </p:txBody>
      </p:sp>
      <p:grpSp>
        <p:nvGrpSpPr>
          <p:cNvPr id="33" name="Group 32"/>
          <p:cNvGrpSpPr/>
          <p:nvPr/>
        </p:nvGrpSpPr>
        <p:grpSpPr>
          <a:xfrm>
            <a:off x="923237" y="6037674"/>
            <a:ext cx="42268186" cy="1932778"/>
            <a:chOff x="260098" y="7088190"/>
            <a:chExt cx="42860811" cy="2307513"/>
          </a:xfrm>
          <a:solidFill>
            <a:schemeClr val="accent6">
              <a:lumMod val="60000"/>
              <a:lumOff val="40000"/>
            </a:schemeClr>
          </a:solidFill>
        </p:grpSpPr>
        <p:sp>
          <p:nvSpPr>
            <p:cNvPr id="34" name="Rectangle 33"/>
            <p:cNvSpPr/>
            <p:nvPr/>
          </p:nvSpPr>
          <p:spPr>
            <a:xfrm>
              <a:off x="260098" y="7088190"/>
              <a:ext cx="42860811" cy="2307513"/>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800" b="1" dirty="0">
                  <a:latin typeface="Aovel Sans" pitchFamily="34" charset="0"/>
                </a:rPr>
                <a:t>a</a:t>
              </a:r>
              <a:endParaRPr lang="en-US" dirty="0"/>
            </a:p>
          </p:txBody>
        </p:sp>
        <p:sp>
          <p:nvSpPr>
            <p:cNvPr id="35" name="Text Box 5"/>
            <p:cNvSpPr txBox="1">
              <a:spLocks noChangeArrowheads="1"/>
            </p:cNvSpPr>
            <p:nvPr/>
          </p:nvSpPr>
          <p:spPr bwMode="auto">
            <a:xfrm>
              <a:off x="1313148" y="7560535"/>
              <a:ext cx="41268519" cy="1433054"/>
            </a:xfrm>
            <a:prstGeom prst="rect">
              <a:avLst/>
            </a:prstGeom>
            <a:grpFill/>
            <a:ln>
              <a:noFill/>
            </a:ln>
            <a:effectLst/>
            <a:extLst/>
          </p:spPr>
          <p:txBody>
            <a:bodyPr wrap="square">
              <a:spAutoFit/>
            </a:bodyPr>
            <a:lstStyle>
              <a:lvl1pPr defTabSz="1463675">
                <a:defRPr>
                  <a:solidFill>
                    <a:schemeClr val="tx1"/>
                  </a:solidFill>
                  <a:latin typeface="Arial" charset="0"/>
                </a:defRPr>
              </a:lvl1pPr>
              <a:lvl2pPr defTabSz="1463675">
                <a:defRPr>
                  <a:solidFill>
                    <a:schemeClr val="tx1"/>
                  </a:solidFill>
                  <a:latin typeface="Arial" charset="0"/>
                </a:defRPr>
              </a:lvl2pPr>
              <a:lvl3pPr defTabSz="1463675">
                <a:defRPr>
                  <a:solidFill>
                    <a:schemeClr val="tx1"/>
                  </a:solidFill>
                  <a:latin typeface="Arial" charset="0"/>
                </a:defRPr>
              </a:lvl3pPr>
              <a:lvl4pPr defTabSz="1463675">
                <a:defRPr>
                  <a:solidFill>
                    <a:schemeClr val="tx1"/>
                  </a:solidFill>
                  <a:latin typeface="Arial" charset="0"/>
                </a:defRPr>
              </a:lvl4pPr>
              <a:lvl5pPr defTabSz="1463675">
                <a:defRPr>
                  <a:solidFill>
                    <a:schemeClr val="tx1"/>
                  </a:solidFill>
                  <a:latin typeface="Arial" charset="0"/>
                </a:defRPr>
              </a:lvl5pPr>
              <a:lvl6pPr defTabSz="1463675" fontAlgn="base">
                <a:spcBef>
                  <a:spcPct val="0"/>
                </a:spcBef>
                <a:spcAft>
                  <a:spcPct val="0"/>
                </a:spcAft>
                <a:defRPr>
                  <a:solidFill>
                    <a:schemeClr val="tx1"/>
                  </a:solidFill>
                  <a:latin typeface="Arial" charset="0"/>
                </a:defRPr>
              </a:lvl6pPr>
              <a:lvl7pPr defTabSz="1463675" fontAlgn="base">
                <a:spcBef>
                  <a:spcPct val="0"/>
                </a:spcBef>
                <a:spcAft>
                  <a:spcPct val="0"/>
                </a:spcAft>
                <a:defRPr>
                  <a:solidFill>
                    <a:schemeClr val="tx1"/>
                  </a:solidFill>
                  <a:latin typeface="Arial" charset="0"/>
                </a:defRPr>
              </a:lvl7pPr>
              <a:lvl8pPr defTabSz="1463675" fontAlgn="base">
                <a:spcBef>
                  <a:spcPct val="0"/>
                </a:spcBef>
                <a:spcAft>
                  <a:spcPct val="0"/>
                </a:spcAft>
                <a:defRPr>
                  <a:solidFill>
                    <a:schemeClr val="tx1"/>
                  </a:solidFill>
                  <a:latin typeface="Arial" charset="0"/>
                </a:defRPr>
              </a:lvl8pPr>
              <a:lvl9pPr defTabSz="1463675" fontAlgn="base">
                <a:spcBef>
                  <a:spcPct val="0"/>
                </a:spcBef>
                <a:spcAft>
                  <a:spcPct val="0"/>
                </a:spcAft>
                <a:defRPr>
                  <a:solidFill>
                    <a:schemeClr val="tx1"/>
                  </a:solidFill>
                  <a:latin typeface="Arial" charset="0"/>
                </a:defRPr>
              </a:lvl9pPr>
            </a:lstStyle>
            <a:p>
              <a:r>
                <a:rPr lang="en-US" sz="3600" b="1" dirty="0">
                  <a:latin typeface="Aovel Sans" pitchFamily="34" charset="0"/>
                </a:rPr>
                <a:t>By establishing a diverse and robust network of long-term forest health monitoring plots with </a:t>
              </a:r>
              <a:r>
                <a:rPr lang="en-US" sz="3600" b="1" dirty="0" smtClean="0">
                  <a:latin typeface="Aovel Sans" pitchFamily="34" charset="0"/>
                </a:rPr>
                <a:t>detailed, </a:t>
              </a:r>
              <a:r>
                <a:rPr lang="en-US" sz="3600" b="1" dirty="0">
                  <a:latin typeface="Aovel Sans" pitchFamily="34" charset="0"/>
                </a:rPr>
                <a:t>yearly measurements, the </a:t>
              </a:r>
              <a:r>
                <a:rPr lang="en-US" sz="3600" b="1" dirty="0" smtClean="0">
                  <a:latin typeface="Aovel Sans" pitchFamily="34" charset="0"/>
                </a:rPr>
                <a:t>FEMC </a:t>
              </a:r>
              <a:r>
                <a:rPr lang="en-US" sz="3600" b="1" dirty="0">
                  <a:latin typeface="Aovel Sans" pitchFamily="34" charset="0"/>
                </a:rPr>
                <a:t>aims </a:t>
              </a:r>
              <a:r>
                <a:rPr lang="en-US" sz="3600" b="1" dirty="0" smtClean="0">
                  <a:latin typeface="Aovel Sans" pitchFamily="34" charset="0"/>
                </a:rPr>
                <a:t>to </a:t>
              </a:r>
              <a:r>
                <a:rPr lang="en-US" sz="3600" b="1" dirty="0">
                  <a:latin typeface="Aovel Sans" pitchFamily="34" charset="0"/>
                </a:rPr>
                <a:t>provide a baseline of forest health conditions across the state of Vermont.  Such field measurements are critical </a:t>
              </a:r>
              <a:r>
                <a:rPr lang="en-US" sz="3600" b="1" dirty="0" smtClean="0">
                  <a:latin typeface="Aovel Sans" pitchFamily="34" charset="0"/>
                </a:rPr>
                <a:t>for detecting subtle </a:t>
              </a:r>
              <a:r>
                <a:rPr lang="en-US" sz="3600" b="1" dirty="0">
                  <a:latin typeface="Aovel Sans" pitchFamily="34" charset="0"/>
                </a:rPr>
                <a:t>changes in forest health and </a:t>
              </a:r>
              <a:r>
                <a:rPr lang="en-US" sz="3600" b="1" dirty="0" smtClean="0">
                  <a:latin typeface="Aovel Sans" pitchFamily="34" charset="0"/>
                </a:rPr>
                <a:t>exploring </a:t>
              </a:r>
              <a:r>
                <a:rPr lang="en-US" sz="3600" b="1" dirty="0">
                  <a:latin typeface="Aovel Sans" pitchFamily="34" charset="0"/>
                </a:rPr>
                <a:t>potential drivers of decline.</a:t>
              </a:r>
            </a:p>
          </p:txBody>
        </p:sp>
      </p:grpSp>
      <p:pic>
        <p:nvPicPr>
          <p:cNvPr id="37" name="Picture 36"/>
          <p:cNvPicPr>
            <a:picLocks noChangeAspect="1"/>
          </p:cNvPicPr>
          <p:nvPr/>
        </p:nvPicPr>
        <p:blipFill>
          <a:blip r:embed="rId5">
            <a:clrChange>
              <a:clrFrom>
                <a:srgbClr val="FFFFFF"/>
              </a:clrFrom>
              <a:clrTo>
                <a:srgbClr val="FFFFFF">
                  <a:alpha val="0"/>
                </a:srgbClr>
              </a:clrTo>
            </a:clrChange>
          </a:blip>
          <a:stretch>
            <a:fillRect/>
          </a:stretch>
        </p:blipFill>
        <p:spPr>
          <a:xfrm>
            <a:off x="38969858" y="3978743"/>
            <a:ext cx="3112760" cy="1573496"/>
          </a:xfrm>
          <a:prstGeom prst="rect">
            <a:avLst/>
          </a:prstGeom>
        </p:spPr>
      </p:pic>
      <p:pic>
        <p:nvPicPr>
          <p:cNvPr id="38" name="Picture 37"/>
          <p:cNvPicPr>
            <a:picLocks noChangeAspect="1"/>
          </p:cNvPicPr>
          <p:nvPr/>
        </p:nvPicPr>
        <p:blipFill>
          <a:blip r:embed="rId6">
            <a:clrChange>
              <a:clrFrom>
                <a:srgbClr val="FFFFFF"/>
              </a:clrFrom>
              <a:clrTo>
                <a:srgbClr val="FFFFFF">
                  <a:alpha val="0"/>
                </a:srgbClr>
              </a:clrTo>
            </a:clrChange>
          </a:blip>
          <a:stretch>
            <a:fillRect/>
          </a:stretch>
        </p:blipFill>
        <p:spPr>
          <a:xfrm>
            <a:off x="37902977" y="2357013"/>
            <a:ext cx="5246522" cy="156102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3597" y="2605657"/>
            <a:ext cx="2138869" cy="2839207"/>
          </a:xfrm>
          <a:prstGeom prst="rect">
            <a:avLst/>
          </a:prstGeom>
        </p:spPr>
      </p:pic>
      <p:sp>
        <p:nvSpPr>
          <p:cNvPr id="10" name="TextBox 9"/>
          <p:cNvSpPr txBox="1"/>
          <p:nvPr/>
        </p:nvSpPr>
        <p:spPr>
          <a:xfrm>
            <a:off x="6790100" y="25037766"/>
            <a:ext cx="7055474" cy="6124754"/>
          </a:xfrm>
          <a:prstGeom prst="rect">
            <a:avLst/>
          </a:prstGeom>
          <a:noFill/>
        </p:spPr>
        <p:txBody>
          <a:bodyPr wrap="square" rtlCol="0">
            <a:spAutoFit/>
          </a:bodyPr>
          <a:lstStyle/>
          <a:p>
            <a:pPr lvl="0"/>
            <a:r>
              <a:rPr lang="en-US" sz="2800" dirty="0">
                <a:solidFill>
                  <a:prstClr val="black"/>
                </a:solidFill>
              </a:rPr>
              <a:t>At each plot we assessed the following forest health metrics:</a:t>
            </a:r>
          </a:p>
          <a:p>
            <a:pPr marL="457200" lvl="0" indent="-457200" fontAlgn="base">
              <a:buFont typeface="Arial" panose="020B0604020202020204" pitchFamily="34" charset="0"/>
              <a:buChar char="•"/>
            </a:pPr>
            <a:r>
              <a:rPr lang="en-US" sz="2800" dirty="0">
                <a:solidFill>
                  <a:prstClr val="black"/>
                </a:solidFill>
              </a:rPr>
              <a:t>Tree health metrics (vigor, dieback, transparency, discoloration, other damages)</a:t>
            </a:r>
          </a:p>
          <a:p>
            <a:pPr marL="457200" lvl="0" indent="-457200" fontAlgn="base">
              <a:buFont typeface="Arial" panose="020B0604020202020204" pitchFamily="34" charset="0"/>
              <a:buChar char="•"/>
            </a:pPr>
            <a:r>
              <a:rPr lang="en-US" sz="2800" dirty="0">
                <a:solidFill>
                  <a:prstClr val="black"/>
                </a:solidFill>
              </a:rPr>
              <a:t>Tree heights and diameters at breast height</a:t>
            </a:r>
          </a:p>
          <a:p>
            <a:pPr marL="457200" lvl="0" indent="-457200" fontAlgn="base">
              <a:buFont typeface="Arial" panose="020B0604020202020204" pitchFamily="34" charset="0"/>
              <a:buChar char="•"/>
            </a:pPr>
            <a:r>
              <a:rPr lang="en-US" sz="2800" dirty="0">
                <a:solidFill>
                  <a:prstClr val="black"/>
                </a:solidFill>
              </a:rPr>
              <a:t>Hemispherical photos to determine the percentage of light reaching the forest floor</a:t>
            </a:r>
          </a:p>
          <a:p>
            <a:pPr marL="457200" lvl="0" indent="-457200" fontAlgn="base">
              <a:buFont typeface="Arial" panose="020B0604020202020204" pitchFamily="34" charset="0"/>
              <a:buChar char="•"/>
            </a:pPr>
            <a:r>
              <a:rPr lang="en-US" sz="2800" dirty="0">
                <a:solidFill>
                  <a:prstClr val="black"/>
                </a:solidFill>
              </a:rPr>
              <a:t>Canopy photography to quantify transparency</a:t>
            </a:r>
          </a:p>
          <a:p>
            <a:pPr marL="457200" lvl="0" indent="-457200" fontAlgn="base">
              <a:buFont typeface="Arial" panose="020B0604020202020204" pitchFamily="34" charset="0"/>
              <a:buChar char="•"/>
            </a:pPr>
            <a:r>
              <a:rPr lang="en-US" sz="2800" dirty="0">
                <a:solidFill>
                  <a:prstClr val="black"/>
                </a:solidFill>
              </a:rPr>
              <a:t>Abundance of seedling and physiology of saplings recorded</a:t>
            </a:r>
          </a:p>
          <a:p>
            <a:pPr marL="457200" lvl="0" indent="-457200" fontAlgn="base">
              <a:buFont typeface="Arial" panose="020B0604020202020204" pitchFamily="34" charset="0"/>
              <a:buChar char="•"/>
            </a:pPr>
            <a:r>
              <a:rPr lang="en-US" sz="2800" dirty="0">
                <a:solidFill>
                  <a:prstClr val="black"/>
                </a:solidFill>
              </a:rPr>
              <a:t>Prism data</a:t>
            </a:r>
          </a:p>
          <a:p>
            <a:pPr marL="457200" lvl="0" indent="-457200" fontAlgn="base">
              <a:buFont typeface="Arial" panose="020B0604020202020204" pitchFamily="34" charset="0"/>
              <a:buChar char="•"/>
            </a:pPr>
            <a:r>
              <a:rPr lang="en-US" sz="2800" dirty="0">
                <a:solidFill>
                  <a:prstClr val="black"/>
                </a:solidFill>
              </a:rPr>
              <a:t>Presence/Absence of animal browse</a:t>
            </a:r>
          </a:p>
          <a:p>
            <a:pPr marL="457200" lvl="0" indent="-457200" fontAlgn="base">
              <a:buFont typeface="Arial" panose="020B0604020202020204" pitchFamily="34" charset="0"/>
              <a:buChar char="•"/>
            </a:pPr>
            <a:r>
              <a:rPr lang="en-US" sz="2800" dirty="0">
                <a:solidFill>
                  <a:prstClr val="black"/>
                </a:solidFill>
              </a:rPr>
              <a:t>Abundance/Type of invasive plants</a:t>
            </a: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19967" y="14661250"/>
            <a:ext cx="12377129" cy="8220631"/>
          </a:xfrm>
          <a:prstGeom prst="rect">
            <a:avLst/>
          </a:prstGeom>
        </p:spPr>
      </p:pic>
      <p:sp>
        <p:nvSpPr>
          <p:cNvPr id="8" name="Rectangle 7"/>
          <p:cNvSpPr/>
          <p:nvPr/>
        </p:nvSpPr>
        <p:spPr>
          <a:xfrm>
            <a:off x="14971026" y="15429764"/>
            <a:ext cx="14191043" cy="16440511"/>
          </a:xfrm>
          <a:prstGeom prst="rect">
            <a:avLst/>
          </a:prstGeom>
          <a:solidFill>
            <a:schemeClr val="bg1">
              <a:lumMod val="8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6" name="TextBox 15"/>
          <p:cNvSpPr txBox="1"/>
          <p:nvPr/>
        </p:nvSpPr>
        <p:spPr>
          <a:xfrm>
            <a:off x="15246521" y="27203807"/>
            <a:ext cx="13579693" cy="4678204"/>
          </a:xfrm>
          <a:prstGeom prst="rect">
            <a:avLst/>
          </a:prstGeom>
          <a:noFill/>
        </p:spPr>
        <p:txBody>
          <a:bodyPr wrap="square" rtlCol="0">
            <a:spAutoFit/>
          </a:bodyPr>
          <a:lstStyle/>
          <a:p>
            <a:pPr algn="just"/>
            <a:r>
              <a:rPr lang="en-US" sz="2700" dirty="0">
                <a:solidFill>
                  <a:prstClr val="black"/>
                </a:solidFill>
              </a:rPr>
              <a:t>During the 2017 field season, additional data was collected at each plot in order to classify the varying types of natural communities across Vermont. Species of </a:t>
            </a:r>
            <a:r>
              <a:rPr lang="en-US" sz="2700" b="1" dirty="0">
                <a:solidFill>
                  <a:prstClr val="black"/>
                </a:solidFill>
              </a:rPr>
              <a:t>trees, shrubs, and vegetation </a:t>
            </a:r>
            <a:r>
              <a:rPr lang="en-US" sz="2700" dirty="0">
                <a:solidFill>
                  <a:prstClr val="black"/>
                </a:solidFill>
              </a:rPr>
              <a:t>were identified and assigned an </a:t>
            </a:r>
            <a:r>
              <a:rPr lang="en-US" sz="2700" b="1" dirty="0">
                <a:solidFill>
                  <a:prstClr val="black"/>
                </a:solidFill>
              </a:rPr>
              <a:t>abundance</a:t>
            </a:r>
            <a:r>
              <a:rPr lang="en-US" sz="2700" dirty="0">
                <a:solidFill>
                  <a:prstClr val="black"/>
                </a:solidFill>
              </a:rPr>
              <a:t> of either dominant, common, occasional, or rare to display the unique species composition and abundance of each </a:t>
            </a:r>
            <a:r>
              <a:rPr lang="en-US" sz="2700" dirty="0" smtClean="0">
                <a:solidFill>
                  <a:prstClr val="black"/>
                </a:solidFill>
              </a:rPr>
              <a:t>site</a:t>
            </a:r>
            <a:r>
              <a:rPr lang="en-US" sz="2700" dirty="0" smtClean="0">
                <a:solidFill>
                  <a:prstClr val="black"/>
                </a:solidFill>
              </a:rPr>
              <a:t>. In addition</a:t>
            </a:r>
            <a:r>
              <a:rPr lang="en-US" sz="2700" b="1" dirty="0" smtClean="0">
                <a:solidFill>
                  <a:prstClr val="black"/>
                </a:solidFill>
              </a:rPr>
              <a:t>, soil samples </a:t>
            </a:r>
            <a:r>
              <a:rPr lang="en-US" sz="2700" dirty="0" smtClean="0">
                <a:solidFill>
                  <a:prstClr val="black"/>
                </a:solidFill>
              </a:rPr>
              <a:t>were collected at each plot.</a:t>
            </a:r>
            <a:r>
              <a:rPr lang="en-US" sz="2800" dirty="0" smtClean="0"/>
              <a:t> </a:t>
            </a:r>
            <a:r>
              <a:rPr lang="en-US" sz="2700" dirty="0" smtClean="0"/>
              <a:t>Natural </a:t>
            </a:r>
            <a:r>
              <a:rPr lang="en-US" sz="2700" dirty="0"/>
              <a:t>community types were based on the criteria provided by VT Natural Community Ecologist Eric Sorenson’s </a:t>
            </a:r>
            <a:r>
              <a:rPr lang="en-US" sz="2700" i="1" dirty="0"/>
              <a:t>Wetland, Woodland, Wildland: A Guide to the Natural Communities of Vermont</a:t>
            </a:r>
            <a:r>
              <a:rPr lang="en-US" sz="2700" dirty="0"/>
              <a:t>. The purpose of the project is to organize and compare forest types in different locations around the state and gain insight into the variation of species composition and abundance through time. </a:t>
            </a:r>
            <a:r>
              <a:rPr lang="en-US" sz="2700" dirty="0" smtClean="0"/>
              <a:t>In </a:t>
            </a:r>
            <a:r>
              <a:rPr lang="en-US" sz="2700" dirty="0"/>
              <a:t>the future</a:t>
            </a:r>
            <a:r>
              <a:rPr lang="en-US" sz="2700" dirty="0" smtClean="0"/>
              <a:t>, data such as percent canopy cover and ages of representative tree species could be collected to further classify these natural communities. </a:t>
            </a:r>
            <a:endParaRPr lang="en-US" sz="2700" dirty="0"/>
          </a:p>
        </p:txBody>
      </p:sp>
      <p:sp>
        <p:nvSpPr>
          <p:cNvPr id="42" name="TextBox 41"/>
          <p:cNvSpPr txBox="1"/>
          <p:nvPr/>
        </p:nvSpPr>
        <p:spPr>
          <a:xfrm>
            <a:off x="30122105" y="23517891"/>
            <a:ext cx="12537532" cy="923330"/>
          </a:xfrm>
          <a:prstGeom prst="rect">
            <a:avLst/>
          </a:prstGeom>
          <a:noFill/>
        </p:spPr>
        <p:txBody>
          <a:bodyPr wrap="square" rtlCol="0">
            <a:spAutoFit/>
          </a:bodyPr>
          <a:lstStyle/>
          <a:p>
            <a:r>
              <a:rPr lang="en-US" sz="2700" b="1" i="1" dirty="0" smtClean="0"/>
              <a:t>Figure 4. </a:t>
            </a:r>
            <a:r>
              <a:rPr lang="en-US" sz="2700" i="1" dirty="0" smtClean="0"/>
              <a:t>Mean </a:t>
            </a:r>
            <a:r>
              <a:rPr lang="en-US" sz="2700" i="1" dirty="0"/>
              <a:t>percent dieback in the canopy of </a:t>
            </a:r>
            <a:r>
              <a:rPr lang="en-US" sz="2700" i="1" dirty="0" err="1" smtClean="0"/>
              <a:t>overstory</a:t>
            </a:r>
            <a:r>
              <a:rPr lang="en-US" sz="2700" i="1" dirty="0" smtClean="0"/>
              <a:t>  </a:t>
            </a:r>
            <a:r>
              <a:rPr lang="en-US" sz="2700" i="1" dirty="0"/>
              <a:t>species by year. </a:t>
            </a:r>
            <a:r>
              <a:rPr lang="en-US" sz="2700" i="1" dirty="0" smtClean="0"/>
              <a:t>Despite high annual variations, </a:t>
            </a:r>
            <a:r>
              <a:rPr lang="en-US" sz="2700" i="1" dirty="0"/>
              <a:t>t</a:t>
            </a:r>
            <a:r>
              <a:rPr lang="en-US" sz="2700" i="1" dirty="0" smtClean="0"/>
              <a:t>he average of the mean dieback ranges from 5-20%.</a:t>
            </a:r>
            <a:endParaRPr lang="en-US" sz="2700" i="1" dirty="0"/>
          </a:p>
        </p:txBody>
      </p:sp>
      <p:sp>
        <p:nvSpPr>
          <p:cNvPr id="18" name="TextBox 17"/>
          <p:cNvSpPr txBox="1"/>
          <p:nvPr/>
        </p:nvSpPr>
        <p:spPr>
          <a:xfrm>
            <a:off x="30727627" y="25634312"/>
            <a:ext cx="11655188" cy="7571303"/>
          </a:xfrm>
          <a:prstGeom prst="rect">
            <a:avLst/>
          </a:prstGeom>
          <a:noFill/>
        </p:spPr>
        <p:txBody>
          <a:bodyPr wrap="square" rtlCol="0">
            <a:spAutoFit/>
          </a:bodyPr>
          <a:lstStyle/>
          <a:p>
            <a:pPr marL="457200" indent="-457200">
              <a:buFont typeface="Arial" panose="020B0604020202020204" pitchFamily="34" charset="0"/>
              <a:buChar char="•"/>
            </a:pPr>
            <a:r>
              <a:rPr lang="en-US" sz="2700" dirty="0" smtClean="0"/>
              <a:t>Continued efforts to monitor plots annually, with standardized protocol used by various organizations throughout the region, will result in new insight into broader forest health trends.</a:t>
            </a:r>
          </a:p>
          <a:p>
            <a:pPr marL="457200" indent="-457200">
              <a:buFont typeface="Arial" panose="020B0604020202020204" pitchFamily="34" charset="0"/>
              <a:buChar char="•"/>
            </a:pPr>
            <a:endParaRPr lang="en-US" sz="2700" dirty="0" smtClean="0"/>
          </a:p>
          <a:p>
            <a:pPr marL="457200" indent="-457200">
              <a:buFont typeface="Arial" panose="020B0604020202020204" pitchFamily="34" charset="0"/>
              <a:buChar char="•"/>
            </a:pPr>
            <a:r>
              <a:rPr lang="en-US" sz="2700" dirty="0" smtClean="0"/>
              <a:t>The separation of seedlings </a:t>
            </a:r>
            <a:r>
              <a:rPr lang="en-US" sz="2700" dirty="0"/>
              <a:t>more accurately displays regeneration </a:t>
            </a:r>
            <a:r>
              <a:rPr lang="en-US" sz="2700" dirty="0" smtClean="0"/>
              <a:t>characteristics because it is now comparable to historical data.</a:t>
            </a:r>
          </a:p>
          <a:p>
            <a:endParaRPr lang="en-US" sz="2700" dirty="0" smtClean="0"/>
          </a:p>
          <a:p>
            <a:pPr marL="457200" indent="-457200">
              <a:buFont typeface="Arial" panose="020B0604020202020204" pitchFamily="34" charset="0"/>
              <a:buChar char="•"/>
            </a:pPr>
            <a:r>
              <a:rPr lang="en-US" sz="2700" dirty="0" smtClean="0"/>
              <a:t>The </a:t>
            </a:r>
            <a:r>
              <a:rPr lang="en-US" sz="2700" dirty="0" smtClean="0"/>
              <a:t>declining </a:t>
            </a:r>
            <a:r>
              <a:rPr lang="en-US" sz="2700" dirty="0" smtClean="0"/>
              <a:t>abundance of high elevation species, such as balsam fir, is </a:t>
            </a:r>
            <a:r>
              <a:rPr lang="en-US" sz="2700" dirty="0" smtClean="0"/>
              <a:t>an </a:t>
            </a:r>
            <a:r>
              <a:rPr lang="en-US" sz="2700" dirty="0" smtClean="0"/>
              <a:t>indicator of </a:t>
            </a:r>
            <a:r>
              <a:rPr lang="en-US" sz="2700" dirty="0" smtClean="0"/>
              <a:t>compositiona</a:t>
            </a:r>
            <a:r>
              <a:rPr lang="en-US" sz="2700" dirty="0" smtClean="0"/>
              <a:t>l change </a:t>
            </a:r>
            <a:r>
              <a:rPr lang="en-US" sz="2700" dirty="0" smtClean="0"/>
              <a:t>in </a:t>
            </a:r>
            <a:r>
              <a:rPr lang="en-US" sz="2700" dirty="0" smtClean="0"/>
              <a:t>Mt. Mansfield plots. Continued monitoring will display further and more conclusive trends.</a:t>
            </a:r>
          </a:p>
          <a:p>
            <a:pPr marL="457200" indent="-457200">
              <a:buFont typeface="Arial" panose="020B0604020202020204" pitchFamily="34" charset="0"/>
              <a:buChar char="•"/>
            </a:pPr>
            <a:endParaRPr lang="en-US" sz="2700" dirty="0" smtClean="0"/>
          </a:p>
          <a:p>
            <a:pPr marL="457200" indent="-457200">
              <a:buFont typeface="Arial" panose="020B0604020202020204" pitchFamily="34" charset="0"/>
              <a:buChar char="•"/>
            </a:pPr>
            <a:r>
              <a:rPr lang="en-US" sz="2700" dirty="0" smtClean="0"/>
              <a:t>Public accessibility </a:t>
            </a:r>
            <a:r>
              <a:rPr lang="en-US" sz="2700" dirty="0" smtClean="0"/>
              <a:t>of</a:t>
            </a:r>
            <a:r>
              <a:rPr lang="en-US" sz="2700" dirty="0" smtClean="0"/>
              <a:t> </a:t>
            </a:r>
            <a:r>
              <a:rPr lang="en-US" sz="2700" dirty="0" smtClean="0"/>
              <a:t>FEMC data </a:t>
            </a:r>
            <a:r>
              <a:rPr lang="en-US" sz="2700" dirty="0" smtClean="0"/>
              <a:t>provides </a:t>
            </a:r>
            <a:r>
              <a:rPr lang="en-US" sz="2700" dirty="0" smtClean="0"/>
              <a:t>for diverse utility across the environmental </a:t>
            </a:r>
            <a:r>
              <a:rPr lang="en-US" sz="2700" dirty="0" smtClean="0"/>
              <a:t>spectrum. This allows monitoring initiatives to identify more subtle changes in annual data, while independent researchers can use this as supplemental data.</a:t>
            </a:r>
            <a:r>
              <a:rPr lang="en-US" sz="2700" dirty="0" smtClean="0"/>
              <a:t/>
            </a:r>
            <a:br>
              <a:rPr lang="en-US" sz="2700" dirty="0" smtClean="0"/>
            </a:br>
            <a:endParaRPr lang="en-US" sz="2700" dirty="0" smtClean="0"/>
          </a:p>
          <a:p>
            <a:pPr marL="457200" indent="-457200">
              <a:buFont typeface="Arial" panose="020B0604020202020204" pitchFamily="34" charset="0"/>
              <a:buChar char="•"/>
            </a:pPr>
            <a:endParaRPr lang="en-US" sz="2700" dirty="0" smtClean="0"/>
          </a:p>
          <a:p>
            <a:pPr marL="457200" indent="-457200">
              <a:buFont typeface="Arial" panose="020B0604020202020204" pitchFamily="34" charset="0"/>
              <a:buChar char="•"/>
            </a:pPr>
            <a:endParaRPr lang="en-US" sz="2700" dirty="0"/>
          </a:p>
        </p:txBody>
      </p:sp>
      <p:sp>
        <p:nvSpPr>
          <p:cNvPr id="19" name="TextBox 18"/>
          <p:cNvSpPr txBox="1"/>
          <p:nvPr/>
        </p:nvSpPr>
        <p:spPr>
          <a:xfrm>
            <a:off x="30122105" y="15501564"/>
            <a:ext cx="12865768" cy="1338828"/>
          </a:xfrm>
          <a:prstGeom prst="rect">
            <a:avLst/>
          </a:prstGeom>
          <a:noFill/>
        </p:spPr>
        <p:txBody>
          <a:bodyPr wrap="square" rtlCol="0">
            <a:spAutoFit/>
          </a:bodyPr>
          <a:lstStyle/>
          <a:p>
            <a:r>
              <a:rPr lang="en-US" sz="2700" b="1" i="1" dirty="0" smtClean="0"/>
              <a:t>Figure 3. </a:t>
            </a:r>
            <a:r>
              <a:rPr lang="en-US" sz="2700" i="1" dirty="0" smtClean="0"/>
              <a:t>The </a:t>
            </a:r>
            <a:r>
              <a:rPr lang="en-US" sz="2700" i="1" dirty="0" smtClean="0"/>
              <a:t>average tree abundance by species </a:t>
            </a:r>
            <a:r>
              <a:rPr lang="en-US" sz="2700" i="1" dirty="0"/>
              <a:t>from 1997 to 2017 between the </a:t>
            </a:r>
            <a:r>
              <a:rPr lang="en-US" sz="2700" i="1" dirty="0" smtClean="0"/>
              <a:t>Lye </a:t>
            </a:r>
            <a:r>
              <a:rPr lang="en-US" sz="2700" i="1" dirty="0"/>
              <a:t>Brook </a:t>
            </a:r>
            <a:r>
              <a:rPr lang="en-US" sz="2700" i="1" dirty="0" smtClean="0"/>
              <a:t>Wilderness Area (LBA) and </a:t>
            </a:r>
            <a:r>
              <a:rPr lang="en-US" sz="2700" i="1" dirty="0"/>
              <a:t>the Mount Mansfield </a:t>
            </a:r>
            <a:r>
              <a:rPr lang="en-US" sz="2700" i="1" dirty="0" smtClean="0"/>
              <a:t>(MM) plots</a:t>
            </a:r>
            <a:r>
              <a:rPr lang="en-US" sz="2700" i="1" dirty="0"/>
              <a:t>. </a:t>
            </a:r>
            <a:r>
              <a:rPr lang="en-US" sz="2700" dirty="0"/>
              <a:t/>
            </a:r>
            <a:br>
              <a:rPr lang="en-US" sz="2700" dirty="0"/>
            </a:br>
            <a:endParaRPr lang="en-US" sz="2700" dirty="0"/>
          </a:p>
        </p:txBody>
      </p:sp>
      <p:sp>
        <p:nvSpPr>
          <p:cNvPr id="21" name="TextBox 20"/>
          <p:cNvSpPr txBox="1"/>
          <p:nvPr/>
        </p:nvSpPr>
        <p:spPr>
          <a:xfrm>
            <a:off x="31909305" y="24529935"/>
            <a:ext cx="9413569" cy="1015663"/>
          </a:xfrm>
          <a:prstGeom prst="rect">
            <a:avLst/>
          </a:prstGeom>
          <a:noFill/>
        </p:spPr>
        <p:txBody>
          <a:bodyPr wrap="square" rtlCol="0">
            <a:spAutoFit/>
          </a:bodyPr>
          <a:lstStyle/>
          <a:p>
            <a:r>
              <a:rPr lang="en-US" sz="6000" b="1" dirty="0" smtClean="0">
                <a:latin typeface="+mj-lt"/>
              </a:rPr>
              <a:t>Results and Conclusions</a:t>
            </a:r>
            <a:endParaRPr lang="en-US" sz="6000" b="1" dirty="0">
              <a:latin typeface="+mj-lt"/>
            </a:endParaRPr>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477616" y="16737092"/>
            <a:ext cx="10155210" cy="6736442"/>
          </a:xfrm>
          <a:prstGeom prst="rect">
            <a:avLst/>
          </a:prstGeom>
        </p:spPr>
      </p:pic>
      <p:pic>
        <p:nvPicPr>
          <p:cNvPr id="12" name="Picture 11"/>
          <p:cNvPicPr>
            <a:picLocks noChangeAspect="1"/>
          </p:cNvPicPr>
          <p:nvPr/>
        </p:nvPicPr>
        <p:blipFill>
          <a:blip r:embed="rId10"/>
          <a:stretch>
            <a:fillRect/>
          </a:stretch>
        </p:blipFill>
        <p:spPr>
          <a:xfrm>
            <a:off x="31477616" y="8615285"/>
            <a:ext cx="10100516" cy="6824354"/>
          </a:xfrm>
          <a:prstGeom prst="rect">
            <a:avLst/>
          </a:prstGeom>
        </p:spPr>
      </p:pic>
      <p:pic>
        <p:nvPicPr>
          <p:cNvPr id="4" name="Picture 3"/>
          <p:cNvPicPr>
            <a:picLocks noChangeAspect="1"/>
          </p:cNvPicPr>
          <p:nvPr/>
        </p:nvPicPr>
        <p:blipFill>
          <a:blip r:embed="rId11"/>
          <a:stretch>
            <a:fillRect/>
          </a:stretch>
        </p:blipFill>
        <p:spPr>
          <a:xfrm>
            <a:off x="15186543" y="8574414"/>
            <a:ext cx="8229104" cy="6513186"/>
          </a:xfrm>
          <a:prstGeom prst="rect">
            <a:avLst/>
          </a:prstGeom>
        </p:spPr>
      </p:pic>
      <p:sp>
        <p:nvSpPr>
          <p:cNvPr id="20" name="TextBox 19"/>
          <p:cNvSpPr txBox="1"/>
          <p:nvPr/>
        </p:nvSpPr>
        <p:spPr>
          <a:xfrm>
            <a:off x="16248591" y="15448189"/>
            <a:ext cx="11635914" cy="1015663"/>
          </a:xfrm>
          <a:prstGeom prst="rect">
            <a:avLst/>
          </a:prstGeom>
          <a:noFill/>
        </p:spPr>
        <p:txBody>
          <a:bodyPr wrap="square" rtlCol="0">
            <a:spAutoFit/>
          </a:bodyPr>
          <a:lstStyle/>
          <a:p>
            <a:pPr algn="ctr"/>
            <a:r>
              <a:rPr lang="en-US" sz="6000" b="1" dirty="0" smtClean="0"/>
              <a:t>Additional Data Collection in 2017</a:t>
            </a:r>
            <a:endParaRPr lang="en-US" sz="6000" b="1" dirty="0"/>
          </a:p>
        </p:txBody>
      </p:sp>
      <p:pic>
        <p:nvPicPr>
          <p:cNvPr id="23" name="Pictur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510387" y="16737092"/>
            <a:ext cx="13084860" cy="10111028"/>
          </a:xfrm>
          <a:prstGeom prst="rect">
            <a:avLst/>
          </a:prstGeom>
        </p:spPr>
      </p:pic>
    </p:spTree>
    <p:extLst>
      <p:ext uri="{BB962C8B-B14F-4D97-AF65-F5344CB8AC3E}">
        <p14:creationId xmlns:p14="http://schemas.microsoft.com/office/powerpoint/2010/main" val="3014621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2318</TotalTime>
  <Words>814</Words>
  <Application>Microsoft Office PowerPoint</Application>
  <PresentationFormat>Custom</PresentationFormat>
  <Paragraphs>36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Aovel Sans</vt:lpstr>
      <vt:lpstr>Arial</vt:lpstr>
      <vt:lpstr>Calibri</vt:lpstr>
      <vt:lpstr>Times New Roman</vt:lpstr>
      <vt:lpstr>Office Theme</vt:lpstr>
      <vt:lpstr>Monitoring the Health of Vermont’s Forests: Long-Term Trends and Natural Communities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Catchy Title</dc:title>
  <dc:creator>Peter Isles</dc:creator>
  <cp:lastModifiedBy>Kelsey Hamm</cp:lastModifiedBy>
  <cp:revision>89</cp:revision>
  <dcterms:created xsi:type="dcterms:W3CDTF">2014-07-08T18:09:00Z</dcterms:created>
  <dcterms:modified xsi:type="dcterms:W3CDTF">2017-08-17T17:31:57Z</dcterms:modified>
</cp:coreProperties>
</file>