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9"/>
  </p:notesMasterIdLst>
  <p:sldIdLst>
    <p:sldId id="256" r:id="rId2"/>
    <p:sldId id="264" r:id="rId3"/>
    <p:sldId id="265" r:id="rId4"/>
    <p:sldId id="266" r:id="rId5"/>
    <p:sldId id="268" r:id="rId6"/>
    <p:sldId id="267"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66333" autoAdjust="0"/>
  </p:normalViewPr>
  <p:slideViewPr>
    <p:cSldViewPr snapToGrid="0">
      <p:cViewPr varScale="1">
        <p:scale>
          <a:sx n="54" d="100"/>
          <a:sy n="54" d="100"/>
        </p:scale>
        <p:origin x="13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78729-A7C4-42D6-A410-07E0872FFC0F}" type="datetimeFigureOut">
              <a:rPr lang="en-US" smtClean="0"/>
              <a:t>12/14/2017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A4187-683E-441F-83D7-A25380F45A1F}" type="slidenum">
              <a:rPr lang="en-US" smtClean="0"/>
              <a:t>‹#›</a:t>
            </a:fld>
            <a:endParaRPr lang="en-US"/>
          </a:p>
        </p:txBody>
      </p:sp>
    </p:spTree>
    <p:extLst>
      <p:ext uri="{BB962C8B-B14F-4D97-AF65-F5344CB8AC3E}">
        <p14:creationId xmlns:p14="http://schemas.microsoft.com/office/powerpoint/2010/main" val="119962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187-683E-441F-83D7-A25380F45A1F}" type="slidenum">
              <a:rPr lang="en-US" smtClean="0"/>
              <a:t>1</a:t>
            </a:fld>
            <a:endParaRPr lang="en-US"/>
          </a:p>
        </p:txBody>
      </p:sp>
    </p:spTree>
    <p:extLst>
      <p:ext uri="{BB962C8B-B14F-4D97-AF65-F5344CB8AC3E}">
        <p14:creationId xmlns:p14="http://schemas.microsoft.com/office/powerpoint/2010/main" val="176042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to see if folks can retrieve images from first panel</a:t>
            </a:r>
          </a:p>
          <a:p>
            <a:endParaRPr lang="en-US" dirty="0"/>
          </a:p>
          <a:p>
            <a:endParaRPr lang="en-US" dirty="0"/>
          </a:p>
          <a:p>
            <a:r>
              <a:rPr lang="en-US" dirty="0"/>
              <a:t>The magic number is 4 both for memory and retrieval of information. We tend to over do it and cram a lot into our presentations, interviews etc.</a:t>
            </a:r>
          </a:p>
          <a:p>
            <a:endParaRPr lang="en-US" dirty="0"/>
          </a:p>
          <a:p>
            <a:r>
              <a:rPr lang="en-US" dirty="0"/>
              <a:t>KNOW THE BIG 4 for your work and then CHUNK IT</a:t>
            </a:r>
          </a:p>
          <a:p>
            <a:endParaRPr lang="en-US" dirty="0"/>
          </a:p>
          <a:p>
            <a:r>
              <a:rPr lang="en-US" dirty="0"/>
              <a:t>That means then no more than 4 items for each CHUNK</a:t>
            </a:r>
          </a:p>
          <a:p>
            <a:endParaRPr lang="en-US" dirty="0"/>
          </a:p>
          <a:p>
            <a:r>
              <a:rPr lang="en-US" dirty="0"/>
              <a:t>Turkey Vulture interview – Migrate (when typically leave, where they are, type of migrant, where they go)</a:t>
            </a:r>
          </a:p>
          <a:p>
            <a:endParaRPr lang="en-US" dirty="0"/>
          </a:p>
        </p:txBody>
      </p:sp>
      <p:sp>
        <p:nvSpPr>
          <p:cNvPr id="4" name="Slide Number Placeholder 3"/>
          <p:cNvSpPr>
            <a:spLocks noGrp="1"/>
          </p:cNvSpPr>
          <p:nvPr>
            <p:ph type="sldNum" sz="quarter" idx="10"/>
          </p:nvPr>
        </p:nvSpPr>
        <p:spPr/>
        <p:txBody>
          <a:bodyPr/>
          <a:lstStyle/>
          <a:p>
            <a:fld id="{056A4187-683E-441F-83D7-A25380F45A1F}" type="slidenum">
              <a:rPr lang="en-US" smtClean="0"/>
              <a:t>2</a:t>
            </a:fld>
            <a:endParaRPr lang="en-US"/>
          </a:p>
        </p:txBody>
      </p:sp>
    </p:spTree>
    <p:extLst>
      <p:ext uri="{BB962C8B-B14F-4D97-AF65-F5344CB8AC3E}">
        <p14:creationId xmlns:p14="http://schemas.microsoft.com/office/powerpoint/2010/main" val="132971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 know how they talk and how they listen  Hansel &amp; Gretel Walk in the FOREST, landowners walk in the WOODS</a:t>
            </a:r>
          </a:p>
          <a:p>
            <a:endParaRPr lang="en-US" dirty="0"/>
          </a:p>
          <a:p>
            <a:r>
              <a:rPr lang="en-US" dirty="0"/>
              <a:t>GET RID JARGON – WTPZ writing scripts stewardship, conservation, preservation, TOTAL MAXIMUM DAILY LOAD</a:t>
            </a:r>
          </a:p>
          <a:p>
            <a:endParaRPr lang="en-US" dirty="0"/>
          </a:p>
          <a:p>
            <a:r>
              <a:rPr lang="en-US" dirty="0"/>
              <a:t>TALK CASUAL – As a reporter, cueing people to just have a conversation, Jane Lindholm, Kent &amp; Sara</a:t>
            </a:r>
          </a:p>
          <a:p>
            <a:endParaRPr lang="en-US" dirty="0"/>
          </a:p>
          <a:p>
            <a:r>
              <a:rPr lang="en-US" dirty="0"/>
              <a:t>PRACTICE TALKING IN CHUNKS – like 10-20 sec chunks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56A4187-683E-441F-83D7-A25380F45A1F}" type="slidenum">
              <a:rPr lang="en-US" smtClean="0"/>
              <a:t>3</a:t>
            </a:fld>
            <a:endParaRPr lang="en-US"/>
          </a:p>
        </p:txBody>
      </p:sp>
    </p:spTree>
    <p:extLst>
      <p:ext uri="{BB962C8B-B14F-4D97-AF65-F5344CB8AC3E}">
        <p14:creationId xmlns:p14="http://schemas.microsoft.com/office/powerpoint/2010/main" val="139958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can we adapt our data to the ravenous pace with which people devour online images?</a:t>
            </a:r>
          </a:p>
          <a:p>
            <a:endParaRPr lang="en-US" dirty="0"/>
          </a:p>
          <a:p>
            <a:r>
              <a:rPr lang="en-US" dirty="0"/>
              <a:t>Welcome to the 8 SECOND ATTENTION SPAN! Apparently that’s a shorter attention span than a goldfish and why we need to transform our data from THIS to THIS</a:t>
            </a:r>
          </a:p>
          <a:p>
            <a:endParaRPr lang="en-US" dirty="0"/>
          </a:p>
          <a:p>
            <a:r>
              <a:rPr lang="en-US" dirty="0"/>
              <a:t>VISUALS TRUMP ALL OTHER SENSES…half your brain power is reserved for seeing stuff &amp; interpreting it. Keep your notes in your notes and have visuals that support what you’re saying.</a:t>
            </a:r>
          </a:p>
          <a:p>
            <a:endParaRPr lang="en-US" dirty="0"/>
          </a:p>
          <a:p>
            <a:r>
              <a:rPr lang="en-US" dirty="0"/>
              <a:t>I’m just going to say that again because you were probably reading the slide…</a:t>
            </a:r>
          </a:p>
        </p:txBody>
      </p:sp>
      <p:sp>
        <p:nvSpPr>
          <p:cNvPr id="4" name="Slide Number Placeholder 3"/>
          <p:cNvSpPr>
            <a:spLocks noGrp="1"/>
          </p:cNvSpPr>
          <p:nvPr>
            <p:ph type="sldNum" sz="quarter" idx="10"/>
          </p:nvPr>
        </p:nvSpPr>
        <p:spPr/>
        <p:txBody>
          <a:bodyPr/>
          <a:lstStyle/>
          <a:p>
            <a:fld id="{056A4187-683E-441F-83D7-A25380F45A1F}" type="slidenum">
              <a:rPr lang="en-US" smtClean="0"/>
              <a:t>4</a:t>
            </a:fld>
            <a:endParaRPr lang="en-US"/>
          </a:p>
        </p:txBody>
      </p:sp>
    </p:spTree>
    <p:extLst>
      <p:ext uri="{BB962C8B-B14F-4D97-AF65-F5344CB8AC3E}">
        <p14:creationId xmlns:p14="http://schemas.microsoft.com/office/powerpoint/2010/main" val="305210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YOUR AUDIENCES’ WIIFM</a:t>
            </a:r>
          </a:p>
          <a:p>
            <a:endParaRPr lang="en-US" dirty="0"/>
          </a:p>
          <a:p>
            <a:r>
              <a:rPr lang="en-US" dirty="0"/>
              <a:t>This is where you go back to your points that we talked about in the beginning. And you need to ask yourself, based on who I’m talking to how does this affect them and what do I want them to do. WHYYYYYY?</a:t>
            </a:r>
          </a:p>
          <a:p>
            <a:endParaRPr lang="en-US" dirty="0"/>
          </a:p>
          <a:p>
            <a:r>
              <a:rPr lang="en-US" dirty="0"/>
              <a:t>WildPaths…understanding where animals cross safety for people and the environment. Cost in insurance, # of crashes per year. </a:t>
            </a:r>
          </a:p>
          <a:p>
            <a:endParaRPr lang="en-US" dirty="0"/>
          </a:p>
          <a:p>
            <a:r>
              <a:rPr lang="en-US" dirty="0"/>
              <a:t>Culvert replacement good for people, fish &amp; wildlife</a:t>
            </a:r>
          </a:p>
        </p:txBody>
      </p:sp>
      <p:sp>
        <p:nvSpPr>
          <p:cNvPr id="4" name="Slide Number Placeholder 3"/>
          <p:cNvSpPr>
            <a:spLocks noGrp="1"/>
          </p:cNvSpPr>
          <p:nvPr>
            <p:ph type="sldNum" sz="quarter" idx="10"/>
          </p:nvPr>
        </p:nvSpPr>
        <p:spPr/>
        <p:txBody>
          <a:bodyPr/>
          <a:lstStyle/>
          <a:p>
            <a:fld id="{056A4187-683E-441F-83D7-A25380F45A1F}" type="slidenum">
              <a:rPr lang="en-US" smtClean="0"/>
              <a:t>5</a:t>
            </a:fld>
            <a:endParaRPr lang="en-US"/>
          </a:p>
        </p:txBody>
      </p:sp>
    </p:spTree>
    <p:extLst>
      <p:ext uri="{BB962C8B-B14F-4D97-AF65-F5344CB8AC3E}">
        <p14:creationId xmlns:p14="http://schemas.microsoft.com/office/powerpoint/2010/main" val="297008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that I get most is that I’m passionate, energetic that it’s inspiring and it engages people…they’re ready to go do whatever needs to be done.</a:t>
            </a:r>
          </a:p>
          <a:p>
            <a:endParaRPr lang="en-US" dirty="0"/>
          </a:p>
          <a:p>
            <a:r>
              <a:rPr lang="en-US" dirty="0"/>
              <a:t>THINK about how you talk with your colleagues when you’re excited about findings and bring that to your interviews, writing, presenting etc. along with </a:t>
            </a:r>
          </a:p>
          <a:p>
            <a:endParaRPr lang="en-US" dirty="0"/>
          </a:p>
          <a:p>
            <a:r>
              <a:rPr lang="en-US" dirty="0"/>
              <a:t>PRACTICE being bright…in your face with your body. VIDEO TAPE YOURSELF talking through your BIG FOUR points OR PRACTICE IN MIRROR.</a:t>
            </a:r>
          </a:p>
          <a:p>
            <a:endParaRPr lang="en-US" dirty="0"/>
          </a:p>
          <a:p>
            <a:r>
              <a:rPr lang="en-US" dirty="0"/>
              <a:t>STAND UP…strike a pose. Harvard Professor Amy Cuddy, power-posing TED –talk. Increases assertive hormones and decreases stress hormones. </a:t>
            </a:r>
          </a:p>
        </p:txBody>
      </p:sp>
      <p:sp>
        <p:nvSpPr>
          <p:cNvPr id="4" name="Slide Number Placeholder 3"/>
          <p:cNvSpPr>
            <a:spLocks noGrp="1"/>
          </p:cNvSpPr>
          <p:nvPr>
            <p:ph type="sldNum" sz="quarter" idx="10"/>
          </p:nvPr>
        </p:nvSpPr>
        <p:spPr/>
        <p:txBody>
          <a:bodyPr/>
          <a:lstStyle/>
          <a:p>
            <a:fld id="{056A4187-683E-441F-83D7-A25380F45A1F}" type="slidenum">
              <a:rPr lang="en-US" smtClean="0"/>
              <a:t>6</a:t>
            </a:fld>
            <a:endParaRPr lang="en-US"/>
          </a:p>
        </p:txBody>
      </p:sp>
    </p:spTree>
    <p:extLst>
      <p:ext uri="{BB962C8B-B14F-4D97-AF65-F5344CB8AC3E}">
        <p14:creationId xmlns:p14="http://schemas.microsoft.com/office/powerpoint/2010/main" val="225236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YOUR BIG 4 &amp; CHUNK IT</a:t>
            </a:r>
          </a:p>
          <a:p>
            <a:endParaRPr lang="en-US" dirty="0"/>
          </a:p>
          <a:p>
            <a:r>
              <a:rPr lang="en-US" dirty="0"/>
              <a:t>FIND YOUR CONVERSATIONAL TONE &amp; LINGO THAT FITS YOUR AUDIENCE</a:t>
            </a:r>
          </a:p>
          <a:p>
            <a:endParaRPr lang="en-US" dirty="0"/>
          </a:p>
          <a:p>
            <a:r>
              <a:rPr lang="en-US" dirty="0"/>
              <a:t>KEEP VISUALS SIMPLE AND BOLD</a:t>
            </a:r>
          </a:p>
          <a:p>
            <a:endParaRPr lang="en-US" dirty="0"/>
          </a:p>
          <a:p>
            <a:r>
              <a:rPr lang="en-US" dirty="0"/>
              <a:t>SATISFY THE WIIFM</a:t>
            </a:r>
          </a:p>
          <a:p>
            <a:endParaRPr lang="en-US" dirty="0"/>
          </a:p>
          <a:p>
            <a:r>
              <a:rPr lang="en-US" dirty="0"/>
              <a:t>TAP INTO YOUR PASSION FOR THE TOPIC &amp; SHARE IT</a:t>
            </a:r>
          </a:p>
        </p:txBody>
      </p:sp>
      <p:sp>
        <p:nvSpPr>
          <p:cNvPr id="4" name="Slide Number Placeholder 3"/>
          <p:cNvSpPr>
            <a:spLocks noGrp="1"/>
          </p:cNvSpPr>
          <p:nvPr>
            <p:ph type="sldNum" sz="quarter" idx="10"/>
          </p:nvPr>
        </p:nvSpPr>
        <p:spPr/>
        <p:txBody>
          <a:bodyPr/>
          <a:lstStyle/>
          <a:p>
            <a:fld id="{056A4187-683E-441F-83D7-A25380F45A1F}" type="slidenum">
              <a:rPr lang="en-US" smtClean="0"/>
              <a:t>7</a:t>
            </a:fld>
            <a:endParaRPr lang="en-US"/>
          </a:p>
        </p:txBody>
      </p:sp>
    </p:spTree>
    <p:extLst>
      <p:ext uri="{BB962C8B-B14F-4D97-AF65-F5344CB8AC3E}">
        <p14:creationId xmlns:p14="http://schemas.microsoft.com/office/powerpoint/2010/main" val="80297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BB02557A-7053-4340-A874-8AB926A8EDA1}" type="datetimeFigureOut">
              <a:rPr lang="en-US" smtClean="0"/>
              <a:t>12/14/2017</a:t>
            </a:fld>
            <a:endParaRPr lang="en-US" dirty="0"/>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FAEF9944-A4F6-4C59-AEBD-678D6480B8EA}" type="slidenum">
              <a:rPr lang="en-US" smtClean="0"/>
              <a:pPr/>
              <a:t>‹#›</a:t>
            </a:fld>
            <a:endParaRPr lang="en-US" dirty="0"/>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2887077451"/>
      </p:ext>
    </p:extLst>
  </p:cSld>
  <p:clrMapOvr>
    <a:masterClrMapping/>
  </p:clrMapOvr>
  <p:extLst mod="1">
    <p:ext uri="{DCECCB84-F9BA-43D5-87BE-67443E8EF086}">
      <p15:sldGuideLst xmlns:p15="http://schemas.microsoft.com/office/powerpoint/2012/main">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5891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BB02557A-7053-4340-A874-8AB926A8EDA1}" type="datetimeFigureOut">
              <a:rPr lang="en-US" smtClean="0"/>
              <a:t>12/14/2017</a:t>
            </a:fld>
            <a:endParaRPr lang="en-US" dirty="0"/>
          </a:p>
        </p:txBody>
      </p:sp>
      <p:sp>
        <p:nvSpPr>
          <p:cNvPr id="5" name="Footer Placeholder 4"/>
          <p:cNvSpPr>
            <a:spLocks noGrp="1"/>
          </p:cNvSpPr>
          <p:nvPr>
            <p:ph type="ftr" sz="quarter" idx="11"/>
          </p:nvPr>
        </p:nvSpPr>
        <p:spPr>
          <a:xfrm>
            <a:off x="2200275" y="6296616"/>
            <a:ext cx="4469683" cy="365125"/>
          </a:xfrm>
        </p:spPr>
        <p:txBody>
          <a:bodyPr/>
          <a:lstStyle/>
          <a:p>
            <a:endParaRPr lang="en-US" dirty="0"/>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FAEF9944-A4F6-4C59-AEBD-678D6480B8EA}" type="slidenum">
              <a:rPr lang="en-US" smtClean="0"/>
              <a:pPr/>
              <a:t>‹#›</a:t>
            </a:fld>
            <a:endParaRPr lang="en-US" dirty="0"/>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85222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22273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BB02557A-7053-4340-A874-8AB926A8EDA1}" type="datetimeFigureOut">
              <a:rPr lang="en-US" smtClean="0"/>
              <a:pPr/>
              <a:t>12/14/2017</a:t>
            </a:fld>
            <a:endParaRPr lang="en-US" dirty="0"/>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FAEF9944-A4F6-4C59-AEBD-678D6480B8EA}" type="slidenum">
              <a:rPr lang="en-US" smtClean="0"/>
              <a:pPr/>
              <a:t>‹#›</a:t>
            </a:fld>
            <a:endParaRPr lang="en-US" dirty="0"/>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8993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41104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4381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22188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smtClean="0"/>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124781141"/>
      </p:ext>
    </p:extLst>
  </p:cSld>
  <p:clrMapOvr>
    <a:masterClrMapping/>
  </p:clrMapOvr>
  <p:extLst mod="1">
    <p:ext uri="{DCECCB84-F9BA-43D5-87BE-67443E8EF086}">
      <p15:sldGuideLst xmlns:p15="http://schemas.microsoft.com/office/powerpoint/2012/main">
        <p15:guide id="1" pos="5400">
          <p15:clr>
            <a:srgbClr val="FBAE40"/>
          </p15:clr>
        </p15:guide>
        <p15:guide id="2" pos="405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BB02557A-7053-4340-A874-8AB926A8EDA1}" type="datetimeFigureOut">
              <a:rPr lang="en-US" smtClean="0"/>
              <a:pPr/>
              <a:t>12/14/2017</a:t>
            </a:fld>
            <a:endParaRPr lang="en-US" dirty="0"/>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82649483"/>
      </p:ext>
    </p:extLst>
  </p:cSld>
  <p:clrMapOvr>
    <a:masterClrMapping/>
  </p:clrMapOvr>
  <p:extLst mod="1">
    <p:ext uri="{DCECCB84-F9BA-43D5-87BE-67443E8EF086}">
      <p15:sldGuideLst xmlns:p15="http://schemas.microsoft.com/office/powerpoint/2012/main">
        <p15:guide id="1" pos="5400">
          <p15:clr>
            <a:srgbClr val="FBAE40"/>
          </p15:clr>
        </p15:guide>
        <p15:guide id="2" pos="40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BB02557A-7053-4340-A874-8AB926A8EDA1}" type="datetimeFigureOut">
              <a:rPr lang="en-US" smtClean="0"/>
              <a:pPr/>
              <a:t>12/14/2017</a:t>
            </a:fld>
            <a:endParaRPr lang="en-US" dirty="0"/>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1359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BB02557A-7053-4340-A874-8AB926A8EDA1}" type="datetimeFigureOut">
              <a:rPr lang="en-US" smtClean="0"/>
              <a:pPr/>
              <a:t>12/14/2017</a:t>
            </a:fld>
            <a:endParaRPr lang="en-US" dirty="0"/>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401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userDrawn="1">
          <p15:clr>
            <a:srgbClr val="F26B43"/>
          </p15:clr>
        </p15:guide>
        <p15:guide id="15" orient="horz" pos="3960" userDrawn="1">
          <p15:clr>
            <a:srgbClr val="F26B43"/>
          </p15:clr>
        </p15:guide>
        <p15:guide id="16" orient="horz" pos="1536" userDrawn="1">
          <p15:clr>
            <a:srgbClr val="F26B43"/>
          </p15:clr>
        </p15:guide>
        <p15:guide id="17" orient="horz" pos="3840" userDrawn="1">
          <p15:clr>
            <a:srgbClr val="F26B43"/>
          </p15:clr>
        </p15:guide>
        <p15:guide id="18" pos="3312" userDrawn="1">
          <p15:clr>
            <a:srgbClr val="F26B43"/>
          </p15:clr>
        </p15:guide>
        <p15:guide id="19" pos="3600" userDrawn="1">
          <p15:clr>
            <a:srgbClr val="F26B43"/>
          </p15:clr>
        </p15:guide>
        <p15:guide id="20" orient="horz" pos="360" userDrawn="1">
          <p15:clr>
            <a:srgbClr val="F26B43"/>
          </p15:clr>
        </p15:guide>
        <p15:guide id="21" pos="5526" userDrawn="1">
          <p15:clr>
            <a:srgbClr val="F26B43"/>
          </p15:clr>
        </p15:guide>
        <p15:guide id="22" pos="1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0.png"/><Relationship Id="rId34" Type="http://schemas.openxmlformats.org/officeDocument/2006/relationships/image" Target="../media/image32.sv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22.svg"/><Relationship Id="rId32" Type="http://schemas.openxmlformats.org/officeDocument/2006/relationships/image" Target="../media/image30.sv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image" Target="../media/image26.svg"/><Relationship Id="rId10" Type="http://schemas.openxmlformats.org/officeDocument/2006/relationships/image" Target="../media/image8.svg"/><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13.png"/><Relationship Id="rId30"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SO WHAT?</a:t>
            </a:r>
            <a:br>
              <a:rPr lang="en-US" dirty="0"/>
            </a:br>
            <a:r>
              <a:rPr lang="en-US" dirty="0"/>
              <a:t/>
            </a:r>
            <a:br>
              <a:rPr lang="en-US" dirty="0"/>
            </a:br>
            <a:r>
              <a:rPr lang="en-US" dirty="0"/>
              <a:t>How to Grab &amp; Hold People’s Attention About Science</a:t>
            </a:r>
          </a:p>
        </p:txBody>
      </p:sp>
      <p:sp>
        <p:nvSpPr>
          <p:cNvPr id="3" name="Subtitle 2"/>
          <p:cNvSpPr>
            <a:spLocks noGrp="1"/>
          </p:cNvSpPr>
          <p:nvPr>
            <p:ph type="subTitle" idx="1"/>
          </p:nvPr>
        </p:nvSpPr>
        <p:spPr/>
        <p:txBody>
          <a:bodyPr/>
          <a:lstStyle/>
          <a:p>
            <a:r>
              <a:rPr lang="en-US"/>
              <a:t>With Bird Diva, Bridget Butler</a:t>
            </a:r>
          </a:p>
          <a:p>
            <a:r>
              <a:rPr lang="en-US"/>
              <a:t>www.birddiva.com</a:t>
            </a:r>
            <a:endParaRPr lang="en-US" dirty="0"/>
          </a:p>
        </p:txBody>
      </p:sp>
      <p:grpSp>
        <p:nvGrpSpPr>
          <p:cNvPr id="37" name="Group 36">
            <a:extLst>
              <a:ext uri="{FF2B5EF4-FFF2-40B4-BE49-F238E27FC236}">
                <a16:creationId xmlns:a16="http://schemas.microsoft.com/office/drawing/2014/main" id="{304852F0-6676-403D-BA86-B36B6334F645}"/>
              </a:ext>
            </a:extLst>
          </p:cNvPr>
          <p:cNvGrpSpPr/>
          <p:nvPr/>
        </p:nvGrpSpPr>
        <p:grpSpPr>
          <a:xfrm>
            <a:off x="501103" y="1023868"/>
            <a:ext cx="4403235" cy="4667557"/>
            <a:chOff x="419216" y="436263"/>
            <a:chExt cx="4403235" cy="4667557"/>
          </a:xfrm>
        </p:grpSpPr>
        <p:pic>
          <p:nvPicPr>
            <p:cNvPr id="6" name="Graphic 5" descr="Owl">
              <a:extLst>
                <a:ext uri="{FF2B5EF4-FFF2-40B4-BE49-F238E27FC236}">
                  <a16:creationId xmlns:a16="http://schemas.microsoft.com/office/drawing/2014/main" id="{C10A0756-FABE-44CE-83F9-7B21CEE9E48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70744" y="494767"/>
              <a:ext cx="914400" cy="914400"/>
            </a:xfrm>
            <a:prstGeom prst="rect">
              <a:avLst/>
            </a:prstGeom>
          </p:spPr>
        </p:pic>
        <p:pic>
          <p:nvPicPr>
            <p:cNvPr id="8" name="Graphic 7" descr="Turtle">
              <a:extLst>
                <a:ext uri="{FF2B5EF4-FFF2-40B4-BE49-F238E27FC236}">
                  <a16:creationId xmlns:a16="http://schemas.microsoft.com/office/drawing/2014/main" id="{C73320C8-3595-4C56-8DEC-056B88EB48A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19216" y="566668"/>
              <a:ext cx="914400" cy="914400"/>
            </a:xfrm>
            <a:prstGeom prst="rect">
              <a:avLst/>
            </a:prstGeom>
          </p:spPr>
        </p:pic>
        <p:pic>
          <p:nvPicPr>
            <p:cNvPr id="10" name="Graphic 9" descr="Snake">
              <a:extLst>
                <a:ext uri="{FF2B5EF4-FFF2-40B4-BE49-F238E27FC236}">
                  <a16:creationId xmlns:a16="http://schemas.microsoft.com/office/drawing/2014/main" id="{7A652AE8-5707-430E-A800-21A0E27DC66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94980" y="494767"/>
              <a:ext cx="914400" cy="914400"/>
            </a:xfrm>
            <a:prstGeom prst="rect">
              <a:avLst/>
            </a:prstGeom>
          </p:spPr>
        </p:pic>
        <p:pic>
          <p:nvPicPr>
            <p:cNvPr id="12" name="Graphic 11" descr="Bats">
              <a:extLst>
                <a:ext uri="{FF2B5EF4-FFF2-40B4-BE49-F238E27FC236}">
                  <a16:creationId xmlns:a16="http://schemas.microsoft.com/office/drawing/2014/main" id="{9E34AC16-FCEB-41F4-8D19-7D8B92D3C23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19216" y="1784288"/>
              <a:ext cx="914400" cy="914400"/>
            </a:xfrm>
            <a:prstGeom prst="rect">
              <a:avLst/>
            </a:prstGeom>
          </p:spPr>
        </p:pic>
        <p:pic>
          <p:nvPicPr>
            <p:cNvPr id="14" name="Graphic 13" descr="Rabbit">
              <a:extLst>
                <a:ext uri="{FF2B5EF4-FFF2-40B4-BE49-F238E27FC236}">
                  <a16:creationId xmlns:a16="http://schemas.microsoft.com/office/drawing/2014/main" id="{404C9349-D600-44F4-8B13-29DF5971377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650400" y="436263"/>
              <a:ext cx="914400" cy="914400"/>
            </a:xfrm>
            <a:prstGeom prst="rect">
              <a:avLst/>
            </a:prstGeom>
          </p:spPr>
        </p:pic>
        <p:pic>
          <p:nvPicPr>
            <p:cNvPr id="16" name="Graphic 15" descr="Stars">
              <a:extLst>
                <a:ext uri="{FF2B5EF4-FFF2-40B4-BE49-F238E27FC236}">
                  <a16:creationId xmlns:a16="http://schemas.microsoft.com/office/drawing/2014/main" id="{A01BF05B-103B-44E6-8A75-6D9C1B69DA99}"/>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79628" y="2971800"/>
              <a:ext cx="914400" cy="914400"/>
            </a:xfrm>
            <a:prstGeom prst="rect">
              <a:avLst/>
            </a:prstGeom>
          </p:spPr>
        </p:pic>
        <p:pic>
          <p:nvPicPr>
            <p:cNvPr id="18" name="Graphic 17" descr="Moon">
              <a:extLst>
                <a:ext uri="{FF2B5EF4-FFF2-40B4-BE49-F238E27FC236}">
                  <a16:creationId xmlns:a16="http://schemas.microsoft.com/office/drawing/2014/main" id="{BCCFF6D2-C6A8-477B-B94C-DDD94700DE47}"/>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555517" y="1784288"/>
              <a:ext cx="914400" cy="914400"/>
            </a:xfrm>
            <a:prstGeom prst="rect">
              <a:avLst/>
            </a:prstGeom>
          </p:spPr>
        </p:pic>
        <p:pic>
          <p:nvPicPr>
            <p:cNvPr id="20" name="Graphic 19" descr="Bonfire">
              <a:extLst>
                <a:ext uri="{FF2B5EF4-FFF2-40B4-BE49-F238E27FC236}">
                  <a16:creationId xmlns:a16="http://schemas.microsoft.com/office/drawing/2014/main" id="{5DD0FDE9-5B83-4055-B022-AFD80FDEC5D5}"/>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656821" y="1674385"/>
              <a:ext cx="914400" cy="914400"/>
            </a:xfrm>
            <a:prstGeom prst="rect">
              <a:avLst/>
            </a:prstGeom>
          </p:spPr>
        </p:pic>
        <p:pic>
          <p:nvPicPr>
            <p:cNvPr id="22" name="Graphic 21" descr="Fir tree">
              <a:extLst>
                <a:ext uri="{FF2B5EF4-FFF2-40B4-BE49-F238E27FC236}">
                  <a16:creationId xmlns:a16="http://schemas.microsoft.com/office/drawing/2014/main" id="{95AE0E7A-C04B-4D22-A702-51A1517E92A2}"/>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465604" y="4189420"/>
              <a:ext cx="914400" cy="914400"/>
            </a:xfrm>
            <a:prstGeom prst="rect">
              <a:avLst/>
            </a:prstGeom>
          </p:spPr>
        </p:pic>
        <p:pic>
          <p:nvPicPr>
            <p:cNvPr id="24" name="Graphic 23" descr="Mountains">
              <a:extLst>
                <a:ext uri="{FF2B5EF4-FFF2-40B4-BE49-F238E27FC236}">
                  <a16:creationId xmlns:a16="http://schemas.microsoft.com/office/drawing/2014/main" id="{7BC2AD43-1233-4314-8CAC-91C387BF2A1B}"/>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1673179" y="2971800"/>
              <a:ext cx="914400" cy="914400"/>
            </a:xfrm>
            <a:prstGeom prst="rect">
              <a:avLst/>
            </a:prstGeom>
          </p:spPr>
        </p:pic>
        <p:pic>
          <p:nvPicPr>
            <p:cNvPr id="26" name="Graphic 25" descr="Binoculars">
              <a:extLst>
                <a:ext uri="{FF2B5EF4-FFF2-40B4-BE49-F238E27FC236}">
                  <a16:creationId xmlns:a16="http://schemas.microsoft.com/office/drawing/2014/main" id="{D6BAB226-7AD4-44A8-8070-899C70D5D0EF}"/>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2788721" y="2971800"/>
              <a:ext cx="914400" cy="914400"/>
            </a:xfrm>
            <a:prstGeom prst="rect">
              <a:avLst/>
            </a:prstGeom>
          </p:spPr>
        </p:pic>
        <p:pic>
          <p:nvPicPr>
            <p:cNvPr id="28" name="Graphic 27" descr="Snowflake">
              <a:extLst>
                <a:ext uri="{FF2B5EF4-FFF2-40B4-BE49-F238E27FC236}">
                  <a16:creationId xmlns:a16="http://schemas.microsoft.com/office/drawing/2014/main" id="{62935217-4F1C-4B4A-99F9-EB649CB70D0B}"/>
                </a:ext>
              </a:extLst>
            </p:cNvPr>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2788721" y="4030977"/>
              <a:ext cx="914400" cy="914400"/>
            </a:xfrm>
            <a:prstGeom prst="rect">
              <a:avLst/>
            </a:prstGeom>
          </p:spPr>
        </p:pic>
        <p:pic>
          <p:nvPicPr>
            <p:cNvPr id="30" name="Graphic 29" descr="Sun">
              <a:extLst>
                <a:ext uri="{FF2B5EF4-FFF2-40B4-BE49-F238E27FC236}">
                  <a16:creationId xmlns:a16="http://schemas.microsoft.com/office/drawing/2014/main" id="{36D344B1-AE8C-4868-935C-F99778CA6210}"/>
                </a:ext>
              </a:extLst>
            </p:cNvPr>
            <p:cNvPicPr>
              <a:picLocks noChangeAspect="1"/>
            </p:cNvPicPr>
            <p:nvPr/>
          </p:nvPicPr>
          <p:blipFill>
            <a:blip r:embed="rId27">
              <a:extLst>
                <a:ext uri="{96DAC541-7B7A-43D3-8B79-37D633B846F1}">
                  <asvg:svgBlip xmlns:asvg="http://schemas.microsoft.com/office/drawing/2016/SVG/main" xmlns="" r:embed="rId28"/>
                </a:ext>
              </a:extLst>
            </a:blip>
            <a:stretch>
              <a:fillRect/>
            </a:stretch>
          </p:blipFill>
          <p:spPr>
            <a:xfrm>
              <a:off x="3908051" y="2907591"/>
              <a:ext cx="914400" cy="914400"/>
            </a:xfrm>
            <a:prstGeom prst="rect">
              <a:avLst/>
            </a:prstGeom>
          </p:spPr>
        </p:pic>
        <p:pic>
          <p:nvPicPr>
            <p:cNvPr id="32" name="Graphic 31" descr="Sunglasses">
              <a:extLst>
                <a:ext uri="{FF2B5EF4-FFF2-40B4-BE49-F238E27FC236}">
                  <a16:creationId xmlns:a16="http://schemas.microsoft.com/office/drawing/2014/main" id="{1729D03F-0B87-44C2-9B2F-3FE11E2C5CFD}"/>
                </a:ext>
              </a:extLst>
            </p:cNvPr>
            <p:cNvPicPr>
              <a:picLocks noChangeAspect="1"/>
            </p:cNvPicPr>
            <p:nvPr/>
          </p:nvPicPr>
          <p:blipFill>
            <a:blip r:embed="rId29">
              <a:extLst>
                <a:ext uri="{96DAC541-7B7A-43D3-8B79-37D633B846F1}">
                  <asvg:svgBlip xmlns:asvg="http://schemas.microsoft.com/office/drawing/2016/SVG/main" xmlns="" r:embed="rId30"/>
                </a:ext>
              </a:extLst>
            </a:blip>
            <a:stretch>
              <a:fillRect/>
            </a:stretch>
          </p:blipFill>
          <p:spPr>
            <a:xfrm>
              <a:off x="1742421" y="4022217"/>
              <a:ext cx="914400" cy="914400"/>
            </a:xfrm>
            <a:prstGeom prst="rect">
              <a:avLst/>
            </a:prstGeom>
          </p:spPr>
        </p:pic>
        <p:pic>
          <p:nvPicPr>
            <p:cNvPr id="34" name="Graphic 33" descr="Baby bottle">
              <a:extLst>
                <a:ext uri="{FF2B5EF4-FFF2-40B4-BE49-F238E27FC236}">
                  <a16:creationId xmlns:a16="http://schemas.microsoft.com/office/drawing/2014/main" id="{2E8CA2FE-45BA-4DB1-ACD2-074DB0D1229C}"/>
                </a:ext>
              </a:extLst>
            </p:cNvPr>
            <p:cNvPicPr>
              <a:picLocks noChangeAspect="1"/>
            </p:cNvPicPr>
            <p:nvPr/>
          </p:nvPicPr>
          <p:blipFill>
            <a:blip r:embed="rId31">
              <a:extLst>
                <a:ext uri="{96DAC541-7B7A-43D3-8B79-37D633B846F1}">
                  <asvg:svgBlip xmlns:asvg="http://schemas.microsoft.com/office/drawing/2016/SVG/main" xmlns="" r:embed="rId32"/>
                </a:ext>
              </a:extLst>
            </a:blip>
            <a:stretch>
              <a:fillRect/>
            </a:stretch>
          </p:blipFill>
          <p:spPr>
            <a:xfrm>
              <a:off x="3903399" y="4022217"/>
              <a:ext cx="914400" cy="914400"/>
            </a:xfrm>
            <a:prstGeom prst="rect">
              <a:avLst/>
            </a:prstGeom>
          </p:spPr>
        </p:pic>
        <p:pic>
          <p:nvPicPr>
            <p:cNvPr id="36" name="Graphic 35" descr="Coffee">
              <a:extLst>
                <a:ext uri="{FF2B5EF4-FFF2-40B4-BE49-F238E27FC236}">
                  <a16:creationId xmlns:a16="http://schemas.microsoft.com/office/drawing/2014/main" id="{2AE7EC1F-BC1D-4278-A4A5-1F7E42053DBF}"/>
                </a:ext>
              </a:extLst>
            </p:cNvPr>
            <p:cNvPicPr>
              <a:picLocks noChangeAspect="1"/>
            </p:cNvPicPr>
            <p:nvPr/>
          </p:nvPicPr>
          <p:blipFill>
            <a:blip r:embed="rId33">
              <a:extLst>
                <a:ext uri="{96DAC541-7B7A-43D3-8B79-37D633B846F1}">
                  <asvg:svgBlip xmlns:asvg="http://schemas.microsoft.com/office/drawing/2016/SVG/main" xmlns="" r:embed="rId34"/>
                </a:ext>
              </a:extLst>
            </a:blip>
            <a:stretch>
              <a:fillRect/>
            </a:stretch>
          </p:blipFill>
          <p:spPr>
            <a:xfrm>
              <a:off x="3841492" y="1674385"/>
              <a:ext cx="914400" cy="914400"/>
            </a:xfrm>
            <a:prstGeom prst="rect">
              <a:avLst/>
            </a:prstGeom>
          </p:spPr>
        </p:pic>
      </p:grpSp>
    </p:spTree>
    <p:extLst>
      <p:ext uri="{BB962C8B-B14F-4D97-AF65-F5344CB8AC3E}">
        <p14:creationId xmlns:p14="http://schemas.microsoft.com/office/powerpoint/2010/main" val="29757201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B995-5689-478C-8A63-47C526F24E0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6D58E5F-4885-4059-BB74-BCD7025EFDB3}"/>
              </a:ext>
            </a:extLst>
          </p:cNvPr>
          <p:cNvSpPr>
            <a:spLocks noGrp="1"/>
          </p:cNvSpPr>
          <p:nvPr>
            <p:ph type="body" idx="1"/>
          </p:nvPr>
        </p:nvSpPr>
        <p:spPr/>
        <p:txBody>
          <a:bodyPr/>
          <a:lstStyle/>
          <a:p>
            <a:endParaRPr lang="en-US"/>
          </a:p>
        </p:txBody>
      </p:sp>
      <p:pic>
        <p:nvPicPr>
          <p:cNvPr id="7" name="Picture 6" descr="A close up of an animal&#10;&#10;Description generated with very high confidence">
            <a:extLst>
              <a:ext uri="{FF2B5EF4-FFF2-40B4-BE49-F238E27FC236}">
                <a16:creationId xmlns:a16="http://schemas.microsoft.com/office/drawing/2014/main" id="{2E746075-EAC6-40E8-BAA8-5BCF542A6880}"/>
              </a:ext>
            </a:extLst>
          </p:cNvPr>
          <p:cNvPicPr>
            <a:picLocks noChangeAspect="1"/>
          </p:cNvPicPr>
          <p:nvPr/>
        </p:nvPicPr>
        <p:blipFill>
          <a:blip r:embed="rId3"/>
          <a:stretch>
            <a:fillRect/>
          </a:stretch>
        </p:blipFill>
        <p:spPr>
          <a:xfrm>
            <a:off x="581025" y="995362"/>
            <a:ext cx="7981950" cy="4867275"/>
          </a:xfrm>
          <a:prstGeom prst="rect">
            <a:avLst/>
          </a:prstGeom>
        </p:spPr>
      </p:pic>
    </p:spTree>
    <p:extLst>
      <p:ext uri="{BB962C8B-B14F-4D97-AF65-F5344CB8AC3E}">
        <p14:creationId xmlns:p14="http://schemas.microsoft.com/office/powerpoint/2010/main" val="67592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8279-1036-4A14-9749-F7A252ACE5E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928720F-070B-42E8-98DB-6E49E3FC61E1}"/>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79DB223-091B-4219-8297-E96140D6880D}"/>
              </a:ext>
            </a:extLst>
          </p:cNvPr>
          <p:cNvPicPr>
            <a:picLocks noChangeAspect="1"/>
          </p:cNvPicPr>
          <p:nvPr/>
        </p:nvPicPr>
        <p:blipFill>
          <a:blip r:embed="rId3"/>
          <a:stretch>
            <a:fillRect/>
          </a:stretch>
        </p:blipFill>
        <p:spPr>
          <a:xfrm>
            <a:off x="685464" y="1242873"/>
            <a:ext cx="7765002" cy="4367814"/>
          </a:xfrm>
          <a:prstGeom prst="rect">
            <a:avLst/>
          </a:prstGeom>
        </p:spPr>
      </p:pic>
    </p:spTree>
    <p:extLst>
      <p:ext uri="{BB962C8B-B14F-4D97-AF65-F5344CB8AC3E}">
        <p14:creationId xmlns:p14="http://schemas.microsoft.com/office/powerpoint/2010/main" val="2000519967"/>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AFEA-36BE-4805-B3A8-AFC789BA62F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E670556-8165-444D-A327-ABCF9D22A593}"/>
              </a:ext>
            </a:extLst>
          </p:cNvPr>
          <p:cNvSpPr>
            <a:spLocks noGrp="1"/>
          </p:cNvSpPr>
          <p:nvPr>
            <p:ph type="body" idx="1"/>
          </p:nvPr>
        </p:nvSpPr>
        <p:spPr/>
        <p:txBody>
          <a:bodyPr/>
          <a:lstStyle/>
          <a:p>
            <a:endParaRPr lang="en-US"/>
          </a:p>
        </p:txBody>
      </p:sp>
      <p:pic>
        <p:nvPicPr>
          <p:cNvPr id="1026" name="Picture 2" descr="WildPaths Species Chart.png">
            <a:extLst>
              <a:ext uri="{FF2B5EF4-FFF2-40B4-BE49-F238E27FC236}">
                <a16:creationId xmlns:a16="http://schemas.microsoft.com/office/drawing/2014/main" id="{1F53F692-0428-4FB5-8BC8-1B09DD897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86" y="1207339"/>
            <a:ext cx="10004372" cy="4443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ell phone&#10;&#10;Description generated with very high confidence">
            <a:extLst>
              <a:ext uri="{FF2B5EF4-FFF2-40B4-BE49-F238E27FC236}">
                <a16:creationId xmlns:a16="http://schemas.microsoft.com/office/drawing/2014/main" id="{57F6DBC7-901D-4335-BDBE-9976AFB80E3E}"/>
              </a:ext>
            </a:extLst>
          </p:cNvPr>
          <p:cNvPicPr>
            <a:picLocks noChangeAspect="1"/>
          </p:cNvPicPr>
          <p:nvPr/>
        </p:nvPicPr>
        <p:blipFill>
          <a:blip r:embed="rId4"/>
          <a:stretch>
            <a:fillRect/>
          </a:stretch>
        </p:blipFill>
        <p:spPr>
          <a:xfrm>
            <a:off x="-1241664" y="1108880"/>
            <a:ext cx="11020566" cy="4640238"/>
          </a:xfrm>
          <a:prstGeom prst="rect">
            <a:avLst/>
          </a:prstGeom>
        </p:spPr>
      </p:pic>
    </p:spTree>
    <p:extLst>
      <p:ext uri="{BB962C8B-B14F-4D97-AF65-F5344CB8AC3E}">
        <p14:creationId xmlns:p14="http://schemas.microsoft.com/office/powerpoint/2010/main" val="23620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DECD-AD56-4FF3-91D4-A248AFCFE1B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70BD85B-5113-4178-A232-517D718CA7AF}"/>
              </a:ext>
            </a:extLst>
          </p:cNvPr>
          <p:cNvSpPr>
            <a:spLocks noGrp="1"/>
          </p:cNvSpPr>
          <p:nvPr>
            <p:ph type="body" idx="1"/>
          </p:nvPr>
        </p:nvSpPr>
        <p:spPr/>
        <p:txBody>
          <a:bodyPr/>
          <a:lstStyle/>
          <a:p>
            <a:endParaRPr lang="en-US"/>
          </a:p>
        </p:txBody>
      </p:sp>
      <p:pic>
        <p:nvPicPr>
          <p:cNvPr id="2050" name="Picture 2" descr="Image result for what's in it for me">
            <a:extLst>
              <a:ext uri="{FF2B5EF4-FFF2-40B4-BE49-F238E27FC236}">
                <a16:creationId xmlns:a16="http://schemas.microsoft.com/office/drawing/2014/main" id="{7E73FCD6-A273-46DE-98A5-E12478F8D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42" y="822278"/>
            <a:ext cx="9372484" cy="521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66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1514-05DA-4066-BA56-55E51D4A625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FC952A5-D9FA-4F01-8E09-7024A5665408}"/>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1D57D4A8-9C93-455F-A0A8-89FD1C9AF3F7}"/>
              </a:ext>
            </a:extLst>
          </p:cNvPr>
          <p:cNvPicPr>
            <a:picLocks noChangeAspect="1"/>
          </p:cNvPicPr>
          <p:nvPr/>
        </p:nvPicPr>
        <p:blipFill>
          <a:blip r:embed="rId3"/>
          <a:stretch>
            <a:fillRect/>
          </a:stretch>
        </p:blipFill>
        <p:spPr>
          <a:xfrm>
            <a:off x="1784012" y="0"/>
            <a:ext cx="5575976" cy="7008908"/>
          </a:xfrm>
          <a:prstGeom prst="rect">
            <a:avLst/>
          </a:prstGeom>
        </p:spPr>
      </p:pic>
    </p:spTree>
    <p:extLst>
      <p:ext uri="{BB962C8B-B14F-4D97-AF65-F5344CB8AC3E}">
        <p14:creationId xmlns:p14="http://schemas.microsoft.com/office/powerpoint/2010/main" val="317860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F544-64BF-4746-806B-30ACD8E8428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F1D8B58-786C-443C-9BA3-4D0DEADA4286}"/>
              </a:ext>
            </a:extLst>
          </p:cNvPr>
          <p:cNvSpPr>
            <a:spLocks noGrp="1"/>
          </p:cNvSpPr>
          <p:nvPr>
            <p:ph type="body" idx="1"/>
          </p:nvPr>
        </p:nvSpPr>
        <p:spPr/>
        <p:txBody>
          <a:bodyPr/>
          <a:lstStyle/>
          <a:p>
            <a:endParaRPr lang="en-US"/>
          </a:p>
        </p:txBody>
      </p:sp>
      <p:pic>
        <p:nvPicPr>
          <p:cNvPr id="10" name="Picture 9" descr="A screen shot of a person&#10;&#10;Description generated with high confidence">
            <a:extLst>
              <a:ext uri="{FF2B5EF4-FFF2-40B4-BE49-F238E27FC236}">
                <a16:creationId xmlns:a16="http://schemas.microsoft.com/office/drawing/2014/main" id="{254E0BA9-1E15-4D70-A8B7-56D70668E37F}"/>
              </a:ext>
            </a:extLst>
          </p:cNvPr>
          <p:cNvPicPr>
            <a:picLocks noChangeAspect="1"/>
          </p:cNvPicPr>
          <p:nvPr/>
        </p:nvPicPr>
        <p:blipFill>
          <a:blip r:embed="rId3"/>
          <a:stretch>
            <a:fillRect/>
          </a:stretch>
        </p:blipFill>
        <p:spPr>
          <a:xfrm>
            <a:off x="941696" y="1098823"/>
            <a:ext cx="7239621" cy="4646884"/>
          </a:xfrm>
          <a:prstGeom prst="rect">
            <a:avLst/>
          </a:prstGeom>
        </p:spPr>
      </p:pic>
    </p:spTree>
    <p:extLst>
      <p:ext uri="{BB962C8B-B14F-4D97-AF65-F5344CB8AC3E}">
        <p14:creationId xmlns:p14="http://schemas.microsoft.com/office/powerpoint/2010/main" val="3271998801"/>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1440</TotalTime>
  <Words>482</Words>
  <Application>Microsoft Office PowerPoint</Application>
  <PresentationFormat>On-screen Show (4:3)</PresentationFormat>
  <Paragraphs>58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Schoolbook</vt:lpstr>
      <vt:lpstr>Corbel</vt:lpstr>
      <vt:lpstr>Feathered</vt:lpstr>
      <vt:lpstr>SO WHAT?  How to Grab &amp; Hold People’s Attention About Science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Butler</dc:creator>
  <cp:lastModifiedBy>John Truong</cp:lastModifiedBy>
  <cp:revision>21</cp:revision>
  <dcterms:created xsi:type="dcterms:W3CDTF">2017-03-18T17:59:22Z</dcterms:created>
  <dcterms:modified xsi:type="dcterms:W3CDTF">2017-12-14T17:42:42Z</dcterms:modified>
</cp:coreProperties>
</file>