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60" r:id="rId2"/>
    <p:sldId id="263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006" autoAdjust="0"/>
  </p:normalViewPr>
  <p:slideViewPr>
    <p:cSldViewPr snapToGrid="0" snapToObjects="1">
      <p:cViewPr varScale="1">
        <p:scale>
          <a:sx n="62" d="100"/>
          <a:sy n="62" d="100"/>
        </p:scale>
        <p:origin x="-22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B89E83-17D4-9A4B-94C5-05D51020BAD3}" type="doc">
      <dgm:prSet loTypeId="urn:microsoft.com/office/officeart/2005/8/layout/cycle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CFBB89-0EBB-C441-A5B2-CEE39B052643}">
      <dgm:prSet phldrT="[Text]"/>
      <dgm:spPr>
        <a:solidFill>
          <a:schemeClr val="accent1">
            <a:lumMod val="75000"/>
          </a:schemeClr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 smtClean="0"/>
            <a:t>Plan</a:t>
          </a:r>
          <a:endParaRPr lang="en-US" dirty="0"/>
        </a:p>
      </dgm:t>
    </dgm:pt>
    <dgm:pt modelId="{FB71E7DE-D5EF-5245-8FD7-B54EE1F9803E}" type="parTrans" cxnId="{BB448E18-EF8C-7841-B468-90BFCD7BC6B9}">
      <dgm:prSet/>
      <dgm:spPr/>
      <dgm:t>
        <a:bodyPr/>
        <a:lstStyle/>
        <a:p>
          <a:endParaRPr lang="en-US"/>
        </a:p>
      </dgm:t>
    </dgm:pt>
    <dgm:pt modelId="{F8115F07-AAF7-104D-B1D2-605FDB262245}" type="sibTrans" cxnId="{BB448E18-EF8C-7841-B468-90BFCD7BC6B9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6ADCD460-9396-814E-A437-0ACF1D329754}">
      <dgm:prSet phldrT="[Text]"/>
      <dgm:spPr>
        <a:solidFill>
          <a:srgbClr val="376092"/>
        </a:solidFill>
      </dgm:spPr>
      <dgm:t>
        <a:bodyPr/>
        <a:lstStyle/>
        <a:p>
          <a:r>
            <a:rPr lang="en-US" dirty="0" smtClean="0"/>
            <a:t>Implement</a:t>
          </a:r>
          <a:endParaRPr lang="en-US" dirty="0"/>
        </a:p>
      </dgm:t>
    </dgm:pt>
    <dgm:pt modelId="{47EAC77E-8266-914E-97D3-0BA8A052C0BF}" type="parTrans" cxnId="{35478E07-61E5-A840-A774-630A200CDAE1}">
      <dgm:prSet/>
      <dgm:spPr/>
      <dgm:t>
        <a:bodyPr/>
        <a:lstStyle/>
        <a:p>
          <a:endParaRPr lang="en-US"/>
        </a:p>
      </dgm:t>
    </dgm:pt>
    <dgm:pt modelId="{9EEC3BD9-2414-C647-9A92-10E629983A12}" type="sibTrans" cxnId="{35478E07-61E5-A840-A774-630A200CDAE1}">
      <dgm:prSet/>
      <dgm:spPr/>
      <dgm:t>
        <a:bodyPr/>
        <a:lstStyle/>
        <a:p>
          <a:endParaRPr lang="en-US"/>
        </a:p>
      </dgm:t>
    </dgm:pt>
    <dgm:pt modelId="{CB853FE0-2C15-E641-8E02-61E8C7EC9DA7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 smtClean="0"/>
            <a:t>Evaluate</a:t>
          </a:r>
          <a:endParaRPr lang="en-US" dirty="0"/>
        </a:p>
      </dgm:t>
    </dgm:pt>
    <dgm:pt modelId="{209C4E40-D84D-D44D-B547-80D8247F934A}" type="parTrans" cxnId="{978447F9-986F-E149-B59B-832460E83CAF}">
      <dgm:prSet/>
      <dgm:spPr/>
      <dgm:t>
        <a:bodyPr/>
        <a:lstStyle/>
        <a:p>
          <a:endParaRPr lang="en-US"/>
        </a:p>
      </dgm:t>
    </dgm:pt>
    <dgm:pt modelId="{FA217B74-DEC4-244E-AF87-BD311D7DBC86}" type="sibTrans" cxnId="{978447F9-986F-E149-B59B-832460E83CAF}">
      <dgm:prSet/>
      <dgm:spPr/>
      <dgm:t>
        <a:bodyPr/>
        <a:lstStyle/>
        <a:p>
          <a:endParaRPr lang="en-US"/>
        </a:p>
      </dgm:t>
    </dgm:pt>
    <dgm:pt modelId="{6F59816E-2548-064B-AFD7-CDFBD3581AD4}">
      <dgm:prSet phldrT="[Text]"/>
      <dgm:spPr>
        <a:solidFill>
          <a:srgbClr val="376092"/>
        </a:solidFill>
      </dgm:spPr>
      <dgm:t>
        <a:bodyPr/>
        <a:lstStyle/>
        <a:p>
          <a:r>
            <a:rPr lang="en-US" dirty="0" smtClean="0"/>
            <a:t>Adapt</a:t>
          </a:r>
          <a:endParaRPr lang="en-US" dirty="0"/>
        </a:p>
      </dgm:t>
    </dgm:pt>
    <dgm:pt modelId="{EBC21951-D802-6343-ABBF-02CD08EC7069}" type="parTrans" cxnId="{80FBF0CB-ED75-6E45-83C1-157FD45C563F}">
      <dgm:prSet/>
      <dgm:spPr/>
      <dgm:t>
        <a:bodyPr/>
        <a:lstStyle/>
        <a:p>
          <a:endParaRPr lang="en-US"/>
        </a:p>
      </dgm:t>
    </dgm:pt>
    <dgm:pt modelId="{334C4832-2A5D-8540-B287-CCBF3C4A2F47}" type="sibTrans" cxnId="{80FBF0CB-ED75-6E45-83C1-157FD45C563F}">
      <dgm:prSet/>
      <dgm:spPr/>
      <dgm:t>
        <a:bodyPr/>
        <a:lstStyle/>
        <a:p>
          <a:endParaRPr lang="en-US"/>
        </a:p>
      </dgm:t>
    </dgm:pt>
    <dgm:pt modelId="{19B7B252-76DD-E147-B97E-85A87D263A58}">
      <dgm:prSet phldrT="[Text]"/>
      <dgm:spPr>
        <a:solidFill>
          <a:srgbClr val="376092"/>
        </a:solidFill>
      </dgm:spPr>
      <dgm:t>
        <a:bodyPr/>
        <a:lstStyle/>
        <a:p>
          <a:r>
            <a:rPr lang="en-US" dirty="0" smtClean="0"/>
            <a:t>Monitor</a:t>
          </a:r>
          <a:endParaRPr lang="en-US" dirty="0"/>
        </a:p>
      </dgm:t>
    </dgm:pt>
    <dgm:pt modelId="{6ED73B07-2D8B-BB45-815C-56E9AA451EE2}" type="parTrans" cxnId="{A7D80304-6BB2-BA4D-A044-0FCA4852B4AA}">
      <dgm:prSet/>
      <dgm:spPr/>
      <dgm:t>
        <a:bodyPr/>
        <a:lstStyle/>
        <a:p>
          <a:endParaRPr lang="en-US"/>
        </a:p>
      </dgm:t>
    </dgm:pt>
    <dgm:pt modelId="{8562B6CB-3765-7240-806E-F2655540E202}" type="sibTrans" cxnId="{A7D80304-6BB2-BA4D-A044-0FCA4852B4AA}">
      <dgm:prSet/>
      <dgm:spPr/>
      <dgm:t>
        <a:bodyPr/>
        <a:lstStyle/>
        <a:p>
          <a:endParaRPr lang="en-US"/>
        </a:p>
      </dgm:t>
    </dgm:pt>
    <dgm:pt modelId="{A0673647-5F9E-0649-8E0A-37886C0B4893}" type="pres">
      <dgm:prSet presAssocID="{B2B89E83-17D4-9A4B-94C5-05D51020BAD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A898DE6-ED6D-9E4D-8584-0965CAE77FA1}" type="pres">
      <dgm:prSet presAssocID="{B2B89E83-17D4-9A4B-94C5-05D51020BAD3}" presName="cycle" presStyleCnt="0"/>
      <dgm:spPr/>
    </dgm:pt>
    <dgm:pt modelId="{5F11F4FC-D072-9247-9975-F6B8753F1AB3}" type="pres">
      <dgm:prSet presAssocID="{54CFBB89-0EBB-C441-A5B2-CEE39B052643}" presName="nodeFirstNode" presStyleLbl="node1" presStyleIdx="0" presStyleCnt="5" custScaleX="79321" custScaleY="772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206383-2A21-A14B-AD16-C1A307B85011}" type="pres">
      <dgm:prSet presAssocID="{F8115F07-AAF7-104D-B1D2-605FDB262245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E01240DD-139F-444D-8494-478AD5BC2A19}" type="pres">
      <dgm:prSet presAssocID="{6ADCD460-9396-814E-A437-0ACF1D329754}" presName="nodeFollowingNodes" presStyleLbl="node1" presStyleIdx="1" presStyleCnt="5" custScaleX="93452" custScaleY="749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61DD6B-F129-A240-829E-E561EEC02F9A}" type="pres">
      <dgm:prSet presAssocID="{19B7B252-76DD-E147-B97E-85A87D263A58}" presName="nodeFollowingNodes" presStyleLbl="node1" presStyleIdx="2" presStyleCnt="5" custScaleX="99351" custScaleY="85971" custRadScaleRad="105455" custRadScaleInc="-161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A27F7A-563C-BB48-8E0D-6C021250FE56}" type="pres">
      <dgm:prSet presAssocID="{CB853FE0-2C15-E641-8E02-61E8C7EC9DA7}" presName="nodeFollowingNodes" presStyleLbl="node1" presStyleIdx="3" presStyleCnt="5" custScaleX="97781" custScaleY="89586" custRadScaleRad="108536" custRadScaleInc="161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9A9D9F-AD6B-EC49-8607-07F769FD302B}" type="pres">
      <dgm:prSet presAssocID="{6F59816E-2548-064B-AFD7-CDFBD3581AD4}" presName="nodeFollowingNodes" presStyleLbl="node1" presStyleIdx="4" presStyleCnt="5" custScaleX="89608" custScaleY="729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7D80304-6BB2-BA4D-A044-0FCA4852B4AA}" srcId="{B2B89E83-17D4-9A4B-94C5-05D51020BAD3}" destId="{19B7B252-76DD-E147-B97E-85A87D263A58}" srcOrd="2" destOrd="0" parTransId="{6ED73B07-2D8B-BB45-815C-56E9AA451EE2}" sibTransId="{8562B6CB-3765-7240-806E-F2655540E202}"/>
    <dgm:cxn modelId="{8F573943-39FC-4E40-AEB8-06A30B073C08}" type="presOf" srcId="{B2B89E83-17D4-9A4B-94C5-05D51020BAD3}" destId="{A0673647-5F9E-0649-8E0A-37886C0B4893}" srcOrd="0" destOrd="0" presId="urn:microsoft.com/office/officeart/2005/8/layout/cycle3"/>
    <dgm:cxn modelId="{876CCE46-0D5F-1548-BB5C-2EC8D8ED25F2}" type="presOf" srcId="{54CFBB89-0EBB-C441-A5B2-CEE39B052643}" destId="{5F11F4FC-D072-9247-9975-F6B8753F1AB3}" srcOrd="0" destOrd="0" presId="urn:microsoft.com/office/officeart/2005/8/layout/cycle3"/>
    <dgm:cxn modelId="{382E9398-B64E-9941-9E6D-1B62F82A125E}" type="presOf" srcId="{19B7B252-76DD-E147-B97E-85A87D263A58}" destId="{1461DD6B-F129-A240-829E-E561EEC02F9A}" srcOrd="0" destOrd="0" presId="urn:microsoft.com/office/officeart/2005/8/layout/cycle3"/>
    <dgm:cxn modelId="{80FBF0CB-ED75-6E45-83C1-157FD45C563F}" srcId="{B2B89E83-17D4-9A4B-94C5-05D51020BAD3}" destId="{6F59816E-2548-064B-AFD7-CDFBD3581AD4}" srcOrd="4" destOrd="0" parTransId="{EBC21951-D802-6343-ABBF-02CD08EC7069}" sibTransId="{334C4832-2A5D-8540-B287-CCBF3C4A2F47}"/>
    <dgm:cxn modelId="{978447F9-986F-E149-B59B-832460E83CAF}" srcId="{B2B89E83-17D4-9A4B-94C5-05D51020BAD3}" destId="{CB853FE0-2C15-E641-8E02-61E8C7EC9DA7}" srcOrd="3" destOrd="0" parTransId="{209C4E40-D84D-D44D-B547-80D8247F934A}" sibTransId="{FA217B74-DEC4-244E-AF87-BD311D7DBC86}"/>
    <dgm:cxn modelId="{3671E7BE-FF90-5D43-BB94-D2413A2D171E}" type="presOf" srcId="{6F59816E-2548-064B-AFD7-CDFBD3581AD4}" destId="{049A9D9F-AD6B-EC49-8607-07F769FD302B}" srcOrd="0" destOrd="0" presId="urn:microsoft.com/office/officeart/2005/8/layout/cycle3"/>
    <dgm:cxn modelId="{35478E07-61E5-A840-A774-630A200CDAE1}" srcId="{B2B89E83-17D4-9A4B-94C5-05D51020BAD3}" destId="{6ADCD460-9396-814E-A437-0ACF1D329754}" srcOrd="1" destOrd="0" parTransId="{47EAC77E-8266-914E-97D3-0BA8A052C0BF}" sibTransId="{9EEC3BD9-2414-C647-9A92-10E629983A12}"/>
    <dgm:cxn modelId="{9BC92E43-19C2-E646-AFFB-EA0C20B241B8}" type="presOf" srcId="{6ADCD460-9396-814E-A437-0ACF1D329754}" destId="{E01240DD-139F-444D-8494-478AD5BC2A19}" srcOrd="0" destOrd="0" presId="urn:microsoft.com/office/officeart/2005/8/layout/cycle3"/>
    <dgm:cxn modelId="{AF6E7A06-DC24-E149-A234-E95926F01971}" type="presOf" srcId="{F8115F07-AAF7-104D-B1D2-605FDB262245}" destId="{68206383-2A21-A14B-AD16-C1A307B85011}" srcOrd="0" destOrd="0" presId="urn:microsoft.com/office/officeart/2005/8/layout/cycle3"/>
    <dgm:cxn modelId="{E52D18EF-9641-B84E-923D-BAA239CA491F}" type="presOf" srcId="{CB853FE0-2C15-E641-8E02-61E8C7EC9DA7}" destId="{D2A27F7A-563C-BB48-8E0D-6C021250FE56}" srcOrd="0" destOrd="0" presId="urn:microsoft.com/office/officeart/2005/8/layout/cycle3"/>
    <dgm:cxn modelId="{BB448E18-EF8C-7841-B468-90BFCD7BC6B9}" srcId="{B2B89E83-17D4-9A4B-94C5-05D51020BAD3}" destId="{54CFBB89-0EBB-C441-A5B2-CEE39B052643}" srcOrd="0" destOrd="0" parTransId="{FB71E7DE-D5EF-5245-8FD7-B54EE1F9803E}" sibTransId="{F8115F07-AAF7-104D-B1D2-605FDB262245}"/>
    <dgm:cxn modelId="{F20E9231-C4D1-DE4A-AF8E-FB15365DF069}" type="presParOf" srcId="{A0673647-5F9E-0649-8E0A-37886C0B4893}" destId="{1A898DE6-ED6D-9E4D-8584-0965CAE77FA1}" srcOrd="0" destOrd="0" presId="urn:microsoft.com/office/officeart/2005/8/layout/cycle3"/>
    <dgm:cxn modelId="{5FEA7866-35CF-CD49-869D-D4142CD79A18}" type="presParOf" srcId="{1A898DE6-ED6D-9E4D-8584-0965CAE77FA1}" destId="{5F11F4FC-D072-9247-9975-F6B8753F1AB3}" srcOrd="0" destOrd="0" presId="urn:microsoft.com/office/officeart/2005/8/layout/cycle3"/>
    <dgm:cxn modelId="{9F8F4C62-0453-4649-873F-9B4A4C568311}" type="presParOf" srcId="{1A898DE6-ED6D-9E4D-8584-0965CAE77FA1}" destId="{68206383-2A21-A14B-AD16-C1A307B85011}" srcOrd="1" destOrd="0" presId="urn:microsoft.com/office/officeart/2005/8/layout/cycle3"/>
    <dgm:cxn modelId="{BC4AD74C-89A1-CA4F-9CA9-38C2FE26C96E}" type="presParOf" srcId="{1A898DE6-ED6D-9E4D-8584-0965CAE77FA1}" destId="{E01240DD-139F-444D-8494-478AD5BC2A19}" srcOrd="2" destOrd="0" presId="urn:microsoft.com/office/officeart/2005/8/layout/cycle3"/>
    <dgm:cxn modelId="{F736A2EA-947B-AF4B-8957-2206CFC76CC1}" type="presParOf" srcId="{1A898DE6-ED6D-9E4D-8584-0965CAE77FA1}" destId="{1461DD6B-F129-A240-829E-E561EEC02F9A}" srcOrd="3" destOrd="0" presId="urn:microsoft.com/office/officeart/2005/8/layout/cycle3"/>
    <dgm:cxn modelId="{63027743-82BE-4F47-B5E7-93F115D375E6}" type="presParOf" srcId="{1A898DE6-ED6D-9E4D-8584-0965CAE77FA1}" destId="{D2A27F7A-563C-BB48-8E0D-6C021250FE56}" srcOrd="4" destOrd="0" presId="urn:microsoft.com/office/officeart/2005/8/layout/cycle3"/>
    <dgm:cxn modelId="{70AFA5C4-8A76-3B4A-A26B-CE3769D29CD1}" type="presParOf" srcId="{1A898DE6-ED6D-9E4D-8584-0965CAE77FA1}" destId="{049A9D9F-AD6B-EC49-8607-07F769FD302B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06383-2A21-A14B-AD16-C1A307B85011}">
      <dsp:nvSpPr>
        <dsp:cNvPr id="0" name=""/>
        <dsp:cNvSpPr/>
      </dsp:nvSpPr>
      <dsp:spPr>
        <a:xfrm>
          <a:off x="800456" y="522244"/>
          <a:ext cx="5932925" cy="5932925"/>
        </a:xfrm>
        <a:prstGeom prst="circularArrow">
          <a:avLst>
            <a:gd name="adj1" fmla="val 5544"/>
            <a:gd name="adj2" fmla="val 330680"/>
            <a:gd name="adj3" fmla="val 14244430"/>
            <a:gd name="adj4" fmla="val 17106947"/>
            <a:gd name="adj5" fmla="val 5757"/>
          </a:avLst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F11F4FC-D072-9247-9975-F6B8753F1AB3}">
      <dsp:nvSpPr>
        <dsp:cNvPr id="0" name=""/>
        <dsp:cNvSpPr/>
      </dsp:nvSpPr>
      <dsp:spPr>
        <a:xfrm>
          <a:off x="2667899" y="562519"/>
          <a:ext cx="2198039" cy="1070935"/>
        </a:xfrm>
        <a:prstGeom prst="roundRect">
          <a:avLst/>
        </a:prstGeom>
        <a:solidFill>
          <a:schemeClr val="accent1">
            <a:lumMod val="75000"/>
          </a:schemeClr>
        </a:solidFill>
        <a:ln>
          <a:solidFill>
            <a:schemeClr val="tx2">
              <a:lumMod val="60000"/>
              <a:lumOff val="4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Plan</a:t>
          </a:r>
          <a:endParaRPr lang="en-US" sz="3800" kern="1200" dirty="0"/>
        </a:p>
      </dsp:txBody>
      <dsp:txXfrm>
        <a:off x="2720178" y="614798"/>
        <a:ext cx="2093481" cy="966377"/>
      </dsp:txXfrm>
    </dsp:sp>
    <dsp:sp modelId="{E01240DD-139F-444D-8494-478AD5BC2A19}">
      <dsp:nvSpPr>
        <dsp:cNvPr id="0" name=""/>
        <dsp:cNvSpPr/>
      </dsp:nvSpPr>
      <dsp:spPr>
        <a:xfrm>
          <a:off x="4878312" y="2326911"/>
          <a:ext cx="2589619" cy="1038568"/>
        </a:xfrm>
        <a:prstGeom prst="roundRect">
          <a:avLst/>
        </a:prstGeom>
        <a:solidFill>
          <a:srgbClr val="37609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Implement</a:t>
          </a:r>
          <a:endParaRPr lang="en-US" sz="3800" kern="1200" dirty="0"/>
        </a:p>
      </dsp:txBody>
      <dsp:txXfrm>
        <a:off x="4929011" y="2377610"/>
        <a:ext cx="2488221" cy="937170"/>
      </dsp:txXfrm>
    </dsp:sp>
    <dsp:sp modelId="{1461DD6B-F129-A240-829E-E561EEC02F9A}">
      <dsp:nvSpPr>
        <dsp:cNvPr id="0" name=""/>
        <dsp:cNvSpPr/>
      </dsp:nvSpPr>
      <dsp:spPr>
        <a:xfrm>
          <a:off x="4300196" y="4895517"/>
          <a:ext cx="2753084" cy="1191157"/>
        </a:xfrm>
        <a:prstGeom prst="roundRect">
          <a:avLst/>
        </a:prstGeom>
        <a:solidFill>
          <a:srgbClr val="37609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Monitor</a:t>
          </a:r>
          <a:endParaRPr lang="en-US" sz="3800" kern="1200" dirty="0"/>
        </a:p>
      </dsp:txBody>
      <dsp:txXfrm>
        <a:off x="4358343" y="4953664"/>
        <a:ext cx="2636790" cy="1074863"/>
      </dsp:txXfrm>
    </dsp:sp>
    <dsp:sp modelId="{D2A27F7A-563C-BB48-8E0D-6C021250FE56}">
      <dsp:nvSpPr>
        <dsp:cNvPr id="0" name=""/>
        <dsp:cNvSpPr/>
      </dsp:nvSpPr>
      <dsp:spPr>
        <a:xfrm>
          <a:off x="447175" y="4925585"/>
          <a:ext cx="2709578" cy="1241244"/>
        </a:xfrm>
        <a:prstGeom prst="round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Evaluate</a:t>
          </a:r>
          <a:endParaRPr lang="en-US" sz="3800" kern="1200" dirty="0"/>
        </a:p>
      </dsp:txBody>
      <dsp:txXfrm>
        <a:off x="507768" y="4986178"/>
        <a:ext cx="2588392" cy="1120058"/>
      </dsp:txXfrm>
    </dsp:sp>
    <dsp:sp modelId="{049A9D9F-AD6B-EC49-8607-07F769FD302B}">
      <dsp:nvSpPr>
        <dsp:cNvPr id="0" name=""/>
        <dsp:cNvSpPr/>
      </dsp:nvSpPr>
      <dsp:spPr>
        <a:xfrm>
          <a:off x="119165" y="2340794"/>
          <a:ext cx="2483099" cy="1010802"/>
        </a:xfrm>
        <a:prstGeom prst="roundRect">
          <a:avLst/>
        </a:prstGeom>
        <a:solidFill>
          <a:srgbClr val="37609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Adapt</a:t>
          </a:r>
          <a:endParaRPr lang="en-US" sz="3800" kern="1200" dirty="0"/>
        </a:p>
      </dsp:txBody>
      <dsp:txXfrm>
        <a:off x="168508" y="2390137"/>
        <a:ext cx="2384413" cy="9121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795EF7-FA10-6549-9164-535FAF70513A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1B3986-B20E-2648-9EF6-5B9CAB12A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Karl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Honkonen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Toni Lyn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Morelli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Colin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Beier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have joined us to help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explore different ways to use indicators of ecosystem condition to plan and adapt management of forests and watersheds.</a:t>
            </a:r>
          </a:p>
          <a:p>
            <a:pPr marL="171450" lvl="0" indent="-171450">
              <a:buFont typeface="Arial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first talk, Karl will share insights about managing riparian forest buffers</a:t>
            </a:r>
          </a:p>
          <a:p>
            <a:pPr marL="171450" lvl="0" indent="-171450">
              <a:buFont typeface="Arial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Toni Lyn will then describe an effort to improve management strategies for invasive species </a:t>
            </a:r>
          </a:p>
          <a:p>
            <a:pPr marL="171450" lvl="0" indent="-171450">
              <a:buFont typeface="Arial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finally, Colin will describe how he and his colleagues go about assessing the combined effects of different agents of change on ecosystem services</a:t>
            </a:r>
          </a:p>
          <a:p>
            <a:pPr marL="171450" lvl="0" indent="-171450">
              <a:buFont typeface="Arial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Although they approach their work from different perspectives, they’re all upholding a tradition of adaptive natural resource management that has been at the heart of the VMC since its beginning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1B3986-B20E-2648-9EF6-5B9CAB12A9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654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Most of you are probably familiar with some version of this diagram, which presents an approach formalized by Carl Walters and C.S.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Holling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30 and 40 years ago </a:t>
            </a:r>
          </a:p>
          <a:p>
            <a:pPr marL="171450" lvl="0" indent="-171450">
              <a:buFont typeface="Arial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fact you probably engage in the adaptive management cycle on a daily basis</a:t>
            </a:r>
          </a:p>
          <a:p>
            <a:pPr marL="171450" lvl="0" indent="-171450">
              <a:buFont typeface="Arial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 a show of hands, who here spends some of their time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[working in each phase of the cycle]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VMC Annual meeting is an opportunity to keep the cycle moving</a:t>
            </a:r>
          </a:p>
          <a:p>
            <a:pPr marL="171450" lvl="0" indent="-171450">
              <a:buFont typeface="Arial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scientists to report on their findings and for planners and managers to make adjustments based on what we learn from the data</a:t>
            </a:r>
          </a:p>
          <a:p>
            <a:pPr marL="171450" lvl="0" indent="-171450">
              <a:buFont typeface="Arial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VMC Annual Meeting is a way to fulfill the promise of a complementary model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. . 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1B3986-B20E-2648-9EF6-5B9CAB12A90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985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 emphasizes the value of learning how others pursue similar goals.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It’s in this spirit of learning not just from results, but from process, that Jim and Jen have organized this panel</a:t>
            </a:r>
            <a:r>
              <a:rPr lang="en-US" dirty="0" smtClean="0">
                <a:effectLst/>
              </a:rPr>
              <a:t> 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>
                <a:effectLst/>
              </a:rPr>
              <a:t>Format and introductions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1B3986-B20E-2648-9EF6-5B9CAB12A90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061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8B86-A47C-084B-9E05-9814EFBD2273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5B03-B957-E942-AEE0-CDBB5829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577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8B86-A47C-084B-9E05-9814EFBD2273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5B03-B957-E942-AEE0-CDBB5829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587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8B86-A47C-084B-9E05-9814EFBD2273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5B03-B957-E942-AEE0-CDBB5829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45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8B86-A47C-084B-9E05-9814EFBD2273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5B03-B957-E942-AEE0-CDBB5829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309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8B86-A47C-084B-9E05-9814EFBD2273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5B03-B957-E942-AEE0-CDBB5829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30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8B86-A47C-084B-9E05-9814EFBD2273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5B03-B957-E942-AEE0-CDBB5829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069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8B86-A47C-084B-9E05-9814EFBD2273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5B03-B957-E942-AEE0-CDBB5829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988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8B86-A47C-084B-9E05-9814EFBD2273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5B03-B957-E942-AEE0-CDBB5829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41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8B86-A47C-084B-9E05-9814EFBD2273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5B03-B957-E942-AEE0-CDBB5829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42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8B86-A47C-084B-9E05-9814EFBD2273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5B03-B957-E942-AEE0-CDBB5829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311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8B86-A47C-084B-9E05-9814EFBD2273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5B03-B957-E942-AEE0-CDBB5829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556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78B86-A47C-084B-9E05-9814EFBD2273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45B03-B957-E942-AEE0-CDBB5829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725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microsoft.com/office/2007/relationships/hdphoto" Target="../media/hdphoto1.wdp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114" y="473844"/>
            <a:ext cx="8759354" cy="5950028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Karl </a:t>
            </a:r>
            <a:r>
              <a:rPr lang="en-US" sz="3600" b="1" dirty="0" err="1" smtClean="0">
                <a:solidFill>
                  <a:schemeClr val="bg1"/>
                </a:solidFill>
              </a:rPr>
              <a:t>Honkonen</a:t>
            </a:r>
            <a:endParaRPr lang="en-US" sz="3600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US Forest Service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Northeast Area </a:t>
            </a:r>
          </a:p>
          <a:p>
            <a:pPr marL="0" indent="0">
              <a:lnSpc>
                <a:spcPct val="80000"/>
              </a:lnSpc>
              <a:spcAft>
                <a:spcPts val="1200"/>
              </a:spcAft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State and Private Forestry Program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Toni Lyn </a:t>
            </a:r>
            <a:r>
              <a:rPr lang="en-US" sz="3600" b="1" dirty="0" err="1" smtClean="0">
                <a:solidFill>
                  <a:schemeClr val="bg1"/>
                </a:solidFill>
              </a:rPr>
              <a:t>Morelli</a:t>
            </a:r>
            <a:r>
              <a:rPr lang="en-US" sz="3600" b="1" dirty="0" smtClean="0">
                <a:solidFill>
                  <a:schemeClr val="bg1"/>
                </a:solidFill>
              </a:rPr>
              <a:t> 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US Geological Survey </a:t>
            </a:r>
          </a:p>
          <a:p>
            <a:pPr marL="0" indent="0">
              <a:lnSpc>
                <a:spcPct val="80000"/>
              </a:lnSpc>
              <a:spcAft>
                <a:spcPts val="2400"/>
              </a:spcAft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Northeast Climate Science Center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Colin </a:t>
            </a:r>
            <a:r>
              <a:rPr lang="en-US" sz="3600" b="1" dirty="0" err="1" smtClean="0">
                <a:solidFill>
                  <a:schemeClr val="bg1"/>
                </a:solidFill>
              </a:rPr>
              <a:t>Beier</a:t>
            </a:r>
            <a:endParaRPr lang="en-US" sz="3600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SUNY College of Environmental Science and Forestry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Dept. of Forest and Natural Resources </a:t>
            </a:r>
            <a:r>
              <a:rPr lang="en-US" sz="2800" dirty="0" err="1" smtClean="0">
                <a:solidFill>
                  <a:schemeClr val="bg1"/>
                </a:solidFill>
              </a:rPr>
              <a:t>Mgt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8805" y="436531"/>
            <a:ext cx="2888663" cy="2888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461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23771317"/>
              </p:ext>
            </p:extLst>
          </p:nvPr>
        </p:nvGraphicFramePr>
        <p:xfrm>
          <a:off x="862912" y="0"/>
          <a:ext cx="7587098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Alternate Process 4"/>
          <p:cNvSpPr/>
          <p:nvPr/>
        </p:nvSpPr>
        <p:spPr>
          <a:xfrm>
            <a:off x="3505200" y="3048000"/>
            <a:ext cx="2230541" cy="1064086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Adaptive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Management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365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ok_what_they_are_doing.png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562" r="1187"/>
          <a:stretch/>
        </p:blipFill>
        <p:spPr>
          <a:xfrm>
            <a:off x="0" y="0"/>
            <a:ext cx="9144000" cy="602285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5715000"/>
            <a:ext cx="9144000" cy="106229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200" dirty="0" smtClean="0"/>
              <a:t>Say</a:t>
            </a:r>
            <a:r>
              <a:rPr lang="is-IS" sz="3200" dirty="0"/>
              <a:t> </a:t>
            </a:r>
            <a:r>
              <a:rPr lang="is-IS" sz="3200" dirty="0" smtClean="0"/>
              <a:t>. . . </a:t>
            </a:r>
            <a:r>
              <a:rPr lang="en-US" sz="3200" dirty="0" smtClean="0"/>
              <a:t>L</a:t>
            </a:r>
            <a:r>
              <a:rPr lang="is-IS" sz="3200" dirty="0" smtClean="0"/>
              <a:t>ook what THEY’RE doing.</a:t>
            </a:r>
            <a:r>
              <a:rPr lang="en-US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15911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309</Words>
  <Application>Microsoft Macintosh PowerPoint</Application>
  <PresentationFormat>On-screen Show (4:3)</PresentationFormat>
  <Paragraphs>34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Say . . . Look what THEY’RE doing.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</dc:creator>
  <cp:lastModifiedBy>Dan</cp:lastModifiedBy>
  <cp:revision>19</cp:revision>
  <dcterms:created xsi:type="dcterms:W3CDTF">2016-12-01T11:15:26Z</dcterms:created>
  <dcterms:modified xsi:type="dcterms:W3CDTF">2016-12-19T14:05:29Z</dcterms:modified>
</cp:coreProperties>
</file>