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5" r:id="rId2"/>
    <p:sldId id="264" r:id="rId3"/>
    <p:sldId id="263" r:id="rId4"/>
    <p:sldId id="267" r:id="rId5"/>
    <p:sldId id="269" r:id="rId6"/>
    <p:sldId id="266" r:id="rId7"/>
    <p:sldId id="262" r:id="rId8"/>
    <p:sldId id="256" r:id="rId9"/>
    <p:sldId id="258" r:id="rId10"/>
    <p:sldId id="257" r:id="rId11"/>
    <p:sldId id="270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87925" autoAdjust="0"/>
  </p:normalViewPr>
  <p:slideViewPr>
    <p:cSldViewPr snapToGrid="0">
      <p:cViewPr varScale="1">
        <p:scale>
          <a:sx n="61" d="100"/>
          <a:sy n="61" d="100"/>
        </p:scale>
        <p:origin x="3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4677D-B9F4-4B9A-AA82-9465E5335AF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A292B-6E44-49C2-ADFB-4A658A213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95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orberg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lmekinders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rubberkid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epublicist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lickr.com/photos/ajc1/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USFS</a:t>
            </a:r>
            <a:r>
              <a:rPr lang="en-US" baseline="0" dirty="0" smtClean="0"/>
              <a:t> Forest Health Monitoring and Northeastern Area State and Private Forestry – Core funding</a:t>
            </a:r>
          </a:p>
          <a:p>
            <a:r>
              <a:rPr lang="en-US" baseline="0" dirty="0" smtClean="0"/>
              <a:t>VT Forests Parks and Rec – Conference and partnership support</a:t>
            </a:r>
          </a:p>
          <a:p>
            <a:r>
              <a:rPr lang="en-US" baseline="0" dirty="0" smtClean="0"/>
              <a:t>UVM RSENR – Administrative and partnership support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A292B-6E44-49C2-ADFB-4A658A2138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95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Management portal is now open for business – why is that important? Investigators can keep ownership and control over their work, while supporting the larger effort of collaborative forest monitoring and management within the region</a:t>
            </a:r>
          </a:p>
          <a:p>
            <a:r>
              <a:rPr lang="en-US" dirty="0" smtClean="0"/>
              <a:t>Involvement with RDA supports</a:t>
            </a:r>
            <a:r>
              <a:rPr lang="en-US" baseline="0" dirty="0" smtClean="0"/>
              <a:t> </a:t>
            </a:r>
            <a:r>
              <a:rPr lang="en-US" dirty="0" smtClean="0"/>
              <a:t>VMC’s niche role of providing cutting</a:t>
            </a:r>
            <a:r>
              <a:rPr lang="en-US" baseline="0" dirty="0" smtClean="0"/>
              <a:t> edge </a:t>
            </a:r>
            <a:r>
              <a:rPr lang="en-US" dirty="0" smtClean="0"/>
              <a:t>data services to ecosystem</a:t>
            </a:r>
            <a:r>
              <a:rPr lang="en-US" baseline="0" dirty="0" smtClean="0"/>
              <a:t> monitoring professionals in the region</a:t>
            </a:r>
          </a:p>
          <a:p>
            <a:r>
              <a:rPr lang="en-US" dirty="0" smtClean="0"/>
              <a:t>Fee-for-Service</a:t>
            </a:r>
            <a:r>
              <a:rPr lang="en-US" baseline="0" dirty="0" smtClean="0"/>
              <a:t> makes us more agile in responding to the needs of cooperators for specific monitoring and data-based services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Open sign by </a:t>
            </a:r>
            <a:r>
              <a:rPr lang="en-US" sz="1200" b="1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Go to Niklas Morberg's photostream"/>
              </a:rPr>
              <a:t>Niklas</a:t>
            </a:r>
            <a:r>
              <a:rPr lang="en-US" sz="12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Go to Niklas Morberg's photostream"/>
              </a:rPr>
              <a:t> </a:t>
            </a:r>
            <a:r>
              <a:rPr lang="en-US" sz="1200" b="1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Go to Niklas Morberg's photostream"/>
              </a:rPr>
              <a:t>Morberg</a:t>
            </a:r>
            <a:r>
              <a:rPr lang="en-US" sz="12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link: https://www.flickr.com/photos/morberg/3032353648/in/photolist-5BXB6s-fpQVqJ-96pLS-6fqih2-pqRbeu-9HCsVo-77TJvj-qTTH6j-f1A5mw-98ynaW-dqVqMa-bu2GET-bawGH6-4Qw2kp-qTTHFs-qBnZ67-pWXm9U-fMeLb-8aMmsq-oqBPKJ-aap9-qBnYQC-qTPd9Z-qBnXXf-qBvdAa-qBo1eE-qTNpjr-qTSWSj-qTSX1f-qBvepp-qBveSP-dCZP5m-qTPcGX-pXbUWk-4pGM7R-qTTHNm-aDyGCH-qBxv1P-qTYai4-qBoLNu-qTXohn-aU6xJF-cyA4Hb-obo5gm-7fyyF-h1udpi-2EPNqS-aDCxJj-qTYabF-qBpTUy</a:t>
            </a:r>
          </a:p>
          <a:p>
            <a:endParaRPr lang="en-US" sz="1200" b="1" i="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A292B-6E44-49C2-ADFB-4A658A2138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07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an example of this broader regional focus, we’ve invited people from across the region to participate in this panel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A292B-6E44-49C2-ADFB-4A658A2138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57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A292B-6E44-49C2-ADFB-4A658A2138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59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A292B-6E44-49C2-ADFB-4A658A2138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40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may be the last meeting of the VMC, because we’re transitioning to a new structure</a:t>
            </a:r>
          </a:p>
          <a:p>
            <a:r>
              <a:rPr lang="en-US" dirty="0" smtClean="0"/>
              <a:t>The VMC will become the Forest Ecosystem Monitoring Cooperative (f-E-M-C)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A292B-6E44-49C2-ADFB-4A658A2138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59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GOAL: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Inform you that we’re changing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 we’ve been catalyzing that 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 it will affect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 you can get involved.</a:t>
            </a:r>
          </a:p>
          <a:p>
            <a:r>
              <a:rPr lang="en-US" baseline="0" dirty="0" smtClean="0"/>
              <a:t>Sky Pic: John Truong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A292B-6E44-49C2-ADFB-4A658A2138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34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 smtClean="0"/>
              <a:t>People and organizations continue to work in parallel </a:t>
            </a:r>
          </a:p>
          <a:p>
            <a:pPr marL="457200" lvl="1" indent="0">
              <a:buNone/>
            </a:pPr>
            <a:r>
              <a:rPr lang="en-US" dirty="0" smtClean="0"/>
              <a:t>Forest health challenges and solutions don’t follow political boundaries</a:t>
            </a:r>
          </a:p>
          <a:p>
            <a:pPr marL="457200" lvl="1" indent="0">
              <a:buNone/>
            </a:pPr>
            <a:r>
              <a:rPr lang="en-US" dirty="0" smtClean="0"/>
              <a:t>Increasingly need synthesis ALONGSIDE monitoring</a:t>
            </a:r>
          </a:p>
          <a:p>
            <a:endParaRPr lang="en-US" dirty="0" smtClean="0"/>
          </a:p>
          <a:p>
            <a:r>
              <a:rPr lang="en-US" dirty="0" smtClean="0"/>
              <a:t>Pic</a:t>
            </a:r>
            <a:r>
              <a:rPr lang="en-US" baseline="0" dirty="0" smtClean="0"/>
              <a:t> with leaves changing colors: </a:t>
            </a:r>
          </a:p>
          <a:p>
            <a:r>
              <a:rPr lang="en-US" baseline="0" dirty="0" smtClean="0"/>
              <a:t>Link: https://www.flickr.com/photos/almekinders/5055545286/in/photolist-8GJZtU-pbpzBM-nRaGGe-9TNVs-eBAk9D-5qWDAh-4qFJQK-e9k7Eh-8KbF6w-dkhTDE-5qWDzy-Dwi9hJ-q85FnN-ob416-5xrMif-j8afRd-9Nk9KR-fuGKRV-mUkwX4-2T395F-biAJMv-2T7wPC-a4T2VV-6ostzj-76nvCt-qYea9o-azbkYr-eeZz3M-iyFL8i-CDipti-etHX9c-8tX9Gj-4Ce1pt-rBu3ZB-vccz3-fm1emh-2T7AEd-ntV8Nc-RZaLJ-DTtz3b-qEH5JF-brCPnD-mTrKzJ-dgys4Q-bFNFQB-9wkuTh-2SuYZ3-bFNGmz-p2o2kb-qWbCN</a:t>
            </a:r>
          </a:p>
          <a:p>
            <a:r>
              <a:rPr lang="en-US" baseline="0" dirty="0" smtClean="0"/>
              <a:t>By: </a:t>
            </a:r>
            <a:r>
              <a:rPr lang="en-US" sz="1200" b="1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Go to Arjan Almekinders's photostream"/>
              </a:rPr>
              <a:t>Arjan</a:t>
            </a:r>
            <a:r>
              <a:rPr lang="en-US" sz="12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Go to Arjan Almekinders's photostream"/>
              </a:rPr>
              <a:t> </a:t>
            </a:r>
            <a:r>
              <a:rPr lang="en-US" sz="1200" b="1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Go to Arjan Almekinders's photostream"/>
              </a:rPr>
              <a:t>Almekinders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http://blog.c2er.org/2014/09/simplifying-data-overload-using-indicators/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A292B-6E44-49C2-ADFB-4A658A2138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27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Building off work at last meeting, we have been attempting to seed this effort</a:t>
            </a:r>
          </a:p>
          <a:p>
            <a:r>
              <a:rPr lang="en-US" sz="1200" b="1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has included work</a:t>
            </a:r>
            <a:r>
              <a:rPr lang="en-US" sz="1200" b="1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multiple </a:t>
            </a:r>
            <a:r>
              <a:rPr lang="en-US" sz="1200" b="1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states on projects related to forest monitoring</a:t>
            </a:r>
          </a:p>
          <a:p>
            <a:r>
              <a:rPr lang="en-US" sz="1200" b="1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are examples of how the VMC is attempting</a:t>
            </a:r>
            <a:r>
              <a:rPr lang="en-US" sz="1200" b="1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US" sz="1200" b="1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serve a larger group of stakeholders.</a:t>
            </a:r>
          </a:p>
          <a:p>
            <a:r>
              <a:rPr lang="en-US" sz="1200" b="1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seeds are catalyzing the transition to a broader cooperative</a:t>
            </a:r>
          </a:p>
          <a:p>
            <a:endParaRPr lang="en-US" sz="1200" b="1" i="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seedling growing</a:t>
            </a:r>
            <a:r>
              <a:rPr lang="en-US" sz="1200" b="1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en-US" sz="1200" b="1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Go to charles salutan's photostream"/>
              </a:rPr>
              <a:t>charles</a:t>
            </a:r>
            <a:r>
              <a:rPr lang="en-US" sz="12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Go to charles salutan's photostream"/>
              </a:rPr>
              <a:t> </a:t>
            </a:r>
            <a:r>
              <a:rPr lang="en-US" sz="1200" b="1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Go to charles salutan's photostream"/>
              </a:rPr>
              <a:t>salutan</a:t>
            </a:r>
            <a:r>
              <a:rPr lang="en-US" sz="1200" b="1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https://www.flickr.com/photos/rubberkid/4611953154/in/photolist-82xsZG-6Sp4eo-dPWjD-5aHZ6e-giVYB-ecuPnU-6dWtr-fNBmQQ-dDKJX-5zsC4J-6m15Vq-5X813b-fvFu7a-ejMRe5-oyLnQN-stY29d-6127RP-f9EKYN-iH2yu1-72VGm2-qZNLpa-bEtvhP-ooTCZX-65KEob-edvoCC-9WCoSi-wdSDKc-hNKNPg-55pua1-EaxY8q-dia7cY-rchbHH-8LBnnC-Ga39hy-fcPay5-bgwSUn-7h38jk-oJcyD3-3JXmig-6dyK72-ynkCa-4tPoY2-9eBiUL-6ahuYi-4BTQpH-oaW9u3-96KtMd-bxU1Rg-9EY1nt-af5xzZ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1200" b="1" i="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i="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A292B-6E44-49C2-ADFB-4A658A2138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42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Over last year, engaged in process to become more </a:t>
            </a:r>
            <a:r>
              <a:rPr lang="en-US" sz="1200" dirty="0" smtClean="0"/>
              <a:t>regional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will be phased in in early 2017</a:t>
            </a:r>
            <a:endParaRPr lang="en-US" sz="1200" dirty="0" smtClean="0"/>
          </a:p>
          <a:p>
            <a:endParaRPr lang="en-US" dirty="0" smtClean="0"/>
          </a:p>
          <a:p>
            <a:r>
              <a:rPr lang="en-US" dirty="0" smtClean="0"/>
              <a:t>Jigsaw</a:t>
            </a:r>
            <a:r>
              <a:rPr lang="en-US" baseline="0" dirty="0" smtClean="0"/>
              <a:t> piece and people by </a:t>
            </a:r>
            <a:r>
              <a:rPr lang="en-US" sz="1200" b="1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Go to Yoel Ben-Avraham's photostream"/>
              </a:rPr>
              <a:t>Yoel</a:t>
            </a:r>
            <a:r>
              <a:rPr lang="en-US" sz="12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Go to Yoel Ben-Avraham's photostream"/>
              </a:rPr>
              <a:t> Ben-Avraham</a:t>
            </a:r>
            <a:r>
              <a:rPr lang="en-US" sz="12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link:</a:t>
            </a:r>
            <a:r>
              <a:rPr lang="en-US" sz="1200" b="1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s://www.flickr.com/photos/epublicist/8718123610/in/photolist-ehoEq3-dEy8gj-6MtBEu-aNxPcP-8QJjZH-67tit6-ak8hgN-gkUTrJ-dXGPx3-rxKjHf-5ugeqj-ds6MG3-qnq957-7UQXbQ-7vEVv7-7j3c1-bxHVka-8QMq4b-edrtNS-8Nqnvv-7T8nft-q2KALd-9tpZJb-aKpWiz-jBjfM1-qaHwqK-9M5H7L-8tixm-a5E3tn-8KadYU-BtE67-6JB6sD-78aisf-4XxQF3-hHqbh-8cj2Kj-oGrQrW-6M9nNP-8QMqgj-5EpEkU-5RSP6E-5xJT9V-c5nHu3-8rg1nz-yfSvt-8Yf1jc-5s7AQJ-8QMq9u-5kNdDL-HVCw2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Colorful circle of people by </a:t>
            </a:r>
            <a:r>
              <a:rPr lang="en-US" sz="1200" b="1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Go to Yoel Ben-Avraham's photostream"/>
              </a:rPr>
              <a:t>Yoel</a:t>
            </a:r>
            <a:r>
              <a:rPr lang="en-US" sz="12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Go to Yoel Ben-Avraham's photostream"/>
              </a:rPr>
              <a:t> Ben-Avraham</a:t>
            </a:r>
            <a:r>
              <a:rPr lang="en-US" sz="12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link:</a:t>
            </a:r>
            <a:r>
              <a:rPr lang="en-US" sz="1200" b="1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s://www.flickr.com/photos/epublicist/3545251137/in/photolist-6phkDB-HMWseE-aoRRUW-dQRkLj-821FeM-jtxX8x-fMSW16-jq33gL-dhZYAt-msKo8-7SHeo-cKHQyf-fefx8R-GWHfNS-ioMHVR-9c1rDB-kEhh-3b1dhJ-4pUyRS-9GZGPY-fK9M5m-wTVvDs-9kd6eQ-wU3XPi-DwNDms-jCBk4r-uiF6v-6qFiGW-nKY8Z2-dzJs7X-DhjaT9-xaLZRJ-dEcFQi-acHUFE-59yhc9-8kTwtT-4oYv6f-cZHYzy-bV67KW-brK2Lq-d1cjmm-9x6zJw-6zBKS7-ayvEkj-fmMXfn-zyJd1-n3Ydwz-77kq7B-7q3v8k-GJEcNB</a:t>
            </a:r>
          </a:p>
          <a:p>
            <a:endParaRPr lang="en-US" sz="1200" b="1" i="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Colorful people with jigsaw</a:t>
            </a:r>
            <a:r>
              <a:rPr lang="en-US" sz="1200" b="1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puzzle by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Go to AJ Cann's photostream"/>
              </a:rPr>
              <a:t>AJ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Go to AJ Cann's photostream"/>
              </a:rPr>
              <a:t>Cann</a:t>
            </a:r>
            <a:r>
              <a:rPr lang="en-US" sz="1200" b="1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link: https://www.flickr.com/photos/ajc1/13059415974/in/photolist-kU1Voo-bLkkX8-brdqET-9TbhtS-cSZuhq-JDzcM-eRGr17-6Er1Pr-cVV7em-dRnzdP-4jFUbM-a1a3gf-auBzVF-87UBWg-6SGVKv-dSPND3-9ZTe2k-m3XDc7-fH8fnF-dQk8n8-qo6bR9-nPxEuD-abUPDG-oFkt1L-9Y3k5W-6jJkuU-6LuBRB-6HTMEv-gtgAYR-5yjcUb-8wNeNw-NyhFw-dgqnND-bV6t7D-buKSFF-ohVn47-nHUSJq-7NrsEa-25Cwr7-cDoxgE-9ZmC2N-9ewer-cQQ7oS-ouC7DK-dvv5Mf-9hxm4t-4cURfv-63cAYM-cRQqU9-kCqNN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A292B-6E44-49C2-ADFB-4A658A2138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98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VMC</a:t>
            </a:r>
            <a:r>
              <a:rPr lang="en-US" baseline="0" dirty="0" smtClean="0"/>
              <a:t> has been governed by a steering committee and received technical and budgetary guidance from an advisory committee.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</a:t>
            </a:r>
            <a:r>
              <a:rPr lang="en-US" baseline="0" dirty="0" smtClean="0"/>
              <a:t> are a</a:t>
            </a:r>
            <a:r>
              <a:rPr lang="en-US" dirty="0" smtClean="0"/>
              <a:t>ctively looking for people to populate the state partnership </a:t>
            </a:r>
            <a:r>
              <a:rPr lang="en-US" dirty="0" smtClean="0"/>
              <a:t>committees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 committees</a:t>
            </a:r>
            <a:r>
              <a:rPr lang="en-US" baseline="0" dirty="0" smtClean="0"/>
              <a:t> will help determine how FEMC budget will be allocated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</a:t>
            </a:r>
            <a:r>
              <a:rPr lang="en-US" baseline="0" dirty="0" smtClean="0"/>
              <a:t> need your help </a:t>
            </a:r>
            <a:r>
              <a:rPr lang="en-US" dirty="0" smtClean="0"/>
              <a:t>in guiding these agendas for a regional cooperative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A292B-6E44-49C2-ADFB-4A658A2138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53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F86B-0C82-438E-BCD0-BC09E3155901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7905-0D0B-4E9B-8204-4775D2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77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F86B-0C82-438E-BCD0-BC09E3155901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7905-0D0B-4E9B-8204-4775D2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05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F86B-0C82-438E-BCD0-BC09E3155901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7905-0D0B-4E9B-8204-4775D2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2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F86B-0C82-438E-BCD0-BC09E3155901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7905-0D0B-4E9B-8204-4775D297F73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383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F86B-0C82-438E-BCD0-BC09E3155901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7905-0D0B-4E9B-8204-4775D2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6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F86B-0C82-438E-BCD0-BC09E3155901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7905-0D0B-4E9B-8204-4775D2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87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F86B-0C82-438E-BCD0-BC09E3155901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7905-0D0B-4E9B-8204-4775D2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56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F86B-0C82-438E-BCD0-BC09E3155901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7905-0D0B-4E9B-8204-4775D2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86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F86B-0C82-438E-BCD0-BC09E3155901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7905-0D0B-4E9B-8204-4775D2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3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F86B-0C82-438E-BCD0-BC09E3155901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7905-0D0B-4E9B-8204-4775D2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99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F86B-0C82-438E-BCD0-BC09E3155901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7905-0D0B-4E9B-8204-4775D2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10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F86B-0C82-438E-BCD0-BC09E3155901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7905-0D0B-4E9B-8204-4775D2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37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F86B-0C82-438E-BCD0-BC09E3155901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7905-0D0B-4E9B-8204-4775D2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11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F86B-0C82-438E-BCD0-BC09E3155901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7905-0D0B-4E9B-8204-4775D2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49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F86B-0C82-438E-BCD0-BC09E3155901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7905-0D0B-4E9B-8204-4775D2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18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F86B-0C82-438E-BCD0-BC09E3155901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7905-0D0B-4E9B-8204-4775D2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38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F86B-0C82-438E-BCD0-BC09E3155901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7905-0D0B-4E9B-8204-4775D2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6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5FEF86B-0C82-438E-BCD0-BC09E3155901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C9C7905-0D0B-4E9B-8204-4775D297F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482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uvm.edu/vmc/about/annual_report/2015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0017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3" b="36682"/>
          <a:stretch/>
        </p:blipFill>
        <p:spPr bwMode="auto">
          <a:xfrm>
            <a:off x="149630" y="154460"/>
            <a:ext cx="11892740" cy="510334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650366" y="1064640"/>
            <a:ext cx="9144000" cy="164149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glow rad="127000">
                    <a:schemeClr val="bg1">
                      <a:alpha val="68000"/>
                    </a:schemeClr>
                  </a:glow>
                </a:effectLst>
              </a:rPr>
              <a:t>Welcome to the </a:t>
            </a:r>
            <a:br>
              <a:rPr lang="en-US" b="1" dirty="0" smtClean="0">
                <a:effectLst>
                  <a:glow rad="127000">
                    <a:schemeClr val="bg1">
                      <a:alpha val="68000"/>
                    </a:schemeClr>
                  </a:glow>
                </a:effectLst>
              </a:rPr>
            </a:br>
            <a:r>
              <a:rPr lang="en-US" b="1" dirty="0" smtClean="0">
                <a:effectLst>
                  <a:glow rad="127000">
                    <a:schemeClr val="bg1">
                      <a:alpha val="68000"/>
                    </a:schemeClr>
                  </a:glow>
                </a:effectLst>
              </a:rPr>
              <a:t>2016 Vermont Monitoring </a:t>
            </a:r>
            <a:br>
              <a:rPr lang="en-US" b="1" dirty="0" smtClean="0">
                <a:effectLst>
                  <a:glow rad="127000">
                    <a:schemeClr val="bg1">
                      <a:alpha val="68000"/>
                    </a:schemeClr>
                  </a:glow>
                </a:effectLst>
              </a:rPr>
            </a:br>
            <a:r>
              <a:rPr lang="en-US" b="1" dirty="0" smtClean="0">
                <a:effectLst>
                  <a:glow rad="127000">
                    <a:schemeClr val="bg1">
                      <a:alpha val="68000"/>
                    </a:schemeClr>
                  </a:glow>
                </a:effectLst>
              </a:rPr>
              <a:t>Cooperative Conference</a:t>
            </a:r>
            <a:endParaRPr lang="en-US" b="1" dirty="0">
              <a:effectLst>
                <a:glow rad="127000">
                  <a:schemeClr val="bg1">
                    <a:alpha val="68000"/>
                  </a:schemeClr>
                </a:glow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99735" y="4800600"/>
            <a:ext cx="9144000" cy="1795784"/>
          </a:xfrm>
        </p:spPr>
        <p:txBody>
          <a:bodyPr/>
          <a:lstStyle/>
          <a:p>
            <a:r>
              <a:rPr lang="en-US" b="1" dirty="0" smtClean="0"/>
              <a:t>December 2, 2016</a:t>
            </a:r>
          </a:p>
          <a:p>
            <a:r>
              <a:rPr lang="en-US" b="1" dirty="0" smtClean="0"/>
              <a:t>Davis Center, University of Vermont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2185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725499" y="365125"/>
            <a:ext cx="9466501" cy="7266598"/>
            <a:chOff x="6194738" y="1132185"/>
            <a:chExt cx="3005071" cy="2306084"/>
          </a:xfrm>
        </p:grpSpPr>
        <p:pic>
          <p:nvPicPr>
            <p:cNvPr id="8" name="Picture 7" descr="https://www.sircon.com/stateInformationCenter/images/sic-new-york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4738" y="1555381"/>
              <a:ext cx="1622181" cy="188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https://www.sircon.com/stateInformationCenter/images/sic-maine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1657" y="1132185"/>
              <a:ext cx="1088152" cy="1263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https://www.sircon.com/stateInformationCenter/images/sic-vermont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1720" y="1890275"/>
              <a:ext cx="474681" cy="550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https://www.sircon.com/stateInformationCenter/images/sic-new-hampshire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769" y="1862424"/>
              <a:ext cx="521914" cy="605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https://www.sircon.com/stateInformationCenter/images/sic-massachusetts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2562" y="2257202"/>
              <a:ext cx="902566" cy="1047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Forest Ecosystem Monitoring Cooperative (FEMC)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4"/>
            <a:ext cx="4616122" cy="5032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An opportunity </a:t>
            </a:r>
            <a:r>
              <a:rPr lang="en-US" sz="3600" dirty="0"/>
              <a:t>to expand integrative approach to other </a:t>
            </a:r>
            <a:r>
              <a:rPr lang="en-US" sz="3600" dirty="0" smtClean="0"/>
              <a:t>states…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798362" y="5308966"/>
            <a:ext cx="47783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… and a new name and structure for the VMC</a:t>
            </a:r>
          </a:p>
        </p:txBody>
      </p:sp>
    </p:spTree>
    <p:extLst>
      <p:ext uri="{BB962C8B-B14F-4D97-AF65-F5344CB8AC3E}">
        <p14:creationId xmlns:p14="http://schemas.microsoft.com/office/powerpoint/2010/main" val="56299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45629" y="3876892"/>
            <a:ext cx="1070957" cy="1398917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868430" y="3887677"/>
            <a:ext cx="1070957" cy="1398917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985127" y="3876892"/>
            <a:ext cx="1070957" cy="1398917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104016" y="3876892"/>
            <a:ext cx="1070957" cy="1398917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227563" y="3876892"/>
            <a:ext cx="1070957" cy="1398917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666991" y="3153617"/>
            <a:ext cx="83503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91242" y="5403828"/>
            <a:ext cx="83503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4152477" y="1451910"/>
            <a:ext cx="2465539" cy="154143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TextBox 21"/>
          <p:cNvSpPr txBox="1"/>
          <p:nvPr/>
        </p:nvSpPr>
        <p:spPr>
          <a:xfrm>
            <a:off x="6340739" y="3876892"/>
            <a:ext cx="765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22"/>
          <p:cNvSpPr txBox="1"/>
          <p:nvPr/>
        </p:nvSpPr>
        <p:spPr>
          <a:xfrm>
            <a:off x="5217192" y="3876892"/>
            <a:ext cx="765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23"/>
          <p:cNvSpPr txBox="1"/>
          <p:nvPr/>
        </p:nvSpPr>
        <p:spPr>
          <a:xfrm>
            <a:off x="4152477" y="3876892"/>
            <a:ext cx="765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24"/>
          <p:cNvSpPr txBox="1"/>
          <p:nvPr/>
        </p:nvSpPr>
        <p:spPr>
          <a:xfrm>
            <a:off x="2981606" y="3876892"/>
            <a:ext cx="765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25"/>
          <p:cNvSpPr txBox="1"/>
          <p:nvPr/>
        </p:nvSpPr>
        <p:spPr>
          <a:xfrm>
            <a:off x="1858805" y="3876892"/>
            <a:ext cx="765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27"/>
          <p:cNvSpPr txBox="1"/>
          <p:nvPr/>
        </p:nvSpPr>
        <p:spPr>
          <a:xfrm>
            <a:off x="738554" y="3178902"/>
            <a:ext cx="5297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/>
              <a:t>State Partnership Committees</a:t>
            </a:r>
            <a:endParaRPr lang="en-US" sz="2800" b="1" dirty="0"/>
          </a:p>
        </p:txBody>
      </p:sp>
      <p:sp>
        <p:nvSpPr>
          <p:cNvPr id="18" name="TextBox 28"/>
          <p:cNvSpPr txBox="1"/>
          <p:nvPr/>
        </p:nvSpPr>
        <p:spPr>
          <a:xfrm>
            <a:off x="738554" y="2097366"/>
            <a:ext cx="2486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/>
              <a:t>Steering Committee</a:t>
            </a:r>
            <a:endParaRPr lang="en-US" sz="2800" b="1" dirty="0"/>
          </a:p>
        </p:txBody>
      </p:sp>
      <p:sp>
        <p:nvSpPr>
          <p:cNvPr id="19" name="TextBox 90"/>
          <p:cNvSpPr txBox="1"/>
          <p:nvPr/>
        </p:nvSpPr>
        <p:spPr>
          <a:xfrm>
            <a:off x="7548085" y="3758321"/>
            <a:ext cx="416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Identify regional priorities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Technical guidance for state- and region-level work</a:t>
            </a:r>
          </a:p>
        </p:txBody>
      </p:sp>
      <p:sp>
        <p:nvSpPr>
          <p:cNvPr id="20" name="TextBox 91"/>
          <p:cNvSpPr txBox="1"/>
          <p:nvPr/>
        </p:nvSpPr>
        <p:spPr>
          <a:xfrm>
            <a:off x="7548084" y="1483375"/>
            <a:ext cx="4160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Set </a:t>
            </a:r>
            <a:r>
              <a:rPr lang="en-US" sz="2400" dirty="0" smtClean="0"/>
              <a:t>strategic regional direction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Approve budget </a:t>
            </a:r>
            <a:r>
              <a:rPr lang="en-US" sz="2400" dirty="0" smtClean="0"/>
              <a:t>and review progress</a:t>
            </a:r>
            <a:endParaRPr lang="en-US" sz="2400" dirty="0"/>
          </a:p>
        </p:txBody>
      </p:sp>
      <p:sp>
        <p:nvSpPr>
          <p:cNvPr id="30" name="Rounded Rectangle 29"/>
          <p:cNvSpPr/>
          <p:nvPr/>
        </p:nvSpPr>
        <p:spPr>
          <a:xfrm>
            <a:off x="4396082" y="5518606"/>
            <a:ext cx="1994142" cy="1138306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4603425" y="5809663"/>
            <a:ext cx="1579454" cy="4991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Expanded</a:t>
            </a:r>
          </a:p>
        </p:txBody>
      </p:sp>
      <p:sp>
        <p:nvSpPr>
          <p:cNvPr id="23" name="TextBox 71"/>
          <p:cNvSpPr txBox="1"/>
          <p:nvPr/>
        </p:nvSpPr>
        <p:spPr>
          <a:xfrm>
            <a:off x="699837" y="5377728"/>
            <a:ext cx="2953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/>
              <a:t>Advisory Resource Group</a:t>
            </a:r>
            <a:endParaRPr lang="en-US" sz="2800" b="1" dirty="0"/>
          </a:p>
        </p:txBody>
      </p:sp>
      <p:sp>
        <p:nvSpPr>
          <p:cNvPr id="24" name="TextBox 72"/>
          <p:cNvSpPr txBox="1"/>
          <p:nvPr/>
        </p:nvSpPr>
        <p:spPr>
          <a:xfrm>
            <a:off x="7548084" y="5456583"/>
            <a:ext cx="416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Provide scientific and technical support to FEMC Cooperators and staff</a:t>
            </a:r>
            <a:endParaRPr lang="en-US" sz="2400" dirty="0"/>
          </a:p>
        </p:txBody>
      </p:sp>
      <p:sp>
        <p:nvSpPr>
          <p:cNvPr id="27" name="TextBox 40"/>
          <p:cNvSpPr txBox="1"/>
          <p:nvPr/>
        </p:nvSpPr>
        <p:spPr>
          <a:xfrm>
            <a:off x="4403989" y="1869082"/>
            <a:ext cx="1978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/>
              <a:t>Expanded</a:t>
            </a:r>
            <a:endParaRPr lang="en-US" sz="3200" dirty="0"/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70405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Structure Means New Opportunities to Engage…</a:t>
            </a:r>
            <a:endParaRPr lang="en-US" dirty="0"/>
          </a:p>
        </p:txBody>
      </p:sp>
      <p:sp>
        <p:nvSpPr>
          <p:cNvPr id="29" name="TextBox 40"/>
          <p:cNvSpPr txBox="1"/>
          <p:nvPr/>
        </p:nvSpPr>
        <p:spPr>
          <a:xfrm>
            <a:off x="-109996" y="4029905"/>
            <a:ext cx="1978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NEW!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7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30" grpId="0" animBg="1"/>
      <p:bldP spid="22" grpId="0"/>
      <p:bldP spid="23" grpId="0"/>
      <p:bldP spid="24" grpId="0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" y="2685759"/>
            <a:ext cx="5818471" cy="37297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Bringin</a:t>
            </a:r>
            <a:r>
              <a:rPr lang="en-US" dirty="0" smtClean="0"/>
              <a:t>g </a:t>
            </a:r>
            <a:r>
              <a:rPr lang="en-US" dirty="0" smtClean="0"/>
              <a:t>New </a:t>
            </a:r>
            <a:r>
              <a:rPr lang="en-US" dirty="0" smtClean="0"/>
              <a:t>Capacities to </a:t>
            </a:r>
            <a:r>
              <a:rPr lang="en-US" dirty="0" smtClean="0"/>
              <a:t>the </a:t>
            </a:r>
            <a:r>
              <a:rPr lang="en-US" dirty="0" smtClean="0"/>
              <a:t>Cooperative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04" y="4167554"/>
            <a:ext cx="2941451" cy="195364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351692" y="1825625"/>
            <a:ext cx="5744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Management Portal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6170163" y="1825625"/>
            <a:ext cx="57443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Fee-for-Service</a:t>
            </a:r>
          </a:p>
          <a:p>
            <a:pPr marL="914400" indent="-457200">
              <a:buFont typeface="Wingdings" panose="05000000000000000000" pitchFamily="2" charset="2"/>
              <a:buChar char="§"/>
            </a:pPr>
            <a:r>
              <a:rPr lang="en-US" sz="3600" dirty="0" smtClean="0"/>
              <a:t>Field crews</a:t>
            </a:r>
          </a:p>
          <a:p>
            <a:pPr marL="914400" indent="-457200">
              <a:buFont typeface="Wingdings" panose="05000000000000000000" pitchFamily="2" charset="2"/>
              <a:buChar char="§"/>
            </a:pPr>
            <a:r>
              <a:rPr lang="en-US" sz="3600" dirty="0" smtClean="0"/>
              <a:t>Basic data services</a:t>
            </a:r>
          </a:p>
          <a:p>
            <a:pPr marL="914400" indent="-457200">
              <a:buFont typeface="Wingdings" panose="05000000000000000000" pitchFamily="2" charset="2"/>
              <a:buChar char="§"/>
            </a:pPr>
            <a:r>
              <a:rPr lang="en-US" sz="3600" dirty="0" smtClean="0"/>
              <a:t>Advanced database and data analytics</a:t>
            </a:r>
            <a:endParaRPr lang="en-US" sz="48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990804" y="5760545"/>
            <a:ext cx="2242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</a:rPr>
              <a:t>Photo: </a:t>
            </a:r>
            <a:r>
              <a:rPr lang="en-US" sz="1600" dirty="0" err="1" smtClean="0">
                <a:solidFill>
                  <a:schemeClr val="tx1">
                    <a:lumMod val="95000"/>
                  </a:schemeClr>
                </a:solidFill>
              </a:rPr>
              <a:t>Niklas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95000"/>
                  </a:schemeClr>
                </a:solidFill>
              </a:rPr>
              <a:t>Morberg</a:t>
            </a: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5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100017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3" b="36682"/>
          <a:stretch/>
        </p:blipFill>
        <p:spPr bwMode="auto">
          <a:xfrm>
            <a:off x="149630" y="154460"/>
            <a:ext cx="11892740" cy="510334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4532" y="3918905"/>
            <a:ext cx="9144000" cy="164149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glow rad="127000">
                    <a:schemeClr val="bg1">
                      <a:alpha val="65000"/>
                    </a:schemeClr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Panel </a:t>
            </a:r>
            <a:endParaRPr lang="en-US" dirty="0">
              <a:effectLst>
                <a:glow rad="127000">
                  <a:schemeClr val="bg1">
                    <a:alpha val="65000"/>
                  </a:schemeClr>
                </a:glow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854531" y="5183382"/>
            <a:ext cx="10716146" cy="754025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glow rad="127000">
                    <a:schemeClr val="bg1">
                      <a:alpha val="65000"/>
                    </a:schemeClr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Forest </a:t>
            </a:r>
            <a:r>
              <a:rPr lang="en-US" sz="4000" b="1" dirty="0" smtClean="0">
                <a:effectLst>
                  <a:glow rad="127000">
                    <a:schemeClr val="bg1">
                      <a:alpha val="65000"/>
                    </a:schemeClr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Management </a:t>
            </a:r>
            <a:r>
              <a:rPr lang="en-US" sz="4000" b="1" dirty="0">
                <a:effectLst>
                  <a:glow rad="127000">
                    <a:schemeClr val="bg1">
                      <a:alpha val="65000"/>
                    </a:schemeClr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and </a:t>
            </a:r>
            <a:r>
              <a:rPr lang="en-US" sz="4000" b="1" dirty="0" smtClean="0">
                <a:effectLst>
                  <a:glow rad="127000">
                    <a:schemeClr val="bg1">
                      <a:alpha val="65000"/>
                    </a:schemeClr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Watershed </a:t>
            </a:r>
            <a:r>
              <a:rPr lang="en-US" sz="4000" b="1" dirty="0">
                <a:effectLst>
                  <a:glow rad="127000">
                    <a:schemeClr val="bg1">
                      <a:alpha val="65000"/>
                    </a:schemeClr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Condition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25391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06184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2015 Long-Term Monitoring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6487681" cy="4697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Long-term trends covering decades of monitoring data </a:t>
            </a:r>
          </a:p>
          <a:p>
            <a:r>
              <a:rPr lang="en-US" sz="2400" dirty="0" smtClean="0"/>
              <a:t>Trout (new!)</a:t>
            </a:r>
          </a:p>
          <a:p>
            <a:r>
              <a:rPr lang="en-US" sz="2400" dirty="0" smtClean="0"/>
              <a:t>F</a:t>
            </a:r>
            <a:r>
              <a:rPr lang="en-US" sz="2400" dirty="0" smtClean="0"/>
              <a:t>orest </a:t>
            </a:r>
            <a:r>
              <a:rPr lang="en-US" sz="2400" dirty="0" smtClean="0"/>
              <a:t>health </a:t>
            </a:r>
          </a:p>
          <a:p>
            <a:r>
              <a:rPr lang="en-US" sz="2400" dirty="0"/>
              <a:t>B</a:t>
            </a:r>
            <a:r>
              <a:rPr lang="en-US" sz="2400" dirty="0" smtClean="0"/>
              <a:t>ird </a:t>
            </a:r>
            <a:r>
              <a:rPr lang="en-US" sz="2400" dirty="0" smtClean="0"/>
              <a:t>populations</a:t>
            </a:r>
          </a:p>
          <a:p>
            <a:r>
              <a:rPr lang="en-US" sz="2400" dirty="0" smtClean="0"/>
              <a:t>Lake chemistry</a:t>
            </a:r>
          </a:p>
          <a:p>
            <a:r>
              <a:rPr lang="en-US" sz="2400" dirty="0" smtClean="0"/>
              <a:t>Mercury deposition</a:t>
            </a:r>
          </a:p>
          <a:p>
            <a:r>
              <a:rPr lang="en-US" sz="2400" dirty="0" smtClean="0"/>
              <a:t>Plus nine more sections.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>
                <a:hlinkClick r:id="rId2"/>
              </a:rPr>
              <a:t>www.uvm.edu/vmc/about/annual_report/2015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026" name="Picture 2" descr="Cover page of the 2015 VMC Annual Monitoring Re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577" y="97536"/>
            <a:ext cx="4866120" cy="630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77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25398" y="1507524"/>
            <a:ext cx="11926917" cy="5206078"/>
          </a:xfrm>
          <a:prstGeom prst="roundRect">
            <a:avLst>
              <a:gd name="adj" fmla="val 8239"/>
            </a:avLst>
          </a:prstGeom>
          <a:solidFill>
            <a:schemeClr val="tx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 – Core 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 descr="I:\Images\Logos\USFS_NA_logo_230 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0" t="-2" r="37" b="56"/>
          <a:stretch/>
        </p:blipFill>
        <p:spPr bwMode="auto">
          <a:xfrm>
            <a:off x="1166839" y="2109600"/>
            <a:ext cx="4418416" cy="1472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:\Images\Logos\anrlogo.pn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15" y="2123866"/>
            <a:ext cx="5343969" cy="14576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3386107" y="3952561"/>
            <a:ext cx="5325408" cy="1988732"/>
            <a:chOff x="8092440" y="4249102"/>
            <a:chExt cx="3261360" cy="1217930"/>
          </a:xfrm>
        </p:grpSpPr>
        <p:pic>
          <p:nvPicPr>
            <p:cNvPr id="9" name="Picture 8" descr="C:\Users\Administrator\Pictures\rubenstein_logo.png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2440" y="5077142"/>
              <a:ext cx="3261360" cy="3898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Y:\public_html\images\uvmlogo_wide_trans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2440" y="4249102"/>
              <a:ext cx="3190875" cy="8153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5134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40690" y="1400142"/>
            <a:ext cx="11926917" cy="5206078"/>
          </a:xfrm>
          <a:prstGeom prst="roundRect">
            <a:avLst>
              <a:gd name="adj" fmla="val 8239"/>
            </a:avLst>
          </a:prstGeom>
          <a:solidFill>
            <a:schemeClr val="tx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Acknowledgments - Additional Funding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23991" y="3385970"/>
            <a:ext cx="2588910" cy="3192976"/>
            <a:chOff x="123991" y="1619857"/>
            <a:chExt cx="2588910" cy="319297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84" b="13488"/>
            <a:stretch/>
          </p:blipFill>
          <p:spPr>
            <a:xfrm>
              <a:off x="352413" y="1619857"/>
              <a:ext cx="2141761" cy="2177313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8" name="Group 7"/>
            <p:cNvGrpSpPr/>
            <p:nvPr/>
          </p:nvGrpSpPr>
          <p:grpSpPr>
            <a:xfrm>
              <a:off x="123991" y="2789626"/>
              <a:ext cx="2588910" cy="2023207"/>
              <a:chOff x="185311" y="4674497"/>
              <a:chExt cx="2588910" cy="2023207"/>
            </a:xfrm>
          </p:grpSpPr>
          <p:pic>
            <p:nvPicPr>
              <p:cNvPr id="3080" name="Picture 8" descr="Image result for usfs log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3285" y="4674497"/>
                <a:ext cx="840978" cy="933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185311" y="5682041"/>
                <a:ext cx="258891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</a:rPr>
                  <a:t>Green Mountain and Finger Lakes National Forests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9803558" y="2166939"/>
            <a:ext cx="2321103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Precipitation </a:t>
            </a:r>
            <a:r>
              <a:rPr lang="en-US" sz="2000" dirty="0">
                <a:solidFill>
                  <a:schemeClr val="bg1"/>
                </a:solidFill>
              </a:rPr>
              <a:t>Chemistry Monitoring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UV-B Monitoring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Soils and Forest Monitoring/Data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Lake </a:t>
            </a:r>
            <a:r>
              <a:rPr lang="en-US" sz="2000" dirty="0" smtClean="0">
                <a:solidFill>
                  <a:schemeClr val="bg1"/>
                </a:solidFill>
              </a:rPr>
              <a:t>Meteorological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Data </a:t>
            </a:r>
            <a:r>
              <a:rPr lang="en-US" dirty="0">
                <a:solidFill>
                  <a:schemeClr val="bg1"/>
                </a:solidFill>
              </a:rPr>
              <a:t>Infrastructure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2908730" y="3474565"/>
            <a:ext cx="3377513" cy="2533135"/>
            <a:chOff x="6391526" y="1708452"/>
            <a:chExt cx="3377513" cy="253313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526" y="1708452"/>
              <a:ext cx="3377513" cy="2533135"/>
            </a:xfrm>
            <a:prstGeom prst="rect">
              <a:avLst/>
            </a:prstGeom>
          </p:spPr>
        </p:pic>
        <p:pic>
          <p:nvPicPr>
            <p:cNvPr id="7" name="Picture 2" descr="Image result for lcbp 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526" y="1708452"/>
              <a:ext cx="1485835" cy="1391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667401" y="3474565"/>
            <a:ext cx="3148010" cy="2487101"/>
            <a:chOff x="2956139" y="1708452"/>
            <a:chExt cx="3148010" cy="248710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6139" y="1708452"/>
              <a:ext cx="2970309" cy="2219275"/>
            </a:xfrm>
            <a:prstGeom prst="rect">
              <a:avLst/>
            </a:prstGeom>
          </p:spPr>
        </p:pic>
        <p:pic>
          <p:nvPicPr>
            <p:cNvPr id="3076" name="Picture 4" descr="Image result for rda logo research dat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1619" y="3099538"/>
              <a:ext cx="1942530" cy="1096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323598" y="1715750"/>
            <a:ext cx="3741774" cy="1645158"/>
            <a:chOff x="323598" y="4865481"/>
            <a:chExt cx="3741774" cy="164515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02453" y="4865481"/>
              <a:ext cx="2062919" cy="1645158"/>
            </a:xfrm>
            <a:prstGeom prst="rect">
              <a:avLst/>
            </a:prstGeom>
          </p:spPr>
        </p:pic>
        <p:pic>
          <p:nvPicPr>
            <p:cNvPr id="3078" name="Picture 6" descr="Image result for USGS logo research dat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98" y="5030349"/>
              <a:ext cx="2270117" cy="837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4512585" y="1492225"/>
            <a:ext cx="4689153" cy="1918012"/>
            <a:chOff x="4512585" y="4641956"/>
            <a:chExt cx="4689153" cy="1918012"/>
          </a:xfrm>
        </p:grpSpPr>
        <p:pic>
          <p:nvPicPr>
            <p:cNvPr id="3086" name="Picture 14" descr="This U.S. Department of Agriculture instrument at Texas Luth-eran University  measures UV light (see uvb.nrel.colostate.edu). Photo: Forrest M. Mims III / For The Express-News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6370" y="4653819"/>
              <a:ext cx="2545368" cy="1886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4512585" y="4641956"/>
              <a:ext cx="2143785" cy="1918012"/>
              <a:chOff x="5271282" y="1116150"/>
              <a:chExt cx="3234331" cy="2893707"/>
            </a:xfrm>
          </p:grpSpPr>
          <p:pic>
            <p:nvPicPr>
              <p:cNvPr id="3082" name="Picture 10" descr="Image result for usda logo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3933" y="1116150"/>
                <a:ext cx="2039391" cy="13970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4" name="Picture 12" descr="Image result for colorado state university log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71282" y="2601620"/>
                <a:ext cx="3234331" cy="14082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25662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Acknowledgments – Our Supporters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8098" y="2199502"/>
            <a:ext cx="41601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The VMC Steering Committee</a:t>
            </a:r>
            <a:endParaRPr lang="en-US" sz="4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15901" y="4528043"/>
            <a:ext cx="4162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The VMC Advisory Committee</a:t>
            </a:r>
            <a:endParaRPr lang="en-US" sz="40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" b="11048"/>
          <a:stretch/>
        </p:blipFill>
        <p:spPr>
          <a:xfrm>
            <a:off x="5338119" y="2110731"/>
            <a:ext cx="6435783" cy="45239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" name="TextBox 19"/>
          <p:cNvSpPr txBox="1"/>
          <p:nvPr/>
        </p:nvSpPr>
        <p:spPr>
          <a:xfrm>
            <a:off x="5323688" y="1402845"/>
            <a:ext cx="6311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And the Cooperative!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81440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Where we’re headed…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43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58" r="18988"/>
          <a:stretch/>
        </p:blipFill>
        <p:spPr>
          <a:xfrm rot="5400000">
            <a:off x="2482695" y="-2711173"/>
            <a:ext cx="7226611" cy="1219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940087"/>
            <a:ext cx="9144000" cy="2902593"/>
          </a:xfrm>
        </p:spPr>
        <p:txBody>
          <a:bodyPr/>
          <a:lstStyle/>
          <a:p>
            <a:r>
              <a:rPr lang="en-US" dirty="0" smtClean="0"/>
              <a:t>The State of the </a:t>
            </a:r>
            <a:br>
              <a:rPr lang="en-US" dirty="0" smtClean="0"/>
            </a:br>
            <a:r>
              <a:rPr lang="en-US" dirty="0" smtClean="0"/>
              <a:t>Cooperative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8080" y="5728505"/>
            <a:ext cx="10205719" cy="75402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Announcing the </a:t>
            </a:r>
            <a:r>
              <a:rPr lang="en-US" b="1" dirty="0" smtClean="0"/>
              <a:t>Forest Ecosystem Monitoring Cooperative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0677" y="6519446"/>
            <a:ext cx="206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</a:rPr>
              <a:t>Photo: John Truong</a:t>
            </a: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48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256216" y="1528967"/>
            <a:ext cx="5998213" cy="3353269"/>
            <a:chOff x="3256216" y="1528967"/>
            <a:chExt cx="5998213" cy="335326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6216" y="1528967"/>
              <a:ext cx="5961367" cy="3353269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802864" y="4394621"/>
              <a:ext cx="2451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95000"/>
                    </a:schemeClr>
                  </a:solidFill>
                </a:rPr>
                <a:t>Photo: </a:t>
              </a:r>
              <a:r>
                <a:rPr lang="en-US" sz="1600" dirty="0" err="1" smtClean="0">
                  <a:solidFill>
                    <a:schemeClr val="tx1">
                      <a:lumMod val="95000"/>
                    </a:schemeClr>
                  </a:solidFill>
                </a:rPr>
                <a:t>Arjan</a:t>
              </a:r>
              <a:r>
                <a:rPr lang="en-US" sz="1600" dirty="0" smtClean="0">
                  <a:solidFill>
                    <a:schemeClr val="tx1">
                      <a:lumMod val="95000"/>
                    </a:schemeClr>
                  </a:solidFill>
                </a:rPr>
                <a:t> </a:t>
              </a:r>
              <a:r>
                <a:rPr lang="en-US" sz="1600" dirty="0" err="1" smtClean="0">
                  <a:solidFill>
                    <a:schemeClr val="tx1">
                      <a:lumMod val="95000"/>
                    </a:schemeClr>
                  </a:solidFill>
                </a:rPr>
                <a:t>Almekinders</a:t>
              </a:r>
              <a:endParaRPr lang="en-US" sz="1600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Regional Approaches are Needed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239374" y="2863392"/>
            <a:ext cx="5645833" cy="3788619"/>
            <a:chOff x="0" y="2388344"/>
            <a:chExt cx="5645833" cy="3788619"/>
          </a:xfrm>
        </p:grpSpPr>
        <p:pic>
          <p:nvPicPr>
            <p:cNvPr id="5124" name="Picture 4" descr="http://www.crjc.org/wp-content/uploads/2013/11/DSCN1825-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88344"/>
              <a:ext cx="5049472" cy="3788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509792" y="5838409"/>
              <a:ext cx="41360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95000"/>
                    </a:schemeClr>
                  </a:solidFill>
                </a:rPr>
                <a:t>Photo: Connecticut River Joint Council</a:t>
              </a:r>
              <a:endParaRPr lang="en-US" sz="1600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pic>
        <p:nvPicPr>
          <p:cNvPr id="5126" name="Picture 6" descr="Information-overlo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15" y="2976381"/>
            <a:ext cx="4203790" cy="359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575603" y="4853354"/>
            <a:ext cx="4651697" cy="1230923"/>
            <a:chOff x="575603" y="4853354"/>
            <a:chExt cx="4651697" cy="1230923"/>
          </a:xfrm>
        </p:grpSpPr>
        <p:sp>
          <p:nvSpPr>
            <p:cNvPr id="6" name="Freeform 5"/>
            <p:cNvSpPr/>
            <p:nvPr/>
          </p:nvSpPr>
          <p:spPr>
            <a:xfrm>
              <a:off x="575603" y="4853354"/>
              <a:ext cx="3099582" cy="1230923"/>
            </a:xfrm>
            <a:custGeom>
              <a:avLst/>
              <a:gdLst>
                <a:gd name="connsiteX0" fmla="*/ 2835812 w 3099582"/>
                <a:gd name="connsiteY0" fmla="*/ 0 h 1230923"/>
                <a:gd name="connsiteX1" fmla="*/ 2906151 w 3099582"/>
                <a:gd name="connsiteY1" fmla="*/ 87923 h 1230923"/>
                <a:gd name="connsiteX2" fmla="*/ 2941320 w 3099582"/>
                <a:gd name="connsiteY2" fmla="*/ 140677 h 1230923"/>
                <a:gd name="connsiteX3" fmla="*/ 2994074 w 3099582"/>
                <a:gd name="connsiteY3" fmla="*/ 175846 h 1230923"/>
                <a:gd name="connsiteX4" fmla="*/ 3011659 w 3099582"/>
                <a:gd name="connsiteY4" fmla="*/ 228600 h 1230923"/>
                <a:gd name="connsiteX5" fmla="*/ 3064412 w 3099582"/>
                <a:gd name="connsiteY5" fmla="*/ 263769 h 1230923"/>
                <a:gd name="connsiteX6" fmla="*/ 3099582 w 3099582"/>
                <a:gd name="connsiteY6" fmla="*/ 316523 h 1230923"/>
                <a:gd name="connsiteX7" fmla="*/ 3081997 w 3099582"/>
                <a:gd name="connsiteY7" fmla="*/ 457200 h 1230923"/>
                <a:gd name="connsiteX8" fmla="*/ 3029243 w 3099582"/>
                <a:gd name="connsiteY8" fmla="*/ 492369 h 1230923"/>
                <a:gd name="connsiteX9" fmla="*/ 3011659 w 3099582"/>
                <a:gd name="connsiteY9" fmla="*/ 545123 h 1230923"/>
                <a:gd name="connsiteX10" fmla="*/ 2976489 w 3099582"/>
                <a:gd name="connsiteY10" fmla="*/ 580292 h 1230923"/>
                <a:gd name="connsiteX11" fmla="*/ 2870982 w 3099582"/>
                <a:gd name="connsiteY11" fmla="*/ 615461 h 1230923"/>
                <a:gd name="connsiteX12" fmla="*/ 2835812 w 3099582"/>
                <a:gd name="connsiteY12" fmla="*/ 650631 h 1230923"/>
                <a:gd name="connsiteX13" fmla="*/ 2642382 w 3099582"/>
                <a:gd name="connsiteY13" fmla="*/ 685800 h 1230923"/>
                <a:gd name="connsiteX14" fmla="*/ 2589628 w 3099582"/>
                <a:gd name="connsiteY14" fmla="*/ 703384 h 1230923"/>
                <a:gd name="connsiteX15" fmla="*/ 2448951 w 3099582"/>
                <a:gd name="connsiteY15" fmla="*/ 720969 h 1230923"/>
                <a:gd name="connsiteX16" fmla="*/ 2220351 w 3099582"/>
                <a:gd name="connsiteY16" fmla="*/ 756138 h 1230923"/>
                <a:gd name="connsiteX17" fmla="*/ 2132428 w 3099582"/>
                <a:gd name="connsiteY17" fmla="*/ 773723 h 1230923"/>
                <a:gd name="connsiteX18" fmla="*/ 971843 w 3099582"/>
                <a:gd name="connsiteY18" fmla="*/ 826477 h 1230923"/>
                <a:gd name="connsiteX19" fmla="*/ 778412 w 3099582"/>
                <a:gd name="connsiteY19" fmla="*/ 879231 h 1230923"/>
                <a:gd name="connsiteX20" fmla="*/ 708074 w 3099582"/>
                <a:gd name="connsiteY20" fmla="*/ 896815 h 1230923"/>
                <a:gd name="connsiteX21" fmla="*/ 479474 w 3099582"/>
                <a:gd name="connsiteY21" fmla="*/ 931984 h 1230923"/>
                <a:gd name="connsiteX22" fmla="*/ 373966 w 3099582"/>
                <a:gd name="connsiteY22" fmla="*/ 967154 h 1230923"/>
                <a:gd name="connsiteX23" fmla="*/ 268459 w 3099582"/>
                <a:gd name="connsiteY23" fmla="*/ 1037492 h 1230923"/>
                <a:gd name="connsiteX24" fmla="*/ 215705 w 3099582"/>
                <a:gd name="connsiteY24" fmla="*/ 1072661 h 1230923"/>
                <a:gd name="connsiteX25" fmla="*/ 162951 w 3099582"/>
                <a:gd name="connsiteY25" fmla="*/ 1090246 h 1230923"/>
                <a:gd name="connsiteX26" fmla="*/ 57443 w 3099582"/>
                <a:gd name="connsiteY26" fmla="*/ 1160584 h 1230923"/>
                <a:gd name="connsiteX27" fmla="*/ 4689 w 3099582"/>
                <a:gd name="connsiteY27" fmla="*/ 1178169 h 1230923"/>
                <a:gd name="connsiteX28" fmla="*/ 4689 w 3099582"/>
                <a:gd name="connsiteY28" fmla="*/ 1230923 h 123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099582" h="1230923">
                  <a:moveTo>
                    <a:pt x="2835812" y="0"/>
                  </a:moveTo>
                  <a:cubicBezTo>
                    <a:pt x="2859258" y="29308"/>
                    <a:pt x="2883632" y="57897"/>
                    <a:pt x="2906151" y="87923"/>
                  </a:cubicBezTo>
                  <a:cubicBezTo>
                    <a:pt x="2918831" y="104830"/>
                    <a:pt x="2926376" y="125733"/>
                    <a:pt x="2941320" y="140677"/>
                  </a:cubicBezTo>
                  <a:cubicBezTo>
                    <a:pt x="2956264" y="155621"/>
                    <a:pt x="2976489" y="164123"/>
                    <a:pt x="2994074" y="175846"/>
                  </a:cubicBezTo>
                  <a:cubicBezTo>
                    <a:pt x="2999936" y="193431"/>
                    <a:pt x="3000080" y="214126"/>
                    <a:pt x="3011659" y="228600"/>
                  </a:cubicBezTo>
                  <a:cubicBezTo>
                    <a:pt x="3024861" y="245103"/>
                    <a:pt x="3049468" y="248825"/>
                    <a:pt x="3064412" y="263769"/>
                  </a:cubicBezTo>
                  <a:cubicBezTo>
                    <a:pt x="3079356" y="278713"/>
                    <a:pt x="3087859" y="298938"/>
                    <a:pt x="3099582" y="316523"/>
                  </a:cubicBezTo>
                  <a:cubicBezTo>
                    <a:pt x="3093720" y="363415"/>
                    <a:pt x="3099548" y="413323"/>
                    <a:pt x="3081997" y="457200"/>
                  </a:cubicBezTo>
                  <a:cubicBezTo>
                    <a:pt x="3074148" y="476822"/>
                    <a:pt x="3042445" y="475866"/>
                    <a:pt x="3029243" y="492369"/>
                  </a:cubicBezTo>
                  <a:cubicBezTo>
                    <a:pt x="3017664" y="506843"/>
                    <a:pt x="3021196" y="529229"/>
                    <a:pt x="3011659" y="545123"/>
                  </a:cubicBezTo>
                  <a:cubicBezTo>
                    <a:pt x="3003129" y="559339"/>
                    <a:pt x="2991318" y="572878"/>
                    <a:pt x="2976489" y="580292"/>
                  </a:cubicBezTo>
                  <a:cubicBezTo>
                    <a:pt x="2943331" y="596871"/>
                    <a:pt x="2870982" y="615461"/>
                    <a:pt x="2870982" y="615461"/>
                  </a:cubicBezTo>
                  <a:cubicBezTo>
                    <a:pt x="2859259" y="627184"/>
                    <a:pt x="2851051" y="644100"/>
                    <a:pt x="2835812" y="650631"/>
                  </a:cubicBezTo>
                  <a:cubicBezTo>
                    <a:pt x="2818587" y="658013"/>
                    <a:pt x="2651326" y="683812"/>
                    <a:pt x="2642382" y="685800"/>
                  </a:cubicBezTo>
                  <a:cubicBezTo>
                    <a:pt x="2624288" y="689821"/>
                    <a:pt x="2607865" y="700068"/>
                    <a:pt x="2589628" y="703384"/>
                  </a:cubicBezTo>
                  <a:cubicBezTo>
                    <a:pt x="2543133" y="711838"/>
                    <a:pt x="2495794" y="714723"/>
                    <a:pt x="2448951" y="720969"/>
                  </a:cubicBezTo>
                  <a:cubicBezTo>
                    <a:pt x="2374881" y="730845"/>
                    <a:pt x="2294209" y="742709"/>
                    <a:pt x="2220351" y="756138"/>
                  </a:cubicBezTo>
                  <a:cubicBezTo>
                    <a:pt x="2190945" y="761485"/>
                    <a:pt x="2161736" y="767861"/>
                    <a:pt x="2132428" y="773723"/>
                  </a:cubicBezTo>
                  <a:cubicBezTo>
                    <a:pt x="1771005" y="1014669"/>
                    <a:pt x="2124790" y="792567"/>
                    <a:pt x="971843" y="826477"/>
                  </a:cubicBezTo>
                  <a:cubicBezTo>
                    <a:pt x="902895" y="828505"/>
                    <a:pt x="843649" y="862922"/>
                    <a:pt x="778412" y="879231"/>
                  </a:cubicBezTo>
                  <a:cubicBezTo>
                    <a:pt x="754966" y="885092"/>
                    <a:pt x="731772" y="892075"/>
                    <a:pt x="708074" y="896815"/>
                  </a:cubicBezTo>
                  <a:cubicBezTo>
                    <a:pt x="647061" y="909017"/>
                    <a:pt x="538612" y="923536"/>
                    <a:pt x="479474" y="931984"/>
                  </a:cubicBezTo>
                  <a:cubicBezTo>
                    <a:pt x="444305" y="943707"/>
                    <a:pt x="400180" y="940940"/>
                    <a:pt x="373966" y="967154"/>
                  </a:cubicBezTo>
                  <a:cubicBezTo>
                    <a:pt x="308105" y="1033015"/>
                    <a:pt x="344804" y="1012044"/>
                    <a:pt x="268459" y="1037492"/>
                  </a:cubicBezTo>
                  <a:cubicBezTo>
                    <a:pt x="250874" y="1049215"/>
                    <a:pt x="234608" y="1063210"/>
                    <a:pt x="215705" y="1072661"/>
                  </a:cubicBezTo>
                  <a:cubicBezTo>
                    <a:pt x="199126" y="1080951"/>
                    <a:pt x="179154" y="1081244"/>
                    <a:pt x="162951" y="1090246"/>
                  </a:cubicBezTo>
                  <a:cubicBezTo>
                    <a:pt x="126002" y="1110773"/>
                    <a:pt x="97542" y="1147217"/>
                    <a:pt x="57443" y="1160584"/>
                  </a:cubicBezTo>
                  <a:cubicBezTo>
                    <a:pt x="39858" y="1166446"/>
                    <a:pt x="15811" y="1163340"/>
                    <a:pt x="4689" y="1178169"/>
                  </a:cubicBezTo>
                  <a:cubicBezTo>
                    <a:pt x="-5862" y="1192237"/>
                    <a:pt x="4689" y="1213338"/>
                    <a:pt x="4689" y="1230923"/>
                  </a:cubicBezTo>
                </a:path>
              </a:pathLst>
            </a:cu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37408" y="5081053"/>
              <a:ext cx="11898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NH</a:t>
              </a:r>
              <a:endParaRPr lang="en-US" sz="2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88346" y="5081053"/>
              <a:ext cx="11898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VT</a:t>
              </a:r>
              <a:endParaRPr lang="en-US" sz="2400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371600" y="3218985"/>
            <a:ext cx="3569624" cy="2614598"/>
            <a:chOff x="1371600" y="3218985"/>
            <a:chExt cx="3569624" cy="2614598"/>
          </a:xfrm>
        </p:grpSpPr>
        <p:sp>
          <p:nvSpPr>
            <p:cNvPr id="13" name="TextBox 12"/>
            <p:cNvSpPr txBox="1"/>
            <p:nvPr/>
          </p:nvSpPr>
          <p:spPr>
            <a:xfrm>
              <a:off x="1932792" y="3218985"/>
              <a:ext cx="2994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Forested Ecosystem</a:t>
              </a:r>
              <a:endParaRPr lang="en-US" sz="2400" b="1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1371600" y="3680650"/>
              <a:ext cx="753794" cy="60190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1929316" y="3680650"/>
              <a:ext cx="871156" cy="12639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3237924" y="3680650"/>
              <a:ext cx="249019" cy="12639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268767" y="3680650"/>
              <a:ext cx="107977" cy="10312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4618504" y="3680650"/>
              <a:ext cx="322720" cy="21529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9629059" y="4572449"/>
            <a:ext cx="1658816" cy="1739451"/>
            <a:chOff x="9629059" y="4572449"/>
            <a:chExt cx="1658816" cy="1739451"/>
          </a:xfrm>
        </p:grpSpPr>
        <p:pic>
          <p:nvPicPr>
            <p:cNvPr id="5128" name="Picture 8" descr="Image result for umbrella ic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629059" y="4653084"/>
              <a:ext cx="1658816" cy="1658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9956056" y="4572449"/>
              <a:ext cx="1087082" cy="37210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Synthesis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957967" y="6519446"/>
            <a:ext cx="5234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85000"/>
                  </a:schemeClr>
                </a:solidFill>
              </a:rPr>
              <a:t>Image: Council for Community and Economic Research</a:t>
            </a:r>
            <a:endParaRPr lang="en-US" sz="1600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3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316935" y="1589921"/>
            <a:ext cx="7558130" cy="5038752"/>
            <a:chOff x="4873940" y="1481918"/>
            <a:chExt cx="7558130" cy="503875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3940" y="1481918"/>
              <a:ext cx="7558130" cy="503875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962710" y="6085166"/>
              <a:ext cx="41360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95000"/>
                    </a:schemeClr>
                  </a:solidFill>
                </a:rPr>
                <a:t>Photo: Charles </a:t>
              </a:r>
              <a:r>
                <a:rPr lang="en-US" sz="1600" dirty="0" err="1" smtClean="0">
                  <a:solidFill>
                    <a:schemeClr val="tx1">
                      <a:lumMod val="95000"/>
                    </a:schemeClr>
                  </a:solidFill>
                </a:rPr>
                <a:t>Salutan</a:t>
              </a:r>
              <a:endParaRPr lang="en-US" sz="1600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Towards a More Regional Cooperative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-1" r="4669" b="4669"/>
          <a:stretch/>
        </p:blipFill>
        <p:spPr>
          <a:xfrm>
            <a:off x="1798321" y="5948849"/>
            <a:ext cx="8595360" cy="69429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300347" y="3682949"/>
            <a:ext cx="5477782" cy="2043576"/>
            <a:chOff x="3112120" y="3950714"/>
            <a:chExt cx="4695315" cy="1751664"/>
          </a:xfrm>
        </p:grpSpPr>
        <p:pic>
          <p:nvPicPr>
            <p:cNvPr id="10" name="Picture 2" descr="http://web.utk.edu/%7Egrissino/Site/graphics/tree-ring-portfolio/graham-cores-portfolio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39"/>
            <a:stretch/>
          </p:blipFill>
          <p:spPr bwMode="auto">
            <a:xfrm>
              <a:off x="3144582" y="3950714"/>
              <a:ext cx="4534412" cy="1751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3112120" y="3958933"/>
              <a:ext cx="4695315" cy="3957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Ecological Dendrochronology Database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9677" y="1872701"/>
            <a:ext cx="5369976" cy="1579404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2" y="1624333"/>
            <a:ext cx="5396708" cy="41702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251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461</TotalTime>
  <Words>648</Words>
  <Application>Microsoft Office PowerPoint</Application>
  <PresentationFormat>Widescreen</PresentationFormat>
  <Paragraphs>125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Corbel</vt:lpstr>
      <vt:lpstr>Wingdings</vt:lpstr>
      <vt:lpstr>Depth</vt:lpstr>
      <vt:lpstr>Welcome to the  2016 Vermont Monitoring  Cooperative Conference</vt:lpstr>
      <vt:lpstr>2015 Long-Term Monitoring Update</vt:lpstr>
      <vt:lpstr>Acknowledgments – Core Funding</vt:lpstr>
      <vt:lpstr>Acknowledgments - Additional Funding</vt:lpstr>
      <vt:lpstr>Acknowledgments – Our Supporters</vt:lpstr>
      <vt:lpstr>Where we’re headed…</vt:lpstr>
      <vt:lpstr>The State of the  Cooperative</vt:lpstr>
      <vt:lpstr>Regional Approaches are Needed</vt:lpstr>
      <vt:lpstr>Towards a More Regional Cooperative</vt:lpstr>
      <vt:lpstr>The Forest Ecosystem Monitoring Cooperative (FEMC) </vt:lpstr>
      <vt:lpstr>New Structure Means New Opportunities to Engage…</vt:lpstr>
      <vt:lpstr>Bringing New Capacities to the Cooperative</vt:lpstr>
      <vt:lpstr>Panel </vt:lpstr>
    </vt:vector>
  </TitlesOfParts>
  <Company>University of Vermont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State of the Cooperative</dc:title>
  <dc:creator>James Duncan</dc:creator>
  <cp:lastModifiedBy>James Duncan</cp:lastModifiedBy>
  <cp:revision>37</cp:revision>
  <dcterms:created xsi:type="dcterms:W3CDTF">2016-11-28T19:59:15Z</dcterms:created>
  <dcterms:modified xsi:type="dcterms:W3CDTF">2016-12-02T02:04:46Z</dcterms:modified>
</cp:coreProperties>
</file>