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  <p:sldMasterId id="2147483738" r:id="rId4"/>
  </p:sldMasterIdLst>
  <p:notesMasterIdLst>
    <p:notesMasterId r:id="rId46"/>
  </p:notesMasterIdLst>
  <p:sldIdLst>
    <p:sldId id="272" r:id="rId5"/>
    <p:sldId id="274" r:id="rId6"/>
    <p:sldId id="275" r:id="rId7"/>
    <p:sldId id="260" r:id="rId8"/>
    <p:sldId id="262" r:id="rId9"/>
    <p:sldId id="357" r:id="rId10"/>
    <p:sldId id="358" r:id="rId11"/>
    <p:sldId id="346" r:id="rId12"/>
    <p:sldId id="360" r:id="rId13"/>
    <p:sldId id="268" r:id="rId14"/>
    <p:sldId id="287" r:id="rId15"/>
    <p:sldId id="381" r:id="rId16"/>
    <p:sldId id="382" r:id="rId17"/>
    <p:sldId id="383" r:id="rId18"/>
    <p:sldId id="384" r:id="rId19"/>
    <p:sldId id="289" r:id="rId20"/>
    <p:sldId id="290" r:id="rId21"/>
    <p:sldId id="361" r:id="rId22"/>
    <p:sldId id="369" r:id="rId23"/>
    <p:sldId id="362" r:id="rId24"/>
    <p:sldId id="315" r:id="rId25"/>
    <p:sldId id="316" r:id="rId26"/>
    <p:sldId id="317" r:id="rId27"/>
    <p:sldId id="321" r:id="rId28"/>
    <p:sldId id="322" r:id="rId29"/>
    <p:sldId id="385" r:id="rId30"/>
    <p:sldId id="365" r:id="rId31"/>
    <p:sldId id="261" r:id="rId32"/>
    <p:sldId id="371" r:id="rId33"/>
    <p:sldId id="307" r:id="rId34"/>
    <p:sldId id="355" r:id="rId35"/>
    <p:sldId id="380" r:id="rId36"/>
    <p:sldId id="376" r:id="rId37"/>
    <p:sldId id="377" r:id="rId38"/>
    <p:sldId id="375" r:id="rId39"/>
    <p:sldId id="378" r:id="rId40"/>
    <p:sldId id="379" r:id="rId41"/>
    <p:sldId id="367" r:id="rId42"/>
    <p:sldId id="386" r:id="rId43"/>
    <p:sldId id="374" r:id="rId44"/>
    <p:sldId id="373" r:id="rId45"/>
  </p:sldIdLst>
  <p:sldSz cx="9144000" cy="6858000" type="screen4x3"/>
  <p:notesSz cx="7010400" cy="9396413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.CAMPUS\Desktop\UCF\Technical%20Support%20by%20Town\Barre\Final%20UCF%20Deliverables\Final_Barre%20data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.CAMPUS\Desktop\UCF\Technical%20Support%20by%20Town\Barre\Final%20UCF%20Deliverables\Final_Barre%20data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.CAMPUS\Desktop\UCF\Technical%20Support%20by%20Town\Barre\Final%20UCF%20Deliverables\Final_Barre%20data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.CAMPUS\Desktop\UCF\Technical%20Support%20by%20Town\Barre\Final%20UCF%20Deliverables\Final_Barre%20data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.CAMPUS\Desktop\Care%20of%20Urban%20Forest%20Inventory%20Data_all%20town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cschadl\Desktop\VT%20UCF\Care%20of%20Urban%20Forest%20Inventory%20Data_all%20tow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cschadl\Desktop\VT%20UCF\Care%20of%20Urban%20Forest%20Inventory%20Data_all%20tow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cschadl\Desktop\VT%20UCF\Care%20of%20Urban%20Forest%20Inventory%20Data_all%20tow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schadl\Desktop\VT%20UCF\Care%20of%20Urban%20Forest%20Inventory%20Data_all%20tow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Barre public tree genera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D-41E9-A0C2-51BE94A83E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D-41E9-A0C2-51BE94A83E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D-41E9-A0C2-51BE94A83E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D-41E9-A0C2-51BE94A83E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D-41E9-A0C2-51BE94A83E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CD-41E9-A0C2-51BE94A83E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CD-41E9-A0C2-51BE94A83E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CD-41E9-A0C2-51BE94A83E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CD-41E9-A0C2-51BE94A83E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CD-41E9-A0C2-51BE94A83E8A}"/>
              </c:ext>
            </c:extLst>
          </c:dPt>
          <c:dLbls>
            <c:dLbl>
              <c:idx val="8"/>
              <c:layout>
                <c:manualLayout>
                  <c:x val="-0.12586228197086977"/>
                  <c:y val="1.83188976377952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CD-41E9-A0C2-51BE94A83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'genus composition '!$A$2:$A$11</c:f>
              <c:strCache>
                <c:ptCount val="10"/>
                <c:pt idx="0">
                  <c:v>Acer (maple)</c:v>
                </c:pt>
                <c:pt idx="1">
                  <c:v>Malus (apple)</c:v>
                </c:pt>
                <c:pt idx="2">
                  <c:v>Picea (spruce)</c:v>
                </c:pt>
                <c:pt idx="3">
                  <c:v>Gleditsia (honeylocust)</c:v>
                </c:pt>
                <c:pt idx="4">
                  <c:v>Ulmus (elm)</c:v>
                </c:pt>
                <c:pt idx="5">
                  <c:v>Quercus (oak)</c:v>
                </c:pt>
                <c:pt idx="6">
                  <c:v>Pinus (pine)</c:v>
                </c:pt>
                <c:pt idx="7">
                  <c:v>Fraxinus (ash)</c:v>
                </c:pt>
                <c:pt idx="8">
                  <c:v>Robinia (black locust)</c:v>
                </c:pt>
                <c:pt idx="9">
                  <c:v>Other (less than 2% representation)</c:v>
                </c:pt>
              </c:strCache>
            </c:strRef>
          </c:cat>
          <c:val>
            <c:numRef>
              <c:f>'genus composition '!$B$2:$B$11</c:f>
              <c:numCache>
                <c:formatCode>0.00%</c:formatCode>
                <c:ptCount val="10"/>
                <c:pt idx="0">
                  <c:v>0.34054054054054056</c:v>
                </c:pt>
                <c:pt idx="1">
                  <c:v>0.2810810810810811</c:v>
                </c:pt>
                <c:pt idx="2">
                  <c:v>6.4864864864864868E-2</c:v>
                </c:pt>
                <c:pt idx="3">
                  <c:v>5.5855855855855854E-2</c:v>
                </c:pt>
                <c:pt idx="4">
                  <c:v>4.1441441441441441E-2</c:v>
                </c:pt>
                <c:pt idx="5">
                  <c:v>3.783783783783784E-2</c:v>
                </c:pt>
                <c:pt idx="6">
                  <c:v>3.063063063063063E-2</c:v>
                </c:pt>
                <c:pt idx="7">
                  <c:v>2.7027027027027029E-2</c:v>
                </c:pt>
                <c:pt idx="8">
                  <c:v>2.3423423423423424E-2</c:v>
                </c:pt>
                <c:pt idx="9">
                  <c:v>9.7297297297297303E-2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CD-41E9-A0C2-51BE94A83E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Barre public tree species composition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B-4550-ACD1-6C7DC372E7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B-4550-ACD1-6C7DC372E7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CB-4550-ACD1-6C7DC372E7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CB-4550-ACD1-6C7DC372E7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B-4550-ACD1-6C7DC372E7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CB-4550-ACD1-6C7DC372E7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7CB-4550-ACD1-6C7DC372E7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7CB-4550-ACD1-6C7DC372E7D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7CB-4550-ACD1-6C7DC372E7D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7CB-4550-ACD1-6C7DC372E7D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7CB-4550-ACD1-6C7DC372E7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'Species Composition '!$A$4:$A$14</c:f>
              <c:strCache>
                <c:ptCount val="11"/>
                <c:pt idx="0">
                  <c:v>crabapple</c:v>
                </c:pt>
                <c:pt idx="1">
                  <c:v>sugar maple</c:v>
                </c:pt>
                <c:pt idx="2">
                  <c:v>Norway maple</c:v>
                </c:pt>
                <c:pt idx="3">
                  <c:v>honeylocust</c:v>
                </c:pt>
                <c:pt idx="4">
                  <c:v>red maple</c:v>
                </c:pt>
                <c:pt idx="5">
                  <c:v>American elm</c:v>
                </c:pt>
                <c:pt idx="6">
                  <c:v>blue spruce</c:v>
                </c:pt>
                <c:pt idx="7">
                  <c:v>eastern white pine</c:v>
                </c:pt>
                <c:pt idx="8">
                  <c:v>white ash</c:v>
                </c:pt>
                <c:pt idx="9">
                  <c:v>black locust</c:v>
                </c:pt>
                <c:pt idx="10">
                  <c:v>Other (less than 2% representation)</c:v>
                </c:pt>
              </c:strCache>
            </c:strRef>
          </c:cat>
          <c:val>
            <c:numRef>
              <c:f>'Species Composition '!$B$4:$B$14</c:f>
              <c:numCache>
                <c:formatCode>0.00%</c:formatCode>
                <c:ptCount val="11"/>
                <c:pt idx="0">
                  <c:v>0.2810810810810811</c:v>
                </c:pt>
                <c:pt idx="1">
                  <c:v>0.18018018018018017</c:v>
                </c:pt>
                <c:pt idx="2">
                  <c:v>0.1009009009009009</c:v>
                </c:pt>
                <c:pt idx="3">
                  <c:v>5.5855855855855854E-2</c:v>
                </c:pt>
                <c:pt idx="4">
                  <c:v>4.6846846846846847E-2</c:v>
                </c:pt>
                <c:pt idx="5">
                  <c:v>4.1441441441441441E-2</c:v>
                </c:pt>
                <c:pt idx="6">
                  <c:v>3.783783783783784E-2</c:v>
                </c:pt>
                <c:pt idx="7">
                  <c:v>2.7027027027027029E-2</c:v>
                </c:pt>
                <c:pt idx="8">
                  <c:v>2.5225225225225224E-2</c:v>
                </c:pt>
                <c:pt idx="9">
                  <c:v>2.3423423423423424E-2</c:v>
                </c:pt>
                <c:pt idx="10">
                  <c:v>0.18018018018018017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7CB-4550-ACD1-6C7DC372E7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Diameter distribution of Barre's public trees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'Diameter distribution'!$A$3:$I$3</c:f>
              <c:strCache>
                <c:ptCount val="9"/>
                <c:pt idx="0">
                  <c:v>0-3"</c:v>
                </c:pt>
                <c:pt idx="1">
                  <c:v>3-6"</c:v>
                </c:pt>
                <c:pt idx="2">
                  <c:v>6-12"</c:v>
                </c:pt>
                <c:pt idx="3">
                  <c:v>12-18"</c:v>
                </c:pt>
                <c:pt idx="4">
                  <c:v>18-24"</c:v>
                </c:pt>
                <c:pt idx="5">
                  <c:v>24-30"</c:v>
                </c:pt>
                <c:pt idx="6">
                  <c:v>30-36"</c:v>
                </c:pt>
                <c:pt idx="7">
                  <c:v>36-42"</c:v>
                </c:pt>
                <c:pt idx="8">
                  <c:v>42+"</c:v>
                </c:pt>
              </c:strCache>
            </c:strRef>
          </c:cat>
          <c:val>
            <c:numRef>
              <c:f>'Diameter distribution'!$A$4:$I$4</c:f>
              <c:numCache>
                <c:formatCode>General</c:formatCode>
                <c:ptCount val="9"/>
                <c:pt idx="0">
                  <c:v>46</c:v>
                </c:pt>
                <c:pt idx="1">
                  <c:v>130</c:v>
                </c:pt>
                <c:pt idx="2">
                  <c:v>151</c:v>
                </c:pt>
                <c:pt idx="3">
                  <c:v>105</c:v>
                </c:pt>
                <c:pt idx="4">
                  <c:v>34</c:v>
                </c:pt>
                <c:pt idx="5">
                  <c:v>45</c:v>
                </c:pt>
                <c:pt idx="6">
                  <c:v>20</c:v>
                </c:pt>
                <c:pt idx="7">
                  <c:v>15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2-4F68-8825-D0B8EA821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292352"/>
        <c:axId val="152306816"/>
      </c:barChart>
      <c:catAx>
        <c:axId val="152292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/>
                  <a:t>Diameter size class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06816"/>
        <c:crosses val="autoZero"/>
        <c:auto val="1"/>
        <c:lblAlgn val="ctr"/>
        <c:lblOffset val="100"/>
        <c:noMultiLvlLbl val="0"/>
      </c:catAx>
      <c:valAx>
        <c:axId val="1523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/>
                  <a:t>Total number of trees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Class of Barre public trees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436-4383-B70B-563234D8BEF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436-4383-B70B-563234D8BEF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436-4383-B70B-563234D8BEF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436-4383-B70B-563234D8BE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'Condition class'!$B$32:$E$32</c:f>
              <c:strCache>
                <c:ptCount val="4"/>
                <c:pt idx="0">
                  <c:v>Good</c:v>
                </c:pt>
                <c:pt idx="1">
                  <c:v>Fair</c:v>
                </c:pt>
                <c:pt idx="2">
                  <c:v>Poor </c:v>
                </c:pt>
                <c:pt idx="3">
                  <c:v>Dead</c:v>
                </c:pt>
              </c:strCache>
            </c:strRef>
          </c:cat>
          <c:val>
            <c:numRef>
              <c:f>'Condition class'!$B$33:$E$33</c:f>
              <c:numCache>
                <c:formatCode>0.0%</c:formatCode>
                <c:ptCount val="4"/>
                <c:pt idx="0">
                  <c:v>0.86099999999999999</c:v>
                </c:pt>
                <c:pt idx="1">
                  <c:v>0.10270270270270271</c:v>
                </c:pt>
                <c:pt idx="2">
                  <c:v>3.4000000000000002E-2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36-4383-B70B-563234D8BE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900"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4360614428670311"/>
          <c:y val="0.35059523613508381"/>
          <c:w val="0.14736900824743146"/>
          <c:h val="0.2487727473946021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'All 27 towns'!$I$2:$I$16</c:f>
              <c:strCache>
                <c:ptCount val="15"/>
                <c:pt idx="0">
                  <c:v>Acer</c:v>
                </c:pt>
                <c:pt idx="1">
                  <c:v>Malus</c:v>
                </c:pt>
                <c:pt idx="2">
                  <c:v>Fraxinus</c:v>
                </c:pt>
                <c:pt idx="3">
                  <c:v>Quercus</c:v>
                </c:pt>
                <c:pt idx="4">
                  <c:v>Gleditsia</c:v>
                </c:pt>
                <c:pt idx="5">
                  <c:v>Pinus</c:v>
                </c:pt>
                <c:pt idx="6">
                  <c:v>Picea</c:v>
                </c:pt>
                <c:pt idx="7">
                  <c:v>Ulmus</c:v>
                </c:pt>
                <c:pt idx="8">
                  <c:v>Tilia</c:v>
                </c:pt>
                <c:pt idx="9">
                  <c:v>Betula</c:v>
                </c:pt>
                <c:pt idx="10">
                  <c:v>Populus</c:v>
                </c:pt>
                <c:pt idx="11">
                  <c:v>Thuja</c:v>
                </c:pt>
                <c:pt idx="12">
                  <c:v>Syringa</c:v>
                </c:pt>
                <c:pt idx="13">
                  <c:v>Robinia</c:v>
                </c:pt>
                <c:pt idx="14">
                  <c:v>Genera &lt; 1% </c:v>
                </c:pt>
              </c:strCache>
            </c:strRef>
          </c:cat>
          <c:val>
            <c:numRef>
              <c:f>'All 27 towns'!$J$2:$J$16</c:f>
              <c:numCache>
                <c:formatCode>0.00%</c:formatCode>
                <c:ptCount val="15"/>
                <c:pt idx="0">
                  <c:v>0.34289999999999998</c:v>
                </c:pt>
                <c:pt idx="1">
                  <c:v>9.5200000000000007E-2</c:v>
                </c:pt>
                <c:pt idx="2">
                  <c:v>9.0700000000000003E-2</c:v>
                </c:pt>
                <c:pt idx="3">
                  <c:v>6.3200000000000006E-2</c:v>
                </c:pt>
                <c:pt idx="4">
                  <c:v>4.4900000000000002E-2</c:v>
                </c:pt>
                <c:pt idx="5">
                  <c:v>4.4200000000000003E-2</c:v>
                </c:pt>
                <c:pt idx="6">
                  <c:v>4.2200000000000001E-2</c:v>
                </c:pt>
                <c:pt idx="7">
                  <c:v>2.8799999999999999E-2</c:v>
                </c:pt>
                <c:pt idx="8">
                  <c:v>2.7300000000000001E-2</c:v>
                </c:pt>
                <c:pt idx="9">
                  <c:v>1.9E-2</c:v>
                </c:pt>
                <c:pt idx="10">
                  <c:v>1.5900000000000001E-2</c:v>
                </c:pt>
                <c:pt idx="11">
                  <c:v>1.4500000000000001E-2</c:v>
                </c:pt>
                <c:pt idx="12">
                  <c:v>1.1900000000000001E-2</c:v>
                </c:pt>
                <c:pt idx="13">
                  <c:v>1.18E-2</c:v>
                </c:pt>
                <c:pt idx="14">
                  <c:v>0.1477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4-45EC-B937-3581B23AFBA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46-4B09-B58D-934058796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46-4B09-B58D-934058796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546-4B09-B58D-934058796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546-4B09-B58D-934058796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546-4B09-B58D-934058796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546-4B09-B58D-934058796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546-4B09-B58D-9340587964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546-4B09-B58D-9340587964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546-4B09-B58D-93405879644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546-4B09-B58D-93405879644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546-4B09-B58D-93405879644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546-4B09-B58D-93405879644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546-4B09-B58D-93405879644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546-4B09-B58D-93405879644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546-4B09-B58D-93405879644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546-4B09-B58D-9340587964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546-4B09-B58D-9340587964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546-4B09-B58D-9340587964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546-4B09-B58D-9340587964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546-4B09-B58D-9340587964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546-4B09-B58D-9340587964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546-4B09-B58D-9340587964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546-4B09-B58D-9340587964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546-4B09-B58D-9340587964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546-4B09-B58D-93405879644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546-4B09-B58D-93405879644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546-4B09-B58D-93405879644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546-4B09-B58D-93405879644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0546-4B09-B58D-934058796442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0546-4B09-B58D-934058796442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0546-4B09-B58D-93405879644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0546-4B09-B58D-934058796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'27 towns species'!$L$5:$L$20</c:f>
              <c:strCache>
                <c:ptCount val="16"/>
                <c:pt idx="0">
                  <c:v>sugar maple</c:v>
                </c:pt>
                <c:pt idx="1">
                  <c:v>Norway maple</c:v>
                </c:pt>
                <c:pt idx="2">
                  <c:v>crabapple (or apple)</c:v>
                </c:pt>
                <c:pt idx="3">
                  <c:v>red maple</c:v>
                </c:pt>
                <c:pt idx="4">
                  <c:v>green ash</c:v>
                </c:pt>
                <c:pt idx="5">
                  <c:v>honeylocust</c:v>
                </c:pt>
                <c:pt idx="6">
                  <c:v>northern red oak</c:v>
                </c:pt>
                <c:pt idx="7">
                  <c:v>silver maple</c:v>
                </c:pt>
                <c:pt idx="8">
                  <c:v>American elm</c:v>
                </c:pt>
                <c:pt idx="9">
                  <c:v>eastern white pine</c:v>
                </c:pt>
                <c:pt idx="10">
                  <c:v>Colorado blue spruce</c:v>
                </c:pt>
                <c:pt idx="11">
                  <c:v>littleleaf linden</c:v>
                </c:pt>
                <c:pt idx="12">
                  <c:v>northern white cedar</c:v>
                </c:pt>
                <c:pt idx="13">
                  <c:v>boxelder</c:v>
                </c:pt>
                <c:pt idx="14">
                  <c:v>pine (species undefined)</c:v>
                </c:pt>
                <c:pt idx="15">
                  <c:v>species representing &lt;2%</c:v>
                </c:pt>
              </c:strCache>
            </c:strRef>
          </c:cat>
          <c:val>
            <c:numRef>
              <c:f>'27 towns species'!$N$5:$N$20</c:f>
              <c:numCache>
                <c:formatCode>0%</c:formatCode>
                <c:ptCount val="16"/>
                <c:pt idx="0">
                  <c:v>0.10849877046722245</c:v>
                </c:pt>
                <c:pt idx="1">
                  <c:v>9.8542553829544771E-2</c:v>
                </c:pt>
                <c:pt idx="2">
                  <c:v>9.5183830144545067E-2</c:v>
                </c:pt>
                <c:pt idx="3">
                  <c:v>7.0953037845618669E-2</c:v>
                </c:pt>
                <c:pt idx="4">
                  <c:v>6.5615066274815573E-2</c:v>
                </c:pt>
                <c:pt idx="5">
                  <c:v>4.4802974869549574E-2</c:v>
                </c:pt>
                <c:pt idx="6">
                  <c:v>3.3227373598032746E-2</c:v>
                </c:pt>
                <c:pt idx="7">
                  <c:v>2.974869549571163E-2</c:v>
                </c:pt>
                <c:pt idx="8">
                  <c:v>2.860912853115816E-2</c:v>
                </c:pt>
                <c:pt idx="9">
                  <c:v>2.5850176932765548E-2</c:v>
                </c:pt>
                <c:pt idx="10">
                  <c:v>1.7033527259641336E-2</c:v>
                </c:pt>
                <c:pt idx="11">
                  <c:v>1.6733641216337792E-2</c:v>
                </c:pt>
                <c:pt idx="12">
                  <c:v>1.6493732381694957E-2</c:v>
                </c:pt>
                <c:pt idx="13">
                  <c:v>1.5833983086427156E-2</c:v>
                </c:pt>
                <c:pt idx="14">
                  <c:v>1.5114256582498651E-2</c:v>
                </c:pt>
                <c:pt idx="15">
                  <c:v>0.3177592514844359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546-4B09-B58D-93405879644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 smtClean="0">
                <a:latin typeface="Open Sans" panose="020B0606030504020204"/>
              </a:rPr>
              <a:t>Condition Distribution</a:t>
            </a:r>
            <a:endParaRPr lang="en-US" sz="2800" b="0" dirty="0">
              <a:latin typeface="Open Sans" panose="020B0606030504020204"/>
            </a:endParaRPr>
          </a:p>
        </c:rich>
      </c:tx>
      <c:layout>
        <c:manualLayout>
          <c:xMode val="edge"/>
          <c:yMode val="edge"/>
          <c:x val="0.33635121544386393"/>
          <c:y val="2.5974025974025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0.17581036745406825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56C-47F8-8EF3-57E0855BBD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56C-47F8-8EF3-57E0855BBD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56C-47F8-8EF3-57E0855BBD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56C-47F8-8EF3-57E0855BBD5A}"/>
              </c:ext>
            </c:extLst>
          </c:dPt>
          <c:dLbls>
            <c:dLbl>
              <c:idx val="2"/>
              <c:layout>
                <c:manualLayout>
                  <c:x val="2.1462457379743421E-2"/>
                  <c:y val="9.06236152299144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C-47F8-8EF3-57E0855BBD5A}"/>
                </c:ext>
              </c:extLst>
            </c:dLbl>
            <c:dLbl>
              <c:idx val="3"/>
              <c:layout>
                <c:manualLayout>
                  <c:x val="1.286530772438492E-2"/>
                  <c:y val="9.0858131369942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C-47F8-8EF3-57E0855BB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'27 Towns condition'!$I$3:$I$6</c:f>
              <c:strCache>
                <c:ptCount val="4"/>
                <c:pt idx="0">
                  <c:v>Good</c:v>
                </c:pt>
                <c:pt idx="1">
                  <c:v>Fair</c:v>
                </c:pt>
                <c:pt idx="2">
                  <c:v>Poor </c:v>
                </c:pt>
                <c:pt idx="3">
                  <c:v>Dead</c:v>
                </c:pt>
              </c:strCache>
            </c:strRef>
          </c:cat>
          <c:val>
            <c:numRef>
              <c:f>'27 Towns condition'!$K$3:$K$6</c:f>
              <c:numCache>
                <c:formatCode>General</c:formatCode>
                <c:ptCount val="4"/>
                <c:pt idx="0">
                  <c:v>0.80176010430247724</c:v>
                </c:pt>
                <c:pt idx="1">
                  <c:v>0.13526727509778358</c:v>
                </c:pt>
                <c:pt idx="2">
                  <c:v>4.8305084745762714E-2</c:v>
                </c:pt>
                <c:pt idx="3">
                  <c:v>1.4667535853976532E-2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6C-47F8-8EF3-57E0855BBD5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Open Sans" panose="020B0606030504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478260869565218E-3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D6-4D89-97A1-9CE358BA807B}"/>
                </c:ext>
              </c:extLst>
            </c:dLbl>
            <c:dLbl>
              <c:idx val="1"/>
              <c:layout>
                <c:manualLayout>
                  <c:x val="1.449275362318838E-2"/>
                  <c:y val="-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D6-4D89-97A1-9CE358BA807B}"/>
                </c:ext>
              </c:extLst>
            </c:dLbl>
            <c:dLbl>
              <c:idx val="2"/>
              <c:layout>
                <c:manualLayout>
                  <c:x val="5.7971014492753095E-3"/>
                  <c:y val="-1.801801801801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D6-4D89-97A1-9CE358BA807B}"/>
                </c:ext>
              </c:extLst>
            </c:dLbl>
            <c:dLbl>
              <c:idx val="3"/>
              <c:layout>
                <c:manualLayout>
                  <c:x val="7.2463768115941501E-3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D6-4D89-97A1-9CE358BA807B}"/>
                </c:ext>
              </c:extLst>
            </c:dLbl>
            <c:dLbl>
              <c:idx val="4"/>
              <c:layout>
                <c:manualLayout>
                  <c:x val="7.246376811594203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D6-4D89-97A1-9CE358BA807B}"/>
                </c:ext>
              </c:extLst>
            </c:dLbl>
            <c:dLbl>
              <c:idx val="5"/>
              <c:layout>
                <c:manualLayout>
                  <c:x val="1.0144927536231883E-2"/>
                  <c:y val="-2.027027027027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D6-4D89-97A1-9CE358BA807B}"/>
                </c:ext>
              </c:extLst>
            </c:dLbl>
            <c:dLbl>
              <c:idx val="6"/>
              <c:layout>
                <c:manualLayout>
                  <c:x val="2.8985507246375749E-3"/>
                  <c:y val="-2.2522522522522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D6-4D89-97A1-9CE358BA807B}"/>
                </c:ext>
              </c:extLst>
            </c:dLbl>
            <c:dLbl>
              <c:idx val="7"/>
              <c:layout>
                <c:manualLayout>
                  <c:x val="2.8985507246377874E-3"/>
                  <c:y val="-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D6-4D89-97A1-9CE358BA807B}"/>
                </c:ext>
              </c:extLst>
            </c:dLbl>
            <c:dLbl>
              <c:idx val="8"/>
              <c:layout>
                <c:manualLayout>
                  <c:x val="4.3478260869565218E-3"/>
                  <c:y val="-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D6-4D89-97A1-9CE358BA8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 towns diameter'!$G$2:$G$10</c:f>
              <c:strCache>
                <c:ptCount val="9"/>
                <c:pt idx="0">
                  <c:v>0-3"</c:v>
                </c:pt>
                <c:pt idx="1">
                  <c:v>3-6"</c:v>
                </c:pt>
                <c:pt idx="2">
                  <c:v>6-12"</c:v>
                </c:pt>
                <c:pt idx="3">
                  <c:v>12-18"</c:v>
                </c:pt>
                <c:pt idx="4">
                  <c:v>18-24"</c:v>
                </c:pt>
                <c:pt idx="5">
                  <c:v>24-30"</c:v>
                </c:pt>
                <c:pt idx="6">
                  <c:v>30-36"</c:v>
                </c:pt>
                <c:pt idx="7">
                  <c:v>36-42"</c:v>
                </c:pt>
                <c:pt idx="8">
                  <c:v>42"+</c:v>
                </c:pt>
              </c:strCache>
            </c:strRef>
          </c:cat>
          <c:val>
            <c:numRef>
              <c:f>'27 towns diameter'!$H$2:$H$10</c:f>
              <c:numCache>
                <c:formatCode>#,##0</c:formatCode>
                <c:ptCount val="9"/>
                <c:pt idx="0">
                  <c:v>1622</c:v>
                </c:pt>
                <c:pt idx="1">
                  <c:v>2504</c:v>
                </c:pt>
                <c:pt idx="2">
                  <c:v>4541</c:v>
                </c:pt>
                <c:pt idx="3">
                  <c:v>3092</c:v>
                </c:pt>
                <c:pt idx="4">
                  <c:v>1691</c:v>
                </c:pt>
                <c:pt idx="5">
                  <c:v>887</c:v>
                </c:pt>
                <c:pt idx="6">
                  <c:v>456</c:v>
                </c:pt>
                <c:pt idx="7">
                  <c:v>298</c:v>
                </c:pt>
                <c:pt idx="8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6-4D89-97A1-9CE358BA8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23613968"/>
        <c:axId val="523612656"/>
        <c:axId val="0"/>
      </c:bar3DChart>
      <c:catAx>
        <c:axId val="5236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523612656"/>
        <c:crosses val="autoZero"/>
        <c:auto val="1"/>
        <c:lblAlgn val="ctr"/>
        <c:lblOffset val="100"/>
        <c:noMultiLvlLbl val="0"/>
      </c:catAx>
      <c:valAx>
        <c:axId val="5236126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52361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'27 Town vacants working'!$B$1</c:f>
              <c:strCache>
                <c:ptCount val="1"/>
                <c:pt idx="0">
                  <c:v>Potential Tree Planting Locations Identified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latin typeface="Open Sans" panose="020B0606030504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 Town vacants working'!$A$2:$A$17</c:f>
              <c:strCache>
                <c:ptCount val="16"/>
                <c:pt idx="0">
                  <c:v>Chester</c:v>
                </c:pt>
                <c:pt idx="1">
                  <c:v>Essex</c:v>
                </c:pt>
                <c:pt idx="2">
                  <c:v>Hinesburg</c:v>
                </c:pt>
                <c:pt idx="3">
                  <c:v>Johnson</c:v>
                </c:pt>
                <c:pt idx="4">
                  <c:v>Lyndon</c:v>
                </c:pt>
                <c:pt idx="5">
                  <c:v>Middlebury</c:v>
                </c:pt>
                <c:pt idx="6">
                  <c:v>Milton</c:v>
                </c:pt>
                <c:pt idx="7">
                  <c:v>Northfield</c:v>
                </c:pt>
                <c:pt idx="8">
                  <c:v>Plainfield</c:v>
                </c:pt>
                <c:pt idx="9">
                  <c:v>Rockingham</c:v>
                </c:pt>
                <c:pt idx="10">
                  <c:v>Shelburne</c:v>
                </c:pt>
                <c:pt idx="11">
                  <c:v>Springfield</c:v>
                </c:pt>
                <c:pt idx="12">
                  <c:v>St. Albans</c:v>
                </c:pt>
                <c:pt idx="13">
                  <c:v>Swanton</c:v>
                </c:pt>
                <c:pt idx="14">
                  <c:v>Vergennes</c:v>
                </c:pt>
                <c:pt idx="15">
                  <c:v>Windsor</c:v>
                </c:pt>
              </c:strCache>
            </c:strRef>
          </c:cat>
          <c:val>
            <c:numRef>
              <c:f>'27 Town vacants working'!$B$2:$B$17</c:f>
              <c:numCache>
                <c:formatCode>General</c:formatCode>
                <c:ptCount val="16"/>
                <c:pt idx="0">
                  <c:v>11</c:v>
                </c:pt>
                <c:pt idx="1">
                  <c:v>362</c:v>
                </c:pt>
                <c:pt idx="2">
                  <c:v>61</c:v>
                </c:pt>
                <c:pt idx="3">
                  <c:v>20</c:v>
                </c:pt>
                <c:pt idx="4">
                  <c:v>41</c:v>
                </c:pt>
                <c:pt idx="5">
                  <c:v>171</c:v>
                </c:pt>
                <c:pt idx="6">
                  <c:v>531</c:v>
                </c:pt>
                <c:pt idx="7">
                  <c:v>44</c:v>
                </c:pt>
                <c:pt idx="8">
                  <c:v>13</c:v>
                </c:pt>
                <c:pt idx="9">
                  <c:v>84</c:v>
                </c:pt>
                <c:pt idx="10">
                  <c:v>109</c:v>
                </c:pt>
                <c:pt idx="11">
                  <c:v>155</c:v>
                </c:pt>
                <c:pt idx="12">
                  <c:v>1205</c:v>
                </c:pt>
                <c:pt idx="13">
                  <c:v>59</c:v>
                </c:pt>
                <c:pt idx="14">
                  <c:v>58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2-4DCC-B47E-C0A50F07E2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815680"/>
        <c:axId val="45817216"/>
      </c:barChart>
      <c:catAx>
        <c:axId val="45815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Open Sans" panose="020B0606030504020204"/>
              </a:defRPr>
            </a:pPr>
            <a:endParaRPr lang="en-US"/>
          </a:p>
        </c:txPr>
        <c:crossAx val="45817216"/>
        <c:crosses val="autoZero"/>
        <c:auto val="1"/>
        <c:lblAlgn val="ctr"/>
        <c:lblOffset val="100"/>
        <c:noMultiLvlLbl val="0"/>
      </c:catAx>
      <c:valAx>
        <c:axId val="4581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Open Sans" panose="020B0606030504020204"/>
              </a:defRPr>
            </a:pPr>
            <a:endParaRPr lang="en-US"/>
          </a:p>
        </c:txPr>
        <c:crossAx val="45815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Open Sans" panose="020B0606030504020204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601F4-CEE6-4317-B9A0-E4ED0B6F3AD7}" type="doc">
      <dgm:prSet loTypeId="urn:microsoft.com/office/officeart/2005/8/layout/chevron1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24FE319-1E75-44A9-A0D0-68E3170CE498}">
      <dgm:prSet phldrT="[Text]"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Towns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589253-1A5F-4BBB-BB4D-4EAF417F29C1}" type="parTrans" cxnId="{067A9DB6-9459-4F7B-9BCE-BB57A34BD776}">
      <dgm:prSet/>
      <dgm:spPr/>
      <dgm:t>
        <a:bodyPr/>
        <a:lstStyle/>
        <a:p>
          <a:endParaRPr lang="en-US"/>
        </a:p>
      </dgm:t>
    </dgm:pt>
    <dgm:pt modelId="{A1473965-9FEE-4048-B154-29327FF8C0BC}" type="sibTrans" cxnId="{067A9DB6-9459-4F7B-9BCE-BB57A34BD776}">
      <dgm:prSet/>
      <dgm:spPr/>
      <dgm:t>
        <a:bodyPr/>
        <a:lstStyle/>
        <a:p>
          <a:endParaRPr lang="en-US"/>
        </a:p>
      </dgm:t>
    </dgm:pt>
    <dgm:pt modelId="{FF7D6E5C-3CEF-45EC-86B2-B735243E3EC7}">
      <dgm:prSet phldrT="[Text]"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MOU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2E2016-C332-484F-8CEF-4F294FAFDC92}" type="parTrans" cxnId="{635C9701-1CB4-44FE-8E0F-4C1539CB9287}">
      <dgm:prSet/>
      <dgm:spPr/>
      <dgm:t>
        <a:bodyPr/>
        <a:lstStyle/>
        <a:p>
          <a:endParaRPr lang="en-US"/>
        </a:p>
      </dgm:t>
    </dgm:pt>
    <dgm:pt modelId="{42992626-6188-46AD-8FB9-937D9B7E8CE1}" type="sibTrans" cxnId="{635C9701-1CB4-44FE-8E0F-4C1539CB9287}">
      <dgm:prSet/>
      <dgm:spPr/>
      <dgm:t>
        <a:bodyPr/>
        <a:lstStyle/>
        <a:p>
          <a:endParaRPr lang="en-US"/>
        </a:p>
      </dgm:t>
    </dgm:pt>
    <dgm:pt modelId="{5162A2B3-211C-40A6-BF39-3E9377649C66}">
      <dgm:prSet phldrT="[Text]"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Conduct Public Tree Inventory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4C3AEF-E9FB-4BE2-B3FC-65AD712B20AC}" type="parTrans" cxnId="{D844FCC8-E044-47D5-837E-EEC170F571A8}">
      <dgm:prSet/>
      <dgm:spPr/>
      <dgm:t>
        <a:bodyPr/>
        <a:lstStyle/>
        <a:p>
          <a:endParaRPr lang="en-US"/>
        </a:p>
      </dgm:t>
    </dgm:pt>
    <dgm:pt modelId="{F6E512AF-9EC4-4A60-B8A7-2EEBD220B0A3}" type="sibTrans" cxnId="{D844FCC8-E044-47D5-837E-EEC170F571A8}">
      <dgm:prSet/>
      <dgm:spPr/>
      <dgm:t>
        <a:bodyPr/>
        <a:lstStyle/>
        <a:p>
          <a:endParaRPr lang="en-US"/>
        </a:p>
      </dgm:t>
    </dgm:pt>
    <dgm:pt modelId="{A7EAC01D-0FAB-4065-8F5F-E1CF1442FBE3}">
      <dgm:prSet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Analyze data, provide report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FF6F50-DE0A-4213-8E52-799A861D0DFA}" type="parTrans" cxnId="{29D6266F-26FE-4627-9959-A30144966C13}">
      <dgm:prSet/>
      <dgm:spPr/>
      <dgm:t>
        <a:bodyPr/>
        <a:lstStyle/>
        <a:p>
          <a:endParaRPr lang="en-US"/>
        </a:p>
      </dgm:t>
    </dgm:pt>
    <dgm:pt modelId="{A75DCB28-E4A8-44E7-BF79-D3CD5EA70A60}" type="sibTrans" cxnId="{29D6266F-26FE-4627-9959-A30144966C13}">
      <dgm:prSet/>
      <dgm:spPr/>
      <dgm:t>
        <a:bodyPr/>
        <a:lstStyle/>
        <a:p>
          <a:endParaRPr lang="en-US"/>
        </a:p>
      </dgm:t>
    </dgm:pt>
    <dgm:pt modelId="{84BBDC21-C231-4F8B-A3B3-C57BD01EA2FA}">
      <dgm:prSet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action plan based on inventory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9F00E29-485F-4CCC-A6D2-FABB04872382}" type="parTrans" cxnId="{1CE3CC4A-43DA-40DB-A0FF-49629B7C8ABB}">
      <dgm:prSet/>
      <dgm:spPr/>
      <dgm:t>
        <a:bodyPr/>
        <a:lstStyle/>
        <a:p>
          <a:endParaRPr lang="en-US"/>
        </a:p>
      </dgm:t>
    </dgm:pt>
    <dgm:pt modelId="{05ED4E1F-80A3-4A1E-9C7D-001568741667}" type="sibTrans" cxnId="{1CE3CC4A-43DA-40DB-A0FF-49629B7C8ABB}">
      <dgm:prSet/>
      <dgm:spPr/>
      <dgm:t>
        <a:bodyPr/>
        <a:lstStyle/>
        <a:p>
          <a:endParaRPr lang="en-US"/>
        </a:p>
      </dgm:t>
    </dgm:pt>
    <dgm:pt modelId="{7B04982D-6A15-4912-A4C7-FCA4B3537F9D}">
      <dgm:prSet custT="1"/>
      <dgm:spPr/>
      <dgm:t>
        <a:bodyPr/>
        <a:lstStyle/>
        <a:p>
          <a:r>
            <a:rPr lang="en-US" sz="14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Facilitate training</a:t>
          </a:r>
          <a:endParaRPr lang="en-US" sz="1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EEB76C-4529-41E3-ACC3-80E3EA3995EF}" type="parTrans" cxnId="{04722D82-2955-4114-B651-17717129604F}">
      <dgm:prSet/>
      <dgm:spPr/>
      <dgm:t>
        <a:bodyPr/>
        <a:lstStyle/>
        <a:p>
          <a:endParaRPr lang="en-US"/>
        </a:p>
      </dgm:t>
    </dgm:pt>
    <dgm:pt modelId="{C3185A8F-0DCC-4397-B865-074FCC84BF96}" type="sibTrans" cxnId="{04722D82-2955-4114-B651-17717129604F}">
      <dgm:prSet/>
      <dgm:spPr/>
      <dgm:t>
        <a:bodyPr/>
        <a:lstStyle/>
        <a:p>
          <a:endParaRPr lang="en-US"/>
        </a:p>
      </dgm:t>
    </dgm:pt>
    <dgm:pt modelId="{9BB6957A-BA9D-48BD-AF38-D0673CB82D3A}" type="pres">
      <dgm:prSet presAssocID="{FEA601F4-CEE6-4317-B9A0-E4ED0B6F3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0D0C8-DED3-4C14-82A2-698EED58E20A}" type="pres">
      <dgm:prSet presAssocID="{224FE319-1E75-44A9-A0D0-68E3170CE498}" presName="parTxOnly" presStyleLbl="node1" presStyleIdx="0" presStyleCnt="6" custScaleX="244847" custScaleY="283649" custLinFactY="-100000" custLinFactNeighborX="99289" custLinFactNeighborY="-123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2F67A-D4B5-4C06-9E68-C55BF528E102}" type="pres">
      <dgm:prSet presAssocID="{A1473965-9FEE-4048-B154-29327FF8C0BC}" presName="parTxOnlySpace" presStyleCnt="0"/>
      <dgm:spPr/>
    </dgm:pt>
    <dgm:pt modelId="{BD5E8226-C879-44D6-ACD6-8AD4C81DF0A2}" type="pres">
      <dgm:prSet presAssocID="{FF7D6E5C-3CEF-45EC-86B2-B735243E3EC7}" presName="parTxOnly" presStyleLbl="node1" presStyleIdx="1" presStyleCnt="6" custScaleX="289777" custScaleY="269902" custLinFactY="-100000" custLinFactNeighborX="-12195" custLinFactNeighborY="-106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C516F-7E0C-4429-9B16-53A59A20B232}" type="pres">
      <dgm:prSet presAssocID="{42992626-6188-46AD-8FB9-937D9B7E8CE1}" presName="parTxOnlySpace" presStyleCnt="0"/>
      <dgm:spPr/>
    </dgm:pt>
    <dgm:pt modelId="{D5D6A090-6747-4C79-B36A-2D711AD6F85B}" type="pres">
      <dgm:prSet presAssocID="{5162A2B3-211C-40A6-BF39-3E9377649C66}" presName="parTxOnly" presStyleLbl="node1" presStyleIdx="2" presStyleCnt="6" custScaleX="305542" custScaleY="314084" custLinFactY="-98154" custLinFactNeighborX="-756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7874C-5105-471F-B08F-2C8FDB2D5F4C}" type="pres">
      <dgm:prSet presAssocID="{F6E512AF-9EC4-4A60-B8A7-2EEBD220B0A3}" presName="parTxOnlySpace" presStyleCnt="0"/>
      <dgm:spPr/>
    </dgm:pt>
    <dgm:pt modelId="{284F9641-6B03-4F2E-9F38-EBACF0742630}" type="pres">
      <dgm:prSet presAssocID="{A7EAC01D-0FAB-4065-8F5F-E1CF1442FBE3}" presName="parTxOnly" presStyleLbl="node1" presStyleIdx="3" presStyleCnt="6" custScaleX="396497" custScaleY="324184" custLinFactX="-13485" custLinFactY="-100000" custLinFactNeighborX="-100000" custLinFactNeighborY="-102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D7841-E1AD-49D1-9B26-C04DBCA9C930}" type="pres">
      <dgm:prSet presAssocID="{A75DCB28-E4A8-44E7-BF79-D3CD5EA70A60}" presName="parTxOnlySpace" presStyleCnt="0"/>
      <dgm:spPr/>
    </dgm:pt>
    <dgm:pt modelId="{F594281E-6209-4C0A-9FBA-FC90B719AAFE}" type="pres">
      <dgm:prSet presAssocID="{84BBDC21-C231-4F8B-A3B3-C57BD01EA2FA}" presName="parTxOnly" presStyleLbl="node1" presStyleIdx="4" presStyleCnt="6" custScaleX="370694" custScaleY="308505" custLinFactX="-28532" custLinFactY="-100000" custLinFactNeighborX="-100000" custLinFactNeighborY="-110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347D-088D-46D5-AD2A-2E7AF2BE3882}" type="pres">
      <dgm:prSet presAssocID="{05ED4E1F-80A3-4A1E-9C7D-001568741667}" presName="parTxOnlySpace" presStyleCnt="0"/>
      <dgm:spPr/>
    </dgm:pt>
    <dgm:pt modelId="{8B6D708E-2750-432D-81CA-1C0F2E6BCF75}" type="pres">
      <dgm:prSet presAssocID="{7B04982D-6A15-4912-A4C7-FCA4B3537F9D}" presName="parTxOnly" presStyleLbl="node1" presStyleIdx="5" presStyleCnt="6" custScaleX="321456" custScaleY="293298" custLinFactX="-34149" custLinFactY="-100000" custLinFactNeighborX="-100000" custLinFactNeighborY="-108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22D82-2955-4114-B651-17717129604F}" srcId="{FEA601F4-CEE6-4317-B9A0-E4ED0B6F3AD7}" destId="{7B04982D-6A15-4912-A4C7-FCA4B3537F9D}" srcOrd="5" destOrd="0" parTransId="{BEEEB76C-4529-41E3-ACC3-80E3EA3995EF}" sibTransId="{C3185A8F-0DCC-4397-B865-074FCC84BF96}"/>
    <dgm:cxn modelId="{DE8AF972-93DA-4672-A98F-7B7A6086D827}" type="presOf" srcId="{FF7D6E5C-3CEF-45EC-86B2-B735243E3EC7}" destId="{BD5E8226-C879-44D6-ACD6-8AD4C81DF0A2}" srcOrd="0" destOrd="0" presId="urn:microsoft.com/office/officeart/2005/8/layout/chevron1"/>
    <dgm:cxn modelId="{F783181C-3622-49C4-8E85-CF11B163B0E1}" type="presOf" srcId="{FEA601F4-CEE6-4317-B9A0-E4ED0B6F3AD7}" destId="{9BB6957A-BA9D-48BD-AF38-D0673CB82D3A}" srcOrd="0" destOrd="0" presId="urn:microsoft.com/office/officeart/2005/8/layout/chevron1"/>
    <dgm:cxn modelId="{635C9701-1CB4-44FE-8E0F-4C1539CB9287}" srcId="{FEA601F4-CEE6-4317-B9A0-E4ED0B6F3AD7}" destId="{FF7D6E5C-3CEF-45EC-86B2-B735243E3EC7}" srcOrd="1" destOrd="0" parTransId="{E62E2016-C332-484F-8CEF-4F294FAFDC92}" sibTransId="{42992626-6188-46AD-8FB9-937D9B7E8CE1}"/>
    <dgm:cxn modelId="{E3C6CBC1-8420-4601-852A-CF690B52CFBD}" type="presOf" srcId="{84BBDC21-C231-4F8B-A3B3-C57BD01EA2FA}" destId="{F594281E-6209-4C0A-9FBA-FC90B719AAFE}" srcOrd="0" destOrd="0" presId="urn:microsoft.com/office/officeart/2005/8/layout/chevron1"/>
    <dgm:cxn modelId="{1CE3CC4A-43DA-40DB-A0FF-49629B7C8ABB}" srcId="{FEA601F4-CEE6-4317-B9A0-E4ED0B6F3AD7}" destId="{84BBDC21-C231-4F8B-A3B3-C57BD01EA2FA}" srcOrd="4" destOrd="0" parTransId="{A9F00E29-485F-4CCC-A6D2-FABB04872382}" sibTransId="{05ED4E1F-80A3-4A1E-9C7D-001568741667}"/>
    <dgm:cxn modelId="{FC6F9D94-FBF6-4774-BAF2-0754C80A7C9E}" type="presOf" srcId="{224FE319-1E75-44A9-A0D0-68E3170CE498}" destId="{E420D0C8-DED3-4C14-82A2-698EED58E20A}" srcOrd="0" destOrd="0" presId="urn:microsoft.com/office/officeart/2005/8/layout/chevron1"/>
    <dgm:cxn modelId="{497EF1A5-74CC-475D-B756-DC215F996B71}" type="presOf" srcId="{7B04982D-6A15-4912-A4C7-FCA4B3537F9D}" destId="{8B6D708E-2750-432D-81CA-1C0F2E6BCF75}" srcOrd="0" destOrd="0" presId="urn:microsoft.com/office/officeart/2005/8/layout/chevron1"/>
    <dgm:cxn modelId="{067A9DB6-9459-4F7B-9BCE-BB57A34BD776}" srcId="{FEA601F4-CEE6-4317-B9A0-E4ED0B6F3AD7}" destId="{224FE319-1E75-44A9-A0D0-68E3170CE498}" srcOrd="0" destOrd="0" parTransId="{7C589253-1A5F-4BBB-BB4D-4EAF417F29C1}" sibTransId="{A1473965-9FEE-4048-B154-29327FF8C0BC}"/>
    <dgm:cxn modelId="{2EDD8755-260A-4040-9568-B4111736E6D4}" type="presOf" srcId="{5162A2B3-211C-40A6-BF39-3E9377649C66}" destId="{D5D6A090-6747-4C79-B36A-2D711AD6F85B}" srcOrd="0" destOrd="0" presId="urn:microsoft.com/office/officeart/2005/8/layout/chevron1"/>
    <dgm:cxn modelId="{FC412B64-1ADC-41BE-B1F6-98AD7B2CEEE2}" type="presOf" srcId="{A7EAC01D-0FAB-4065-8F5F-E1CF1442FBE3}" destId="{284F9641-6B03-4F2E-9F38-EBACF0742630}" srcOrd="0" destOrd="0" presId="urn:microsoft.com/office/officeart/2005/8/layout/chevron1"/>
    <dgm:cxn modelId="{29D6266F-26FE-4627-9959-A30144966C13}" srcId="{FEA601F4-CEE6-4317-B9A0-E4ED0B6F3AD7}" destId="{A7EAC01D-0FAB-4065-8F5F-E1CF1442FBE3}" srcOrd="3" destOrd="0" parTransId="{75FF6F50-DE0A-4213-8E52-799A861D0DFA}" sibTransId="{A75DCB28-E4A8-44E7-BF79-D3CD5EA70A60}"/>
    <dgm:cxn modelId="{D844FCC8-E044-47D5-837E-EEC170F571A8}" srcId="{FEA601F4-CEE6-4317-B9A0-E4ED0B6F3AD7}" destId="{5162A2B3-211C-40A6-BF39-3E9377649C66}" srcOrd="2" destOrd="0" parTransId="{0B4C3AEF-E9FB-4BE2-B3FC-65AD712B20AC}" sibTransId="{F6E512AF-9EC4-4A60-B8A7-2EEBD220B0A3}"/>
    <dgm:cxn modelId="{846699C5-E344-4011-A8BA-37E1603BE8DC}" type="presParOf" srcId="{9BB6957A-BA9D-48BD-AF38-D0673CB82D3A}" destId="{E420D0C8-DED3-4C14-82A2-698EED58E20A}" srcOrd="0" destOrd="0" presId="urn:microsoft.com/office/officeart/2005/8/layout/chevron1"/>
    <dgm:cxn modelId="{1FFE6E42-F731-44D5-8638-317CC56BCA47}" type="presParOf" srcId="{9BB6957A-BA9D-48BD-AF38-D0673CB82D3A}" destId="{39B2F67A-D4B5-4C06-9E68-C55BF528E102}" srcOrd="1" destOrd="0" presId="urn:microsoft.com/office/officeart/2005/8/layout/chevron1"/>
    <dgm:cxn modelId="{65FBC02D-A446-4F7E-B61A-A1E32CB8E5EB}" type="presParOf" srcId="{9BB6957A-BA9D-48BD-AF38-D0673CB82D3A}" destId="{BD5E8226-C879-44D6-ACD6-8AD4C81DF0A2}" srcOrd="2" destOrd="0" presId="urn:microsoft.com/office/officeart/2005/8/layout/chevron1"/>
    <dgm:cxn modelId="{13EEE875-714D-4008-A7E3-DE192BD6F856}" type="presParOf" srcId="{9BB6957A-BA9D-48BD-AF38-D0673CB82D3A}" destId="{BE2C516F-7E0C-4429-9B16-53A59A20B232}" srcOrd="3" destOrd="0" presId="urn:microsoft.com/office/officeart/2005/8/layout/chevron1"/>
    <dgm:cxn modelId="{63D5DD1C-BC56-41D6-AAC9-5709D7D3238B}" type="presParOf" srcId="{9BB6957A-BA9D-48BD-AF38-D0673CB82D3A}" destId="{D5D6A090-6747-4C79-B36A-2D711AD6F85B}" srcOrd="4" destOrd="0" presId="urn:microsoft.com/office/officeart/2005/8/layout/chevron1"/>
    <dgm:cxn modelId="{307658F5-6B24-435D-BAF2-6418AA7D710F}" type="presParOf" srcId="{9BB6957A-BA9D-48BD-AF38-D0673CB82D3A}" destId="{0577874C-5105-471F-B08F-2C8FDB2D5F4C}" srcOrd="5" destOrd="0" presId="urn:microsoft.com/office/officeart/2005/8/layout/chevron1"/>
    <dgm:cxn modelId="{5BDC7A3D-34AF-4E36-823C-AC87C61D95D6}" type="presParOf" srcId="{9BB6957A-BA9D-48BD-AF38-D0673CB82D3A}" destId="{284F9641-6B03-4F2E-9F38-EBACF0742630}" srcOrd="6" destOrd="0" presId="urn:microsoft.com/office/officeart/2005/8/layout/chevron1"/>
    <dgm:cxn modelId="{53AA8D35-7D6D-494E-B999-E46A54B443B4}" type="presParOf" srcId="{9BB6957A-BA9D-48BD-AF38-D0673CB82D3A}" destId="{D9ED7841-E1AD-49D1-9B26-C04DBCA9C930}" srcOrd="7" destOrd="0" presId="urn:microsoft.com/office/officeart/2005/8/layout/chevron1"/>
    <dgm:cxn modelId="{F30741E0-1699-48B2-BA4C-A008DF42C67A}" type="presParOf" srcId="{9BB6957A-BA9D-48BD-AF38-D0673CB82D3A}" destId="{F594281E-6209-4C0A-9FBA-FC90B719AAFE}" srcOrd="8" destOrd="0" presId="urn:microsoft.com/office/officeart/2005/8/layout/chevron1"/>
    <dgm:cxn modelId="{A7C6B98E-48B0-41E0-8F88-D893B8FEA9FF}" type="presParOf" srcId="{9BB6957A-BA9D-48BD-AF38-D0673CB82D3A}" destId="{4302347D-088D-46D5-AD2A-2E7AF2BE3882}" srcOrd="9" destOrd="0" presId="urn:microsoft.com/office/officeart/2005/8/layout/chevron1"/>
    <dgm:cxn modelId="{C3497FE3-E0D1-46F6-BD4E-0541474238F4}" type="presParOf" srcId="{9BB6957A-BA9D-48BD-AF38-D0673CB82D3A}" destId="{8B6D708E-2750-432D-81CA-1C0F2E6BCF7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0D0C8-DED3-4C14-82A2-698EED58E20A}">
      <dsp:nvSpPr>
        <dsp:cNvPr id="0" name=""/>
        <dsp:cNvSpPr/>
      </dsp:nvSpPr>
      <dsp:spPr>
        <a:xfrm>
          <a:off x="44890" y="1171507"/>
          <a:ext cx="1102222" cy="5107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Towns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00269" y="1171507"/>
        <a:ext cx="591464" cy="510758"/>
      </dsp:txXfrm>
    </dsp:sp>
    <dsp:sp modelId="{BD5E8226-C879-44D6-ACD6-8AD4C81DF0A2}">
      <dsp:nvSpPr>
        <dsp:cNvPr id="0" name=""/>
        <dsp:cNvSpPr/>
      </dsp:nvSpPr>
      <dsp:spPr>
        <a:xfrm>
          <a:off x="1051909" y="1213555"/>
          <a:ext cx="1304482" cy="4860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MOU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94911" y="1213555"/>
        <a:ext cx="818478" cy="486004"/>
      </dsp:txXfrm>
    </dsp:sp>
    <dsp:sp modelId="{D5D6A090-6747-4C79-B36A-2D711AD6F85B}">
      <dsp:nvSpPr>
        <dsp:cNvPr id="0" name=""/>
        <dsp:cNvSpPr/>
      </dsp:nvSpPr>
      <dsp:spPr>
        <a:xfrm>
          <a:off x="2282801" y="1189208"/>
          <a:ext cx="1375451" cy="56556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Conduct Public Tree Inventory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565582" y="1189208"/>
        <a:ext cx="809889" cy="565562"/>
      </dsp:txXfrm>
    </dsp:sp>
    <dsp:sp modelId="{284F9641-6B03-4F2E-9F38-EBACF0742630}">
      <dsp:nvSpPr>
        <dsp:cNvPr id="0" name=""/>
        <dsp:cNvSpPr/>
      </dsp:nvSpPr>
      <dsp:spPr>
        <a:xfrm>
          <a:off x="3541578" y="1171506"/>
          <a:ext cx="1784902" cy="5837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Analyze data, provide report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33452" y="1171506"/>
        <a:ext cx="1201154" cy="583748"/>
      </dsp:txXfrm>
    </dsp:sp>
    <dsp:sp modelId="{F594281E-6209-4C0A-9FBA-FC90B719AAFE}">
      <dsp:nvSpPr>
        <dsp:cNvPr id="0" name=""/>
        <dsp:cNvSpPr/>
      </dsp:nvSpPr>
      <dsp:spPr>
        <a:xfrm>
          <a:off x="5213727" y="1171507"/>
          <a:ext cx="1668745" cy="55551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action plan based on inventory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491485" y="1171507"/>
        <a:ext cx="1113229" cy="555516"/>
      </dsp:txXfrm>
    </dsp:sp>
    <dsp:sp modelId="{8B6D708E-2750-432D-81CA-1C0F2E6BCF75}">
      <dsp:nvSpPr>
        <dsp:cNvPr id="0" name=""/>
        <dsp:cNvSpPr/>
      </dsp:nvSpPr>
      <dsp:spPr>
        <a:xfrm>
          <a:off x="6812169" y="1189210"/>
          <a:ext cx="1447091" cy="5281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Facilitate training</a:t>
          </a:r>
          <a:endParaRPr lang="en-US" sz="1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76236" y="1189210"/>
        <a:ext cx="918958" cy="528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6681E621-C98B-4CF2-8323-7746B5CC812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B08E6B09-0435-41E0-B35E-D4FA2CFA0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7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9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9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0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C7E51-356E-48D9-9F5D-45D49E919546}" type="slidenum">
              <a:rPr lang="en-US"/>
              <a:pPr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68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5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2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7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4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9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7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0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4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6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E6B09-0435-41E0-B35E-D4FA2CFA0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3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7242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01633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46024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" y="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7" y="175260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505200"/>
            <a:ext cx="2312194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312194" y="3505200"/>
            <a:ext cx="2259806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572002" y="3429000"/>
            <a:ext cx="223004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43027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96594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0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47011" y="1589088"/>
            <a:ext cx="4139803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381739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708063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708063" y="29718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82315" y="3936704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37878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895171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252464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09757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967050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324343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3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2876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28085" y="2218074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88885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31467" y="4572965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52397" y="4288247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43027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96594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4" y="0"/>
            <a:ext cx="253603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71846" y="0"/>
            <a:ext cx="457216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535876" y="3429000"/>
            <a:ext cx="477667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7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57239" y="1752627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78579" y="1752627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91198" y="1752626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0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7226" y="1714527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1725" y="1714527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1723" y="3953526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6671" y="3953526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g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05162" y="4327552"/>
            <a:ext cx="4776788" cy="1844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3" y="2544961"/>
            <a:ext cx="6363587" cy="212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48362" y="0"/>
            <a:ext cx="203358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0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ortfoli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" y="27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288395" y="27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13" y="27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5632" y="27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71513" y="3019452"/>
            <a:ext cx="3312319" cy="3152775"/>
          </a:xfrm>
          <a:prstGeom prst="roundRect">
            <a:avLst>
              <a:gd name="adj" fmla="val 115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5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3" y="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" y="175260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505200"/>
            <a:ext cx="2312194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312194" y="3505200"/>
            <a:ext cx="2259806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572002" y="3429000"/>
            <a:ext cx="223004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8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7238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01629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46020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roduc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25146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2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5416" y="2893794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04288" y="1750009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2587" y="4950092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55027" y="3436207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6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g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7469" y="3599267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69369" y="1803665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7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47004" y="1589088"/>
            <a:ext cx="4139803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7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40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381739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708063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708063" y="29718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82315" y="3936704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4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37878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895171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252464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09757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967050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324343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9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2876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28085" y="2218074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88885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31467" y="4572965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52397" y="4288247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05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43027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96594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7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53603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71839" y="0"/>
            <a:ext cx="457216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535869" y="3429000"/>
            <a:ext cx="477667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57232" y="1752613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78572" y="1752613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91191" y="1752612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7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7226" y="1714513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1725" y="1714513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1723" y="3953512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6671" y="3953512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7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g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05162" y="4327538"/>
            <a:ext cx="4776788" cy="1844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" y="2544961"/>
            <a:ext cx="6363587" cy="212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48362" y="0"/>
            <a:ext cx="203358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2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ortfoli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" y="13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288388" y="13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6" y="13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5625" y="13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71506" y="3019438"/>
            <a:ext cx="3312319" cy="3152775"/>
          </a:xfrm>
          <a:prstGeom prst="roundRect">
            <a:avLst>
              <a:gd name="adj" fmla="val 115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7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" y="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" y="175260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505200"/>
            <a:ext cx="2312194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312194" y="3505200"/>
            <a:ext cx="2259806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572002" y="3429000"/>
            <a:ext cx="223004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3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7231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01622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46013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roduc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25146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4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5416" y="2893794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04288" y="1750009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2587" y="4950092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55027" y="3436207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5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g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7469" y="3599267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69369" y="1803665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4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3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8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46998" y="1589088"/>
            <a:ext cx="4139803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97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7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381737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708061" y="1206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708061" y="29718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82315" y="3936704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37878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895171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252464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09757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967050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324343" y="2098879"/>
            <a:ext cx="1289304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2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2876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28085" y="2218074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88885" y="1982048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31467" y="4572965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52397" y="4288247"/>
            <a:ext cx="932688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4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43025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96593" y="1714500"/>
            <a:ext cx="1285875" cy="1714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23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3603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71833" y="0"/>
            <a:ext cx="457216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535863" y="3429000"/>
            <a:ext cx="477667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03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57226" y="1752601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78566" y="1752601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91185" y="1752600"/>
            <a:ext cx="2603897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9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7226" y="1714501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1724" y="1714501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1723" y="3953500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6671" y="3953500"/>
            <a:ext cx="1288256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2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g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05162" y="4327526"/>
            <a:ext cx="4776788" cy="1844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2544957"/>
            <a:ext cx="6363587" cy="212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48362" y="0"/>
            <a:ext cx="203358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4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ortfoli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288382" y="1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1"/>
            <a:ext cx="2283619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5619" y="1"/>
            <a:ext cx="2288381" cy="2530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71500" y="3019426"/>
            <a:ext cx="3312319" cy="3152775"/>
          </a:xfrm>
          <a:prstGeom prst="roundRect">
            <a:avLst>
              <a:gd name="adj" fmla="val 115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2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752600"/>
            <a:ext cx="1826419" cy="1752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505200"/>
            <a:ext cx="2312194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312194" y="3505200"/>
            <a:ext cx="2259806" cy="335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572000" y="3429000"/>
            <a:ext cx="223004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5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7225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01616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46007" y="1752600"/>
            <a:ext cx="2340769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3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roduc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25146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0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5416" y="2893794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04288" y="1750009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2587" y="4950092"/>
            <a:ext cx="85725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55027" y="3436207"/>
            <a:ext cx="1330452" cy="17739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0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g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7469" y="3599267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69369" y="1803665"/>
            <a:ext cx="1412748" cy="1627632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014A-648D-4115-ADFA-C0D97663C0D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4CB7-9F3B-4608-84F7-09C26639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6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2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:\ucf\Photos\Communities_ events, projects, places\Barre\Lisa Wright and Justin_ Barre City Public Tree Inventory_ October 2015_ c. Eli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86"/>
            <a:ext cx="9144000" cy="40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25863" y="3642913"/>
            <a:ext cx="6705600" cy="1233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3837297"/>
            <a:ext cx="608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15,001 Trees and Counting</a:t>
            </a:r>
            <a:endParaRPr lang="en-US" sz="44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20" y="5715000"/>
            <a:ext cx="401131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Elise Schadler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Assistance Coordinator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Vermont Urban &amp; Community Forestry Program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Vermont Monitoring Cooperative Annual Meeting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2</a:t>
            </a:r>
            <a:r>
              <a:rPr 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90800" y="3193639"/>
            <a:ext cx="2315910" cy="1356891"/>
            <a:chOff x="2590800" y="3193639"/>
            <a:chExt cx="2315910" cy="1356891"/>
          </a:xfrm>
        </p:grpSpPr>
        <p:sp>
          <p:nvSpPr>
            <p:cNvPr id="17" name="Multiply 16"/>
            <p:cNvSpPr/>
            <p:nvPr/>
          </p:nvSpPr>
          <p:spPr>
            <a:xfrm>
              <a:off x="3048000" y="3864730"/>
              <a:ext cx="1070670" cy="685800"/>
            </a:xfrm>
            <a:prstGeom prst="mathMultiply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3193639"/>
              <a:ext cx="23159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16,673</a:t>
              </a:r>
              <a:endParaRPr lang="en-US" sz="5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4969" y="1155848"/>
            <a:ext cx="342900" cy="18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3314" name="Picture 2" descr="S:\ucf\Administration\Logos\Extension\UVMEXT_horizont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7" y="6338094"/>
            <a:ext cx="2743197" cy="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:\ucf\Administration\Logos\Forests, Parks, &amp; Rec\Forest_Parks__Recre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755" y="5641181"/>
            <a:ext cx="1524000" cy="12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3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5588" y="313277"/>
            <a:ext cx="3192425" cy="3107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868" y="313277"/>
            <a:ext cx="3192425" cy="3107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188" y="3505200"/>
            <a:ext cx="3192425" cy="3107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1" y="609600"/>
            <a:ext cx="289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Inventory V.1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Juno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 (from hell)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Dataplus</a:t>
            </a: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one computer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and volunteers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2" descr="http://3.bp.blogspot.com/-XY1pQ0lw5Mk/T-JQj6bq96I/AAAAAAAABBU/KpkX5obK_mc/s1600/computer+meme+gu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888" y="3505200"/>
            <a:ext cx="3166405" cy="3107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91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ebmapsolutions.com/assets/blog/collect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97002"/>
            <a:ext cx="5032538" cy="32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esrivn.com/Pictures/Tintuc_NhomTin/I20140915153702arcgis-for-desktop-tips-and-shortcuts-1-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97002"/>
            <a:ext cx="3743944" cy="4636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a2.mzstatic.com/eu/r30/Purple69/v4/88/72/f9/8872f960-529e-3241-0708-96302244a6e2/icon175x17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130" y="3505200"/>
            <a:ext cx="1124548" cy="11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0753" y="3526436"/>
            <a:ext cx="487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ArcGis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Collector: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http://doc.arcgis.com/en/collector/</a:t>
            </a:r>
          </a:p>
        </p:txBody>
      </p:sp>
      <p:pic>
        <p:nvPicPr>
          <p:cNvPr id="41992" name="Picture 8" descr="http://maps.vermont.gov/anr/SilverlightViewer_2_5/ClientBin/Resources/Images/splashTit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2301"/>
            <a:ext cx="1714500" cy="1828800"/>
          </a:xfrm>
          <a:prstGeom prst="rect">
            <a:avLst/>
          </a:prstGeom>
          <a:noFill/>
        </p:spPr>
      </p:pic>
      <p:sp>
        <p:nvSpPr>
          <p:cNvPr id="3" name="AutoShape 12" descr="Image result for agency of natural resource atlas v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7547" y="5257800"/>
            <a:ext cx="483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VT Agency of Natural Resources Atlas tool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http://anr.vermont.gov/maps/nr-atlas</a:t>
            </a:r>
          </a:p>
        </p:txBody>
      </p:sp>
    </p:spTree>
    <p:extLst>
      <p:ext uri="{BB962C8B-B14F-4D97-AF65-F5344CB8AC3E}">
        <p14:creationId xmlns:p14="http://schemas.microsoft.com/office/powerpoint/2010/main" val="25114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cschadl.CAMPUS\Desktop\UCF\Inventory and UTC Assessment\Inventory Training and Guides\Inventory screen shots for ppt and guide\IMG_00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05400" cy="680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-30871"/>
            <a:ext cx="51816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19600" y="304800"/>
            <a:ext cx="3333750" cy="5486400"/>
          </a:xfrm>
          <a:prstGeom prst="ellipse">
            <a:avLst/>
          </a:prstGeom>
          <a:solidFill>
            <a:schemeClr val="bg1">
              <a:alpha val="8000"/>
            </a:scheme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67044"/>
            <a:ext cx="4345159" cy="5888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615" y="667043"/>
            <a:ext cx="4487594" cy="59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681"/>
            <a:ext cx="9144000" cy="3924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1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814"/>
            <a:ext cx="9144000" cy="4320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14868"/>
            <a:ext cx="3429000" cy="3352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S:\ucf\Photos and Powerpoints\Communities_ events, projects, places\Shelburne\Shelburne _ LANDS_ public tree inventory _ 2014_ c. Elise  (1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200400" cy="340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8989" y="304800"/>
            <a:ext cx="2817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Inventory V.2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ANR GIS team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Collector; iPads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spreadsheets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Students, AmeriCorps, volunteers, State Lands Foresters</a:t>
            </a:r>
          </a:p>
        </p:txBody>
      </p:sp>
      <p:pic>
        <p:nvPicPr>
          <p:cNvPr id="14" name="Picture 2" descr="S:\ucf\Photos and Powerpoints\Communities_ events, projects, places\Swanton\Swanton _ public tree inventory planning _ 2014 _ c. Elise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868"/>
            <a:ext cx="3200400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ucf\Photos and Powerpoints\Communities_ events, projects, places\Hinesburg\Marie Ambusk 2_Hinesburg Public Tree Inventory_ July 2015_ c. Elis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3445727" cy="3402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572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1392" y="201777"/>
            <a:ext cx="3266081" cy="33034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4229" y="219467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FontAwesome" pitchFamily="2" charset="0"/>
              </a:rPr>
              <a:t>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01777"/>
            <a:ext cx="3232805" cy="3303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08" y="3570844"/>
            <a:ext cx="3246165" cy="3303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81392" y="339652"/>
            <a:ext cx="32660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Inventory V. 3 and Beyond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iPads on loan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 responsible for recruiting data collectors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VT UCF training and data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570844"/>
            <a:ext cx="3232805" cy="3287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8868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ontpeli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9144000" cy="68486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04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Vermont Urban &amp; Community Forestry Program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(VT Forests, Parks, &amp; Recreation + UVM Extension)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362" name="Picture 2" descr="S:\ucf\Administration\Logos\VT UCF\plant-live-grow-tree-locku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710836" cy="22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0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:\ucf\Photos\Care of Urban Forest inventory reports_2016_c.Eli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0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65329"/>
              </p:ext>
            </p:extLst>
          </p:nvPr>
        </p:nvGraphicFramePr>
        <p:xfrm>
          <a:off x="152400" y="4"/>
          <a:ext cx="8839200" cy="678180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52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Street/Site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ROW Extent (feet)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Trees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Barre City Auditorium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Barre City Fire &amp; Police Department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Barre City Library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Church Street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Full road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Cottage Street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Full road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Currier Park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Elmwood Cemetery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Hope Cemetery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Jefferson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Full road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Maple Avenue/Rt. 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Full road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Merchant Street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302/Main (S) to intersection with Summer Street (N); ROW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 Main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6th Street (NW) to end/City Park (SE)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Prospect Street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Merchants Row (W) to end/intersection with Main (E);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Rotary Park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Seminary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302/Main Street to Summer Street (N);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 Main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start/Vermont City Park (N) to railroad crossing/45 S. Main Street (S);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St. Monica Cemetery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Summer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Full road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Vermont City Park (on Church Street)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 planted landscape trees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Washington Street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start/Vermont City Park (W) Mount Street (E); ROW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94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The following streets were either inventoried and had zero trees located within its public ROW, or were not inventoried due to time restraints and should be revisited in future inventories: Short Street, </a:t>
                      </a:r>
                      <a:r>
                        <a:rPr lang="en-US" sz="900" u="none" strike="noStrike" dirty="0" err="1">
                          <a:effectLst/>
                        </a:rPr>
                        <a:t>Bugbee</a:t>
                      </a:r>
                      <a:r>
                        <a:rPr lang="en-US" sz="900" u="none" strike="noStrike" dirty="0">
                          <a:effectLst/>
                        </a:rPr>
                        <a:t> Avenue, Gable Place, Granite Street, </a:t>
                      </a:r>
                      <a:r>
                        <a:rPr lang="en-US" sz="900" u="none" strike="noStrike" dirty="0" err="1">
                          <a:effectLst/>
                        </a:rPr>
                        <a:t>Enterprice</a:t>
                      </a:r>
                      <a:r>
                        <a:rPr lang="en-US" sz="900" u="none" strike="noStrike" dirty="0">
                          <a:effectLst/>
                        </a:rPr>
                        <a:t> Alley, Williams Lane, Metro Way, Merchants Row, Academy Street, Elm Street, Keith Avenue, Pearl Street, </a:t>
                      </a:r>
                      <a:r>
                        <a:rPr lang="en-US" sz="900" u="none" strike="noStrike" dirty="0" err="1">
                          <a:effectLst/>
                        </a:rPr>
                        <a:t>Buzzell</a:t>
                      </a:r>
                      <a:r>
                        <a:rPr lang="en-US" sz="900" u="none" strike="noStrike" dirty="0">
                          <a:effectLst/>
                        </a:rPr>
                        <a:t> Place, West Street, Campbell Place, </a:t>
                      </a:r>
                      <a:r>
                        <a:rPr lang="en-US" sz="900" u="none" strike="noStrike" dirty="0" err="1">
                          <a:effectLst/>
                        </a:rPr>
                        <a:t>Tomasi</a:t>
                      </a:r>
                      <a:r>
                        <a:rPr lang="en-US" sz="900" u="none" strike="noStrike" dirty="0">
                          <a:effectLst/>
                        </a:rPr>
                        <a:t> Street.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8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18437"/>
              </p:ext>
            </p:extLst>
          </p:nvPr>
        </p:nvGraphicFramePr>
        <p:xfrm>
          <a:off x="1219200" y="76201"/>
          <a:ext cx="6705601" cy="6781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Common Name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Scientific Name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Number of Trees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Percent of Total Population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Norway 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platanoides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Crabapple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Sugar 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saccharum 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Honeylocust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Gleditsia triacanthos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6.94%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Northern White Cedar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Thuja occidentalis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Northern red oak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Quercus rubra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Eastern White Pine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Pinus strobus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 ash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Fraxinus pennsylvanica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Norway spruce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Picea abies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2.86%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rubrum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2.45%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Japanese Zelkova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Zelkova serrata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2.45%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Pyrus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Serviceberry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Amelanchier arborea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 deciduous small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American elm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Ulmus americana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cedar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Thuja plicata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locust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Robinia pseudoacacia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Littleleaf linden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Tilia cordata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Cherry Plum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Prunus cerasifera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Conifer Evergreen Large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Conifer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Pinus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Blue spruce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Picea pungens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Cherry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Prunus serotina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Lilac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Syringa vulgaris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Douglas fir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Pseudotsuga menziesii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 deciduous large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Pin oak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Quercus palustris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Boxelder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negundo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Japanese tree lilac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Syringa reticulata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Hawthorn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Crataegus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American basswood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Tilia americana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 deciduous 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Broadleaf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ash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Fraxinus americana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Freeman 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sp. 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spruce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Picea glauca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Silver maple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Acer saccharinum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Pussy willow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Salix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European beech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Fagus sylvatica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Juniper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Juniperus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Butternut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Juglans cinerea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fir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Abies concolor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mulberry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Morus rubra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European hornbeam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Carpinus betulus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Beech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Fagus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Cottonwood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Aigeiros sp.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0.20%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15" marR="4815" marT="4815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28947"/>
              </p:ext>
            </p:extLst>
          </p:nvPr>
        </p:nvGraphicFramePr>
        <p:xfrm>
          <a:off x="18803" y="0"/>
          <a:ext cx="501039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5935"/>
              </p:ext>
            </p:extLst>
          </p:nvPr>
        </p:nvGraphicFramePr>
        <p:xfrm>
          <a:off x="4648200" y="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62055"/>
              </p:ext>
            </p:extLst>
          </p:nvPr>
        </p:nvGraphicFramePr>
        <p:xfrm>
          <a:off x="0" y="3657601"/>
          <a:ext cx="4876799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33416"/>
              </p:ext>
            </p:extLst>
          </p:nvPr>
        </p:nvGraphicFramePr>
        <p:xfrm>
          <a:off x="4897461" y="3581400"/>
          <a:ext cx="4343400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919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73526"/>
              </p:ext>
            </p:extLst>
          </p:nvPr>
        </p:nvGraphicFramePr>
        <p:xfrm>
          <a:off x="152400" y="152402"/>
          <a:ext cx="8839199" cy="66293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4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0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trees requiring consult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Null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crown dieback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bark split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woodpecker activity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root maintenance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stem girdling roots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mulch maintenace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ecschadl.CAMPUS\Desktop\UCF\Technical Support by Town\St. Albans\Final deliverables\GIS\all_tre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17" y="76200"/>
            <a:ext cx="2947207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cschadl.CAMPUS\Desktop\barreneedmoni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124" y="208303"/>
            <a:ext cx="2785539" cy="36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cschadl.CAMPUS\Desktop\UCF\Technical Support by Town\Milton\Final Deliverables\Maps\PDF Maps\vacan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331" y="152399"/>
            <a:ext cx="300566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cschadl.CAMPUS\Downloads\0001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947" y="4094502"/>
            <a:ext cx="3643892" cy="26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52399"/>
            <a:ext cx="5029200" cy="644189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7156" y="609600"/>
            <a:ext cx="8962207" cy="5438759"/>
            <a:chOff x="147156" y="609600"/>
            <a:chExt cx="8962207" cy="543875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6" y="609600"/>
              <a:ext cx="4514899" cy="5431832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609600"/>
              <a:ext cx="4461163" cy="543875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5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142" y="0"/>
            <a:ext cx="2745858" cy="3505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02181" y="3429000"/>
            <a:ext cx="2341821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08189" y="228600"/>
            <a:ext cx="2328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90+ municipal and 40 + citizen volunteers trained</a:t>
            </a:r>
            <a:endParaRPr lang="en-US" sz="32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2583" y="3518624"/>
            <a:ext cx="224443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planting, pruning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Establishing systemic tree inspection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tree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Trees and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Reallocating budgets for tree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value of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policy and trees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Picture 2" descr="S:\ucf\Photos and Powerpoints\Communities_ events, projects, places\Middlebury\Middlebury tech tree training 7_ Mark Duntemann_ 2015_ c. Elise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Picture 2" descr="S:\ucf\Photos and Powerpoints\Communities_ events, projects, places\Middlebury\Middlebury tech tree training 11_ Mark Duntemann_ 2015_ c. Elise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05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8600" y="304800"/>
            <a:ext cx="8721436" cy="617220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really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gave our Tree Committee a purpose and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direction…..”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7987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“…. we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trying to confront the challenges of the future and not really knowing how. We now have a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plan….”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“….You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launched a new level of activism for our Conservation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Commission….”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727" y="29718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“…the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 would not have been able to make progress within the community and town government structure without this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help…”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8036" y="441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“….Mark is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worth his weight in gold !  An expert on exactly what it is we, the Tree Advisory Board need to know to make educated decisions and choices in setting up an annual tree care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program…”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ucf\Photos\Communities_ events, projects, places\Burlington\Burlington Tree Photos\DSC_05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5791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Vermont Municipalities &amp; Public Tree Programs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Few staff,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(or no) budgets for trees,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tree programs often led by citizen tree champions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ucf\Photos and Powerpoints\Communities_ events, projects, places\Hinesburg\Matt Leonard, Gwen Kozlowski, Jared Maher _ Hinesburg Public Tree Inventory_ July 2015_ c. Eli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381000"/>
            <a:ext cx="49149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Inventory Analysis: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16,673 Trees in 27 Vermont Communities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0"/>
            <a:ext cx="2895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genera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375830"/>
              </p:ext>
            </p:extLst>
          </p:nvPr>
        </p:nvGraphicFramePr>
        <p:xfrm>
          <a:off x="304800" y="152400"/>
          <a:ext cx="83058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72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41901"/>
              </p:ext>
            </p:extLst>
          </p:nvPr>
        </p:nvGraphicFramePr>
        <p:xfrm>
          <a:off x="0" y="152400"/>
          <a:ext cx="8839200" cy="664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867400" y="152400"/>
            <a:ext cx="3429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112 species</a:t>
            </a:r>
          </a:p>
        </p:txBody>
      </p:sp>
    </p:spTree>
    <p:extLst>
      <p:ext uri="{BB962C8B-B14F-4D97-AF65-F5344CB8AC3E}">
        <p14:creationId xmlns:p14="http://schemas.microsoft.com/office/powerpoint/2010/main" val="2151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33543"/>
              </p:ext>
            </p:extLst>
          </p:nvPr>
        </p:nvGraphicFramePr>
        <p:xfrm>
          <a:off x="381000" y="228600"/>
          <a:ext cx="8153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5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00814"/>
              </p:ext>
            </p:extLst>
          </p:nvPr>
        </p:nvGraphicFramePr>
        <p:xfrm>
          <a:off x="152400" y="228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6019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" panose="020B0606030504020204"/>
              </a:rPr>
              <a:t>Diameter Distribution</a:t>
            </a:r>
            <a:endParaRPr 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95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182910"/>
              </p:ext>
            </p:extLst>
          </p:nvPr>
        </p:nvGraphicFramePr>
        <p:xfrm>
          <a:off x="304800" y="2286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6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Open Sans" panose="020B0606030504020204"/>
              </a:rPr>
              <a:t>i</a:t>
            </a:r>
            <a:r>
              <a:rPr lang="en-US" sz="2400" dirty="0" smtClean="0">
                <a:latin typeface="Open Sans" panose="020B0606030504020204"/>
              </a:rPr>
              <a:t>-Tree Streets Ecosystem Services Value</a:t>
            </a:r>
            <a:endParaRPr lang="en-US" sz="2400" dirty="0">
              <a:latin typeface="Open Sans" panose="020B060603050402020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79276"/>
              </p:ext>
            </p:extLst>
          </p:nvPr>
        </p:nvGraphicFramePr>
        <p:xfrm>
          <a:off x="76199" y="685803"/>
          <a:ext cx="8915397" cy="5939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4861">
                  <a:extLst>
                    <a:ext uri="{9D8B030D-6E8A-4147-A177-3AD203B41FA5}">
                      <a16:colId xmlns:a16="http://schemas.microsoft.com/office/drawing/2014/main" val="2381188022"/>
                    </a:ext>
                  </a:extLst>
                </a:gridCol>
                <a:gridCol w="2225615">
                  <a:extLst>
                    <a:ext uri="{9D8B030D-6E8A-4147-A177-3AD203B41FA5}">
                      <a16:colId xmlns:a16="http://schemas.microsoft.com/office/drawing/2014/main" val="377943876"/>
                    </a:ext>
                  </a:extLst>
                </a:gridCol>
                <a:gridCol w="805491">
                  <a:extLst>
                    <a:ext uri="{9D8B030D-6E8A-4147-A177-3AD203B41FA5}">
                      <a16:colId xmlns:a16="http://schemas.microsoft.com/office/drawing/2014/main" val="4026462719"/>
                    </a:ext>
                  </a:extLst>
                </a:gridCol>
                <a:gridCol w="766673">
                  <a:extLst>
                    <a:ext uri="{9D8B030D-6E8A-4147-A177-3AD203B41FA5}">
                      <a16:colId xmlns:a16="http://schemas.microsoft.com/office/drawing/2014/main" val="3268473298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853852909"/>
                    </a:ext>
                  </a:extLst>
                </a:gridCol>
                <a:gridCol w="611396">
                  <a:extLst>
                    <a:ext uri="{9D8B030D-6E8A-4147-A177-3AD203B41FA5}">
                      <a16:colId xmlns:a16="http://schemas.microsoft.com/office/drawing/2014/main" val="2973189357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28160666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900678059"/>
                    </a:ext>
                  </a:extLst>
                </a:gridCol>
                <a:gridCol w="931652">
                  <a:extLst>
                    <a:ext uri="{9D8B030D-6E8A-4147-A177-3AD203B41FA5}">
                      <a16:colId xmlns:a16="http://schemas.microsoft.com/office/drawing/2014/main" val="271486093"/>
                    </a:ext>
                  </a:extLst>
                </a:gridCol>
              </a:tblGrid>
              <a:tr h="337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Town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Number of Trees Input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Air Quality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Aethetics 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Energy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CO2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Stormwater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Total 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Total per tree annually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724359816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Colchester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3,668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27,507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20,439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505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4,835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62,170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94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266048099"/>
                  </a:ext>
                </a:extLst>
              </a:tr>
              <a:tr h="33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Essex Junction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489 (only done on initial inventory round, didn't do for expanded inventory)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2,893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7,947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12,051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331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3,826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27,048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55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953847508"/>
                  </a:ext>
                </a:extLst>
              </a:tr>
              <a:tr h="17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Winooski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n/a - haven't done iTree streets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78551216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Shelburne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$           4,001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12,056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21,489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467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5,458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43,471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60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860293648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Northfield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2,734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13,203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14,328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353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3,902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34,520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162880940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Swanton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5,384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21,358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26,008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691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7,773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61,214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136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902501458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Johnson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2,616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7,591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14,816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311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3,669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29,003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80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900111705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Vergennes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$           4,253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15,518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24,897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548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5,647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50,863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723905302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Middlebury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6,513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37,687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36,667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807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8,421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90,892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156573857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Bristol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5,062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20,631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29,507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631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6,782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62,613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98669465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Hinesburg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838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6,602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33,367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35,535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836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8,470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84,811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4071950274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Milton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8,822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38,127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50,784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1,107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12,710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111,552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4192625674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Rockingham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4,452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11,031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24,927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570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5,588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46,568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95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40769091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Springfield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8,893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18,502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49,160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1,193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12,442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90,191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621744127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Lyndonville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1,605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3,513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9,513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200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2,154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16,895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442287223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St. Albans City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1715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17,408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50,184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98,359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2,262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25,057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193,271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089768676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Brattleboro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3,641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11,413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20,460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476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5,264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41,254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412545891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Barre City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4,272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10,921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24,308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537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6,052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46,090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83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254768927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Newport City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1,860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6,211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10,466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219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2,437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21,205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79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224553762"/>
                  </a:ext>
                </a:extLst>
              </a:tr>
              <a:tr h="17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Montpelier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n/a - haven't done iTree streets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928673676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Plainfield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797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2,906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4,523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106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1,004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9,336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74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373262338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Waterbury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1,944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10,899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10,941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263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2,522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26,599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  91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663051676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Chester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1,036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4,463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5,800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133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1,364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12,796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69034271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Stowe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1,258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6,265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7,323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147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1,541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16,533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103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1402734430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Windsor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169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1,973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8,643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10,611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260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2,927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24,414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146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2237519880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Charlotte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2,670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18,070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15,578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323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3,196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39,838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           116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0832023"/>
                  </a:ext>
                </a:extLst>
              </a:tr>
              <a:tr h="17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Essex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n/a - haven't done iTree streets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000803789"/>
                  </a:ext>
                </a:extLst>
              </a:tr>
              <a:tr h="197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TOTAL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$      104,357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398,013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578,490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13,276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$        143,041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$    1,243,147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$             100.00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/>
                </a:tc>
                <a:extLst>
                  <a:ext uri="{0D108BD9-81ED-4DB2-BD59-A6C34878D82A}">
                    <a16:rowId xmlns:a16="http://schemas.microsoft.com/office/drawing/2014/main" val="333645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68061"/>
            <a:ext cx="7467600" cy="67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62000"/>
            <a:ext cx="3739613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77828"/>
            <a:ext cx="3739613" cy="2983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478" y="3881545"/>
            <a:ext cx="3973563" cy="2980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043" y="762000"/>
            <a:ext cx="3980997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228600"/>
            <a:ext cx="770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" panose="020B0606030504020204"/>
              </a:rPr>
              <a:t>Lessons &amp; Insights </a:t>
            </a:r>
            <a:endParaRPr 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92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2141"/>
            <a:ext cx="9144000" cy="4373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" panose="020B0606030504020204"/>
              </a:rPr>
              <a:t>vtcommunityforestry.org/resources/inventory-assessment/</a:t>
            </a:r>
            <a:r>
              <a:rPr lang="en-US" sz="2000" dirty="0" err="1" smtClean="0">
                <a:latin typeface="Open Sans" panose="020B0606030504020204"/>
              </a:rPr>
              <a:t>vt</a:t>
            </a:r>
            <a:r>
              <a:rPr lang="en-US" sz="2000" dirty="0" smtClean="0">
                <a:latin typeface="Open Sans" panose="020B0606030504020204"/>
              </a:rPr>
              <a:t>-tree-inventory</a:t>
            </a:r>
            <a:endParaRPr lang="en-US" sz="20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9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3133249" y="429414"/>
            <a:ext cx="287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Approach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952634"/>
            <a:ext cx="46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Historically, we’ve achieved our mission by focusing on citizen tree stewards and volunteerism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0550" y="381000"/>
            <a:ext cx="342900" cy="18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06221" y="3429003"/>
            <a:ext cx="1308379" cy="83819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500+ Participants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3429003"/>
            <a:ext cx="1524000" cy="8381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Thousands of Volunteer Hours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3429003"/>
            <a:ext cx="1524000" cy="83819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$1million +for Community Trees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205" y="4438956"/>
            <a:ext cx="17612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Citizen Training</a:t>
            </a:r>
          </a:p>
          <a:p>
            <a:pPr algn="ctr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Stewardship of the Urban Landscape Course and Forest Pest First Detectors Training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1402" y="4438956"/>
            <a:ext cx="1761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Fostering Citizen Action and Volunteerism</a:t>
            </a:r>
          </a:p>
          <a:p>
            <a:pPr algn="ctr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SOUL and FPFD participants to local opportunities.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5599" y="4438956"/>
            <a:ext cx="1761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Grants for Communities</a:t>
            </a:r>
          </a:p>
          <a:p>
            <a:pPr algn="ctr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grants program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800 grants allocated since 1991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51054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Next? </a:t>
            </a:r>
            <a:b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of the Urban Forest Project 2.0?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28600" y="2286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www.vtcommunityforestry.org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Elise.Schadler@uvm.edu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802.881.1256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36" y="429414"/>
            <a:ext cx="555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of the Urban Forest Project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616" y="924148"/>
            <a:ext cx="275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 Redesign Grant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USDA Forest Service funds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069" y="6452843"/>
            <a:ext cx="1463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www.websitename.com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5855" y="6422065"/>
            <a:ext cx="373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</a:t>
            </a:r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205" y="1752600"/>
            <a:ext cx="1259990" cy="16799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205" y="3592157"/>
            <a:ext cx="1259990" cy="16799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3623" y="4508475"/>
            <a:ext cx="1939739" cy="16799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23623" y="4717543"/>
            <a:ext cx="19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Inventory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In-house Technical Training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7756" y="1749014"/>
            <a:ext cx="1945758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7927" y="1745428"/>
            <a:ext cx="1259990" cy="16799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994" y="1807763"/>
            <a:ext cx="173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multi-year, three – pronged approach to support 20 priority communities 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4806" y="3592157"/>
            <a:ext cx="1259990" cy="16799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0913" y="1744663"/>
            <a:ext cx="1943100" cy="2590800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5138" y="3592513"/>
            <a:ext cx="2644775" cy="2595562"/>
          </a:xfrm>
        </p:spPr>
      </p:pic>
      <p:pic>
        <p:nvPicPr>
          <p:cNvPr id="14338" name="Picture 2" descr="S:\ucf\Administration\Logos\Federal\shield_textured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03" y="3822550"/>
            <a:ext cx="1079794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14006"/>
              </p:ext>
            </p:extLst>
          </p:nvPr>
        </p:nvGraphicFramePr>
        <p:xfrm>
          <a:off x="7834" y="76200"/>
          <a:ext cx="9059967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6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12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84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85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687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15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Community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Initial Contact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Community Lead Contact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Pre-Inventory Meetings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MOU signed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Roads and ROW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Inv.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Format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Inventory dates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Inventory complete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Inventory Report Complete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Number of Trees Inventoried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Number of Vacant Spots ID’d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Action Plan Lead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Action Plan Complete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Training Lead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Training Date and Time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Training Complete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Essex Junction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Nick Meyer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 and UCF Intern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July 2013, July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349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Mandy, Darby, Nick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Warren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Colchester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Tim Moran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Volunteer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August 2012 – March 2013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663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Shelburne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Ann Milovsoroff,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Gail H.-King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June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722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Swanton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Reg Beliveau Jr.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July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449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Amanda H.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Northfield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Ruth Ruttenberg,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Russ Barrett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July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303 + 1145 rural road ash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Gail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June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Winooski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Joe Shaw,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Peter Wernsdorfer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Intern; UVM students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2013, Winter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800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WinooskiNRCD – Sarah?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July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Johnson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Sue Lovering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Volunteers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September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Sue Lovering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Bristol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Randy Durand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562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Claire Tebbs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Vergennes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Mel Hawley,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Mike Winslow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518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Elise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Middlebury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Eric Blair, Leslie Kameny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LANDS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726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Middlebury Tree Committee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Montpelier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Geoff Beyer,  Mont. Tree Board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Montp. Parks, FPR, UCF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May – June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 PROCESS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Lyndon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Kaela Grey, Planning Dept.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244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41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Rockingham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Polly Thompson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489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Milton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Eric Wells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1050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535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June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Hinesburg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Marie and Paul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838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September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St. Albans City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Curtis Comfort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1205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May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Newport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Andy Cappello &amp; Jeff Fellinger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August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268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Springfield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Kelly Stettner, Tom Yennerell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861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Brattleboro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Dan Adams, Roz Blake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Summer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362 + 41 neighborhood ash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Brattleboro Tree Advisory Board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Barre City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Jeff Bergeron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UCF and FPR staff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Fall 2015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555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Andrea Urbano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Mark D.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October 2016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X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Process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9799907"/>
              </p:ext>
            </p:extLst>
          </p:nvPr>
        </p:nvGraphicFramePr>
        <p:xfrm>
          <a:off x="228600" y="3810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S:\ucf\Photos\Trees and Landscapes\Norway Maples _ Roosevelt Park in Burlington_ 2015_ c. Elis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68" y="3062711"/>
            <a:ext cx="9144000" cy="37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590800" y="1157868"/>
            <a:ext cx="2895600" cy="114300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4800600" cy="643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8780" y="2057400"/>
            <a:ext cx="3578552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Newport City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Swanton Village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St. Albans City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Johnson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Lyndonville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Milton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Colchester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Winooski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Essex Junction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Essex Town*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Stowe*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Waterbury*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Montpelier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Barre City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Plainfield*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Shelburne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Charlotte*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Hinesburg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Northfield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Vergennes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Middlebury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Bristol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Windsor*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Springfield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Chester*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Rockingham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Brattleboro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04800"/>
            <a:ext cx="3705313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Towns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7 additional public tree inventories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2800" cy="2514600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0"/>
            <a:ext cx="335105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ecschadl.CAMPUS\Desktop\UCF\Photos\Community Photos\Northfield\IMG_91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65" y="0"/>
            <a:ext cx="2947935" cy="35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17" y="2481841"/>
            <a:ext cx="2471715" cy="280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ucf\Photos and Powerpoints\Communities_ events, projects, places\St. Albans\Matt Leonard 2_ St. Albans Public Tree Inventory_ 2015_ c. Elis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199" y="2478279"/>
            <a:ext cx="3742866" cy="27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121" y="3505200"/>
            <a:ext cx="33168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9625"/>
            <a:ext cx="298450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668196"/>
            <a:ext cx="2931521" cy="21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76995&quot;&gt;&lt;/object&gt;&lt;object type=&quot;2&quot; unique_id=&quot;76996&quot;&gt;&lt;object type=&quot;3&quot; unique_id=&quot;76998&quot;&gt;&lt;property id=&quot;20148&quot; value=&quot;5&quot;/&gt;&lt;property id=&quot;20300&quot; value=&quot;Slide 2&quot;/&gt;&lt;property id=&quot;20307&quot; value=&quot;274&quot;/&gt;&lt;/object&gt;&lt;object type=&quot;3&quot; unique_id=&quot;76999&quot;&gt;&lt;property id=&quot;20148&quot; value=&quot;5&quot;/&gt;&lt;property id=&quot;20300&quot; value=&quot;Slide 3&quot;/&gt;&lt;property id=&quot;20307&quot; value=&quot;275&quot;/&gt;&lt;/object&gt;&lt;object type=&quot;3&quot; unique_id=&quot;77001&quot;&gt;&lt;property id=&quot;20148&quot; value=&quot;5&quot;/&gt;&lt;property id=&quot;20300&quot; value=&quot;Slide 9&quot;/&gt;&lt;property id=&quot;20307&quot; value=&quot;277&quot;/&gt;&lt;/object&gt;&lt;object type=&quot;3&quot; unique_id=&quot;77011&quot;&gt;&lt;property id=&quot;20148&quot; value=&quot;5&quot;/&gt;&lt;property id=&quot;20300&quot; value=&quot;Slide 14&quot;/&gt;&lt;property id=&quot;20307&quot; value=&quot;287&quot;/&gt;&lt;/object&gt;&lt;object type=&quot;3&quot; unique_id=&quot;77013&quot;&gt;&lt;property id=&quot;20148&quot; value=&quot;5&quot;/&gt;&lt;property id=&quot;20300&quot; value=&quot;Slide 15&quot;/&gt;&lt;property id=&quot;20307&quot; value=&quot;289&quot;/&gt;&lt;/object&gt;&lt;object type=&quot;3&quot; unique_id=&quot;77014&quot;&gt;&lt;property id=&quot;20148&quot; value=&quot;5&quot;/&gt;&lt;property id=&quot;20300&quot; value=&quot;Slide 16&quot;/&gt;&lt;property id=&quot;20307&quot; value=&quot;290&quot;/&gt;&lt;/object&gt;&lt;object type=&quot;3&quot; unique_id=&quot;77031&quot;&gt;&lt;property id=&quot;20148&quot; value=&quot;5&quot;/&gt;&lt;property id=&quot;20300&quot; value=&quot;Slide 37&quot;/&gt;&lt;property id=&quot;20307&quot; value=&quot;307&quot;/&gt;&lt;/object&gt;&lt;object type=&quot;3&quot; unique_id=&quot;77039&quot;&gt;&lt;property id=&quot;20148&quot; value=&quot;5&quot;/&gt;&lt;property id=&quot;20300&quot; value=&quot;Slide 20&quot;/&gt;&lt;property id=&quot;20307&quot; value=&quot;315&quot;/&gt;&lt;/object&gt;&lt;object type=&quot;3&quot; unique_id=&quot;77040&quot;&gt;&lt;property id=&quot;20148&quot; value=&quot;5&quot;/&gt;&lt;property id=&quot;20300&quot; value=&quot;Slide 21&quot;/&gt;&lt;property id=&quot;20307&quot; value=&quot;316&quot;/&gt;&lt;/object&gt;&lt;object type=&quot;3&quot; unique_id=&quot;77041&quot;&gt;&lt;property id=&quot;20148&quot; value=&quot;5&quot;/&gt;&lt;property id=&quot;20300&quot; value=&quot;Slide 22&quot;/&gt;&lt;property id=&quot;20307&quot; value=&quot;317&quot;/&gt;&lt;/object&gt;&lt;object type=&quot;3&quot; unique_id=&quot;77042&quot;&gt;&lt;property id=&quot;20148&quot; value=&quot;5&quot;/&gt;&lt;property id=&quot;20300&quot; value=&quot;Slide 23&quot;/&gt;&lt;property id=&quot;20307&quot; value=&quot;318&quot;/&gt;&lt;/object&gt;&lt;object type=&quot;3&quot; unique_id=&quot;77043&quot;&gt;&lt;property id=&quot;20148&quot; value=&quot;5&quot;/&gt;&lt;property id=&quot;20300&quot; value=&quot;Slide 24&quot;/&gt;&lt;property id=&quot;20307&quot; value=&quot;319&quot;/&gt;&lt;/object&gt;&lt;object type=&quot;3&quot; unique_id=&quot;77044&quot;&gt;&lt;property id=&quot;20148&quot; value=&quot;5&quot;/&gt;&lt;property id=&quot;20300&quot; value=&quot;Slide 25&quot;/&gt;&lt;property id=&quot;20307&quot; value=&quot;320&quot;/&gt;&lt;/object&gt;&lt;object type=&quot;3&quot; unique_id=&quot;77045&quot;&gt;&lt;property id=&quot;20148&quot; value=&quot;5&quot;/&gt;&lt;property id=&quot;20300&quot; value=&quot;Slide 26&quot;/&gt;&lt;property id=&quot;20307&quot; value=&quot;321&quot;/&gt;&lt;/object&gt;&lt;object type=&quot;3&quot; unique_id=&quot;77046&quot;&gt;&lt;property id=&quot;20148&quot; value=&quot;5&quot;/&gt;&lt;property id=&quot;20300&quot; value=&quot;Slide 27&quot;/&gt;&lt;property id=&quot;20307&quot; value=&quot;322&quot;/&gt;&lt;/object&gt;&lt;object type=&quot;3&quot; unique_id=&quot;77048&quot;&gt;&lt;property id=&quot;20148&quot; value=&quot;5&quot;/&gt;&lt;property id=&quot;20300&quot; value=&quot;Slide 28&quot;/&gt;&lt;property id=&quot;20307&quot; value=&quot;324&quot;/&gt;&lt;/object&gt;&lt;object type=&quot;3&quot; unique_id=&quot;77050&quot;&gt;&lt;property id=&quot;20148&quot; value=&quot;5&quot;/&gt;&lt;property id=&quot;20300&quot; value=&quot;Slide 29&quot;/&gt;&lt;property id=&quot;20307&quot; value=&quot;326&quot;/&gt;&lt;/object&gt;&lt;object type=&quot;3&quot; unique_id=&quot;77051&quot;&gt;&lt;property id=&quot;20148&quot; value=&quot;5&quot;/&gt;&lt;property id=&quot;20300&quot; value=&quot;Slide 30&quot;/&gt;&lt;property id=&quot;20307&quot; value=&quot;327&quot;/&gt;&lt;/object&gt;&lt;object type=&quot;3&quot; unique_id=&quot;77052&quot;&gt;&lt;property id=&quot;20148&quot; value=&quot;5&quot;/&gt;&lt;property id=&quot;20300&quot; value=&quot;Slide 31&quot;/&gt;&lt;property id=&quot;20307&quot; value=&quot;328&quot;/&gt;&lt;/object&gt;&lt;object type=&quot;3&quot; unique_id=&quot;77053&quot;&gt;&lt;property id=&quot;20148&quot; value=&quot;5&quot;/&gt;&lt;property id=&quot;20300&quot; value=&quot;Slide 32&quot;/&gt;&lt;property id=&quot;20307&quot; value=&quot;329&quot;/&gt;&lt;/object&gt;&lt;object type=&quot;3&quot; unique_id=&quot;77064&quot;&gt;&lt;property id=&quot;20148&quot; value=&quot;5&quot;/&gt;&lt;property id=&quot;20300&quot; value=&quot;Slide 39&quot;/&gt;&lt;property id=&quot;20307&quot; value=&quot;340&quot;/&gt;&lt;/object&gt;&lt;object type=&quot;3&quot; unique_id=&quot;77065&quot;&gt;&lt;property id=&quot;20148&quot; value=&quot;5&quot;/&gt;&lt;property id=&quot;20300&quot; value=&quot;Slide 42&quot;/&gt;&lt;property id=&quot;20307&quot; value=&quot;341&quot;/&gt;&lt;/object&gt;&lt;object type=&quot;3&quot; unique_id=&quot;77069&quot;&gt;&lt;property id=&quot;20148&quot; value=&quot;5&quot;/&gt;&lt;property id=&quot;20300&quot; value=&quot;Slide 43&quot;/&gt;&lt;property id=&quot;20307&quot; value=&quot;345&quot;/&gt;&lt;/object&gt;&lt;object type=&quot;3&quot; unique_id=&quot;77070&quot;&gt;&lt;property id=&quot;20148&quot; value=&quot;5&quot;/&gt;&lt;property id=&quot;20300&quot; value=&quot;Slide 1&quot;/&gt;&lt;property id=&quot;20307&quot; value=&quot;272&quot;/&gt;&lt;/object&gt;&lt;object type=&quot;3&quot; unique_id=&quot;77074&quot;&gt;&lt;property id=&quot;20148&quot; value=&quot;5&quot;/&gt;&lt;property id=&quot;20300&quot; value=&quot;Slide 13&quot;/&gt;&lt;property id=&quot;20307&quot; value=&quot;268&quot;/&gt;&lt;/object&gt;&lt;object type=&quot;3&quot; unique_id=&quot;77080&quot;&gt;&lt;property id=&quot;20148&quot; value=&quot;5&quot;/&gt;&lt;property id=&quot;20300&quot; value=&quot;Slide 6&quot;/&gt;&lt;property id=&quot;20307&quot; value=&quot;262&quot;/&gt;&lt;/object&gt;&lt;object type=&quot;3&quot; unique_id=&quot;77081&quot;&gt;&lt;property id=&quot;20148&quot; value=&quot;5&quot;/&gt;&lt;property id=&quot;20300&quot; value=&quot;Slide 36&quot;/&gt;&lt;property id=&quot;20307&quot; value=&quot;261&quot;/&gt;&lt;/object&gt;&lt;object type=&quot;3&quot; unique_id=&quot;77082&quot;&gt;&lt;property id=&quot;20148&quot; value=&quot;5&quot;/&gt;&lt;property id=&quot;20300&quot; value=&quot;Slide 4&quot;/&gt;&lt;property id=&quot;20307&quot; value=&quot;260&quot;/&gt;&lt;/object&gt;&lt;object type=&quot;3&quot; unique_id=&quot;77723&quot;&gt;&lt;property id=&quot;20148&quot; value=&quot;5&quot;/&gt;&lt;property id=&quot;20300&quot; value=&quot;Slide 10&quot;/&gt;&lt;property id=&quot;20307&quot; value=&quot;346&quot;/&gt;&lt;/object&gt;&lt;object type=&quot;3&quot; unique_id=&quot;78736&quot;&gt;&lt;property id=&quot;20148&quot; value=&quot;5&quot;/&gt;&lt;property id=&quot;20300&quot; value=&quot;Slide 38 - &amp;quot;16,673 trees 27 communities&amp;quot;&quot;/&gt;&lt;property id=&quot;20307&quot; value=&quot;355&quot;/&gt;&lt;/object&gt;&lt;object type=&quot;3&quot; unique_id=&quot;79447&quot;&gt;&lt;property id=&quot;20148&quot; value=&quot;5&quot;/&gt;&lt;property id=&quot;20300&quot; value=&quot;Slide 5&quot;/&gt;&lt;property id=&quot;20307&quot; value=&quot;356&quot;/&gt;&lt;/object&gt;&lt;object type=&quot;3&quot; unique_id=&quot;79448&quot;&gt;&lt;property id=&quot;20148&quot; value=&quot;5&quot;/&gt;&lt;property id=&quot;20300&quot; value=&quot;Slide 7&quot;/&gt;&lt;property id=&quot;20307&quot; value=&quot;357&quot;/&gt;&lt;/object&gt;&lt;object type=&quot;3&quot; unique_id=&quot;79449&quot;&gt;&lt;property id=&quot;20148&quot; value=&quot;5&quot;/&gt;&lt;property id=&quot;20300&quot; value=&quot;Slide 8 - &amp;quot;Our Process&amp;quot;&quot;/&gt;&lt;property id=&quot;20307&quot; value=&quot;358&quot;/&gt;&lt;/object&gt;&lt;object type=&quot;3&quot; unique_id=&quot;79450&quot;&gt;&lt;property id=&quot;20148&quot; value=&quot;5&quot;/&gt;&lt;property id=&quot;20300&quot; value=&quot;Slide 11&quot;/&gt;&lt;property id=&quot;20307&quot; value=&quot;359&quot;/&gt;&lt;/object&gt;&lt;object type=&quot;3&quot; unique_id=&quot;80233&quot;&gt;&lt;property id=&quot;20148&quot; value=&quot;5&quot;/&gt;&lt;property id=&quot;20300&quot; value=&quot;Slide 12&quot;/&gt;&lt;property id=&quot;20307&quot; value=&quot;360&quot;/&gt;&lt;/object&gt;&lt;object type=&quot;3&quot; unique_id=&quot;80234&quot;&gt;&lt;property id=&quot;20148&quot; value=&quot;5&quot;/&gt;&lt;property id=&quot;20300&quot; value=&quot;Slide 17&quot;/&gt;&lt;property id=&quot;20307&quot; value=&quot;361&quot;/&gt;&lt;/object&gt;&lt;object type=&quot;3&quot; unique_id=&quot;80235&quot;&gt;&lt;property id=&quot;20148&quot; value=&quot;5&quot;/&gt;&lt;property id=&quot;20300&quot; value=&quot;Slide 19&quot;/&gt;&lt;property id=&quot;20307&quot; value=&quot;362&quot;/&gt;&lt;/object&gt;&lt;object type=&quot;3&quot; unique_id=&quot;80236&quot;&gt;&lt;property id=&quot;20148&quot; value=&quot;5&quot;/&gt;&lt;property id=&quot;20300&quot; value=&quot;Slide 33&quot;/&gt;&lt;property id=&quot;20307&quot; value=&quot;363&quot;/&gt;&lt;/object&gt;&lt;object type=&quot;3&quot; unique_id=&quot;80853&quot;&gt;&lt;property id=&quot;20148&quot; value=&quot;5&quot;/&gt;&lt;property id=&quot;20300&quot; value=&quot;Slide 34&quot;/&gt;&lt;property id=&quot;20307&quot; value=&quot;364&quot;/&gt;&lt;/object&gt;&lt;object type=&quot;3&quot; unique_id=&quot;80854&quot;&gt;&lt;property id=&quot;20148&quot; value=&quot;5&quot;/&gt;&lt;property id=&quot;20300&quot; value=&quot;Slide 35&quot;/&gt;&lt;property id=&quot;20307&quot; value=&quot;365&quot;/&gt;&lt;/object&gt;&lt;object type=&quot;3&quot; unique_id=&quot;81673&quot;&gt;&lt;property id=&quot;20148&quot; value=&quot;5&quot;/&gt;&lt;property id=&quot;20300&quot; value=&quot;Slide 18&quot;/&gt;&lt;property id=&quot;20307&quot; value=&quot;369&quot;/&gt;&lt;/object&gt;&lt;object type=&quot;3&quot; unique_id=&quot;81674&quot;&gt;&lt;property id=&quot;20148&quot; value=&quot;5&quot;/&gt;&lt;property id=&quot;20300&quot; value=&quot;Slide 40&quot;/&gt;&lt;property id=&quot;20307&quot; value=&quot;367&quot;/&gt;&lt;/object&gt;&lt;object type=&quot;3&quot; unique_id=&quot;81675&quot;&gt;&lt;property id=&quot;20148&quot; value=&quot;5&quot;/&gt;&lt;property id=&quot;20300&quot; value=&quot;Slide 41&quot;/&gt;&lt;property id=&quot;20307&quot; value=&quot;366&quot;/&gt;&lt;/object&gt;&lt;object type=&quot;3&quot; unique_id=&quot;81676&quot;&gt;&lt;property id=&quot;20148&quot; value=&quot;5&quot;/&gt;&lt;property id=&quot;20300&quot; value=&quot;Slide 44&quot;/&gt;&lt;property id=&quot;20307&quot; value=&quot;370&quot;/&gt;&lt;/object&gt;&lt;object type=&quot;3&quot; unique_id=&quot;81677&quot;&gt;&lt;property id=&quot;20148&quot; value=&quot;5&quot;/&gt;&lt;property id=&quot;20300&quot; value=&quot;Slide 45&quot;/&gt;&lt;property id=&quot;20307&quot; value=&quot;368&quot;/&gt;&lt;/object&gt;&lt;object type=&quot;3&quot; unique_id=&quot;81678&quot;&gt;&lt;property id=&quot;20148&quot; value=&quot;5&quot;/&gt;&lt;property id=&quot;20300&quot; value=&quot;Slide 46&quot;/&gt;&lt;property id=&quot;20307&quot; value=&quot;371&quot;/&gt;&lt;/object&gt;&lt;object type=&quot;3&quot; unique_id=&quot;81679&quot;&gt;&lt;property id=&quot;20148&quot; value=&quot;5&quot;/&gt;&lt;property id=&quot;20300&quot; value=&quot;Slide 47&quot;/&gt;&lt;property id=&quot;20307&quot; value=&quot;372&quot;/&gt;&lt;/object&gt;&lt;object type=&quot;3&quot; unique_id=&quot;81680&quot;&gt;&lt;property id=&quot;20148&quot; value=&quot;5&quot;/&gt;&lt;property id=&quot;20300&quot; value=&quot;Slide 48 - &amp;quot;What’s Next?  Care of the Urban Forest Project 2.0?&amp;quot;&quot;/&gt;&lt;property id=&quot;20307&quot; value=&quot;374&quot;/&gt;&lt;/object&gt;&lt;object type=&quot;3&quot; unique_id=&quot;81681&quot;&gt;&lt;property id=&quot;20148&quot; value=&quot;5&quot;/&gt;&lt;property id=&quot;20300&quot; value=&quot;Slide 49&quot;/&gt;&lt;property id=&quot;20307&quot; value=&quot;3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2445</Words>
  <Application>Microsoft Office PowerPoint</Application>
  <PresentationFormat>On-screen Show (4:3)</PresentationFormat>
  <Paragraphs>1089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FontAwesome</vt:lpstr>
      <vt:lpstr>Open Sans</vt:lpstr>
      <vt:lpstr>Times New Roman</vt:lpstr>
      <vt:lpstr>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56 genera</vt:lpstr>
      <vt:lpstr>PowerPoint Presentation</vt:lpstr>
      <vt:lpstr>PowerPoint Presentation</vt:lpstr>
      <vt:lpstr>PowerPoint Presentation</vt:lpstr>
      <vt:lpstr>PowerPoint Presentation</vt:lpstr>
      <vt:lpstr>i-Tree Streets Ecosystem Services Value</vt:lpstr>
      <vt:lpstr>PowerPoint Presentation</vt:lpstr>
      <vt:lpstr>PowerPoint Presentation</vt:lpstr>
      <vt:lpstr>PowerPoint Presentation</vt:lpstr>
      <vt:lpstr>What’s Next?  Care of the Urban Forest Project 2.0?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Schadler</dc:creator>
  <cp:lastModifiedBy>John Truong</cp:lastModifiedBy>
  <cp:revision>60</cp:revision>
  <cp:lastPrinted>2016-11-10T17:33:02Z</cp:lastPrinted>
  <dcterms:created xsi:type="dcterms:W3CDTF">2016-10-28T18:42:58Z</dcterms:created>
  <dcterms:modified xsi:type="dcterms:W3CDTF">2016-12-07T14:09:57Z</dcterms:modified>
</cp:coreProperties>
</file>