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4" r:id="rId3"/>
    <p:sldMasterId id="2147483686" r:id="rId4"/>
  </p:sldMasterIdLst>
  <p:notesMasterIdLst>
    <p:notesMasterId r:id="rId25"/>
  </p:notesMasterIdLst>
  <p:sldIdLst>
    <p:sldId id="272" r:id="rId5"/>
    <p:sldId id="258" r:id="rId6"/>
    <p:sldId id="270" r:id="rId7"/>
    <p:sldId id="261" r:id="rId8"/>
    <p:sldId id="291" r:id="rId9"/>
    <p:sldId id="277" r:id="rId10"/>
    <p:sldId id="286" r:id="rId11"/>
    <p:sldId id="288" r:id="rId12"/>
    <p:sldId id="289" r:id="rId13"/>
    <p:sldId id="275" r:id="rId14"/>
    <p:sldId id="273" r:id="rId15"/>
    <p:sldId id="274" r:id="rId16"/>
    <p:sldId id="263" r:id="rId17"/>
    <p:sldId id="281" r:id="rId18"/>
    <p:sldId id="276" r:id="rId19"/>
    <p:sldId id="282" r:id="rId20"/>
    <p:sldId id="271" r:id="rId21"/>
    <p:sldId id="284" r:id="rId22"/>
    <p:sldId id="280" r:id="rId23"/>
    <p:sldId id="29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2800" dirty="0"/>
              <a:t>Fat Energy </a:t>
            </a:r>
            <a:r>
              <a:rPr lang="en-US" sz="2800" dirty="0" smtClean="0"/>
              <a:t>Balance</a:t>
            </a:r>
            <a:endParaRPr lang="en-US" sz="28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22091336386329"/>
          <c:y val="0.21078710191008268"/>
          <c:w val="0.83953018372703414"/>
          <c:h val="0.66016149023038784"/>
        </c:manualLayout>
      </c:layout>
      <c:lineChart>
        <c:grouping val="standard"/>
        <c:varyColors val="0"/>
        <c:ser>
          <c:idx val="0"/>
          <c:order val="0"/>
          <c:tx>
            <c:strRef>
              <c:f>Sheet1!$A$11</c:f>
              <c:strCache>
                <c:ptCount val="1"/>
                <c:pt idx="0">
                  <c:v>325 kg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1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cat>
            <c:numRef>
              <c:f>Sheet1!$B$10:$F$10</c:f>
              <c:numCache>
                <c:formatCode>d\-mmm</c:formatCode>
                <c:ptCount val="5"/>
                <c:pt idx="0">
                  <c:v>42370</c:v>
                </c:pt>
                <c:pt idx="1">
                  <c:v>42430</c:v>
                </c:pt>
                <c:pt idx="2">
                  <c:v>42450</c:v>
                </c:pt>
                <c:pt idx="3">
                  <c:v>42479</c:v>
                </c:pt>
                <c:pt idx="4">
                  <c:v>42508</c:v>
                </c:pt>
              </c:numCache>
            </c:numRef>
          </c:cat>
          <c:val>
            <c:numRef>
              <c:f>Sheet1!$B$11:$F$11</c:f>
              <c:numCache>
                <c:formatCode>General</c:formatCode>
                <c:ptCount val="5"/>
                <c:pt idx="0">
                  <c:v>460600</c:v>
                </c:pt>
                <c:pt idx="1">
                  <c:v>228400</c:v>
                </c:pt>
                <c:pt idx="2">
                  <c:v>154770</c:v>
                </c:pt>
                <c:pt idx="3">
                  <c:v>-76370</c:v>
                </c:pt>
                <c:pt idx="4">
                  <c:v>-297605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Sheet1!$A$12</c:f>
              <c:strCache>
                <c:ptCount val="1"/>
                <c:pt idx="0">
                  <c:v>350 kg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2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cat>
            <c:numRef>
              <c:f>Sheet1!$B$10:$F$10</c:f>
              <c:numCache>
                <c:formatCode>d\-mmm</c:formatCode>
                <c:ptCount val="5"/>
                <c:pt idx="0">
                  <c:v>42370</c:v>
                </c:pt>
                <c:pt idx="1">
                  <c:v>42430</c:v>
                </c:pt>
                <c:pt idx="2">
                  <c:v>42450</c:v>
                </c:pt>
                <c:pt idx="3">
                  <c:v>42479</c:v>
                </c:pt>
                <c:pt idx="4">
                  <c:v>42508</c:v>
                </c:pt>
              </c:numCache>
            </c:numRef>
          </c:cat>
          <c:val>
            <c:numRef>
              <c:f>Sheet1!$B$12:$F$12</c:f>
              <c:numCache>
                <c:formatCode>General</c:formatCode>
                <c:ptCount val="5"/>
                <c:pt idx="0">
                  <c:v>658000</c:v>
                </c:pt>
                <c:pt idx="1">
                  <c:v>424300</c:v>
                </c:pt>
                <c:pt idx="2">
                  <c:v>287440</c:v>
                </c:pt>
                <c:pt idx="3">
                  <c:v>50175</c:v>
                </c:pt>
                <c:pt idx="4">
                  <c:v>-259101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Sheet1!$A$13</c:f>
              <c:strCache>
                <c:ptCount val="1"/>
                <c:pt idx="0">
                  <c:v>375 kg 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3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cat>
            <c:numRef>
              <c:f>Sheet1!$B$10:$F$10</c:f>
              <c:numCache>
                <c:formatCode>d\-mmm</c:formatCode>
                <c:ptCount val="5"/>
                <c:pt idx="0">
                  <c:v>42370</c:v>
                </c:pt>
                <c:pt idx="1">
                  <c:v>42430</c:v>
                </c:pt>
                <c:pt idx="2">
                  <c:v>42450</c:v>
                </c:pt>
                <c:pt idx="3">
                  <c:v>42479</c:v>
                </c:pt>
                <c:pt idx="4">
                  <c:v>42508</c:v>
                </c:pt>
              </c:numCache>
            </c:numRef>
          </c:cat>
          <c:val>
            <c:numRef>
              <c:f>Sheet1!$B$13:$F$13</c:f>
              <c:numCache>
                <c:formatCode>General</c:formatCode>
                <c:ptCount val="5"/>
                <c:pt idx="0">
                  <c:v>878900</c:v>
                </c:pt>
                <c:pt idx="1">
                  <c:v>638900</c:v>
                </c:pt>
                <c:pt idx="2">
                  <c:v>503445</c:v>
                </c:pt>
                <c:pt idx="3">
                  <c:v>243960</c:v>
                </c:pt>
                <c:pt idx="4">
                  <c:v>-164725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3251552"/>
        <c:axId val="183251944"/>
      </c:lineChart>
      <c:dateAx>
        <c:axId val="183251552"/>
        <c:scaling>
          <c:orientation val="minMax"/>
        </c:scaling>
        <c:delete val="1"/>
        <c:axPos val="b"/>
        <c:numFmt formatCode="d\-mmm" sourceLinked="1"/>
        <c:majorTickMark val="out"/>
        <c:minorTickMark val="none"/>
        <c:tickLblPos val="nextTo"/>
        <c:crossAx val="183251944"/>
        <c:crosses val="autoZero"/>
        <c:auto val="1"/>
        <c:lblOffset val="100"/>
        <c:baseTimeUnit val="days"/>
      </c:dateAx>
      <c:valAx>
        <c:axId val="183251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251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8140791776027997"/>
          <c:y val="0.19502260134149893"/>
          <c:w val="0.48718416447944007"/>
          <c:h val="7.81255468066491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0.90818</cdr:x>
      <cdr:y>0</cdr:y>
    </cdr:from>
    <cdr:to>
      <cdr:x>1</cdr:x>
      <cdr:y>0.0439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348004" y="0"/>
          <a:ext cx="844061" cy="2532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 smtClean="0"/>
            <a:t>Jan1</a:t>
          </a:r>
          <a:endParaRPr lang="en-US" sz="1100" dirty="0"/>
        </a:p>
      </cdr:txBody>
    </cdr:sp>
  </cdr:relSizeAnchor>
  <cdr:relSizeAnchor xmlns:cdr="http://schemas.openxmlformats.org/drawingml/2006/chartDrawing">
    <cdr:from>
      <cdr:x>0.39067</cdr:x>
      <cdr:y>0.70127</cdr:y>
    </cdr:from>
    <cdr:to>
      <cdr:x>0.58058</cdr:x>
      <cdr:y>0.7653</cdr:y>
    </cdr:to>
    <cdr:sp macro="" textlink="">
      <cdr:nvSpPr>
        <cdr:cNvPr id="3" name="TextBox 21"/>
        <cdr:cNvSpPr txBox="1"/>
      </cdr:nvSpPr>
      <cdr:spPr>
        <a:xfrm xmlns:a="http://schemas.openxmlformats.org/drawingml/2006/main">
          <a:off x="3591090" y="4045210"/>
          <a:ext cx="1745594" cy="369332"/>
        </a:xfrm>
        <a:prstGeom xmlns:a="http://schemas.openxmlformats.org/drawingml/2006/main" prst="rect">
          <a:avLst/>
        </a:prstGeom>
        <a:solidFill xmlns:a="http://schemas.openxmlformats.org/drawingml/2006/main">
          <a:srgbClr val="FFFFCC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smtClean="0"/>
            <a:t>Gestation (time)</a:t>
          </a:r>
          <a:endParaRPr lang="en-US" dirty="0"/>
        </a:p>
      </cdr:txBody>
    </cdr:sp>
  </cdr:relSizeAnchor>
  <cdr:relSizeAnchor xmlns:cdr="http://schemas.openxmlformats.org/drawingml/2006/chartDrawing">
    <cdr:from>
      <cdr:x>0.78146</cdr:x>
      <cdr:y>0.42682</cdr:y>
    </cdr:from>
    <cdr:to>
      <cdr:x>0.94091</cdr:x>
      <cdr:y>0.48412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7183200" y="2462086"/>
          <a:ext cx="1465678" cy="330506"/>
        </a:xfrm>
        <a:prstGeom xmlns:a="http://schemas.openxmlformats.org/drawingml/2006/main" prst="rect">
          <a:avLst/>
        </a:prstGeom>
        <a:solidFill xmlns:a="http://schemas.openxmlformats.org/drawingml/2006/main">
          <a:srgbClr val="FFFFCC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dirty="0" smtClean="0"/>
            <a:t>Fat Depletion</a:t>
          </a:r>
          <a:endParaRPr lang="en-US" sz="18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02AAA-1411-497E-9E28-DBC720BDC2F7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D1ED60-229B-464A-B1A6-B12C54390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264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A6D91F-7C51-4CF6-8A81-D115170F73A8}" type="slidenum">
              <a:rPr lang="en-US" smtClean="0"/>
              <a:pPr/>
              <a:t>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83678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4B3E7-5445-4A0C-9C58-5C687B487CAE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F7392-EB4A-48E2-8C9A-B323F61A9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7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4B3E7-5445-4A0C-9C58-5C687B487CAE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F7392-EB4A-48E2-8C9A-B323F61A9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741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4B3E7-5445-4A0C-9C58-5C687B487CAE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F7392-EB4A-48E2-8C9A-B323F61A9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734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0D389-063B-4EAA-B2B5-B96CA444ED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635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219456" y="146304"/>
            <a:ext cx="11753088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18979" y="381001"/>
            <a:ext cx="109728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844800" y="2819400"/>
            <a:ext cx="8746979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7416800" y="6509004"/>
            <a:ext cx="4003040" cy="274320"/>
          </a:xfrm>
        </p:spPr>
        <p:txBody>
          <a:bodyPr vert="horz" rtlCol="0"/>
          <a:lstStyle>
            <a:extLst/>
          </a:lstStyle>
          <a:p>
            <a:fld id="{4A56421C-64E5-4366-B468-CA166C57F5FE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11/30/2016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11518603" y="6509004"/>
            <a:ext cx="619051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FB28AA4-2C8E-477B-B762-34ACBB236D4E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2133600" y="6509004"/>
            <a:ext cx="5209952" cy="274320"/>
          </a:xfrm>
        </p:spPr>
        <p:txBody>
          <a:bodyPr vert="horz" rtlCol="0"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493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84523" y="1424588"/>
            <a:ext cx="10668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56421C-64E5-4366-B468-CA166C57F5FE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11/30/2016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B28AA4-2C8E-477B-B762-34ACBB236D4E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5149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33504" y="3267456"/>
            <a:ext cx="987552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498230"/>
            <a:ext cx="103632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287713"/>
            <a:ext cx="103632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416800" y="6513670"/>
            <a:ext cx="4003040" cy="274320"/>
          </a:xfrm>
        </p:spPr>
        <p:txBody>
          <a:bodyPr vert="horz" rtlCol="0"/>
          <a:lstStyle>
            <a:extLst/>
          </a:lstStyle>
          <a:p>
            <a:fld id="{4A56421C-64E5-4366-B468-CA166C57F5FE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11/30/2016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11518603" y="6513670"/>
            <a:ext cx="619051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FB28AA4-2C8E-477B-B762-34ACBB236D4E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2133600" y="6513670"/>
            <a:ext cx="5209952" cy="274320"/>
          </a:xfrm>
        </p:spPr>
        <p:txBody>
          <a:bodyPr vert="horz" rtlCol="0"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6633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45920"/>
            <a:ext cx="53848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45920"/>
            <a:ext cx="53848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56421C-64E5-4366-B468-CA166C57F5FE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11/30/2016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21440" y="6514568"/>
            <a:ext cx="619051" cy="274320"/>
          </a:xfrm>
        </p:spPr>
        <p:txBody>
          <a:bodyPr/>
          <a:lstStyle>
            <a:extLst/>
          </a:lstStyle>
          <a:p>
            <a:fld id="{3FB28AA4-2C8E-477B-B762-34ACBB236D4E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4523" y="1424588"/>
            <a:ext cx="10668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8594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22325" y="2165216"/>
            <a:ext cx="499872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00800" y="2165216"/>
            <a:ext cx="499872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51948"/>
            <a:ext cx="109728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56421C-64E5-4366-B468-CA166C57F5FE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11/30/2016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521440" y="6514568"/>
            <a:ext cx="619051" cy="274320"/>
          </a:xfrm>
        </p:spPr>
        <p:txBody>
          <a:bodyPr/>
          <a:lstStyle>
            <a:extLst/>
          </a:lstStyle>
          <a:p>
            <a:fld id="{3FB28AA4-2C8E-477B-B762-34ACBB236D4E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693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53218"/>
            <a:ext cx="1097280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56421C-64E5-4366-B468-CA166C57F5FE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11/30/2016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B28AA4-2C8E-477B-B762-34ACBB236D4E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4523" y="1424588"/>
            <a:ext cx="10668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5703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56421C-64E5-4366-B468-CA166C57F5FE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11/30/2016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B28AA4-2C8E-477B-B762-34ACBB236D4E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009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4B3E7-5445-4A0C-9C58-5C687B487CAE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F7392-EB4A-48E2-8C9A-B323F61A9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9634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743403" y="1057656"/>
            <a:ext cx="499872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7515" y="304800"/>
            <a:ext cx="524256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617515" y="1107560"/>
            <a:ext cx="524256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04800" y="2209800"/>
            <a:ext cx="11555275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7416800" y="6513670"/>
            <a:ext cx="4003040" cy="274320"/>
          </a:xfrm>
        </p:spPr>
        <p:txBody>
          <a:bodyPr vert="horz" rtlCol="0"/>
          <a:lstStyle>
            <a:extLst/>
          </a:lstStyle>
          <a:p>
            <a:fld id="{4A56421C-64E5-4366-B468-CA166C57F5FE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11/30/2016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11518603" y="6513670"/>
            <a:ext cx="619051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FB28AA4-2C8E-477B-B762-34ACBB236D4E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2133600" y="6513670"/>
            <a:ext cx="5209952" cy="274320"/>
          </a:xfrm>
        </p:spPr>
        <p:txBody>
          <a:bodyPr vert="horz" rtlCol="0"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4566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3924" y="4724400"/>
            <a:ext cx="73152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53924" y="5388937"/>
            <a:ext cx="73152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06400" y="249864"/>
            <a:ext cx="113792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416800" y="6509004"/>
            <a:ext cx="4003040" cy="274320"/>
          </a:xfrm>
        </p:spPr>
        <p:txBody>
          <a:bodyPr vert="horz" rtlCol="0"/>
          <a:lstStyle>
            <a:extLst/>
          </a:lstStyle>
          <a:p>
            <a:fld id="{4A56421C-64E5-4366-B468-CA166C57F5FE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11/30/2016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11518603" y="6509004"/>
            <a:ext cx="619051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FB28AA4-2C8E-477B-B762-34ACBB236D4E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2133600" y="6509004"/>
            <a:ext cx="5209952" cy="274320"/>
          </a:xfrm>
        </p:spPr>
        <p:txBody>
          <a:bodyPr vert="horz" rtlCol="0"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9252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56421C-64E5-4366-B468-CA166C57F5FE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11/30/2016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B28AA4-2C8E-477B-B762-34ACBB236D4E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7926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56421C-64E5-4366-B468-CA166C57F5FE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11/30/2016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B28AA4-2C8E-477B-B762-34ACBB236D4E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1964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219456" y="146304"/>
            <a:ext cx="11753088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18979" y="381001"/>
            <a:ext cx="109728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844800" y="2819400"/>
            <a:ext cx="8746979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7416800" y="6509004"/>
            <a:ext cx="4003040" cy="274320"/>
          </a:xfrm>
        </p:spPr>
        <p:txBody>
          <a:bodyPr vert="horz" rtlCol="0"/>
          <a:lstStyle>
            <a:extLst/>
          </a:lstStyle>
          <a:p>
            <a:fld id="{4A56421C-64E5-4366-B468-CA166C57F5FE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11/30/2016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11518603" y="6509004"/>
            <a:ext cx="619051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FB28AA4-2C8E-477B-B762-34ACBB236D4E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2133600" y="6509004"/>
            <a:ext cx="5209952" cy="274320"/>
          </a:xfrm>
        </p:spPr>
        <p:txBody>
          <a:bodyPr vert="horz" rtlCol="0"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8445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84523" y="1424588"/>
            <a:ext cx="10668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56421C-64E5-4366-B468-CA166C57F5FE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11/30/2016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B28AA4-2C8E-477B-B762-34ACBB236D4E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7025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33504" y="3267456"/>
            <a:ext cx="987552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498230"/>
            <a:ext cx="103632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287713"/>
            <a:ext cx="103632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416800" y="6513670"/>
            <a:ext cx="4003040" cy="274320"/>
          </a:xfrm>
        </p:spPr>
        <p:txBody>
          <a:bodyPr vert="horz" rtlCol="0"/>
          <a:lstStyle>
            <a:extLst/>
          </a:lstStyle>
          <a:p>
            <a:fld id="{4A56421C-64E5-4366-B468-CA166C57F5FE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11/30/2016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11518603" y="6513670"/>
            <a:ext cx="619051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FB28AA4-2C8E-477B-B762-34ACBB236D4E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2133600" y="6513670"/>
            <a:ext cx="5209952" cy="274320"/>
          </a:xfrm>
        </p:spPr>
        <p:txBody>
          <a:bodyPr vert="horz" rtlCol="0"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0637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45920"/>
            <a:ext cx="53848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45920"/>
            <a:ext cx="53848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56421C-64E5-4366-B468-CA166C57F5FE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11/30/2016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21440" y="6514568"/>
            <a:ext cx="619051" cy="274320"/>
          </a:xfrm>
        </p:spPr>
        <p:txBody>
          <a:bodyPr/>
          <a:lstStyle>
            <a:extLst/>
          </a:lstStyle>
          <a:p>
            <a:fld id="{3FB28AA4-2C8E-477B-B762-34ACBB236D4E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4523" y="1424588"/>
            <a:ext cx="10668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4201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22325" y="2165216"/>
            <a:ext cx="499872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00800" y="2165216"/>
            <a:ext cx="499872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51948"/>
            <a:ext cx="109728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56421C-64E5-4366-B468-CA166C57F5FE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11/30/2016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521440" y="6514568"/>
            <a:ext cx="619051" cy="274320"/>
          </a:xfrm>
        </p:spPr>
        <p:txBody>
          <a:bodyPr/>
          <a:lstStyle>
            <a:extLst/>
          </a:lstStyle>
          <a:p>
            <a:fld id="{3FB28AA4-2C8E-477B-B762-34ACBB236D4E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2539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53218"/>
            <a:ext cx="1097280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56421C-64E5-4366-B468-CA166C57F5FE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11/30/2016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B28AA4-2C8E-477B-B762-34ACBB236D4E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4523" y="1424588"/>
            <a:ext cx="10668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950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4B3E7-5445-4A0C-9C58-5C687B487CAE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F7392-EB4A-48E2-8C9A-B323F61A9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0700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56421C-64E5-4366-B468-CA166C57F5FE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11/30/2016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B28AA4-2C8E-477B-B762-34ACBB236D4E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6027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743403" y="1057656"/>
            <a:ext cx="499872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7515" y="304800"/>
            <a:ext cx="524256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617515" y="1107560"/>
            <a:ext cx="524256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04800" y="2209800"/>
            <a:ext cx="11555275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7416800" y="6513670"/>
            <a:ext cx="4003040" cy="274320"/>
          </a:xfrm>
        </p:spPr>
        <p:txBody>
          <a:bodyPr vert="horz" rtlCol="0"/>
          <a:lstStyle>
            <a:extLst/>
          </a:lstStyle>
          <a:p>
            <a:fld id="{4A56421C-64E5-4366-B468-CA166C57F5FE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11/30/2016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11518603" y="6513670"/>
            <a:ext cx="619051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FB28AA4-2C8E-477B-B762-34ACBB236D4E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2133600" y="6513670"/>
            <a:ext cx="5209952" cy="274320"/>
          </a:xfrm>
        </p:spPr>
        <p:txBody>
          <a:bodyPr vert="horz" rtlCol="0"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8029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3924" y="4724400"/>
            <a:ext cx="73152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53924" y="5388937"/>
            <a:ext cx="73152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06400" y="249864"/>
            <a:ext cx="113792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416800" y="6509004"/>
            <a:ext cx="4003040" cy="274320"/>
          </a:xfrm>
        </p:spPr>
        <p:txBody>
          <a:bodyPr vert="horz" rtlCol="0"/>
          <a:lstStyle>
            <a:extLst/>
          </a:lstStyle>
          <a:p>
            <a:fld id="{4A56421C-64E5-4366-B468-CA166C57F5FE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11/30/2016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11518603" y="6509004"/>
            <a:ext cx="619051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FB28AA4-2C8E-477B-B762-34ACBB236D4E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2133600" y="6509004"/>
            <a:ext cx="5209952" cy="274320"/>
          </a:xfrm>
        </p:spPr>
        <p:txBody>
          <a:bodyPr vert="horz" rtlCol="0"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27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56421C-64E5-4366-B468-CA166C57F5FE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11/30/2016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B28AA4-2C8E-477B-B762-34ACBB236D4E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1473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56421C-64E5-4366-B468-CA166C57F5FE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11/30/2016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B28AA4-2C8E-477B-B762-34ACBB236D4E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6573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219456" y="146304"/>
            <a:ext cx="11753088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18979" y="381001"/>
            <a:ext cx="109728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844800" y="2819400"/>
            <a:ext cx="8746979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7416800" y="6509004"/>
            <a:ext cx="4003040" cy="274320"/>
          </a:xfrm>
        </p:spPr>
        <p:txBody>
          <a:bodyPr vert="horz" rtlCol="0"/>
          <a:lstStyle>
            <a:extLst/>
          </a:lstStyle>
          <a:p>
            <a:fld id="{4A56421C-64E5-4366-B468-CA166C57F5FE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11/30/2016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11518603" y="6509004"/>
            <a:ext cx="619051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FB28AA4-2C8E-477B-B762-34ACBB236D4E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2133600" y="6509004"/>
            <a:ext cx="5209952" cy="274320"/>
          </a:xfrm>
        </p:spPr>
        <p:txBody>
          <a:bodyPr vert="horz" rtlCol="0"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3966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84523" y="1424588"/>
            <a:ext cx="10668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56421C-64E5-4366-B468-CA166C57F5FE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11/30/2016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B28AA4-2C8E-477B-B762-34ACBB236D4E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4052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33504" y="3267456"/>
            <a:ext cx="987552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498230"/>
            <a:ext cx="103632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287713"/>
            <a:ext cx="103632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416800" y="6513670"/>
            <a:ext cx="4003040" cy="274320"/>
          </a:xfrm>
        </p:spPr>
        <p:txBody>
          <a:bodyPr vert="horz" rtlCol="0"/>
          <a:lstStyle>
            <a:extLst/>
          </a:lstStyle>
          <a:p>
            <a:fld id="{4A56421C-64E5-4366-B468-CA166C57F5FE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11/30/2016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11518603" y="6513670"/>
            <a:ext cx="619051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FB28AA4-2C8E-477B-B762-34ACBB236D4E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2133600" y="6513670"/>
            <a:ext cx="5209952" cy="274320"/>
          </a:xfrm>
        </p:spPr>
        <p:txBody>
          <a:bodyPr vert="horz" rtlCol="0"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4544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45920"/>
            <a:ext cx="53848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45920"/>
            <a:ext cx="53848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56421C-64E5-4366-B468-CA166C57F5FE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11/30/2016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21440" y="6514568"/>
            <a:ext cx="619051" cy="274320"/>
          </a:xfrm>
        </p:spPr>
        <p:txBody>
          <a:bodyPr/>
          <a:lstStyle>
            <a:extLst/>
          </a:lstStyle>
          <a:p>
            <a:fld id="{3FB28AA4-2C8E-477B-B762-34ACBB236D4E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4523" y="1424588"/>
            <a:ext cx="10668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5890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22325" y="2165216"/>
            <a:ext cx="499872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00800" y="2165216"/>
            <a:ext cx="499872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51948"/>
            <a:ext cx="109728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56421C-64E5-4366-B468-CA166C57F5FE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11/30/2016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521440" y="6514568"/>
            <a:ext cx="619051" cy="274320"/>
          </a:xfrm>
        </p:spPr>
        <p:txBody>
          <a:bodyPr/>
          <a:lstStyle>
            <a:extLst/>
          </a:lstStyle>
          <a:p>
            <a:fld id="{3FB28AA4-2C8E-477B-B762-34ACBB236D4E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530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4B3E7-5445-4A0C-9C58-5C687B487CAE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F7392-EB4A-48E2-8C9A-B323F61A9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738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53218"/>
            <a:ext cx="1097280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56421C-64E5-4366-B468-CA166C57F5FE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11/30/2016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B28AA4-2C8E-477B-B762-34ACBB236D4E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4523" y="1424588"/>
            <a:ext cx="10668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3440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56421C-64E5-4366-B468-CA166C57F5FE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11/30/2016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B28AA4-2C8E-477B-B762-34ACBB236D4E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4365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743403" y="1057656"/>
            <a:ext cx="499872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7515" y="304800"/>
            <a:ext cx="524256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617515" y="1107560"/>
            <a:ext cx="524256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04800" y="2209800"/>
            <a:ext cx="11555275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7416800" y="6513670"/>
            <a:ext cx="4003040" cy="274320"/>
          </a:xfrm>
        </p:spPr>
        <p:txBody>
          <a:bodyPr vert="horz" rtlCol="0"/>
          <a:lstStyle>
            <a:extLst/>
          </a:lstStyle>
          <a:p>
            <a:fld id="{4A56421C-64E5-4366-B468-CA166C57F5FE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11/30/2016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11518603" y="6513670"/>
            <a:ext cx="619051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FB28AA4-2C8E-477B-B762-34ACBB236D4E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2133600" y="6513670"/>
            <a:ext cx="5209952" cy="274320"/>
          </a:xfrm>
        </p:spPr>
        <p:txBody>
          <a:bodyPr vert="horz" rtlCol="0"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0675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3924" y="4724400"/>
            <a:ext cx="73152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53924" y="5388937"/>
            <a:ext cx="73152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06400" y="249864"/>
            <a:ext cx="113792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416800" y="6509004"/>
            <a:ext cx="4003040" cy="274320"/>
          </a:xfrm>
        </p:spPr>
        <p:txBody>
          <a:bodyPr vert="horz" rtlCol="0"/>
          <a:lstStyle>
            <a:extLst/>
          </a:lstStyle>
          <a:p>
            <a:fld id="{4A56421C-64E5-4366-B468-CA166C57F5FE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11/30/2016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11518603" y="6509004"/>
            <a:ext cx="619051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FB28AA4-2C8E-477B-B762-34ACBB236D4E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2133600" y="6509004"/>
            <a:ext cx="5209952" cy="274320"/>
          </a:xfrm>
        </p:spPr>
        <p:txBody>
          <a:bodyPr vert="horz" rtlCol="0"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8688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56421C-64E5-4366-B468-CA166C57F5FE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11/30/2016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B28AA4-2C8E-477B-B762-34ACBB236D4E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8649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56421C-64E5-4366-B468-CA166C57F5FE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11/30/2016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B28AA4-2C8E-477B-B762-34ACBB236D4E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848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4B3E7-5445-4A0C-9C58-5C687B487CAE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F7392-EB4A-48E2-8C9A-B323F61A9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4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4B3E7-5445-4A0C-9C58-5C687B487CAE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F7392-EB4A-48E2-8C9A-B323F61A9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315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4B3E7-5445-4A0C-9C58-5C687B487CAE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F7392-EB4A-48E2-8C9A-B323F61A9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7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4B3E7-5445-4A0C-9C58-5C687B487CAE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F7392-EB4A-48E2-8C9A-B323F61A9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32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4B3E7-5445-4A0C-9C58-5C687B487CAE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F7392-EB4A-48E2-8C9A-B323F61A9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175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4B3E7-5445-4A0C-9C58-5C687B487CAE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F7392-EB4A-48E2-8C9A-B323F61A9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772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219456" y="147085"/>
            <a:ext cx="11747795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727200" y="6400800"/>
            <a:ext cx="5616352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7416800" y="6400800"/>
            <a:ext cx="400304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4A56421C-64E5-4366-B468-CA166C57F5FE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11/30/2016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1518603" y="6514568"/>
            <a:ext cx="619051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3FB28AA4-2C8E-477B-B762-34ACBB236D4E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53536"/>
            <a:ext cx="109728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46237"/>
            <a:ext cx="109728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818461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219456" y="147085"/>
            <a:ext cx="11747795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727200" y="6400800"/>
            <a:ext cx="5616352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7416800" y="6400800"/>
            <a:ext cx="400304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4A56421C-64E5-4366-B468-CA166C57F5FE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11/30/2016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1518603" y="6514568"/>
            <a:ext cx="619051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3FB28AA4-2C8E-477B-B762-34ACBB236D4E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53536"/>
            <a:ext cx="109728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46237"/>
            <a:ext cx="109728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266119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219456" y="147085"/>
            <a:ext cx="11747795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727200" y="6400800"/>
            <a:ext cx="5616352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7416800" y="6400800"/>
            <a:ext cx="400304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4A56421C-64E5-4366-B468-CA166C57F5FE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11/30/2016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1518603" y="6514568"/>
            <a:ext cx="619051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3FB28AA4-2C8E-477B-B762-34ACBB236D4E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53536"/>
            <a:ext cx="109728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46237"/>
            <a:ext cx="109728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253366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1.emf"/><Relationship Id="rId4" Type="http://schemas.openxmlformats.org/officeDocument/2006/relationships/oleObject" Target="../embeddings/Microsoft_Excel_97-2003_Worksheet1.xls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2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chemeClr val="accent3">
                <a:lumMod val="5000"/>
                <a:lumOff val="95000"/>
              </a:schemeClr>
            </a:gs>
            <a:gs pos="60000">
              <a:schemeClr val="accent3">
                <a:lumMod val="45000"/>
                <a:lumOff val="55000"/>
              </a:schemeClr>
            </a:gs>
            <a:gs pos="78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oodru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" r="42979"/>
          <a:stretch>
            <a:fillRect/>
          </a:stretch>
        </p:blipFill>
        <p:spPr bwMode="auto">
          <a:xfrm>
            <a:off x="2433744" y="1106040"/>
            <a:ext cx="7829051" cy="515491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7967" y="71133"/>
            <a:ext cx="10389973" cy="790832"/>
          </a:xfrm>
          <a:solidFill>
            <a:srgbClr val="FFFFCC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2700" b="1" dirty="0" smtClean="0"/>
              <a:t/>
            </a:r>
            <a:br>
              <a:rPr lang="en-US" sz="2700" b="1" dirty="0" smtClean="0"/>
            </a:br>
            <a:r>
              <a:rPr lang="en-US" sz="2700" b="1" dirty="0" smtClean="0"/>
              <a:t/>
            </a:r>
            <a:br>
              <a:rPr lang="en-US" sz="2700" b="1" dirty="0" smtClean="0"/>
            </a:br>
            <a:r>
              <a:rPr lang="en-US" sz="2700" b="1" dirty="0" smtClean="0">
                <a:latin typeface="+mn-lt"/>
              </a:rPr>
              <a:t>Metabolic </a:t>
            </a:r>
            <a:r>
              <a:rPr lang="en-US" sz="2700" b="1" dirty="0">
                <a:latin typeface="+mn-lt"/>
              </a:rPr>
              <a:t>Impacts of Winter Tick Infestations: </a:t>
            </a:r>
            <a:r>
              <a:rPr lang="en-US" sz="2700" b="1" dirty="0" smtClean="0">
                <a:latin typeface="+mn-lt"/>
              </a:rPr>
              <a:t/>
            </a:r>
            <a:br>
              <a:rPr lang="en-US" sz="2700" b="1" dirty="0" smtClean="0">
                <a:latin typeface="+mn-lt"/>
              </a:rPr>
            </a:br>
            <a:r>
              <a:rPr lang="en-US" sz="2700" b="1" dirty="0" smtClean="0">
                <a:latin typeface="+mn-lt"/>
              </a:rPr>
              <a:t>Understanding </a:t>
            </a:r>
            <a:r>
              <a:rPr lang="en-US" sz="2700" b="1" dirty="0">
                <a:latin typeface="+mn-lt"/>
              </a:rPr>
              <a:t>Mortality and Productivity Consequences to Moose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13" descr="moosepic112404 031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0" t="1485" r="21472" b="12129"/>
          <a:stretch>
            <a:fillRect/>
          </a:stretch>
        </p:blipFill>
        <p:spPr bwMode="auto">
          <a:xfrm>
            <a:off x="2433744" y="1017090"/>
            <a:ext cx="7829051" cy="5732510"/>
          </a:xfrm>
          <a:prstGeom prst="rect">
            <a:avLst/>
          </a:prstGeom>
          <a:gradFill rotWithShape="0">
            <a:gsLst>
              <a:gs pos="0">
                <a:srgbClr val="4D4D4D"/>
              </a:gs>
              <a:gs pos="100000">
                <a:srgbClr val="0080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033" y="1017090"/>
            <a:ext cx="7634472" cy="572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2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384" y="0"/>
            <a:ext cx="8798804" cy="65991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4785"/>
            <a:ext cx="10515600" cy="648427"/>
          </a:xfrm>
          <a:solidFill>
            <a:srgbClr val="FFFFCC"/>
          </a:solidFill>
        </p:spPr>
        <p:txBody>
          <a:bodyPr>
            <a:norm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</a:rPr>
              <a:t>“For all moose, but most certainly for calves, ticks suck!” (B. Samuel)</a:t>
            </a:r>
            <a:endParaRPr lang="en-US" sz="2800" dirty="0"/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8" t="2" r="25397" b="16751"/>
          <a:stretch/>
        </p:blipFill>
        <p:spPr>
          <a:xfrm>
            <a:off x="2151122" y="793212"/>
            <a:ext cx="7889756" cy="575191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649117" y="3669170"/>
            <a:ext cx="5269395" cy="70788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“We” are counting tick loads of 35,000 - &gt;90,000 thousand on calves (conservative estimates)!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4081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367" y="685387"/>
            <a:ext cx="8001000" cy="3979751"/>
          </a:xfrm>
          <a:prstGeom prst="rect">
            <a:avLst/>
          </a:prstGeom>
          <a:noFill/>
          <a:ln>
            <a:noFill/>
          </a:ln>
        </p:spPr>
      </p:pic>
      <p:sp>
        <p:nvSpPr>
          <p:cNvPr id="36866" name="Rectangle 5"/>
          <p:cNvSpPr>
            <a:spLocks noGrp="1" noChangeArrowheads="1"/>
          </p:cNvSpPr>
          <p:nvPr>
            <p:ph type="title"/>
          </p:nvPr>
        </p:nvSpPr>
        <p:spPr>
          <a:xfrm>
            <a:off x="1981200" y="76201"/>
            <a:ext cx="8229600" cy="715963"/>
          </a:xfrm>
          <a:noFill/>
        </p:spPr>
        <p:txBody>
          <a:bodyPr/>
          <a:lstStyle/>
          <a:p>
            <a:pPr algn="ctr" eaLnBrk="1" hangingPunct="1"/>
            <a:r>
              <a:rPr lang="en-US" altLang="en-US" sz="3200" b="1" dirty="0" smtClean="0"/>
              <a:t>Volume &amp; Energy </a:t>
            </a:r>
            <a:r>
              <a:rPr lang="en-US" altLang="en-US" sz="3200" b="1" dirty="0"/>
              <a:t>Cost of Blood Loss</a:t>
            </a:r>
          </a:p>
        </p:txBody>
      </p:sp>
      <p:graphicFrame>
        <p:nvGraphicFramePr>
          <p:cNvPr id="36867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6368737"/>
              </p:ext>
            </p:extLst>
          </p:nvPr>
        </p:nvGraphicFramePr>
        <p:xfrm>
          <a:off x="2063367" y="708180"/>
          <a:ext cx="8077200" cy="39569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" name="Chart" r:id="rId4" imgW="5471119" imgH="2644136" progId="Excel.Sheet.8">
                  <p:embed/>
                </p:oleObj>
              </mc:Choice>
              <mc:Fallback>
                <p:oleObj name="Chart" r:id="rId4" imgW="5471119" imgH="2644136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367" y="708180"/>
                        <a:ext cx="8077200" cy="39569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0167" name="Rectangle 7"/>
          <p:cNvSpPr>
            <a:spLocks noChangeArrowheads="1"/>
          </p:cNvSpPr>
          <p:nvPr/>
        </p:nvSpPr>
        <p:spPr bwMode="auto">
          <a:xfrm>
            <a:off x="1787487" y="4665138"/>
            <a:ext cx="8423313" cy="2308324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ctr"/>
            <a:r>
              <a:rPr lang="en-US" altLang="en-US" sz="2400" b="1" u="sng" dirty="0"/>
              <a:t>Severe Tick Load (70,000)</a:t>
            </a:r>
          </a:p>
          <a:p>
            <a:pPr lvl="1"/>
            <a:r>
              <a:rPr lang="en-US" altLang="en-US" sz="2400" b="1" dirty="0"/>
              <a:t>- </a:t>
            </a:r>
            <a:r>
              <a:rPr lang="en-US" altLang="en-US" sz="2400" b="1" dirty="0" smtClean="0"/>
              <a:t>Calves lose entire blood volume in 3 week period!</a:t>
            </a:r>
            <a:endParaRPr lang="en-US" altLang="en-US" sz="2400" b="1" dirty="0"/>
          </a:p>
          <a:p>
            <a:pPr marL="800100" lvl="1" indent="-342900">
              <a:buFontTx/>
              <a:buChar char="-"/>
            </a:pPr>
            <a:r>
              <a:rPr lang="en-US" altLang="en-US" sz="2400" b="1" dirty="0" smtClean="0"/>
              <a:t>~15-20% </a:t>
            </a:r>
            <a:r>
              <a:rPr lang="en-US" altLang="en-US" sz="2400" b="1" dirty="0"/>
              <a:t>of </a:t>
            </a:r>
            <a:r>
              <a:rPr lang="en-US" altLang="en-US" sz="2400" b="1" dirty="0" smtClean="0"/>
              <a:t>daily ME in </a:t>
            </a:r>
            <a:r>
              <a:rPr lang="en-US" altLang="en-US" sz="2400" b="1" dirty="0"/>
              <a:t>2 week “</a:t>
            </a:r>
            <a:r>
              <a:rPr lang="en-US" altLang="en-US" sz="2400" b="1" dirty="0" smtClean="0"/>
              <a:t>surge” to replace blood </a:t>
            </a:r>
          </a:p>
          <a:p>
            <a:pPr marL="800100" lvl="1" indent="-342900">
              <a:buFontTx/>
              <a:buChar char="-"/>
            </a:pPr>
            <a:r>
              <a:rPr lang="en-US" altLang="en-US" sz="2400" b="1" dirty="0" smtClean="0">
                <a:solidFill>
                  <a:schemeClr val="accent2">
                    <a:lumMod val="50000"/>
                  </a:schemeClr>
                </a:solidFill>
              </a:rPr>
              <a:t>They are toast!</a:t>
            </a:r>
          </a:p>
          <a:p>
            <a:pPr marL="800100" lvl="1" indent="-342900">
              <a:buFontTx/>
              <a:buChar char="-"/>
            </a:pPr>
            <a:r>
              <a:rPr lang="en-US" altLang="en-US" sz="2400" dirty="0" smtClean="0">
                <a:solidFill>
                  <a:schemeClr val="bg1"/>
                </a:solidFill>
              </a:rPr>
              <a:t>”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lvl="1"/>
            <a:endParaRPr lang="en-US" altLang="en-US" sz="2400" dirty="0"/>
          </a:p>
        </p:txBody>
      </p:sp>
      <p:sp>
        <p:nvSpPr>
          <p:cNvPr id="36869" name="Line 8"/>
          <p:cNvSpPr>
            <a:spLocks noChangeShapeType="1"/>
          </p:cNvSpPr>
          <p:nvPr/>
        </p:nvSpPr>
        <p:spPr bwMode="auto">
          <a:xfrm flipH="1">
            <a:off x="4038600" y="2514600"/>
            <a:ext cx="304800" cy="762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9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47"/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8229600" cy="533400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200" b="1" dirty="0">
                <a:latin typeface="+mn-lt"/>
              </a:rPr>
              <a:t>Protein </a:t>
            </a:r>
            <a:r>
              <a:rPr lang="en-US" altLang="en-US" sz="3200" b="1" dirty="0" smtClean="0">
                <a:latin typeface="+mn-lt"/>
              </a:rPr>
              <a:t>Deficit – Calves </a:t>
            </a:r>
            <a:endParaRPr lang="en-US" altLang="en-US" sz="3200" b="1" dirty="0">
              <a:latin typeface="+mn-lt"/>
            </a:endParaRPr>
          </a:p>
        </p:txBody>
      </p:sp>
      <p:sp>
        <p:nvSpPr>
          <p:cNvPr id="38915" name="Rectangle 1048"/>
          <p:cNvSpPr>
            <a:spLocks noGrp="1" noChangeArrowheads="1"/>
          </p:cNvSpPr>
          <p:nvPr>
            <p:ph type="body" idx="1"/>
          </p:nvPr>
        </p:nvSpPr>
        <p:spPr>
          <a:xfrm>
            <a:off x="2483386" y="5400101"/>
            <a:ext cx="7225228" cy="1064180"/>
          </a:xfrm>
          <a:solidFill>
            <a:srgbClr val="FFFF99"/>
          </a:solidFill>
        </p:spPr>
        <p:txBody>
          <a:bodyPr>
            <a:noAutofit/>
          </a:bodyPr>
          <a:lstStyle/>
          <a:p>
            <a:pPr lvl="1" algn="ctr" eaLnBrk="1" hangingPunct="1">
              <a:buFontTx/>
              <a:buNone/>
            </a:pPr>
            <a:r>
              <a:rPr lang="en-US" altLang="en-US" sz="2000" b="1" dirty="0" smtClean="0">
                <a:solidFill>
                  <a:srgbClr val="FF3300"/>
                </a:solidFill>
              </a:rPr>
              <a:t>Peak Protein Loss = 50&gt;100% of daily requirement!!!</a:t>
            </a:r>
          </a:p>
          <a:p>
            <a:pPr lvl="1" algn="ctr" eaLnBrk="1" hangingPunct="1">
              <a:buFontTx/>
              <a:buNone/>
            </a:pPr>
            <a:r>
              <a:rPr lang="en-US" altLang="en-US" sz="2000" b="1" dirty="0">
                <a:solidFill>
                  <a:srgbClr val="FF3300"/>
                </a:solidFill>
              </a:rPr>
              <a:t> </a:t>
            </a:r>
            <a:r>
              <a:rPr lang="en-US" altLang="en-US" sz="2000" b="1" dirty="0" smtClean="0">
                <a:solidFill>
                  <a:srgbClr val="FF3300"/>
                </a:solidFill>
              </a:rPr>
              <a:t>   </a:t>
            </a:r>
          </a:p>
          <a:p>
            <a:pPr lvl="1" algn="ctr" eaLnBrk="1" hangingPunct="1">
              <a:buFontTx/>
              <a:buNone/>
            </a:pPr>
            <a:r>
              <a:rPr lang="en-US" altLang="en-US" sz="2000" b="1" dirty="0" smtClean="0">
                <a:solidFill>
                  <a:srgbClr val="FF3300"/>
                </a:solidFill>
              </a:rPr>
              <a:t>Adults: 30-40% of daily requirement (70,000 ticks)</a:t>
            </a:r>
          </a:p>
        </p:txBody>
      </p:sp>
      <p:sp>
        <p:nvSpPr>
          <p:cNvPr id="38916" name="Rectangle 1050" descr="Newsprint"/>
          <p:cNvSpPr>
            <a:spLocks noChangeArrowheads="1"/>
          </p:cNvSpPr>
          <p:nvPr/>
        </p:nvSpPr>
        <p:spPr bwMode="auto">
          <a:xfrm>
            <a:off x="2233613" y="1233488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en-US"/>
          </a:p>
        </p:txBody>
      </p:sp>
      <p:graphicFrame>
        <p:nvGraphicFramePr>
          <p:cNvPr id="38917" name="Object 1024"/>
          <p:cNvGraphicFramePr>
            <a:graphicFrameLocks noChangeAspect="1"/>
          </p:cNvGraphicFramePr>
          <p:nvPr/>
        </p:nvGraphicFramePr>
        <p:xfrm>
          <a:off x="2133600" y="844550"/>
          <a:ext cx="7924800" cy="441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" name="Chart" r:id="rId3" imgW="7581900" imgH="4219651" progId="Excel.Sheet.8">
                  <p:embed/>
                </p:oleObj>
              </mc:Choice>
              <mc:Fallback>
                <p:oleObj name="Chart" r:id="rId3" imgW="7581900" imgH="4219651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844550"/>
                        <a:ext cx="7924800" cy="4413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8" name="Text Box 1051" descr="Newsprint"/>
          <p:cNvSpPr txBox="1">
            <a:spLocks noChangeArrowheads="1"/>
          </p:cNvSpPr>
          <p:nvPr/>
        </p:nvSpPr>
        <p:spPr bwMode="auto">
          <a:xfrm>
            <a:off x="2270125" y="1970088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 altLang="en-US" sz="2800"/>
          </a:p>
        </p:txBody>
      </p:sp>
      <p:sp>
        <p:nvSpPr>
          <p:cNvPr id="38919" name="Rectangle 1056" descr="Newsprint"/>
          <p:cNvSpPr>
            <a:spLocks noChangeArrowheads="1"/>
          </p:cNvSpPr>
          <p:nvPr/>
        </p:nvSpPr>
        <p:spPr bwMode="auto">
          <a:xfrm>
            <a:off x="2219325" y="121920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en-US"/>
          </a:p>
        </p:txBody>
      </p:sp>
      <p:sp>
        <p:nvSpPr>
          <p:cNvPr id="38920" name="Oval 1060"/>
          <p:cNvSpPr>
            <a:spLocks noChangeArrowheads="1"/>
          </p:cNvSpPr>
          <p:nvPr/>
        </p:nvSpPr>
        <p:spPr bwMode="auto">
          <a:xfrm>
            <a:off x="6324600" y="1066800"/>
            <a:ext cx="8382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38921" name="Oval 1062"/>
          <p:cNvSpPr>
            <a:spLocks noChangeArrowheads="1"/>
          </p:cNvSpPr>
          <p:nvPr/>
        </p:nvSpPr>
        <p:spPr bwMode="auto">
          <a:xfrm>
            <a:off x="6400800" y="2895600"/>
            <a:ext cx="6858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altLang="en-US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40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art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10169" y="418642"/>
            <a:ext cx="7426822" cy="601888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72" y="6635044"/>
            <a:ext cx="429658" cy="96261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208" y="55867"/>
            <a:ext cx="5012215" cy="813680"/>
          </a:xfrm>
          <a:solidFill>
            <a:srgbClr val="FFFFCC"/>
          </a:solidFill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latin typeface="+mn-lt"/>
              </a:rPr>
              <a:t>ENERGY COST OF GESTATION (DEER)</a:t>
            </a:r>
            <a:endParaRPr lang="en-US" sz="2800" b="1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00790" y="967495"/>
            <a:ext cx="4340187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Key Points:</a:t>
            </a:r>
          </a:p>
          <a:p>
            <a:endParaRPr lang="en-US" sz="2000" b="1" dirty="0" smtClean="0"/>
          </a:p>
          <a:p>
            <a:pPr marL="342900" indent="-342900">
              <a:buFontTx/>
              <a:buAutoNum type="arabicParenR"/>
            </a:pPr>
            <a:r>
              <a:rPr lang="en-US" sz="2000" dirty="0" smtClean="0"/>
              <a:t>Delayed development addresses protein-deficient </a:t>
            </a:r>
            <a:r>
              <a:rPr lang="en-US" sz="2000" dirty="0"/>
              <a:t>winter </a:t>
            </a:r>
            <a:r>
              <a:rPr lang="en-US" sz="2000" dirty="0" smtClean="0"/>
              <a:t>diet </a:t>
            </a:r>
          </a:p>
          <a:p>
            <a:pPr marL="342900" indent="-342900">
              <a:buFontTx/>
              <a:buAutoNum type="arabicParenR"/>
            </a:pPr>
            <a:endParaRPr lang="en-US" sz="2000" dirty="0"/>
          </a:p>
          <a:p>
            <a:pPr marL="342900" indent="-342900">
              <a:buAutoNum type="arabicParenR"/>
            </a:pPr>
            <a:r>
              <a:rPr lang="en-US" sz="2000" dirty="0" smtClean="0"/>
              <a:t>90</a:t>
            </a:r>
            <a:r>
              <a:rPr lang="en-US" sz="2000" baseline="30000" dirty="0" smtClean="0"/>
              <a:t>+ </a:t>
            </a:r>
            <a:r>
              <a:rPr lang="en-US" sz="2000" dirty="0" smtClean="0"/>
              <a:t>% of cost in 3rd trimester</a:t>
            </a:r>
          </a:p>
          <a:p>
            <a:pPr marL="342900" indent="-342900">
              <a:buAutoNum type="arabicParenR"/>
            </a:pPr>
            <a:endParaRPr lang="en-US" sz="2000" dirty="0" smtClean="0"/>
          </a:p>
          <a:p>
            <a:pPr marL="342900" indent="-342900">
              <a:buAutoNum type="arabicParenR"/>
            </a:pPr>
            <a:r>
              <a:rPr lang="en-US" sz="2000" dirty="0" smtClean="0"/>
              <a:t>~75% of cost &amp; lactation occur after spring green-up</a:t>
            </a:r>
          </a:p>
          <a:p>
            <a:pPr marL="342900" indent="-342900">
              <a:buAutoNum type="arabicParenR"/>
            </a:pPr>
            <a:endParaRPr lang="en-US" sz="2000" dirty="0" smtClean="0"/>
          </a:p>
          <a:p>
            <a:pPr marL="342900" indent="-342900">
              <a:buFontTx/>
              <a:buChar char="-"/>
            </a:pPr>
            <a:endParaRPr lang="en-US" sz="2000" dirty="0" smtClean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700790" y="3837704"/>
            <a:ext cx="4340187" cy="286232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MOOSE DO NOT USE THIS STRATEGY!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spring green-up occurs </a:t>
            </a:r>
            <a:r>
              <a:rPr lang="en-US" sz="2000" u="sng" dirty="0"/>
              <a:t>after birth</a:t>
            </a:r>
          </a:p>
          <a:p>
            <a:pPr marL="342900" indent="-342900">
              <a:buFontTx/>
              <a:buChar char="-"/>
            </a:pP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“Winter” forage and body tissues provide </a:t>
            </a:r>
            <a:r>
              <a:rPr lang="en-US" sz="2000" dirty="0" smtClean="0"/>
              <a:t>the cost of gestation </a:t>
            </a:r>
            <a:r>
              <a:rPr lang="en-US" sz="2000" dirty="0"/>
              <a:t>and </a:t>
            </a:r>
            <a:r>
              <a:rPr lang="en-US" sz="2000" dirty="0" smtClean="0"/>
              <a:t>early lactation. </a:t>
            </a:r>
          </a:p>
          <a:p>
            <a:pPr marL="342900" indent="-342900">
              <a:buFontTx/>
              <a:buChar char="-"/>
            </a:pPr>
            <a:endParaRPr lang="en-US" sz="2000" dirty="0"/>
          </a:p>
          <a:p>
            <a:r>
              <a:rPr lang="en-US" sz="2000" dirty="0"/>
              <a:t>         (Or, </a:t>
            </a:r>
            <a:r>
              <a:rPr lang="en-US" sz="2000" dirty="0" smtClean="0"/>
              <a:t>as Jonas taught us –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</a:t>
            </a:r>
            <a:r>
              <a:rPr lang="en-US" sz="2000" u="sng" dirty="0" smtClean="0"/>
              <a:t>size matters</a:t>
            </a:r>
            <a:r>
              <a:rPr lang="en-US" sz="2000" dirty="0" smtClean="0"/>
              <a:t> - </a:t>
            </a:r>
            <a:r>
              <a:rPr lang="en-US" sz="2000" dirty="0"/>
              <a:t>sorry </a:t>
            </a:r>
            <a:r>
              <a:rPr lang="en-US" sz="2000" dirty="0" smtClean="0"/>
              <a:t>Murray….)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5864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219" y="1167788"/>
            <a:ext cx="11953301" cy="5585552"/>
          </a:xfrm>
        </p:spPr>
        <p:txBody>
          <a:bodyPr/>
          <a:lstStyle/>
          <a:p>
            <a:pPr marL="457200" lvl="1" indent="0">
              <a:buNone/>
            </a:pPr>
            <a:r>
              <a:rPr lang="en-US" dirty="0" smtClean="0"/>
              <a:t>Some assumptions: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1) Maintain body weight from forage consumption until January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2) Body weight is equal in January and May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2) Period 1 = January &amp; February (60 days) – no gestational cost </a:t>
            </a:r>
          </a:p>
          <a:p>
            <a:pPr marL="457200" lvl="1" indent="0">
              <a:buNone/>
            </a:pPr>
            <a:r>
              <a:rPr lang="en-US" dirty="0" smtClean="0"/>
              <a:t>	3) Period 2 (3</a:t>
            </a:r>
            <a:r>
              <a:rPr lang="en-US" baseline="30000" dirty="0" smtClean="0"/>
              <a:t>rd</a:t>
            </a:r>
            <a:r>
              <a:rPr lang="en-US" dirty="0" smtClean="0"/>
              <a:t> trimester) = March-May 17 (77 days) – 100% gestational and tick costs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Balance </a:t>
            </a:r>
            <a:r>
              <a:rPr lang="en-US" dirty="0"/>
              <a:t>= (</a:t>
            </a:r>
            <a:r>
              <a:rPr lang="en-US" dirty="0" smtClean="0"/>
              <a:t>FMR*+ gestation cost </a:t>
            </a:r>
            <a:r>
              <a:rPr lang="en-US" dirty="0"/>
              <a:t>+ </a:t>
            </a:r>
            <a:r>
              <a:rPr lang="en-US" dirty="0" smtClean="0"/>
              <a:t>tick cost) </a:t>
            </a:r>
            <a:r>
              <a:rPr lang="en-US" dirty="0"/>
              <a:t>– (</a:t>
            </a:r>
            <a:r>
              <a:rPr lang="en-US" dirty="0" smtClean="0"/>
              <a:t>forage energy) </a:t>
            </a:r>
            <a:r>
              <a:rPr lang="en-US" dirty="0"/>
              <a:t>– (</a:t>
            </a:r>
            <a:r>
              <a:rPr lang="en-US" dirty="0" smtClean="0"/>
              <a:t>tissue/fat </a:t>
            </a:r>
            <a:r>
              <a:rPr lang="en-US" dirty="0"/>
              <a:t>energy</a:t>
            </a:r>
            <a:r>
              <a:rPr lang="en-US" dirty="0" smtClean="0"/>
              <a:t>)</a:t>
            </a:r>
          </a:p>
          <a:p>
            <a:pPr marL="457200" lvl="1" indent="0">
              <a:buNone/>
            </a:pPr>
            <a:endParaRPr lang="en-US" dirty="0"/>
          </a:p>
          <a:p>
            <a:pPr marL="0" lvl="0" indent="0">
              <a:buNone/>
            </a:pPr>
            <a:r>
              <a:rPr lang="en-US" sz="2400" b="1" dirty="0" smtClean="0">
                <a:solidFill>
                  <a:prstClr val="black"/>
                </a:solidFill>
              </a:rPr>
              <a:t>            3 </a:t>
            </a:r>
            <a:r>
              <a:rPr lang="en-US" sz="2400" b="1" dirty="0">
                <a:solidFill>
                  <a:prstClr val="black"/>
                </a:solidFill>
              </a:rPr>
              <a:t>Adult Cows</a:t>
            </a:r>
            <a:r>
              <a:rPr lang="en-US" dirty="0">
                <a:solidFill>
                  <a:prstClr val="black"/>
                </a:solidFill>
              </a:rPr>
              <a:t>: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Body Weights = 325 kg (15% body fat), 350 (20%), 375 (25%)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* FMR = field metabolic rate 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79543" y="99152"/>
            <a:ext cx="9032913" cy="967916"/>
          </a:xfrm>
          <a:solidFill>
            <a:srgbClr val="FFFFCC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3200" b="1" dirty="0" smtClean="0">
                <a:latin typeface="+mn-lt"/>
              </a:rPr>
              <a:t>BALANCING GESTATION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smtClean="0">
                <a:latin typeface="+mn-lt"/>
              </a:rPr>
              <a:t>&amp; “TICK COST”: </a:t>
            </a:r>
            <a:br>
              <a:rPr lang="en-US" sz="3200" b="1" dirty="0" smtClean="0">
                <a:latin typeface="+mn-lt"/>
              </a:rPr>
            </a:br>
            <a:r>
              <a:rPr lang="en-US" sz="3200" b="1" dirty="0" smtClean="0">
                <a:latin typeface="+mn-lt"/>
              </a:rPr>
              <a:t>SIGNIFICANCE OF BODY WEIGHT &amp; CONDITION </a:t>
            </a:r>
            <a:endParaRPr lang="en-US" sz="3200" b="1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37282" y="4285561"/>
            <a:ext cx="9775174" cy="672029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49007" y="3391359"/>
            <a:ext cx="10467860" cy="672029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36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2430" y="133769"/>
            <a:ext cx="9264267" cy="802665"/>
          </a:xfrm>
          <a:solidFill>
            <a:srgbClr val="FFFFCC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3200" b="1" dirty="0" smtClean="0">
                <a:latin typeface="+mn-lt"/>
              </a:rPr>
              <a:t>BALANCING GESTATION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smtClean="0">
                <a:latin typeface="+mn-lt"/>
              </a:rPr>
              <a:t>&amp; TICKS: </a:t>
            </a:r>
            <a:br>
              <a:rPr lang="en-US" sz="3200" b="1" dirty="0" smtClean="0">
                <a:latin typeface="+mn-lt"/>
              </a:rPr>
            </a:br>
            <a:r>
              <a:rPr lang="en-US" sz="3200" b="1" dirty="0" smtClean="0">
                <a:latin typeface="+mn-lt"/>
              </a:rPr>
              <a:t>SIGNIFICANCE OF BODY WEIGHT &amp; CONDITION </a:t>
            </a:r>
            <a:endParaRPr lang="en-US" sz="32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791" y="1032408"/>
            <a:ext cx="11998746" cy="58255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Field metabolic rate: </a:t>
            </a:r>
            <a:r>
              <a:rPr lang="en-US" sz="2400" dirty="0" smtClean="0"/>
              <a:t>FMR = ME (maintenance energy requirement) x 1.1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</a:t>
            </a:r>
            <a:r>
              <a:rPr lang="en-US" sz="2400" dirty="0"/>
              <a:t> </a:t>
            </a:r>
            <a:r>
              <a:rPr lang="en-US" sz="2400" dirty="0" smtClean="0"/>
              <a:t>           where ME = 131 kcal/kg</a:t>
            </a:r>
            <a:r>
              <a:rPr lang="en-US" sz="2400" baseline="30000" dirty="0" smtClean="0"/>
              <a:t>0.75</a:t>
            </a:r>
            <a:r>
              <a:rPr lang="en-US" sz="2400" dirty="0" smtClean="0"/>
              <a:t>/d</a:t>
            </a:r>
            <a:endParaRPr lang="en-US" sz="2400" dirty="0"/>
          </a:p>
          <a:p>
            <a:pPr marL="0" indent="0">
              <a:buNone/>
            </a:pPr>
            <a:r>
              <a:rPr lang="en-US" sz="2400" b="1" dirty="0" smtClean="0"/>
              <a:t>Gestational cost</a:t>
            </a:r>
            <a:r>
              <a:rPr lang="en-US" sz="2400" dirty="0" smtClean="0"/>
              <a:t>: </a:t>
            </a:r>
          </a:p>
          <a:p>
            <a:pPr marL="457200" lvl="1" indent="0">
              <a:buNone/>
            </a:pPr>
            <a:r>
              <a:rPr lang="en-US" dirty="0" smtClean="0"/>
              <a:t>	1) assumed zero until last trimester (77 days)</a:t>
            </a:r>
          </a:p>
          <a:p>
            <a:pPr marL="457200" lvl="1" indent="0">
              <a:buNone/>
            </a:pPr>
            <a:r>
              <a:rPr lang="en-US" sz="2400" dirty="0" smtClean="0"/>
              <a:t>	2) trimester broken into 3 periods: 21 (1.2 x ME), 28 (1.3 x ME), and 28 (1.6 x ME) days</a:t>
            </a:r>
          </a:p>
          <a:p>
            <a:pPr marL="0" lvl="1" indent="0">
              <a:buNone/>
            </a:pPr>
            <a:endParaRPr lang="en-US" b="1" dirty="0" smtClean="0"/>
          </a:p>
          <a:p>
            <a:pPr marL="0" lvl="1" indent="0">
              <a:buNone/>
            </a:pPr>
            <a:r>
              <a:rPr lang="en-US" b="1" dirty="0" smtClean="0"/>
              <a:t>Tick cost (70,000 ticks):</a:t>
            </a:r>
            <a:endParaRPr lang="en-US" b="1" dirty="0"/>
          </a:p>
          <a:p>
            <a:pPr marL="0" lvl="1" indent="0">
              <a:buNone/>
            </a:pPr>
            <a:r>
              <a:rPr lang="en-US" sz="2400" dirty="0" smtClean="0"/>
              <a:t>        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The 3 periods also represent 3 distinct periods of blood loss: </a:t>
            </a:r>
          </a:p>
          <a:p>
            <a:pPr marL="0" lvl="1" indent="0">
              <a:buNone/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                     pre (10%), engorge (75%), post (15%) = total cost = 41,000 kcal</a:t>
            </a:r>
          </a:p>
          <a:p>
            <a:pPr marL="0" lvl="1" indent="0">
              <a:buNone/>
            </a:pPr>
            <a:endParaRPr lang="en-US" dirty="0"/>
          </a:p>
          <a:p>
            <a:pPr marL="0" lvl="1" indent="0">
              <a:buNone/>
            </a:pPr>
            <a:r>
              <a:rPr lang="en-US" sz="2400" b="1" dirty="0" smtClean="0"/>
              <a:t>Forage consumption: </a:t>
            </a:r>
            <a:r>
              <a:rPr lang="en-US" sz="2400" dirty="0" smtClean="0"/>
              <a:t>1% (dry) of body weight </a:t>
            </a:r>
          </a:p>
          <a:p>
            <a:pPr marL="457200" lvl="1" indent="0">
              <a:buNone/>
            </a:pPr>
            <a:r>
              <a:rPr lang="en-US" sz="2400" dirty="0" smtClean="0"/>
              <a:t>                  325 kg = 7150 kcal/d;  350 = 7775; 375 = 8250</a:t>
            </a:r>
          </a:p>
          <a:p>
            <a:pPr marL="457200" lvl="1" indent="0">
              <a:buNone/>
            </a:pPr>
            <a:endParaRPr lang="en-US" sz="2400" dirty="0" smtClean="0"/>
          </a:p>
          <a:p>
            <a:pPr marL="0" lvl="1" indent="0">
              <a:buNone/>
            </a:pPr>
            <a:r>
              <a:rPr lang="en-US" b="1" dirty="0" smtClean="0"/>
              <a:t>Fat Energy: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9.4 kcal/g – (325 = 460,600 kcal; 350 = 658,000; 375 = 878,900) </a:t>
            </a:r>
            <a:endParaRPr lang="en-US" sz="24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791" y="3470313"/>
            <a:ext cx="9365715" cy="148727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8791" y="6092328"/>
            <a:ext cx="9775174" cy="672029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13551" y="2726675"/>
            <a:ext cx="10807547" cy="46821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93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7635038"/>
              </p:ext>
            </p:extLst>
          </p:nvPr>
        </p:nvGraphicFramePr>
        <p:xfrm>
          <a:off x="2373927" y="210379"/>
          <a:ext cx="9192065" cy="5768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545061" y="3390313"/>
            <a:ext cx="844062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Jan 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07774" y="3633033"/>
            <a:ext cx="844062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Mar 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34066" y="2094520"/>
            <a:ext cx="858129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Mar 21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75748" y="4526838"/>
            <a:ext cx="858129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Apr 19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551449" y="5153574"/>
            <a:ext cx="963636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May 18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418449" y="4128977"/>
            <a:ext cx="7997483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 rot="5400000">
            <a:off x="9869127" y="3361643"/>
            <a:ext cx="879120" cy="2413789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0" y="579217"/>
            <a:ext cx="2373927" cy="34778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Largest cows are in deficit in the last </a:t>
            </a:r>
          </a:p>
          <a:p>
            <a:r>
              <a:rPr lang="en-US" sz="2000" b="1" dirty="0" smtClean="0"/>
              <a:t>4-week period only (</a:t>
            </a:r>
            <a:r>
              <a:rPr lang="en-US" sz="2000" b="1" u="sng" dirty="0" smtClean="0"/>
              <a:t>post-engorgement</a:t>
            </a:r>
            <a:r>
              <a:rPr lang="en-US" sz="2000" b="1" dirty="0" smtClean="0"/>
              <a:t>):</a:t>
            </a:r>
          </a:p>
          <a:p>
            <a:endParaRPr lang="en-US" sz="2000" dirty="0"/>
          </a:p>
          <a:p>
            <a:r>
              <a:rPr lang="en-US" sz="2000" dirty="0" smtClean="0"/>
              <a:t>350 kg = 9259/day</a:t>
            </a:r>
          </a:p>
          <a:p>
            <a:endParaRPr lang="en-US" sz="2000" dirty="0" smtClean="0"/>
          </a:p>
          <a:p>
            <a:r>
              <a:rPr lang="en-US" sz="2000" dirty="0" smtClean="0"/>
              <a:t>375 kg = 5880/day</a:t>
            </a:r>
          </a:p>
          <a:p>
            <a:endParaRPr lang="en-US" sz="2000" dirty="0"/>
          </a:p>
          <a:p>
            <a:r>
              <a:rPr lang="en-US" sz="2000" dirty="0"/>
              <a:t>Ticks represent 4-8 days of this deficit.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2810" y="4466601"/>
            <a:ext cx="2120706" cy="98488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325 kg cow  - </a:t>
            </a:r>
            <a:r>
              <a:rPr lang="en-US" b="1" dirty="0" smtClean="0"/>
              <a:t>deficit occurs in early April</a:t>
            </a:r>
            <a:r>
              <a:rPr lang="en-US" sz="2000" b="1" dirty="0" smtClean="0"/>
              <a:t>???? </a:t>
            </a:r>
            <a:endParaRPr lang="en-US" sz="20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2712026" y="877017"/>
            <a:ext cx="1132609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KCAL (fat)</a:t>
            </a:r>
            <a:endParaRPr lang="en-US" dirty="0"/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9871668" y="3149300"/>
            <a:ext cx="481818" cy="90779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10551449" y="3148447"/>
            <a:ext cx="481818" cy="90779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9122995" y="3150132"/>
            <a:ext cx="481818" cy="90779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908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8" t="2" r="25397" b="16751"/>
          <a:stretch/>
        </p:blipFill>
        <p:spPr>
          <a:xfrm>
            <a:off x="8119357" y="11528930"/>
            <a:ext cx="4072643" cy="35759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" b="5986"/>
          <a:stretch/>
        </p:blipFill>
        <p:spPr bwMode="auto">
          <a:xfrm>
            <a:off x="27278514" y="24005877"/>
            <a:ext cx="5188484" cy="3657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" b="5986"/>
          <a:stretch/>
        </p:blipFill>
        <p:spPr bwMode="auto">
          <a:xfrm>
            <a:off x="19989879" y="21364742"/>
            <a:ext cx="5188484" cy="3657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Content Placeholder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969" y="654015"/>
            <a:ext cx="9101623" cy="606344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" b="5986"/>
          <a:stretch/>
        </p:blipFill>
        <p:spPr bwMode="auto">
          <a:xfrm>
            <a:off x="1827969" y="654015"/>
            <a:ext cx="9101623" cy="61263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10140" y="1027906"/>
            <a:ext cx="3128790" cy="46166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Healthy Ghost Moose!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48884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510" y="182245"/>
            <a:ext cx="11282288" cy="1325563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So what the hell is going on???  It’s complex…</a:t>
            </a:r>
            <a:endParaRPr lang="en-US" b="1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9995" y="1507808"/>
            <a:ext cx="1046636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Protein deficit is problematic during fetal growth </a:t>
            </a:r>
            <a:r>
              <a:rPr lang="en-US" sz="2800" dirty="0" smtClean="0"/>
              <a:t>phase 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 (30-40% daily deficit– the length of this period is key – size matters)</a:t>
            </a:r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Limits of compensatory growth (non-breeding years increase; &lt;50%)</a:t>
            </a:r>
          </a:p>
          <a:p>
            <a:endParaRPr lang="en-US" sz="2800" dirty="0" smtClean="0"/>
          </a:p>
          <a:p>
            <a:r>
              <a:rPr lang="en-US" sz="2800" dirty="0" smtClean="0"/>
              <a:t>Cumulative </a:t>
            </a:r>
            <a:r>
              <a:rPr lang="en-US" sz="2800" dirty="0"/>
              <a:t>physiological impacts </a:t>
            </a:r>
            <a:r>
              <a:rPr lang="en-US" sz="2800" dirty="0" smtClean="0"/>
              <a:t>(frequent vs. pulsed epizootic events)</a:t>
            </a:r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Later maturation (surviving calves are severely compromised) </a:t>
            </a:r>
          </a:p>
          <a:p>
            <a:endParaRPr lang="en-US" sz="2800" dirty="0" smtClean="0"/>
          </a:p>
          <a:p>
            <a:r>
              <a:rPr lang="en-US" sz="2800" dirty="0" smtClean="0"/>
              <a:t>Age/size of cows becomes more influential </a:t>
            </a:r>
            <a:r>
              <a:rPr lang="en-US" sz="2800" dirty="0"/>
              <a:t>o</a:t>
            </a:r>
            <a:r>
              <a:rPr lang="en-US" sz="2800" dirty="0" smtClean="0"/>
              <a:t>n productivity  </a:t>
            </a:r>
          </a:p>
          <a:p>
            <a:endParaRPr lang="en-US" sz="2800" dirty="0"/>
          </a:p>
          <a:p>
            <a:r>
              <a:rPr lang="en-US" sz="2800" dirty="0" smtClean="0"/>
              <a:t>Individual productivity declines (low twinning rate)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097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5304" y="0"/>
            <a:ext cx="5606667" cy="934865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+mn-lt"/>
              </a:rPr>
              <a:t>What of Climate Change?</a:t>
            </a:r>
            <a:endParaRPr lang="en-US" sz="40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387" y="815248"/>
            <a:ext cx="11799065" cy="5883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1) Tick survival, productivity, and abundance – all increase (except drought years)</a:t>
            </a:r>
          </a:p>
          <a:p>
            <a:pPr marL="457200" lvl="1" indent="0">
              <a:buNone/>
            </a:pPr>
            <a:r>
              <a:rPr lang="en-US" dirty="0" smtClean="0"/>
              <a:t>	-  </a:t>
            </a:r>
            <a:r>
              <a:rPr lang="en-US" dirty="0" smtClean="0">
                <a:solidFill>
                  <a:srgbClr val="FF0000"/>
                </a:solidFill>
              </a:rPr>
              <a:t>longer falls (questing), </a:t>
            </a:r>
            <a:r>
              <a:rPr lang="en-US" dirty="0" smtClean="0"/>
              <a:t>shorter winters (adult female survival)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- ticks cost ~4 days of energy and substantial protein imbalance during fetal growth </a:t>
            </a:r>
          </a:p>
          <a:p>
            <a:pPr marL="0" indent="0">
              <a:buNone/>
            </a:pPr>
            <a:r>
              <a:rPr lang="en-US" sz="2400" dirty="0" smtClean="0"/>
              <a:t>2) New moose-tick relationship: continuous/multi-year impacts vs. annual pulses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- higher annual frequency of epizootics</a:t>
            </a:r>
          </a:p>
          <a:p>
            <a:pPr marL="0" indent="0">
              <a:buNone/>
            </a:pPr>
            <a:r>
              <a:rPr lang="en-US" sz="2400" dirty="0" smtClean="0"/>
              <a:t>3) Moose population: what is the lower “stable/normal” population in face of #2?                       		</a:t>
            </a:r>
          </a:p>
          <a:p>
            <a:pPr marL="0" indent="0">
              <a:buNone/>
            </a:pPr>
            <a:r>
              <a:rPr lang="en-US" sz="2400" b="1" dirty="0"/>
              <a:t>	</a:t>
            </a:r>
            <a:r>
              <a:rPr lang="en-US" sz="2400" b="1" dirty="0" smtClean="0"/>
              <a:t>		</a:t>
            </a:r>
            <a:r>
              <a:rPr lang="en-US" b="1" dirty="0" smtClean="0"/>
              <a:t>Management Options?</a:t>
            </a:r>
          </a:p>
          <a:p>
            <a:pPr marL="0" indent="0">
              <a:buNone/>
            </a:pPr>
            <a:r>
              <a:rPr lang="en-US" sz="2400" dirty="0" smtClean="0"/>
              <a:t>Adjust population goals relative to “new” host-parasite relationship.</a:t>
            </a:r>
            <a:endParaRPr lang="en-US" dirty="0"/>
          </a:p>
          <a:p>
            <a:pPr marL="0" indent="0">
              <a:buNone/>
            </a:pPr>
            <a:r>
              <a:rPr lang="en-US" sz="2400" dirty="0" smtClean="0"/>
              <a:t>Reduce moose density to disrupt the “new” host-parasite relationship.</a:t>
            </a:r>
          </a:p>
          <a:p>
            <a:pPr marL="0" indent="0">
              <a:buNone/>
            </a:pPr>
            <a:r>
              <a:rPr lang="en-US" b="1" i="1" dirty="0"/>
              <a:t>Wait, watch, hope</a:t>
            </a:r>
            <a:r>
              <a:rPr lang="en-US" b="1" i="1" dirty="0" smtClean="0"/>
              <a:t>….</a:t>
            </a:r>
          </a:p>
          <a:p>
            <a:pPr marL="0" indent="0">
              <a:buNone/>
            </a:pPr>
            <a:r>
              <a:rPr lang="en-US" b="1" i="1" dirty="0" smtClean="0"/>
              <a:t>”frost on the pumpkin” will solve our woes!</a:t>
            </a:r>
            <a:endParaRPr lang="en-US" b="1" i="1" dirty="0"/>
          </a:p>
          <a:p>
            <a:pPr marL="0" indent="0">
              <a:buNone/>
            </a:pPr>
            <a:endParaRPr lang="en-US" b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800" y="3536414"/>
            <a:ext cx="4001570" cy="300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59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chemeClr val="accent3">
                <a:lumMod val="5000"/>
                <a:lumOff val="95000"/>
              </a:schemeClr>
            </a:gs>
            <a:gs pos="67000">
              <a:schemeClr val="accent3">
                <a:lumMod val="45000"/>
                <a:lumOff val="55000"/>
              </a:schemeClr>
            </a:gs>
            <a:gs pos="85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981200" y="4343401"/>
            <a:ext cx="8229600" cy="1782763"/>
          </a:xfrm>
        </p:spPr>
        <p:txBody>
          <a:bodyPr/>
          <a:lstStyle/>
          <a:p>
            <a:r>
              <a:rPr lang="en-US" altLang="en-US" sz="2000" dirty="0"/>
              <a:t>g</a:t>
            </a:r>
          </a:p>
        </p:txBody>
      </p:sp>
      <p:sp>
        <p:nvSpPr>
          <p:cNvPr id="149508" name="Rectangle 1028"/>
          <p:cNvSpPr>
            <a:spLocks noGrp="1" noChangeArrowheads="1"/>
          </p:cNvSpPr>
          <p:nvPr>
            <p:ph type="title"/>
          </p:nvPr>
        </p:nvSpPr>
        <p:spPr>
          <a:xfrm>
            <a:off x="2974840" y="135291"/>
            <a:ext cx="6429218" cy="533400"/>
          </a:xfr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r>
              <a:rPr lang="en-US" altLang="en-US" sz="2800" b="1" dirty="0"/>
              <a:t>Population </a:t>
            </a:r>
            <a:r>
              <a:rPr lang="en-US" altLang="en-US" sz="2800" b="1" dirty="0" smtClean="0"/>
              <a:t>Modeling</a:t>
            </a:r>
            <a:r>
              <a:rPr lang="en-US" altLang="en-US" sz="2800" b="1" dirty="0"/>
              <a:t>: </a:t>
            </a:r>
            <a:r>
              <a:rPr lang="en-US" altLang="en-US" sz="2800" b="1" dirty="0" smtClean="0"/>
              <a:t>New Hampshire 2002-2005</a:t>
            </a:r>
            <a:endParaRPr lang="en-US" altLang="en-US" sz="2800" b="1" dirty="0"/>
          </a:p>
        </p:txBody>
      </p:sp>
      <p:sp>
        <p:nvSpPr>
          <p:cNvPr id="149510" name="Rectangle 1030" descr="Newsprint"/>
          <p:cNvSpPr>
            <a:spLocks noChangeArrowheads="1"/>
          </p:cNvSpPr>
          <p:nvPr/>
        </p:nvSpPr>
        <p:spPr bwMode="auto">
          <a:xfrm>
            <a:off x="4105275" y="205740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3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dirty="0">
              <a:latin typeface="Arial Black" panose="020B0A04020102020204" pitchFamily="34" charset="0"/>
            </a:endParaRPr>
          </a:p>
        </p:txBody>
      </p:sp>
      <p:graphicFrame>
        <p:nvGraphicFramePr>
          <p:cNvPr id="149509" name="Object 10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8114931"/>
              </p:ext>
            </p:extLst>
          </p:nvPr>
        </p:nvGraphicFramePr>
        <p:xfrm>
          <a:off x="2075928" y="2114362"/>
          <a:ext cx="4176713" cy="272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" name="Chart" r:id="rId4" imgW="3962638" imgH="2571988" progId="Excel.Chart.8">
                  <p:embed/>
                </p:oleObj>
              </mc:Choice>
              <mc:Fallback>
                <p:oleObj name="Chart" r:id="rId4" imgW="3962638" imgH="2571988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5928" y="2114362"/>
                        <a:ext cx="4176713" cy="2724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9512" name="Rectangle 1032" descr="Newsprint"/>
          <p:cNvSpPr>
            <a:spLocks noChangeArrowheads="1"/>
          </p:cNvSpPr>
          <p:nvPr/>
        </p:nvSpPr>
        <p:spPr bwMode="auto">
          <a:xfrm>
            <a:off x="4100513" y="2052638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3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49511" name="Object 10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371062"/>
              </p:ext>
            </p:extLst>
          </p:nvPr>
        </p:nvGraphicFramePr>
        <p:xfrm>
          <a:off x="6445247" y="2114362"/>
          <a:ext cx="4121682" cy="26785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" name="Chart" r:id="rId6" imgW="3972163" imgH="2581513" progId="Excel.Chart.8">
                  <p:embed/>
                </p:oleObj>
              </mc:Choice>
              <mc:Fallback>
                <p:oleObj name="Chart" r:id="rId6" imgW="3972163" imgH="2581513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5247" y="2114362"/>
                        <a:ext cx="4121682" cy="267859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9513" name="Rectangle 1033"/>
          <p:cNvSpPr>
            <a:spLocks noChangeArrowheads="1"/>
          </p:cNvSpPr>
          <p:nvPr/>
        </p:nvSpPr>
        <p:spPr bwMode="auto">
          <a:xfrm>
            <a:off x="2085410" y="668568"/>
            <a:ext cx="87196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000" dirty="0"/>
              <a:t>Model I </a:t>
            </a:r>
            <a:r>
              <a:rPr lang="en-US" altLang="en-US" sz="2000" b="1" dirty="0"/>
              <a:t>(radio-marked fecundity) </a:t>
            </a:r>
            <a:r>
              <a:rPr lang="en-US" altLang="en-US" sz="2000" dirty="0"/>
              <a:t>and Model II (harvest fecundity) using </a:t>
            </a:r>
            <a:r>
              <a:rPr lang="en-US" altLang="en-US" sz="2000" b="1" dirty="0" smtClean="0"/>
              <a:t>(</a:t>
            </a:r>
            <a:r>
              <a:rPr lang="en-US" altLang="en-US" sz="2000" b="1" dirty="0"/>
              <a:t>a)</a:t>
            </a:r>
            <a:r>
              <a:rPr lang="en-US" altLang="en-US" sz="2000" dirty="0"/>
              <a:t> lower 95% CI of winter survival rate of calves and yearling/adults and </a:t>
            </a:r>
            <a:r>
              <a:rPr lang="en-US" altLang="en-US" sz="2000" b="1" dirty="0"/>
              <a:t>(b)</a:t>
            </a:r>
            <a:r>
              <a:rPr lang="en-US" altLang="en-US" sz="2000" dirty="0"/>
              <a:t> lower 95% CI of fall survival rate of yearling/adults</a:t>
            </a:r>
          </a:p>
          <a:p>
            <a:pPr>
              <a:spcBef>
                <a:spcPct val="20000"/>
              </a:spcBef>
            </a:pPr>
            <a:endParaRPr lang="en-US" altLang="en-US" sz="800" dirty="0"/>
          </a:p>
          <a:p>
            <a:pPr>
              <a:spcBef>
                <a:spcPct val="20000"/>
              </a:spcBef>
            </a:pPr>
            <a:endParaRPr lang="en-US" altLang="en-US" sz="800" dirty="0"/>
          </a:p>
        </p:txBody>
      </p:sp>
      <p:sp>
        <p:nvSpPr>
          <p:cNvPr id="149514" name="Text Box 1034" descr="Newsprint"/>
          <p:cNvSpPr txBox="1">
            <a:spLocks noChangeArrowheads="1"/>
          </p:cNvSpPr>
          <p:nvPr/>
        </p:nvSpPr>
        <p:spPr bwMode="auto">
          <a:xfrm>
            <a:off x="2503379" y="1750555"/>
            <a:ext cx="308769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3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 dirty="0" smtClean="0"/>
              <a:t>a)               Model II </a:t>
            </a:r>
            <a:r>
              <a:rPr lang="en-US" altLang="en-US" sz="2000" dirty="0"/>
              <a:t>(λ=0.98) </a:t>
            </a:r>
          </a:p>
        </p:txBody>
      </p:sp>
      <p:sp>
        <p:nvSpPr>
          <p:cNvPr id="149515" name="Text Box 1035" descr="Newsprint"/>
          <p:cNvSpPr txBox="1">
            <a:spLocks noChangeArrowheads="1"/>
          </p:cNvSpPr>
          <p:nvPr/>
        </p:nvSpPr>
        <p:spPr bwMode="auto">
          <a:xfrm>
            <a:off x="6590906" y="1758068"/>
            <a:ext cx="321434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3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 dirty="0" smtClean="0"/>
              <a:t>b)                 Model </a:t>
            </a:r>
            <a:r>
              <a:rPr lang="en-US" altLang="en-US" sz="2000" dirty="0"/>
              <a:t>II (λ=1.01) </a:t>
            </a:r>
          </a:p>
        </p:txBody>
      </p:sp>
      <p:sp>
        <p:nvSpPr>
          <p:cNvPr id="149518" name="Text Box 1038" descr="Newsprint"/>
          <p:cNvSpPr txBox="1">
            <a:spLocks noChangeArrowheads="1"/>
          </p:cNvSpPr>
          <p:nvPr/>
        </p:nvSpPr>
        <p:spPr bwMode="auto">
          <a:xfrm>
            <a:off x="10163136" y="2952685"/>
            <a:ext cx="1955800" cy="400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3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 dirty="0"/>
              <a:t>Model I (λ=0.97) </a:t>
            </a:r>
          </a:p>
        </p:txBody>
      </p:sp>
      <p:grpSp>
        <p:nvGrpSpPr>
          <p:cNvPr id="149526" name="Group 1046"/>
          <p:cNvGrpSpPr>
            <a:grpSpLocks/>
          </p:cNvGrpSpPr>
          <p:nvPr/>
        </p:nvGrpSpPr>
        <p:grpSpPr bwMode="auto">
          <a:xfrm>
            <a:off x="163706" y="3414255"/>
            <a:ext cx="4195763" cy="400050"/>
            <a:chOff x="-953" y="2167"/>
            <a:chExt cx="2643" cy="252"/>
          </a:xfrm>
        </p:grpSpPr>
        <p:sp>
          <p:nvSpPr>
            <p:cNvPr id="149517" name="Text Box 1037" descr="Newsprint"/>
            <p:cNvSpPr txBox="1">
              <a:spLocks noChangeArrowheads="1"/>
            </p:cNvSpPr>
            <p:nvPr/>
          </p:nvSpPr>
          <p:spPr bwMode="auto">
            <a:xfrm>
              <a:off x="-953" y="2167"/>
              <a:ext cx="1232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3"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000" dirty="0">
                  <a:ln>
                    <a:solidFill>
                      <a:srgbClr val="FF0000"/>
                    </a:solidFill>
                  </a:ln>
                </a:rPr>
                <a:t>Model I (λ=0.95) </a:t>
              </a:r>
            </a:p>
          </p:txBody>
        </p:sp>
        <p:sp>
          <p:nvSpPr>
            <p:cNvPr id="149522" name="Line 1042"/>
            <p:cNvSpPr>
              <a:spLocks noChangeShapeType="1"/>
            </p:cNvSpPr>
            <p:nvPr/>
          </p:nvSpPr>
          <p:spPr bwMode="auto">
            <a:xfrm flipV="1">
              <a:off x="192" y="2230"/>
              <a:ext cx="1498" cy="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ln>
                  <a:solidFill>
                    <a:srgbClr val="FF0000"/>
                  </a:solidFill>
                </a:ln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65211" y="4797723"/>
            <a:ext cx="113600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NH moose population has dropped about 40-50% since….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who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would of thought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???  Why? </a:t>
            </a:r>
          </a:p>
          <a:p>
            <a:endParaRPr lang="en-US" sz="2000" dirty="0" smtClean="0"/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high frequency of winter tick epizootics since 2005 (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since 2008, 3 successive in 2014-2016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impacts on calf survival &amp; productivity mimics the worst situation (</a:t>
            </a: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I radio-marked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353578" y="4079010"/>
            <a:ext cx="653143" cy="5131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13002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9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3774"/>
            <a:ext cx="10515600" cy="1000967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b="1" dirty="0" smtClean="0"/>
              <a:t>Good Habitat Awaits a “Released Population”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1342" y="1238906"/>
            <a:ext cx="8172141" cy="561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49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33216" y="2323532"/>
            <a:ext cx="5973221" cy="43376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676401" y="152400"/>
            <a:ext cx="8220075" cy="6324600"/>
            <a:chOff x="96" y="96"/>
            <a:chExt cx="5178" cy="3984"/>
          </a:xfrm>
        </p:grpSpPr>
        <p:pic>
          <p:nvPicPr>
            <p:cNvPr id="19475" name="Picture 5" descr="C:\Documents and Settings\Dan Bergeron\My Documents\Work Stuff\NH Wildlife Journal\Pictures for Moose-Tick Article\IMGP0437B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96" y="144"/>
              <a:ext cx="3978" cy="33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9476" name="Picture 6" descr="C:\Documents and Settings\Dan Bergeron\My Documents\Work Stuff\NH Wildlife Journal\Pictures for Moose-Tick Article\IMGP0437B2b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4" y="864"/>
              <a:ext cx="384" cy="321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9477" name="Picture 7" descr="C:\Documents and Settings\Dan Bergeron\My Documents\Work Stuff\NH Wildlife Journal\Pictures for Moose-Tick Article\IMGP4874B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6" y="96"/>
              <a:ext cx="1296" cy="81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22" name="TextBox 21"/>
          <p:cNvSpPr txBox="1"/>
          <p:nvPr/>
        </p:nvSpPr>
        <p:spPr>
          <a:xfrm>
            <a:off x="3048000" y="1828800"/>
            <a:ext cx="609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2529016" y="1444179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n-US" sz="1600" dirty="0"/>
              <a:t> A continued decline in </a:t>
            </a:r>
            <a:r>
              <a:rPr lang="en-US" sz="1600" dirty="0" smtClean="0"/>
              <a:t>corpora </a:t>
            </a:r>
            <a:r>
              <a:rPr lang="en-US" sz="1600" dirty="0" err="1"/>
              <a:t>lutea</a:t>
            </a:r>
            <a:r>
              <a:rPr lang="en-US" sz="1600" dirty="0"/>
              <a:t> </a:t>
            </a:r>
            <a:r>
              <a:rPr lang="en-US" sz="1600" dirty="0" smtClean="0"/>
              <a:t>count and body weight </a:t>
            </a:r>
            <a:r>
              <a:rPr lang="en-US" sz="1600" dirty="0"/>
              <a:t>of yearling cows </a:t>
            </a:r>
            <a:r>
              <a:rPr lang="en-US" sz="1600" dirty="0" smtClean="0"/>
              <a:t>occurred </a:t>
            </a:r>
            <a:r>
              <a:rPr lang="en-US" sz="1600" dirty="0"/>
              <a:t>from 1988-1998 to 2005-2009 in New Hampshire.  </a:t>
            </a:r>
            <a:r>
              <a:rPr lang="en-US" sz="1600" dirty="0" smtClean="0"/>
              <a:t>Ovulation requires field-dressed weight &gt;200 kg.  </a:t>
            </a:r>
            <a:endParaRPr lang="en-US" sz="1600" dirty="0"/>
          </a:p>
        </p:txBody>
      </p:sp>
      <p:sp>
        <p:nvSpPr>
          <p:cNvPr id="27" name="Rectangle 26"/>
          <p:cNvSpPr/>
          <p:nvPr/>
        </p:nvSpPr>
        <p:spPr>
          <a:xfrm>
            <a:off x="3886200" y="838200"/>
            <a:ext cx="6324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Physical Characteristics and Reproduction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588" y="2323532"/>
            <a:ext cx="5986849" cy="43475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9699812" y="3281082"/>
            <a:ext cx="2420470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We can’t even generate these data anymore…..</a:t>
            </a:r>
            <a:endParaRPr lang="en-US" b="1" dirty="0"/>
          </a:p>
        </p:txBody>
      </p:sp>
      <p:sp>
        <p:nvSpPr>
          <p:cNvPr id="6" name="Oval 5"/>
          <p:cNvSpPr/>
          <p:nvPr/>
        </p:nvSpPr>
        <p:spPr>
          <a:xfrm>
            <a:off x="5268191" y="2888673"/>
            <a:ext cx="665018" cy="5795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88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scan003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" t="25275" r="18959"/>
          <a:stretch>
            <a:fillRect/>
          </a:stretch>
        </p:blipFill>
        <p:spPr bwMode="auto">
          <a:xfrm>
            <a:off x="1990543" y="1692928"/>
            <a:ext cx="7954180" cy="466368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543" y="1692928"/>
            <a:ext cx="8348877" cy="46688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5363" y="58221"/>
            <a:ext cx="9432239" cy="813364"/>
          </a:xfrm>
          <a:solidFill>
            <a:srgbClr val="FFFFCC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2200" b="1" dirty="0" smtClean="0"/>
              <a:t/>
            </a:r>
            <a:br>
              <a:rPr lang="en-US" sz="2200" b="1" dirty="0" smtClean="0"/>
            </a:br>
            <a:r>
              <a:rPr lang="en-US" sz="2200" b="1" dirty="0" smtClean="0"/>
              <a:t/>
            </a:r>
            <a:br>
              <a:rPr lang="en-US" sz="2200" b="1" dirty="0" smtClean="0"/>
            </a:br>
            <a:r>
              <a:rPr lang="en-US" sz="2200" b="1" dirty="0" smtClean="0"/>
              <a:t/>
            </a:r>
            <a:br>
              <a:rPr lang="en-US" sz="2200" b="1" dirty="0" smtClean="0"/>
            </a:br>
            <a:r>
              <a:rPr lang="en-US" sz="2200" b="1" dirty="0"/>
              <a:t/>
            </a:r>
            <a:br>
              <a:rPr lang="en-US" sz="2200" b="1" dirty="0"/>
            </a:br>
            <a:r>
              <a:rPr lang="en-US" sz="2200" b="1" dirty="0" smtClean="0">
                <a:latin typeface="+mn-lt"/>
              </a:rPr>
              <a:t>HIGH MORTALITY IN YOUNG, DELAYED MATURITY, DECLINING BODY WEIGHTS</a:t>
            </a:r>
            <a:r>
              <a:rPr lang="en-US" sz="2200" b="1" dirty="0">
                <a:latin typeface="+mn-lt"/>
              </a:rPr>
              <a:t> </a:t>
            </a:r>
            <a:r>
              <a:rPr lang="en-US" sz="2200" b="1" dirty="0" smtClean="0">
                <a:latin typeface="+mn-lt"/>
              </a:rPr>
              <a:t>–</a:t>
            </a:r>
            <a:br>
              <a:rPr lang="en-US" sz="2200" b="1" dirty="0" smtClean="0">
                <a:latin typeface="+mn-lt"/>
              </a:rPr>
            </a:br>
            <a:r>
              <a:rPr lang="en-US" sz="2200" b="1" dirty="0">
                <a:latin typeface="+mn-lt"/>
              </a:rPr>
              <a:t/>
            </a:r>
            <a:br>
              <a:rPr lang="en-US" sz="2200" b="1" dirty="0">
                <a:latin typeface="+mn-lt"/>
              </a:rPr>
            </a:br>
            <a:r>
              <a:rPr lang="en-US" sz="2200" b="1" dirty="0" smtClean="0">
                <a:latin typeface="+mn-lt"/>
              </a:rPr>
              <a:t> CHARACTERISTICS OF A POPULATION WELL ABOVE K/NUTRITIONALLY DEPRIVED</a:t>
            </a:r>
            <a:br>
              <a:rPr lang="en-US" sz="2200" b="1" dirty="0" smtClean="0">
                <a:latin typeface="+mn-lt"/>
              </a:rPr>
            </a:b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pic>
        <p:nvPicPr>
          <p:cNvPr id="5" name="Content Placeholder 3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594" y="1742876"/>
            <a:ext cx="8224764" cy="455048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077148" y="3108960"/>
            <a:ext cx="5368067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HABITAT QUALITY AND QUANTITY ARE NEAR OPTIMAL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493811" y="941936"/>
            <a:ext cx="6947645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SO WHAT OF HABITAT – 4-16 year regen?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0676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3" descr="browsecategories_new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35" b="-1335"/>
          <a:stretch>
            <a:fillRect/>
          </a:stretch>
        </p:blipFill>
        <p:spPr>
          <a:xfrm>
            <a:off x="647413" y="21060410"/>
            <a:ext cx="8850814" cy="4326015"/>
          </a:xfrm>
          <a:prstGeom prst="rect">
            <a:avLst/>
          </a:prstGeom>
          <a:solidFill>
            <a:srgbClr val="F3F2DC"/>
          </a:solidFill>
          <a:ln>
            <a:solidFill>
              <a:srgbClr val="4C5A6A"/>
            </a:solidFill>
          </a:ln>
          <a:effectLst/>
        </p:spPr>
      </p:pic>
      <p:pic>
        <p:nvPicPr>
          <p:cNvPr id="5" name="Picture Placeholder 33" descr="browsecategories_new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35" b="-1335"/>
          <a:stretch>
            <a:fillRect/>
          </a:stretch>
        </p:blipFill>
        <p:spPr>
          <a:xfrm>
            <a:off x="275195" y="758683"/>
            <a:ext cx="5442299" cy="2660016"/>
          </a:xfrm>
          <a:ln>
            <a:solidFill>
              <a:schemeClr val="accent4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343555" y="76962"/>
            <a:ext cx="6947645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FOREST DAMAGE STUDIES – NH, VT, ME</a:t>
            </a:r>
            <a:endParaRPr lang="en-US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8918" y="714329"/>
            <a:ext cx="3225028" cy="4179114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248514"/>
              </p:ext>
            </p:extLst>
          </p:nvPr>
        </p:nvGraphicFramePr>
        <p:xfrm>
          <a:off x="382287" y="4064803"/>
          <a:ext cx="3566125" cy="26856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9580"/>
                <a:gridCol w="527723"/>
                <a:gridCol w="383798"/>
                <a:gridCol w="383798"/>
                <a:gridCol w="543714"/>
                <a:gridCol w="927512"/>
              </a:tblGrid>
              <a:tr h="199343"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4"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sng" kern="1200">
                          <a:effectLst/>
                        </a:rPr>
                        <a:t>Vigor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4321"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Form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R1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R2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R3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R4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Form Totals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20268"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F1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0.39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0.11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0.01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0.00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0.51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20268"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F2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0.13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0.13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0.00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0.00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0.27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20268"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F3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0.01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0.01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0.00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0.00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0.03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20268"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F4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0.00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0.00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0.00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0.00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0.01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20268"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F5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0.00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0.01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0.00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0.00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0.02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20268"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F6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0.03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0.04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0.00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0.00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0.07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20268"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F7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0.01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0.01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0.00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0.00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0.02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20268"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F8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0.03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0.04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0.00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0.00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0.07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56835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Vigor Totals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0.60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0.36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0.01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0.01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1.00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6583" y="4946035"/>
            <a:ext cx="3109698" cy="107995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806" y="3442400"/>
            <a:ext cx="4498416" cy="50808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sp>
        <p:nvSpPr>
          <p:cNvPr id="15" name="Rectangle 14"/>
          <p:cNvSpPr/>
          <p:nvPr/>
        </p:nvSpPr>
        <p:spPr>
          <a:xfrm>
            <a:off x="4056361" y="4114947"/>
            <a:ext cx="3300028" cy="258532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Table 2. Proportional distribution of form and vigor ratings as assigned by the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New Brunswick classification protocol in older stands (&gt;30 years old). </a:t>
            </a:r>
            <a:r>
              <a:rPr lang="en-US" dirty="0"/>
              <a:t>The majority of trees were F1/F2 (78%) or R1/R2 (96%) indicating commercial value; 39% had the highest combined rating (F1-R1). </a:t>
            </a:r>
          </a:p>
        </p:txBody>
      </p:sp>
      <p:sp>
        <p:nvSpPr>
          <p:cNvPr id="16" name="Oval 15"/>
          <p:cNvSpPr/>
          <p:nvPr/>
        </p:nvSpPr>
        <p:spPr>
          <a:xfrm>
            <a:off x="3188045" y="4497859"/>
            <a:ext cx="587370" cy="502508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248036" y="4505969"/>
            <a:ext cx="424247" cy="296856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9382898" y="6252520"/>
            <a:ext cx="2306594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(NOT MUCH HERE…..)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38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48" y="117081"/>
            <a:ext cx="6496049" cy="6563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-Point Star 5"/>
          <p:cNvSpPr/>
          <p:nvPr/>
        </p:nvSpPr>
        <p:spPr>
          <a:xfrm>
            <a:off x="4348163" y="3668673"/>
            <a:ext cx="304800" cy="2286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5448298" y="2752725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990850" y="828675"/>
            <a:ext cx="933450" cy="36933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Quebec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391397" y="219075"/>
            <a:ext cx="1209677" cy="36933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New </a:t>
            </a:r>
            <a:r>
              <a:rPr lang="en-US" dirty="0" err="1" smtClean="0"/>
              <a:t>Brun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229350" y="2190750"/>
            <a:ext cx="809625" cy="36933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Maine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695699" y="4667250"/>
            <a:ext cx="1304927" cy="36933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New Hamp.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638424" y="4097596"/>
            <a:ext cx="1057275" cy="36933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Vermont</a:t>
            </a:r>
            <a:endParaRPr lang="en-US" dirty="0"/>
          </a:p>
        </p:txBody>
      </p:sp>
      <p:sp>
        <p:nvSpPr>
          <p:cNvPr id="11" name="5-Point Star 10"/>
          <p:cNvSpPr/>
          <p:nvPr/>
        </p:nvSpPr>
        <p:spPr>
          <a:xfrm>
            <a:off x="6405562" y="828675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/>
          <p:cNvSpPr/>
          <p:nvPr/>
        </p:nvSpPr>
        <p:spPr>
          <a:xfrm>
            <a:off x="3754628" y="3554373"/>
            <a:ext cx="304800" cy="2286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037243" y="4667250"/>
            <a:ext cx="2269475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MOOSE STUDY SITES IN NEW ENGLAND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9653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Productivity &amp; Mortality (2014-2017)</a:t>
            </a:r>
          </a:p>
        </p:txBody>
      </p:sp>
      <p:pic>
        <p:nvPicPr>
          <p:cNvPr id="4" name="Content Placeholder 3" descr="P103009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4600" y="1219200"/>
            <a:ext cx="7239000" cy="5429250"/>
          </a:xfrm>
        </p:spPr>
      </p:pic>
      <p:pic>
        <p:nvPicPr>
          <p:cNvPr id="8" name="Picture 7" descr="P10301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4600" y="1143000"/>
            <a:ext cx="7239000" cy="54292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2707" y="1804012"/>
            <a:ext cx="3657600" cy="1600438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- Productivity of cows</a:t>
            </a:r>
          </a:p>
          <a:p>
            <a:r>
              <a:rPr lang="en-US" sz="2000" dirty="0">
                <a:solidFill>
                  <a:prstClr val="black"/>
                </a:solidFill>
              </a:rPr>
              <a:t>- Neonatal survival</a:t>
            </a:r>
          </a:p>
          <a:p>
            <a:pPr>
              <a:buFontTx/>
              <a:buChar char="-"/>
            </a:pPr>
            <a:r>
              <a:rPr lang="en-US" sz="2000" dirty="0">
                <a:solidFill>
                  <a:prstClr val="black"/>
                </a:solidFill>
              </a:rPr>
              <a:t> Annual survival/mortality</a:t>
            </a:r>
          </a:p>
          <a:p>
            <a:pPr>
              <a:buFontTx/>
              <a:buChar char="-"/>
            </a:pPr>
            <a:r>
              <a:rPr lang="en-US" sz="2000" dirty="0">
                <a:solidFill>
                  <a:prstClr val="black"/>
                </a:solidFill>
              </a:rPr>
              <a:t> Cause of mortality</a:t>
            </a:r>
          </a:p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4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53536"/>
            <a:ext cx="8229600" cy="889464"/>
          </a:xfrm>
        </p:spPr>
        <p:txBody>
          <a:bodyPr/>
          <a:lstStyle/>
          <a:p>
            <a:pPr algn="ctr"/>
            <a:r>
              <a:rPr lang="en-US" sz="4000" dirty="0"/>
              <a:t>3-YEAR</a:t>
            </a:r>
            <a:r>
              <a:rPr lang="en-US" dirty="0" smtClean="0"/>
              <a:t> </a:t>
            </a:r>
            <a:r>
              <a:rPr lang="en-US" sz="4000" dirty="0"/>
              <a:t>RESULTS (2014-2016)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1339" y="1052110"/>
            <a:ext cx="9408405" cy="5158647"/>
          </a:xfrm>
        </p:spPr>
        <p:txBody>
          <a:bodyPr/>
          <a:lstStyle/>
          <a:p>
            <a:pPr lvl="8">
              <a:buNone/>
            </a:pPr>
            <a:r>
              <a:rPr lang="en-US" sz="2000" dirty="0"/>
              <a:t>             </a:t>
            </a:r>
            <a:r>
              <a:rPr lang="en-US" sz="2000" dirty="0" smtClean="0"/>
              <a:t>- </a:t>
            </a:r>
            <a:r>
              <a:rPr lang="en-US" sz="2000" dirty="0"/>
              <a:t>ALL WERE EPIZOOTICS (&amp; 2003, 08, 11)</a:t>
            </a:r>
          </a:p>
          <a:p>
            <a:pPr lvl="8">
              <a:buNone/>
            </a:pPr>
            <a:r>
              <a:rPr lang="en-US" sz="2000" dirty="0" smtClean="0"/>
              <a:t>             - </a:t>
            </a:r>
            <a:r>
              <a:rPr lang="en-US" sz="2000" dirty="0"/>
              <a:t>70% CALF MORTALITY; 15% ADULT</a:t>
            </a:r>
          </a:p>
          <a:p>
            <a:pPr lvl="8">
              <a:buNone/>
            </a:pPr>
            <a:r>
              <a:rPr lang="en-US" sz="2000" dirty="0"/>
              <a:t>	</a:t>
            </a:r>
            <a:r>
              <a:rPr lang="en-US" sz="2000" dirty="0" smtClean="0"/>
              <a:t>          - </a:t>
            </a:r>
            <a:r>
              <a:rPr lang="en-US" sz="2000" dirty="0"/>
              <a:t>ACUTE ANEMIA &amp; SEVERE WEIGHT </a:t>
            </a:r>
            <a:r>
              <a:rPr lang="en-US" sz="2000" dirty="0" smtClean="0"/>
              <a:t>LOSS</a:t>
            </a:r>
          </a:p>
          <a:p>
            <a:pPr lvl="8">
              <a:buNone/>
            </a:pPr>
            <a:r>
              <a:rPr lang="en-US" sz="2000" dirty="0" smtClean="0"/>
              <a:t>             - LOWER CALF MORTALITY IN NORTHERN MAINE (45%)  </a:t>
            </a:r>
            <a:endParaRPr lang="en-US" sz="2000" dirty="0"/>
          </a:p>
          <a:p>
            <a:pPr lvl="8">
              <a:buNone/>
            </a:pPr>
            <a:endParaRPr lang="en-US" sz="2000" dirty="0"/>
          </a:p>
        </p:txBody>
      </p:sp>
      <p:pic>
        <p:nvPicPr>
          <p:cNvPr id="62466" name="Picture 2" descr="C:\Users\Localadmin\Desktop\P10407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456" y="1556772"/>
            <a:ext cx="3771308" cy="5028412"/>
          </a:xfrm>
          <a:prstGeom prst="rect">
            <a:avLst/>
          </a:prstGeom>
          <a:noFill/>
        </p:spPr>
      </p:pic>
      <p:pic>
        <p:nvPicPr>
          <p:cNvPr id="7" name="Picture 2" descr="E:\TickFieldPhotos\IMG_11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5720" y="2610080"/>
            <a:ext cx="5175042" cy="3881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099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386" y="3661264"/>
            <a:ext cx="3894073" cy="29208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349" y="3661264"/>
            <a:ext cx="4373707" cy="29158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r="16085"/>
          <a:stretch/>
        </p:blipFill>
        <p:spPr>
          <a:xfrm>
            <a:off x="2024385" y="318911"/>
            <a:ext cx="3894073" cy="32428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349" y="318911"/>
            <a:ext cx="4373707" cy="32287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2148288" y="3122154"/>
            <a:ext cx="8137631" cy="369332"/>
          </a:xfrm>
          <a:prstGeom prst="rect">
            <a:avLst/>
          </a:prstGeom>
          <a:solidFill>
            <a:schemeClr val="accent6">
              <a:lumMod val="25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srgbClr val="FFFF00"/>
                </a:solidFill>
              </a:rPr>
              <a:t>HIGH CALF MORTALITY FROM TICKS CAN OCCUR IN ANY WINTER!</a:t>
            </a:r>
          </a:p>
        </p:txBody>
      </p:sp>
      <p:sp>
        <p:nvSpPr>
          <p:cNvPr id="9" name="Rectangle 8"/>
          <p:cNvSpPr/>
          <p:nvPr/>
        </p:nvSpPr>
        <p:spPr>
          <a:xfrm>
            <a:off x="2619297" y="5950812"/>
            <a:ext cx="6689956" cy="369332"/>
          </a:xfrm>
          <a:prstGeom prst="rect">
            <a:avLst/>
          </a:prstGeom>
          <a:solidFill>
            <a:schemeClr val="accent6">
              <a:lumMod val="25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solidFill>
                  <a:srgbClr val="FFFF00"/>
                </a:solidFill>
              </a:rPr>
              <a:t>COUNTING TICKS  - YOU CAN’T SEE THE LONG TRAIL… 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22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888</TotalTime>
  <Words>799</Words>
  <Application>Microsoft Office PowerPoint</Application>
  <PresentationFormat>Widescreen</PresentationFormat>
  <Paragraphs>206</Paragraphs>
  <Slides>20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Arial Black</vt:lpstr>
      <vt:lpstr>Calibri</vt:lpstr>
      <vt:lpstr>Calibri Light</vt:lpstr>
      <vt:lpstr>Rockwell</vt:lpstr>
      <vt:lpstr>Times New Roman</vt:lpstr>
      <vt:lpstr>Wingdings 2</vt:lpstr>
      <vt:lpstr>Office Theme</vt:lpstr>
      <vt:lpstr>Foundry</vt:lpstr>
      <vt:lpstr>1_Foundry</vt:lpstr>
      <vt:lpstr>2_Foundry</vt:lpstr>
      <vt:lpstr>Chart</vt:lpstr>
      <vt:lpstr>  Metabolic Impacts of Winter Tick Infestations:  Understanding Mortality and Productivity Consequences to Moose </vt:lpstr>
      <vt:lpstr>Population Modeling: New Hampshire 2002-2005</vt:lpstr>
      <vt:lpstr>PowerPoint Presentation</vt:lpstr>
      <vt:lpstr>    HIGH MORTALITY IN YOUNG, DELAYED MATURITY, DECLINING BODY WEIGHTS –   CHARACTERISTICS OF A POPULATION WELL ABOVE K/NUTRITIONALLY DEPRIVED  </vt:lpstr>
      <vt:lpstr>PowerPoint Presentation</vt:lpstr>
      <vt:lpstr>PowerPoint Presentation</vt:lpstr>
      <vt:lpstr>Productivity &amp; Mortality (2014-2017)</vt:lpstr>
      <vt:lpstr>3-YEAR RESULTS (2014-2016)</vt:lpstr>
      <vt:lpstr>PowerPoint Presentation</vt:lpstr>
      <vt:lpstr>“For all moose, but most certainly for calves, ticks suck!” (B. Samuel)</vt:lpstr>
      <vt:lpstr>Volume &amp; Energy Cost of Blood Loss</vt:lpstr>
      <vt:lpstr>Protein Deficit – Calves </vt:lpstr>
      <vt:lpstr>ENERGY COST OF GESTATION (DEER)</vt:lpstr>
      <vt:lpstr>BALANCING GESTATION &amp; “TICK COST”:  SIGNIFICANCE OF BODY WEIGHT &amp; CONDITION </vt:lpstr>
      <vt:lpstr>BALANCING GESTATION &amp; TICKS:  SIGNIFICANCE OF BODY WEIGHT &amp; CONDITION </vt:lpstr>
      <vt:lpstr>PowerPoint Presentation</vt:lpstr>
      <vt:lpstr>PowerPoint Presentation</vt:lpstr>
      <vt:lpstr>So what the hell is going on???  It’s complex…</vt:lpstr>
      <vt:lpstr>What of Climate Change?</vt:lpstr>
      <vt:lpstr>Good Habitat Awaits a “Released Population”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When epizootics occur, ticks can dramatically reduce calf survival and recruitment and in combination w/ severe weather, could probably cause &gt;50% calf mortality</dc:title>
  <dc:creator>Pekins, Peter</dc:creator>
  <cp:lastModifiedBy>Pekins, Peter</cp:lastModifiedBy>
  <cp:revision>71</cp:revision>
  <dcterms:created xsi:type="dcterms:W3CDTF">2016-09-01T16:27:57Z</dcterms:created>
  <dcterms:modified xsi:type="dcterms:W3CDTF">2016-11-30T18:47:46Z</dcterms:modified>
</cp:coreProperties>
</file>