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60" r:id="rId5"/>
    <p:sldId id="262" r:id="rId6"/>
    <p:sldId id="263" r:id="rId7"/>
    <p:sldId id="264" r:id="rId8"/>
    <p:sldId id="265" r:id="rId9"/>
    <p:sldId id="266" r:id="rId10"/>
    <p:sldId id="267" r:id="rId11"/>
    <p:sldId id="268" r:id="rId12"/>
    <p:sldId id="269" r:id="rId13"/>
    <p:sldId id="270" r:id="rId14"/>
    <p:sldId id="272" r:id="rId15"/>
    <p:sldId id="273" r:id="rId16"/>
    <p:sldId id="274" r:id="rId17"/>
    <p:sldId id="275" r:id="rId18"/>
    <p:sldId id="277" r:id="rId19"/>
    <p:sldId id="27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87" autoAdjust="0"/>
  </p:normalViewPr>
  <p:slideViewPr>
    <p:cSldViewPr>
      <p:cViewPr varScale="1">
        <p:scale>
          <a:sx n="58" d="100"/>
          <a:sy n="58" d="100"/>
        </p:scale>
        <p:origin x="1428"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ellyv\Documents\Yearly%20&amp;%20Monthly%20Reports\Yearly%20Reports\Chemistry\chemistry%20data%20for%20annual%20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16666666666702"/>
          <c:y val="6.2500000000000139E-2"/>
          <c:w val="0.82291666666666652"/>
          <c:h val="0.6111111111111116"/>
        </c:manualLayout>
      </c:layout>
      <c:scatterChart>
        <c:scatterStyle val="lineMarker"/>
        <c:varyColors val="0"/>
        <c:ser>
          <c:idx val="0"/>
          <c:order val="0"/>
          <c:tx>
            <c:strRef>
              <c:f>'wc2 yr'!$E$1</c:f>
              <c:strCache>
                <c:ptCount val="1"/>
                <c:pt idx="0">
                  <c:v>Chloride (mg/L)</c:v>
                </c:pt>
              </c:strCache>
            </c:strRef>
          </c:tx>
          <c:spPr>
            <a:ln w="25400">
              <a:solidFill>
                <a:schemeClr val="tx2"/>
              </a:solidFill>
            </a:ln>
          </c:spPr>
          <c:marker>
            <c:symbol val="diamond"/>
            <c:size val="10"/>
          </c:marker>
          <c:xVal>
            <c:numRef>
              <c:f>'wc2 yr'!$A$2:$A$28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xVal>
          <c:yVal>
            <c:numRef>
              <c:f>'wc2 yr'!$E$2:$E$28</c:f>
              <c:numCache>
                <c:formatCode>0.0</c:formatCode>
                <c:ptCount val="27"/>
                <c:pt idx="0">
                  <c:v>15.833333333333334</c:v>
                </c:pt>
                <c:pt idx="1">
                  <c:v>17.658333333333214</c:v>
                </c:pt>
                <c:pt idx="2">
                  <c:v>18.466666666666669</c:v>
                </c:pt>
                <c:pt idx="3">
                  <c:v>17.990909090909089</c:v>
                </c:pt>
                <c:pt idx="4">
                  <c:v>17.966666666666669</c:v>
                </c:pt>
                <c:pt idx="5">
                  <c:v>17.466666666666629</c:v>
                </c:pt>
                <c:pt idx="6">
                  <c:v>20.3</c:v>
                </c:pt>
                <c:pt idx="7">
                  <c:v>25.51538461538463</c:v>
                </c:pt>
                <c:pt idx="8">
                  <c:v>23.999999999999989</c:v>
                </c:pt>
                <c:pt idx="9">
                  <c:v>24.38181818181825</c:v>
                </c:pt>
                <c:pt idx="10">
                  <c:v>25.133333333333258</c:v>
                </c:pt>
                <c:pt idx="11">
                  <c:v>27.145833333333226</c:v>
                </c:pt>
                <c:pt idx="12">
                  <c:v>29.766666666666666</c:v>
                </c:pt>
                <c:pt idx="13">
                  <c:v>30.486666666666629</c:v>
                </c:pt>
                <c:pt idx="14">
                  <c:v>28.274999999999988</c:v>
                </c:pt>
                <c:pt idx="15">
                  <c:v>41.883333333333326</c:v>
                </c:pt>
                <c:pt idx="16">
                  <c:v>45.550000000000004</c:v>
                </c:pt>
                <c:pt idx="17">
                  <c:v>36.800000000000004</c:v>
                </c:pt>
                <c:pt idx="18">
                  <c:v>37.291666666666444</c:v>
                </c:pt>
                <c:pt idx="19">
                  <c:v>45.93333333333333</c:v>
                </c:pt>
                <c:pt idx="20">
                  <c:v>27.99166666666666</c:v>
                </c:pt>
                <c:pt idx="21">
                  <c:v>31.308333333333202</c:v>
                </c:pt>
                <c:pt idx="22">
                  <c:v>34.383333333333326</c:v>
                </c:pt>
                <c:pt idx="23">
                  <c:v>35.133333333333333</c:v>
                </c:pt>
                <c:pt idx="24">
                  <c:v>39.141666666666346</c:v>
                </c:pt>
                <c:pt idx="25">
                  <c:v>31.991666666666664</c:v>
                </c:pt>
                <c:pt idx="26">
                  <c:v>26.675000000000001</c:v>
                </c:pt>
              </c:numCache>
            </c:numRef>
          </c:yVal>
          <c:smooth val="0"/>
          <c:extLst>
            <c:ext xmlns:c16="http://schemas.microsoft.com/office/drawing/2014/chart" uri="{C3380CC4-5D6E-409C-BE32-E72D297353CC}">
              <c16:uniqueId val="{00000000-629E-46A5-8861-EB8D8B67E09E}"/>
            </c:ext>
          </c:extLst>
        </c:ser>
        <c:ser>
          <c:idx val="1"/>
          <c:order val="1"/>
          <c:tx>
            <c:strRef>
              <c:f>'wc2 yr'!$H$1</c:f>
              <c:strCache>
                <c:ptCount val="1"/>
                <c:pt idx="0">
                  <c:v>Sodium (mg/L)</c:v>
                </c:pt>
              </c:strCache>
            </c:strRef>
          </c:tx>
          <c:spPr>
            <a:ln w="25400">
              <a:solidFill>
                <a:schemeClr val="accent2"/>
              </a:solidFill>
            </a:ln>
          </c:spPr>
          <c:marker>
            <c:symbol val="square"/>
            <c:size val="10"/>
          </c:marker>
          <c:xVal>
            <c:numRef>
              <c:f>'wc2 yr'!$A$2:$A$28</c:f>
              <c:numCache>
                <c:formatCode>General</c:formatCode>
                <c:ptCount val="2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numCache>
            </c:numRef>
          </c:xVal>
          <c:yVal>
            <c:numRef>
              <c:f>'wc2 yr'!$H$2:$H$28</c:f>
              <c:numCache>
                <c:formatCode>0.0</c:formatCode>
                <c:ptCount val="27"/>
                <c:pt idx="0">
                  <c:v>8.0250000000000004</c:v>
                </c:pt>
                <c:pt idx="1">
                  <c:v>9.1575000000000006</c:v>
                </c:pt>
                <c:pt idx="2">
                  <c:v>9.4250000000000007</c:v>
                </c:pt>
                <c:pt idx="3">
                  <c:v>9.620000000000001</c:v>
                </c:pt>
                <c:pt idx="4">
                  <c:v>10.019166666666672</c:v>
                </c:pt>
                <c:pt idx="5">
                  <c:v>10.115</c:v>
                </c:pt>
                <c:pt idx="6">
                  <c:v>11.148181818181818</c:v>
                </c:pt>
                <c:pt idx="7">
                  <c:v>12.846153846153843</c:v>
                </c:pt>
                <c:pt idx="8">
                  <c:v>12.556666666666706</c:v>
                </c:pt>
                <c:pt idx="9">
                  <c:v>13.675454545454556</c:v>
                </c:pt>
                <c:pt idx="10">
                  <c:v>13.641666666666667</c:v>
                </c:pt>
                <c:pt idx="11">
                  <c:v>15.317500000000004</c:v>
                </c:pt>
                <c:pt idx="12">
                  <c:v>16.641666666666691</c:v>
                </c:pt>
                <c:pt idx="13">
                  <c:v>16.430833333333226</c:v>
                </c:pt>
                <c:pt idx="14">
                  <c:v>16.391666666666691</c:v>
                </c:pt>
                <c:pt idx="15">
                  <c:v>23.583333333333176</c:v>
                </c:pt>
                <c:pt idx="16">
                  <c:v>25.05</c:v>
                </c:pt>
                <c:pt idx="17">
                  <c:v>20.233333333333217</c:v>
                </c:pt>
                <c:pt idx="18">
                  <c:v>21.366666666666664</c:v>
                </c:pt>
                <c:pt idx="19">
                  <c:v>27.283333333333164</c:v>
                </c:pt>
                <c:pt idx="20">
                  <c:v>17.73333333333321</c:v>
                </c:pt>
                <c:pt idx="21">
                  <c:v>20.6</c:v>
                </c:pt>
                <c:pt idx="22">
                  <c:v>21.033333333333214</c:v>
                </c:pt>
                <c:pt idx="23">
                  <c:v>21.074999999999999</c:v>
                </c:pt>
                <c:pt idx="24">
                  <c:v>24.250000000000004</c:v>
                </c:pt>
                <c:pt idx="25">
                  <c:v>20.491666666666667</c:v>
                </c:pt>
                <c:pt idx="26">
                  <c:v>19.391666666666691</c:v>
                </c:pt>
              </c:numCache>
            </c:numRef>
          </c:yVal>
          <c:smooth val="0"/>
          <c:extLst>
            <c:ext xmlns:c16="http://schemas.microsoft.com/office/drawing/2014/chart" uri="{C3380CC4-5D6E-409C-BE32-E72D297353CC}">
              <c16:uniqueId val="{00000001-629E-46A5-8861-EB8D8B67E09E}"/>
            </c:ext>
          </c:extLst>
        </c:ser>
        <c:dLbls>
          <c:showLegendKey val="0"/>
          <c:showVal val="0"/>
          <c:showCatName val="0"/>
          <c:showSerName val="0"/>
          <c:showPercent val="0"/>
          <c:showBubbleSize val="0"/>
        </c:dLbls>
        <c:axId val="137090176"/>
        <c:axId val="137091712"/>
      </c:scatterChart>
      <c:valAx>
        <c:axId val="137090176"/>
        <c:scaling>
          <c:orientation val="minMax"/>
          <c:max val="2013"/>
          <c:min val="1985"/>
        </c:scaling>
        <c:delete val="0"/>
        <c:axPos val="b"/>
        <c:numFmt formatCode="General" sourceLinked="1"/>
        <c:majorTickMark val="out"/>
        <c:minorTickMark val="none"/>
        <c:tickLblPos val="nextTo"/>
        <c:spPr>
          <a:ln>
            <a:solidFill>
              <a:sysClr val="windowText" lastClr="000000"/>
            </a:solidFill>
          </a:ln>
        </c:spPr>
        <c:txPr>
          <a:bodyPr rot="0" vert="horz"/>
          <a:lstStyle/>
          <a:p>
            <a:pPr>
              <a:defRPr sz="2400" b="0" i="0" u="none" strike="noStrike" baseline="0">
                <a:solidFill>
                  <a:srgbClr val="000000"/>
                </a:solidFill>
                <a:latin typeface="Calibri"/>
                <a:ea typeface="Calibri"/>
                <a:cs typeface="Calibri"/>
              </a:defRPr>
            </a:pPr>
            <a:endParaRPr lang="en-US"/>
          </a:p>
        </c:txPr>
        <c:crossAx val="137091712"/>
        <c:crosses val="autoZero"/>
        <c:crossBetween val="midCat"/>
        <c:majorUnit val="5"/>
      </c:valAx>
      <c:valAx>
        <c:axId val="137091712"/>
        <c:scaling>
          <c:orientation val="minMax"/>
        </c:scaling>
        <c:delete val="0"/>
        <c:axPos val="l"/>
        <c:numFmt formatCode="0" sourceLinked="0"/>
        <c:majorTickMark val="out"/>
        <c:minorTickMark val="none"/>
        <c:tickLblPos val="nextTo"/>
        <c:spPr>
          <a:ln>
            <a:solidFill>
              <a:sysClr val="windowText" lastClr="000000"/>
            </a:solidFill>
          </a:ln>
        </c:spPr>
        <c:txPr>
          <a:bodyPr rot="0" vert="horz"/>
          <a:lstStyle/>
          <a:p>
            <a:pPr>
              <a:defRPr sz="2400" b="0" i="0" u="none" strike="noStrike" baseline="0">
                <a:solidFill>
                  <a:srgbClr val="000000"/>
                </a:solidFill>
                <a:latin typeface="Calibri"/>
                <a:ea typeface="Calibri"/>
                <a:cs typeface="Calibri"/>
              </a:defRPr>
            </a:pPr>
            <a:endParaRPr lang="en-US"/>
          </a:p>
        </c:txPr>
        <c:crossAx val="137090176"/>
        <c:crosses val="autoZero"/>
        <c:crossBetween val="midCat"/>
      </c:valAx>
      <c:spPr>
        <a:ln>
          <a:solidFill>
            <a:schemeClr val="tx1"/>
          </a:solidFill>
        </a:ln>
      </c:spPr>
    </c:plotArea>
    <c:legend>
      <c:legendPos val="r"/>
      <c:layout>
        <c:manualLayout>
          <c:xMode val="edge"/>
          <c:yMode val="edge"/>
          <c:x val="0.15333339572485191"/>
          <c:y val="0.8766793330154512"/>
          <c:w val="0.68833361341699906"/>
          <c:h val="9.1153202821178003E-2"/>
        </c:manualLayout>
      </c:layout>
      <c:overlay val="0"/>
      <c:txPr>
        <a:bodyPr/>
        <a:lstStyle/>
        <a:p>
          <a:pPr>
            <a:defRPr sz="20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1D61DF-CED3-48C4-94C9-9632FB879482}" type="datetimeFigureOut">
              <a:rPr lang="en-US" smtClean="0"/>
              <a:pPr/>
              <a:t>12/7/2016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23F39B-75FA-4026-9EB6-0CBD2121221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Located</a:t>
            </a:r>
            <a:r>
              <a:rPr lang="en-US" baseline="0" dirty="0" smtClean="0"/>
              <a:t> in rural mid-Hudson River valley. 2000 acres - mixture forest &amp; fields with perennial stream, ponds, wetlands, research lab facilities, 16 core scientific staff including forest, urban, disease &amp; aquatic ecologists</a:t>
            </a:r>
            <a:endParaRPr lang="en-US" dirty="0"/>
          </a:p>
        </p:txBody>
      </p:sp>
      <p:sp>
        <p:nvSpPr>
          <p:cNvPr id="4" name="Slide Number Placeholder 3"/>
          <p:cNvSpPr>
            <a:spLocks noGrp="1"/>
          </p:cNvSpPr>
          <p:nvPr>
            <p:ph type="sldNum" sz="quarter" idx="10"/>
          </p:nvPr>
        </p:nvSpPr>
        <p:spPr/>
        <p:txBody>
          <a:bodyPr/>
          <a:lstStyle/>
          <a:p>
            <a:fld id="{1D23F39B-75FA-4026-9EB6-0CBD21212216}"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Environmental</a:t>
            </a:r>
            <a:r>
              <a:rPr lang="en-US" baseline="0" dirty="0" smtClean="0"/>
              <a:t> monitoring at Cary i</a:t>
            </a:r>
            <a:r>
              <a:rPr lang="en-US" dirty="0" smtClean="0"/>
              <a:t>ncludes long-term studies of mice, ticks, Lyme disease, birds, deer, forest health &amp; more. Most</a:t>
            </a:r>
            <a:r>
              <a:rPr lang="en-US" baseline="0" dirty="0" smtClean="0"/>
              <a:t> of t</a:t>
            </a:r>
            <a:r>
              <a:rPr lang="en-US" dirty="0" smtClean="0"/>
              <a:t>hese programs were</a:t>
            </a:r>
            <a:r>
              <a:rPr lang="en-US" baseline="0" dirty="0" smtClean="0"/>
              <a:t> designed to answer specific questions and have secured ongoing funding, thus </a:t>
            </a:r>
            <a:r>
              <a:rPr lang="en-US" dirty="0" smtClean="0"/>
              <a:t>serendipitously</a:t>
            </a:r>
            <a:r>
              <a:rPr lang="en-US" baseline="0" dirty="0" smtClean="0"/>
              <a:t> provide long-term data.</a:t>
            </a:r>
            <a:endParaRPr lang="en-US" dirty="0"/>
          </a:p>
        </p:txBody>
      </p:sp>
      <p:sp>
        <p:nvSpPr>
          <p:cNvPr id="4" name="Slide Number Placeholder 3"/>
          <p:cNvSpPr>
            <a:spLocks noGrp="1"/>
          </p:cNvSpPr>
          <p:nvPr>
            <p:ph type="sldNum" sz="quarter" idx="10"/>
          </p:nvPr>
        </p:nvSpPr>
        <p:spPr/>
        <p:txBody>
          <a:bodyPr/>
          <a:lstStyle/>
          <a:p>
            <a:fld id="{1D23F39B-75FA-4026-9EB6-0CBD21212216}"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Program that was designed</a:t>
            </a:r>
            <a:r>
              <a:rPr lang="en-US" baseline="0" dirty="0" smtClean="0"/>
              <a:t> to provide ongoing, long-term data make up the core Environmental Monitoring Program. It provides data in </a:t>
            </a:r>
            <a:r>
              <a:rPr lang="en-US" dirty="0" smtClean="0"/>
              <a:t>5 main focal areas.</a:t>
            </a:r>
            <a:endParaRPr lang="en-US" dirty="0"/>
          </a:p>
        </p:txBody>
      </p:sp>
      <p:sp>
        <p:nvSpPr>
          <p:cNvPr id="4" name="Slide Number Placeholder 3"/>
          <p:cNvSpPr>
            <a:spLocks noGrp="1"/>
          </p:cNvSpPr>
          <p:nvPr>
            <p:ph type="sldNum" sz="quarter" idx="10"/>
          </p:nvPr>
        </p:nvSpPr>
        <p:spPr/>
        <p:txBody>
          <a:bodyPr/>
          <a:lstStyle/>
          <a:p>
            <a:fld id="{1D23F39B-75FA-4026-9EB6-0CBD21212216}"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AC8CB8-26EE-4A19-BE85-5457BA6B1767}"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23F39B-75FA-4026-9EB6-0CBD21212216}"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EMMA initially formed,</a:t>
            </a:r>
            <a:r>
              <a:rPr lang="en-US" baseline="0" dirty="0" smtClean="0"/>
              <a:t> we</a:t>
            </a:r>
            <a:r>
              <a:rPr lang="en-US" dirty="0" smtClean="0"/>
              <a:t> identified</a:t>
            </a:r>
            <a:r>
              <a:rPr lang="en-US" baseline="0" dirty="0" smtClean="0"/>
              <a:t> these</a:t>
            </a:r>
            <a:r>
              <a:rPr lang="en-US" dirty="0" smtClean="0"/>
              <a:t> key issues</a:t>
            </a:r>
            <a:endParaRPr lang="en-US" dirty="0"/>
          </a:p>
        </p:txBody>
      </p:sp>
      <p:sp>
        <p:nvSpPr>
          <p:cNvPr id="4" name="Slide Number Placeholder 3"/>
          <p:cNvSpPr>
            <a:spLocks noGrp="1"/>
          </p:cNvSpPr>
          <p:nvPr>
            <p:ph type="sldNum" sz="quarter" idx="10"/>
          </p:nvPr>
        </p:nvSpPr>
        <p:spPr/>
        <p:txBody>
          <a:bodyPr/>
          <a:lstStyle/>
          <a:p>
            <a:fld id="{14C62870-9FD1-4F12-AC5B-87FDDF2AB72E}"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then developed 3</a:t>
            </a:r>
            <a:r>
              <a:rPr lang="en-US" baseline="0" dirty="0" smtClean="0"/>
              <a:t> environmental monitoring projects that would provide us with scientifically sound information to develop, justify or adjust management strategies in the face of those key environmental issues. Note the gradient of sites represent a range of habitat fragmentation &amp; urbanization.</a:t>
            </a:r>
            <a:endParaRPr lang="en-US" dirty="0"/>
          </a:p>
        </p:txBody>
      </p:sp>
      <p:sp>
        <p:nvSpPr>
          <p:cNvPr id="4" name="Slide Number Placeholder 3"/>
          <p:cNvSpPr>
            <a:spLocks noGrp="1"/>
          </p:cNvSpPr>
          <p:nvPr>
            <p:ph type="sldNum" sz="quarter" idx="10"/>
          </p:nvPr>
        </p:nvSpPr>
        <p:spPr/>
        <p:txBody>
          <a:bodyPr/>
          <a:lstStyle/>
          <a:p>
            <a:fld id="{14C62870-9FD1-4F12-AC5B-87FDDF2AB72E}"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6C72D1-B8B3-4122-8414-F3CD51258CF5}"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D78F4-F0A7-48AB-AFD6-6B3F2B0833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C72D1-B8B3-4122-8414-F3CD51258CF5}"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D78F4-F0A7-48AB-AFD6-6B3F2B0833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C72D1-B8B3-4122-8414-F3CD51258CF5}"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D78F4-F0A7-48AB-AFD6-6B3F2B0833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6C72D1-B8B3-4122-8414-F3CD51258CF5}"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D78F4-F0A7-48AB-AFD6-6B3F2B0833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6C72D1-B8B3-4122-8414-F3CD51258CF5}" type="datetimeFigureOut">
              <a:rPr lang="en-US" smtClean="0"/>
              <a:pPr/>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2D78F4-F0A7-48AB-AFD6-6B3F2B0833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6C72D1-B8B3-4122-8414-F3CD51258CF5}"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D78F4-F0A7-48AB-AFD6-6B3F2B0833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6C72D1-B8B3-4122-8414-F3CD51258CF5}" type="datetimeFigureOut">
              <a:rPr lang="en-US" smtClean="0"/>
              <a:pPr/>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2D78F4-F0A7-48AB-AFD6-6B3F2B0833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6C72D1-B8B3-4122-8414-F3CD51258CF5}" type="datetimeFigureOut">
              <a:rPr lang="en-US" smtClean="0"/>
              <a:pPr/>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2D78F4-F0A7-48AB-AFD6-6B3F2B0833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C72D1-B8B3-4122-8414-F3CD51258CF5}" type="datetimeFigureOut">
              <a:rPr lang="en-US" smtClean="0"/>
              <a:pPr/>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2D78F4-F0A7-48AB-AFD6-6B3F2B0833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C72D1-B8B3-4122-8414-F3CD51258CF5}"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D78F4-F0A7-48AB-AFD6-6B3F2B0833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6C72D1-B8B3-4122-8414-F3CD51258CF5}" type="datetimeFigureOut">
              <a:rPr lang="en-US" smtClean="0"/>
              <a:pPr/>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2D78F4-F0A7-48AB-AFD6-6B3F2B0833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C72D1-B8B3-4122-8414-F3CD51258CF5}" type="datetimeFigureOut">
              <a:rPr lang="en-US" smtClean="0"/>
              <a:pPr/>
              <a:t>12/7/2016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2D78F4-F0A7-48AB-AFD6-6B3F2B0833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KellyV@caryinstitute.org" TargetMode="External"/><Relationship Id="rId2" Type="http://schemas.openxmlformats.org/officeDocument/2006/relationships/image" Target="../media/image40.jpeg"/><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7772400" cy="2819400"/>
          </a:xfrm>
        </p:spPr>
        <p:txBody>
          <a:bodyPr>
            <a:normAutofit fontScale="90000"/>
          </a:bodyPr>
          <a:lstStyle/>
          <a:p>
            <a:r>
              <a:rPr lang="en-US" dirty="0"/>
              <a:t>Regional Environmental Monitoring Through Collaborative Research at </a:t>
            </a:r>
            <a:r>
              <a:rPr lang="en-US" dirty="0" smtClean="0"/>
              <a:t/>
            </a:r>
            <a:br>
              <a:rPr lang="en-US" dirty="0" smtClean="0"/>
            </a:br>
            <a:r>
              <a:rPr lang="en-US" dirty="0" smtClean="0"/>
              <a:t>Cary </a:t>
            </a:r>
            <a:r>
              <a:rPr lang="en-US" dirty="0"/>
              <a:t>Institute of Ecosystem </a:t>
            </a:r>
            <a:r>
              <a:rPr lang="en-US" dirty="0" smtClean="0"/>
              <a:t>Studies</a:t>
            </a:r>
            <a:endParaRPr lang="en-US" dirty="0"/>
          </a:p>
        </p:txBody>
      </p:sp>
      <p:sp>
        <p:nvSpPr>
          <p:cNvPr id="3" name="Subtitle 2"/>
          <p:cNvSpPr>
            <a:spLocks noGrp="1"/>
          </p:cNvSpPr>
          <p:nvPr>
            <p:ph type="subTitle" idx="1"/>
          </p:nvPr>
        </p:nvSpPr>
        <p:spPr>
          <a:xfrm>
            <a:off x="1066800" y="3505200"/>
            <a:ext cx="7162800" cy="2514600"/>
          </a:xfrm>
        </p:spPr>
        <p:txBody>
          <a:bodyPr>
            <a:normAutofit/>
          </a:bodyPr>
          <a:lstStyle/>
          <a:p>
            <a:r>
              <a:rPr lang="en-US" dirty="0" smtClean="0"/>
              <a:t>Vicky Kelly</a:t>
            </a:r>
          </a:p>
          <a:p>
            <a:r>
              <a:rPr lang="en-US" dirty="0" smtClean="0"/>
              <a:t>Cary Institute of Ecosystem Studies</a:t>
            </a:r>
          </a:p>
          <a:p>
            <a:r>
              <a:rPr lang="en-US" dirty="0" smtClean="0"/>
              <a:t>VMC Annual Meeting</a:t>
            </a:r>
          </a:p>
          <a:p>
            <a:r>
              <a:rPr lang="en-US" dirty="0" smtClean="0"/>
              <a:t>December 2, 2016</a:t>
            </a:r>
          </a:p>
        </p:txBody>
      </p:sp>
      <p:pic>
        <p:nvPicPr>
          <p:cNvPr id="4" name="Picture 3" descr="logo_rgb_1770X400.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84122" y="6096000"/>
            <a:ext cx="2959878" cy="76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Solar Radiation (1988-present)</a:t>
            </a:r>
            <a:endParaRPr lang="en-US" dirty="0"/>
          </a:p>
        </p:txBody>
      </p:sp>
      <p:sp>
        <p:nvSpPr>
          <p:cNvPr id="8" name="Content Placeholder 7"/>
          <p:cNvSpPr>
            <a:spLocks noGrp="1"/>
          </p:cNvSpPr>
          <p:nvPr>
            <p:ph idx="1"/>
          </p:nvPr>
        </p:nvSpPr>
        <p:spPr>
          <a:xfrm>
            <a:off x="2743200" y="2743200"/>
            <a:ext cx="3886200" cy="3581400"/>
          </a:xfrm>
        </p:spPr>
        <p:txBody>
          <a:bodyPr>
            <a:normAutofit/>
          </a:bodyPr>
          <a:lstStyle/>
          <a:p>
            <a:r>
              <a:rPr lang="en-US" dirty="0" smtClean="0"/>
              <a:t>UVB (2000-present)</a:t>
            </a:r>
          </a:p>
          <a:p>
            <a:r>
              <a:rPr lang="en-US" dirty="0" smtClean="0"/>
              <a:t>Shortwave</a:t>
            </a:r>
          </a:p>
          <a:p>
            <a:r>
              <a:rPr lang="en-US" dirty="0" smtClean="0"/>
              <a:t>PAR</a:t>
            </a:r>
          </a:p>
          <a:p>
            <a:r>
              <a:rPr lang="en-US" dirty="0" smtClean="0"/>
              <a:t>Net Radiation</a:t>
            </a:r>
          </a:p>
          <a:p>
            <a:r>
              <a:rPr lang="en-US" dirty="0" smtClean="0"/>
              <a:t>Diffuse SW &amp; PAR (</a:t>
            </a:r>
            <a:r>
              <a:rPr lang="en-US" dirty="0" err="1" smtClean="0"/>
              <a:t>shadowband</a:t>
            </a:r>
            <a:r>
              <a:rPr lang="en-US" dirty="0" smtClean="0"/>
              <a:t>)</a:t>
            </a:r>
            <a:endParaRPr lang="en-US" dirty="0"/>
          </a:p>
        </p:txBody>
      </p:sp>
      <p:pic>
        <p:nvPicPr>
          <p:cNvPr id="5" name="Picture 4" descr="IMG_105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29450" y="4038600"/>
            <a:ext cx="2114550" cy="2819400"/>
          </a:xfrm>
          <a:prstGeom prst="rect">
            <a:avLst/>
          </a:prstGeom>
        </p:spPr>
      </p:pic>
      <p:pic>
        <p:nvPicPr>
          <p:cNvPr id="7" name="Picture 6" descr="net_radiometer_2010.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029200"/>
            <a:ext cx="2438400" cy="1828800"/>
          </a:xfrm>
          <a:prstGeom prst="rect">
            <a:avLst/>
          </a:prstGeom>
        </p:spPr>
      </p:pic>
      <p:pic>
        <p:nvPicPr>
          <p:cNvPr id="11" name="Picture 10" descr="solar rad sensors.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667000"/>
            <a:ext cx="2438400" cy="1828800"/>
          </a:xfrm>
          <a:prstGeom prst="rect">
            <a:avLst/>
          </a:prstGeom>
        </p:spPr>
      </p:pic>
      <p:pic>
        <p:nvPicPr>
          <p:cNvPr id="12" name="Picture 11" descr="UV sensor.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7010400" y="1354667"/>
            <a:ext cx="2133600" cy="260773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200400" cy="1143000"/>
          </a:xfrm>
        </p:spPr>
        <p:txBody>
          <a:bodyPr/>
          <a:lstStyle/>
          <a:p>
            <a:r>
              <a:rPr lang="en-US" dirty="0" err="1" smtClean="0"/>
              <a:t>Phenology</a:t>
            </a:r>
            <a:endParaRPr lang="en-US" dirty="0"/>
          </a:p>
        </p:txBody>
      </p:sp>
      <p:pic>
        <p:nvPicPr>
          <p:cNvPr id="4" name="Picture 3" descr="redoak3.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65200"/>
            <a:ext cx="4419600" cy="5892800"/>
          </a:xfrm>
          <a:prstGeom prst="rect">
            <a:avLst/>
          </a:prstGeom>
        </p:spPr>
      </p:pic>
      <p:pic>
        <p:nvPicPr>
          <p:cNvPr id="5" name="Picture 4" descr="kiosk.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5800" y="3371850"/>
            <a:ext cx="4648200" cy="3486150"/>
          </a:xfrm>
          <a:prstGeom prst="rect">
            <a:avLst/>
          </a:prstGeom>
        </p:spPr>
      </p:pic>
      <p:pic>
        <p:nvPicPr>
          <p:cNvPr id="3074" name="Picture 2" descr="http://phenocam.sr.unh.edu/data/latest/caryinstitut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31341" y="304800"/>
            <a:ext cx="4012659" cy="2971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0"/>
            <a:ext cx="2590800" cy="1143000"/>
          </a:xfrm>
        </p:spPr>
        <p:txBody>
          <a:bodyPr/>
          <a:lstStyle/>
          <a:p>
            <a:r>
              <a:rPr lang="en-US" dirty="0" smtClean="0"/>
              <a:t>Water</a:t>
            </a:r>
            <a:endParaRPr lang="en-US" dirty="0"/>
          </a:p>
        </p:txBody>
      </p:sp>
      <p:pic>
        <p:nvPicPr>
          <p:cNvPr id="4" name="Content Placeholder 3" descr="stream flood3 April 2007.JPG"/>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0" y="1066800"/>
            <a:ext cx="3657600" cy="2743200"/>
          </a:xfrm>
        </p:spPr>
      </p:pic>
      <p:pic>
        <p:nvPicPr>
          <p:cNvPr id="7" name="Picture 6" descr="Fowler_MTC (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1219200"/>
            <a:ext cx="2743200" cy="2057400"/>
          </a:xfrm>
          <a:prstGeom prst="rect">
            <a:avLst/>
          </a:prstGeom>
        </p:spPr>
      </p:pic>
      <p:pic>
        <p:nvPicPr>
          <p:cNvPr id="10" name="Picture 2" descr="http://smap.jpl.nasa.gov/images/smap2/SMAP%20beauty%20shot%2020113-ejk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4852" y="3569676"/>
            <a:ext cx="2471348" cy="3288323"/>
          </a:xfrm>
          <a:prstGeom prst="rect">
            <a:avLst/>
          </a:prstGeom>
          <a:noFill/>
        </p:spPr>
      </p:pic>
      <p:pic>
        <p:nvPicPr>
          <p:cNvPr id="11" name="Picture 10" descr="IMG_3122.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24200" y="4343400"/>
            <a:ext cx="3352800" cy="2514600"/>
          </a:xfrm>
          <a:prstGeom prst="rect">
            <a:avLst/>
          </a:prstGeom>
        </p:spPr>
      </p:pic>
      <p:pic>
        <p:nvPicPr>
          <p:cNvPr id="12" name="Picture 11" descr="maple_sap_Flow (76).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572000"/>
            <a:ext cx="3048000" cy="2286000"/>
          </a:xfrm>
          <a:prstGeom prst="rect">
            <a:avLst/>
          </a:prstGeom>
        </p:spPr>
      </p:pic>
      <p:pic>
        <p:nvPicPr>
          <p:cNvPr id="20" name="Picture 19" descr="IMG_3444.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33800" y="1447800"/>
            <a:ext cx="2438400" cy="1828800"/>
          </a:xfrm>
          <a:prstGeom prst="rect">
            <a:avLst/>
          </a:prstGeom>
        </p:spPr>
      </p:pic>
      <p:sp>
        <p:nvSpPr>
          <p:cNvPr id="9" name="TextBox 8"/>
          <p:cNvSpPr txBox="1"/>
          <p:nvPr/>
        </p:nvSpPr>
        <p:spPr>
          <a:xfrm>
            <a:off x="228600" y="609600"/>
            <a:ext cx="2819400" cy="461665"/>
          </a:xfrm>
          <a:prstGeom prst="rect">
            <a:avLst/>
          </a:prstGeom>
          <a:noFill/>
        </p:spPr>
        <p:txBody>
          <a:bodyPr wrap="square" rtlCol="0">
            <a:spAutoFit/>
          </a:bodyPr>
          <a:lstStyle/>
          <a:p>
            <a:pPr algn="ctr"/>
            <a:r>
              <a:rPr lang="en-US" sz="2400" dirty="0" smtClean="0"/>
              <a:t>Stream Flow</a:t>
            </a:r>
            <a:endParaRPr lang="en-US" sz="2400" dirty="0"/>
          </a:p>
        </p:txBody>
      </p:sp>
      <p:sp>
        <p:nvSpPr>
          <p:cNvPr id="13" name="Rectangle 12"/>
          <p:cNvSpPr/>
          <p:nvPr/>
        </p:nvSpPr>
        <p:spPr>
          <a:xfrm>
            <a:off x="4114800" y="990600"/>
            <a:ext cx="1773755" cy="461665"/>
          </a:xfrm>
          <a:prstGeom prst="rect">
            <a:avLst/>
          </a:prstGeom>
        </p:spPr>
        <p:txBody>
          <a:bodyPr wrap="none">
            <a:spAutoFit/>
          </a:bodyPr>
          <a:lstStyle/>
          <a:p>
            <a:pPr algn="ctr"/>
            <a:r>
              <a:rPr lang="en-US" sz="2400" dirty="0" smtClean="0"/>
              <a:t>Precipitation</a:t>
            </a:r>
            <a:endParaRPr lang="en-US" sz="2400" dirty="0"/>
          </a:p>
        </p:txBody>
      </p:sp>
      <p:sp>
        <p:nvSpPr>
          <p:cNvPr id="14" name="Rectangle 13"/>
          <p:cNvSpPr/>
          <p:nvPr/>
        </p:nvSpPr>
        <p:spPr>
          <a:xfrm>
            <a:off x="6324600" y="381000"/>
            <a:ext cx="2590800" cy="830997"/>
          </a:xfrm>
          <a:prstGeom prst="rect">
            <a:avLst/>
          </a:prstGeom>
        </p:spPr>
        <p:txBody>
          <a:bodyPr wrap="square">
            <a:spAutoFit/>
          </a:bodyPr>
          <a:lstStyle/>
          <a:p>
            <a:pPr algn="ctr"/>
            <a:r>
              <a:rPr lang="en-US" sz="2400" dirty="0" smtClean="0"/>
              <a:t>Soil Moisture &amp; Freeze/Thaw State</a:t>
            </a:r>
            <a:endParaRPr lang="en-US" sz="2400" dirty="0"/>
          </a:p>
        </p:txBody>
      </p:sp>
      <p:sp>
        <p:nvSpPr>
          <p:cNvPr id="15" name="Rectangle 14"/>
          <p:cNvSpPr/>
          <p:nvPr/>
        </p:nvSpPr>
        <p:spPr>
          <a:xfrm>
            <a:off x="4038600" y="3810000"/>
            <a:ext cx="2182905" cy="461665"/>
          </a:xfrm>
          <a:prstGeom prst="rect">
            <a:avLst/>
          </a:prstGeom>
        </p:spPr>
        <p:txBody>
          <a:bodyPr wrap="none">
            <a:spAutoFit/>
          </a:bodyPr>
          <a:lstStyle/>
          <a:p>
            <a:pPr algn="ctr"/>
            <a:r>
              <a:rPr lang="en-US" sz="2400" dirty="0" smtClean="0"/>
              <a:t>Remote Sensing</a:t>
            </a:r>
            <a:endParaRPr lang="en-US" sz="2400" dirty="0"/>
          </a:p>
        </p:txBody>
      </p:sp>
      <p:sp>
        <p:nvSpPr>
          <p:cNvPr id="16" name="Rectangle 15"/>
          <p:cNvSpPr/>
          <p:nvPr/>
        </p:nvSpPr>
        <p:spPr>
          <a:xfrm>
            <a:off x="0" y="4038600"/>
            <a:ext cx="2892843" cy="400110"/>
          </a:xfrm>
          <a:prstGeom prst="rect">
            <a:avLst/>
          </a:prstGeom>
        </p:spPr>
        <p:txBody>
          <a:bodyPr wrap="none">
            <a:spAutoFit/>
          </a:bodyPr>
          <a:lstStyle/>
          <a:p>
            <a:pPr algn="ctr"/>
            <a:r>
              <a:rPr lang="en-US" sz="2000" dirty="0" smtClean="0"/>
              <a:t>Water Movement in Trees</a:t>
            </a:r>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Partners &amp; Collaborations</a:t>
            </a:r>
            <a:endParaRPr lang="en-US" dirty="0"/>
          </a:p>
        </p:txBody>
      </p:sp>
      <p:sp>
        <p:nvSpPr>
          <p:cNvPr id="3" name="Content Placeholder 2"/>
          <p:cNvSpPr>
            <a:spLocks noGrp="1"/>
          </p:cNvSpPr>
          <p:nvPr>
            <p:ph idx="1"/>
          </p:nvPr>
        </p:nvSpPr>
        <p:spPr/>
        <p:txBody>
          <a:bodyPr>
            <a:normAutofit fontScale="92500" lnSpcReduction="20000"/>
          </a:bodyPr>
          <a:lstStyle/>
          <a:p>
            <a:pPr marL="914400" lvl="1" indent="-514350">
              <a:buFont typeface="+mj-lt"/>
              <a:buAutoNum type="arabicPeriod"/>
            </a:pPr>
            <a:r>
              <a:rPr lang="en-US" dirty="0" smtClean="0"/>
              <a:t>NOAA</a:t>
            </a:r>
          </a:p>
          <a:p>
            <a:pPr marL="914400" lvl="1" indent="-514350">
              <a:buFont typeface="+mj-lt"/>
              <a:buAutoNum type="arabicPeriod"/>
            </a:pPr>
            <a:r>
              <a:rPr lang="en-US" dirty="0" smtClean="0"/>
              <a:t>NASA</a:t>
            </a:r>
          </a:p>
          <a:p>
            <a:pPr marL="914400" lvl="1" indent="-514350">
              <a:buFont typeface="+mj-lt"/>
              <a:buAutoNum type="arabicPeriod"/>
            </a:pPr>
            <a:r>
              <a:rPr lang="en-US" dirty="0" smtClean="0"/>
              <a:t>USDA</a:t>
            </a:r>
          </a:p>
          <a:p>
            <a:pPr marL="914400" lvl="1" indent="-514350">
              <a:buFont typeface="+mj-lt"/>
              <a:buAutoNum type="arabicPeriod"/>
            </a:pPr>
            <a:r>
              <a:rPr lang="en-US" dirty="0" smtClean="0"/>
              <a:t>CCNY</a:t>
            </a:r>
          </a:p>
          <a:p>
            <a:pPr marL="914400" lvl="1" indent="-514350">
              <a:buFont typeface="+mj-lt"/>
              <a:buAutoNum type="arabicPeriod"/>
            </a:pPr>
            <a:r>
              <a:rPr lang="en-US" dirty="0" smtClean="0"/>
              <a:t>NY DEC</a:t>
            </a:r>
          </a:p>
          <a:p>
            <a:pPr marL="914400" lvl="1" indent="-514350">
              <a:buFont typeface="+mj-lt"/>
              <a:buAutoNum type="arabicPeriod"/>
            </a:pPr>
            <a:r>
              <a:rPr lang="en-US" dirty="0" smtClean="0"/>
              <a:t>NADP</a:t>
            </a:r>
          </a:p>
          <a:p>
            <a:pPr marL="914400" lvl="1" indent="-514350">
              <a:buFont typeface="+mj-lt"/>
              <a:buAutoNum type="arabicPeriod"/>
            </a:pPr>
            <a:r>
              <a:rPr lang="en-US" dirty="0" err="1" smtClean="0"/>
              <a:t>CASTNet</a:t>
            </a:r>
            <a:endParaRPr lang="en-US" dirty="0" smtClean="0"/>
          </a:p>
          <a:p>
            <a:pPr marL="914400" lvl="1" indent="-514350">
              <a:buFont typeface="+mj-lt"/>
              <a:buAutoNum type="arabicPeriod"/>
            </a:pPr>
            <a:r>
              <a:rPr lang="en-US" dirty="0" smtClean="0"/>
              <a:t>USA NPN</a:t>
            </a:r>
          </a:p>
          <a:p>
            <a:pPr marL="914400" lvl="1" indent="-514350">
              <a:buFont typeface="+mj-lt"/>
              <a:buAutoNum type="arabicPeriod"/>
            </a:pPr>
            <a:r>
              <a:rPr lang="en-US" dirty="0" smtClean="0"/>
              <a:t>NYPP</a:t>
            </a:r>
          </a:p>
          <a:p>
            <a:pPr marL="914400" lvl="1" indent="-514350">
              <a:buFont typeface="+mj-lt"/>
              <a:buAutoNum type="arabicPeriod"/>
            </a:pPr>
            <a:r>
              <a:rPr lang="en-US" dirty="0" smtClean="0"/>
              <a:t>UNH</a:t>
            </a:r>
          </a:p>
          <a:p>
            <a:pPr marL="914400" lvl="1" indent="-514350">
              <a:buFont typeface="+mj-lt"/>
              <a:buAutoNum type="arabicPeriod"/>
            </a:pPr>
            <a:r>
              <a:rPr lang="en-US" b="1" u="sng" dirty="0" smtClean="0"/>
              <a:t>EMMA</a:t>
            </a:r>
          </a:p>
          <a:p>
            <a:endParaRPr lang="en-US" dirty="0"/>
          </a:p>
        </p:txBody>
      </p:sp>
      <p:pic>
        <p:nvPicPr>
          <p:cNvPr id="4" name="Picture 3" descr="VMCmeeting102516 Jamie Deppen (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3952240" y="2067560"/>
            <a:ext cx="4348480" cy="32613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5334000" y="1524000"/>
            <a:ext cx="3505200" cy="3124200"/>
          </a:xfrm>
          <a:prstGeom prst="rect">
            <a:avLst/>
          </a:prstGeom>
        </p:spPr>
        <p:txBody>
          <a:bodyPr vert="horz" lIns="91440" tIns="45720" rIns="91440" bIns="45720" rtlCol="0" anchor="ctr">
            <a:normAutofit fontScale="82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7300" b="0" i="0" u="none" strike="noStrike" kern="1200" cap="none" spc="0" normalizeH="0" baseline="0" noProof="0" dirty="0" smtClean="0">
                <a:ln>
                  <a:noFill/>
                </a:ln>
                <a:solidFill>
                  <a:schemeClr val="tx1"/>
                </a:solidFill>
                <a:effectLst/>
                <a:uLnTx/>
                <a:uFillTx/>
                <a:latin typeface="Maiandra GD" pitchFamily="34" charset="0"/>
                <a:ea typeface="+mj-ea"/>
                <a:cs typeface="+mj-cs"/>
              </a:rPr>
              <a:t>E</a:t>
            </a:r>
            <a:r>
              <a:rPr kumimoji="0" lang="en-US" sz="4400" b="0" i="0" u="none" strike="noStrike" kern="1200" cap="none" spc="0" normalizeH="0" baseline="0" noProof="0" dirty="0" smtClean="0">
                <a:ln>
                  <a:noFill/>
                </a:ln>
                <a:solidFill>
                  <a:schemeClr val="tx1"/>
                </a:solidFill>
                <a:effectLst/>
                <a:uLnTx/>
                <a:uFillTx/>
                <a:latin typeface="Maiandra GD" pitchFamily="34" charset="0"/>
                <a:ea typeface="+mj-ea"/>
                <a:cs typeface="+mj-cs"/>
              </a:rPr>
              <a:t>nvironmental </a:t>
            </a:r>
            <a:br>
              <a:rPr kumimoji="0" lang="en-US" sz="4400" b="0" i="0" u="none" strike="noStrike" kern="1200" cap="none" spc="0" normalizeH="0" baseline="0" noProof="0" dirty="0" smtClean="0">
                <a:ln>
                  <a:noFill/>
                </a:ln>
                <a:solidFill>
                  <a:schemeClr val="tx1"/>
                </a:solidFill>
                <a:effectLst/>
                <a:uLnTx/>
                <a:uFillTx/>
                <a:latin typeface="Maiandra GD" pitchFamily="34" charset="0"/>
                <a:ea typeface="+mj-ea"/>
                <a:cs typeface="+mj-cs"/>
              </a:rPr>
            </a:br>
            <a:r>
              <a:rPr kumimoji="0" lang="en-US" sz="7300" b="0" i="0" u="none" strike="noStrike" kern="1200" cap="none" spc="0" normalizeH="0" baseline="0" noProof="0" dirty="0" smtClean="0">
                <a:ln>
                  <a:noFill/>
                </a:ln>
                <a:solidFill>
                  <a:schemeClr val="tx1"/>
                </a:solidFill>
                <a:effectLst/>
                <a:uLnTx/>
                <a:uFillTx/>
                <a:latin typeface="Maiandra GD" pitchFamily="34" charset="0"/>
                <a:ea typeface="+mj-ea"/>
                <a:cs typeface="+mj-cs"/>
              </a:rPr>
              <a:t>M</a:t>
            </a:r>
            <a:r>
              <a:rPr kumimoji="0" lang="en-US" sz="4400" b="0" i="0" u="none" strike="noStrike" kern="1200" cap="none" spc="0" normalizeH="0" baseline="0" noProof="0" dirty="0" smtClean="0">
                <a:ln>
                  <a:noFill/>
                </a:ln>
                <a:solidFill>
                  <a:schemeClr val="tx1"/>
                </a:solidFill>
                <a:effectLst/>
                <a:uLnTx/>
                <a:uFillTx/>
                <a:latin typeface="Maiandra GD" pitchFamily="34" charset="0"/>
                <a:ea typeface="+mj-ea"/>
                <a:cs typeface="+mj-cs"/>
              </a:rPr>
              <a:t>onitoring &amp; </a:t>
            </a:r>
            <a:br>
              <a:rPr kumimoji="0" lang="en-US" sz="4400" b="0" i="0" u="none" strike="noStrike" kern="1200" cap="none" spc="0" normalizeH="0" baseline="0" noProof="0" dirty="0" smtClean="0">
                <a:ln>
                  <a:noFill/>
                </a:ln>
                <a:solidFill>
                  <a:schemeClr val="tx1"/>
                </a:solidFill>
                <a:effectLst/>
                <a:uLnTx/>
                <a:uFillTx/>
                <a:latin typeface="Maiandra GD" pitchFamily="34" charset="0"/>
                <a:ea typeface="+mj-ea"/>
                <a:cs typeface="+mj-cs"/>
              </a:rPr>
            </a:br>
            <a:r>
              <a:rPr kumimoji="0" lang="en-US" sz="7300" b="0" i="0" u="none" strike="noStrike" kern="1200" cap="none" spc="0" normalizeH="0" baseline="0" noProof="0" dirty="0" smtClean="0">
                <a:ln>
                  <a:noFill/>
                </a:ln>
                <a:solidFill>
                  <a:schemeClr val="tx1"/>
                </a:solidFill>
                <a:effectLst/>
                <a:uLnTx/>
                <a:uFillTx/>
                <a:latin typeface="Maiandra GD" pitchFamily="34" charset="0"/>
                <a:ea typeface="+mj-ea"/>
                <a:cs typeface="+mj-cs"/>
              </a:rPr>
              <a:t>M</a:t>
            </a:r>
            <a:r>
              <a:rPr kumimoji="0" lang="en-US" sz="4400" b="0" i="0" u="none" strike="noStrike" kern="1200" cap="none" spc="0" normalizeH="0" baseline="0" noProof="0" dirty="0" smtClean="0">
                <a:ln>
                  <a:noFill/>
                </a:ln>
                <a:solidFill>
                  <a:schemeClr val="tx1"/>
                </a:solidFill>
                <a:effectLst/>
                <a:uLnTx/>
                <a:uFillTx/>
                <a:latin typeface="Maiandra GD" pitchFamily="34" charset="0"/>
                <a:ea typeface="+mj-ea"/>
                <a:cs typeface="+mj-cs"/>
              </a:rPr>
              <a:t>anagement </a:t>
            </a:r>
            <a:br>
              <a:rPr kumimoji="0" lang="en-US" sz="4400" b="0" i="0" u="none" strike="noStrike" kern="1200" cap="none" spc="0" normalizeH="0" baseline="0" noProof="0" dirty="0" smtClean="0">
                <a:ln>
                  <a:noFill/>
                </a:ln>
                <a:solidFill>
                  <a:schemeClr val="tx1"/>
                </a:solidFill>
                <a:effectLst/>
                <a:uLnTx/>
                <a:uFillTx/>
                <a:latin typeface="Maiandra GD" pitchFamily="34" charset="0"/>
                <a:ea typeface="+mj-ea"/>
                <a:cs typeface="+mj-cs"/>
              </a:rPr>
            </a:br>
            <a:r>
              <a:rPr kumimoji="0" lang="en-US" sz="7300" b="0" i="0" u="none" strike="noStrike" kern="1200" cap="none" spc="0" normalizeH="0" baseline="0" noProof="0" dirty="0" smtClean="0">
                <a:ln>
                  <a:noFill/>
                </a:ln>
                <a:solidFill>
                  <a:schemeClr val="tx1"/>
                </a:solidFill>
                <a:effectLst/>
                <a:uLnTx/>
                <a:uFillTx/>
                <a:latin typeface="Maiandra GD" pitchFamily="34" charset="0"/>
                <a:ea typeface="+mj-ea"/>
                <a:cs typeface="+mj-cs"/>
              </a:rPr>
              <a:t>A</a:t>
            </a:r>
            <a:r>
              <a:rPr kumimoji="0" lang="en-US" sz="4400" b="0" i="0" u="none" strike="noStrike" kern="1200" cap="none" spc="0" normalizeH="0" baseline="0" noProof="0" dirty="0" smtClean="0">
                <a:ln>
                  <a:noFill/>
                </a:ln>
                <a:solidFill>
                  <a:schemeClr val="tx1"/>
                </a:solidFill>
                <a:effectLst/>
                <a:uLnTx/>
                <a:uFillTx/>
                <a:latin typeface="Maiandra GD" pitchFamily="34" charset="0"/>
                <a:ea typeface="+mj-ea"/>
                <a:cs typeface="+mj-cs"/>
              </a:rPr>
              <a:t>lliance</a:t>
            </a:r>
            <a:endParaRPr kumimoji="0" lang="en-US" sz="4400" b="0" i="0" u="none" strike="noStrike" kern="1200" cap="none" spc="0" normalizeH="0" baseline="0" noProof="0" dirty="0">
              <a:ln>
                <a:noFill/>
              </a:ln>
              <a:solidFill>
                <a:schemeClr val="tx1"/>
              </a:solidFill>
              <a:effectLst/>
              <a:uLnTx/>
              <a:uFillTx/>
              <a:latin typeface="Maiandra GD" pitchFamily="34" charset="0"/>
              <a:ea typeface="+mj-ea"/>
              <a:cs typeface="+mj-cs"/>
            </a:endParaRPr>
          </a:p>
        </p:txBody>
      </p:sp>
      <p:pic>
        <p:nvPicPr>
          <p:cNvPr id="13" name="Content Placeholder 6" descr="EMMAVegMapAl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 y="609600"/>
            <a:ext cx="4300234" cy="5562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EMMA Background</a:t>
            </a:r>
            <a:endParaRPr lang="en-US" dirty="0"/>
          </a:p>
        </p:txBody>
      </p:sp>
      <p:sp>
        <p:nvSpPr>
          <p:cNvPr id="6" name="Content Placeholder 5"/>
          <p:cNvSpPr>
            <a:spLocks noGrp="1"/>
          </p:cNvSpPr>
          <p:nvPr>
            <p:ph idx="1"/>
          </p:nvPr>
        </p:nvSpPr>
        <p:spPr/>
        <p:txBody>
          <a:bodyPr>
            <a:normAutofit/>
          </a:bodyPr>
          <a:lstStyle/>
          <a:p>
            <a:r>
              <a:rPr lang="en-US" dirty="0" smtClean="0"/>
              <a:t>Created in 2013 with small grant from </a:t>
            </a:r>
            <a:r>
              <a:rPr lang="en-US" dirty="0"/>
              <a:t>NY State Conservation Partnership </a:t>
            </a:r>
            <a:r>
              <a:rPr lang="en-US" dirty="0" smtClean="0"/>
              <a:t>Program - </a:t>
            </a:r>
            <a:r>
              <a:rPr lang="en-US" dirty="0"/>
              <a:t>administered by the Land Trust Alliance. </a:t>
            </a:r>
            <a:endParaRPr lang="en-US" dirty="0" smtClean="0"/>
          </a:p>
          <a:p>
            <a:r>
              <a:rPr lang="en-US" dirty="0" smtClean="0"/>
              <a:t>Additional LTA grant in 2016 to purchase more equipment &amp; develop website.</a:t>
            </a:r>
          </a:p>
          <a:p>
            <a:r>
              <a:rPr lang="en-US" dirty="0" smtClean="0"/>
              <a:t>Large grant from </a:t>
            </a:r>
            <a:r>
              <a:rPr lang="en-US" dirty="0" err="1" smtClean="0"/>
              <a:t>Helmsley</a:t>
            </a:r>
            <a:r>
              <a:rPr lang="en-US" dirty="0" smtClean="0"/>
              <a:t> Foundation to Vassar College – funded EMMA Coordinator for 2 years – expires Aug 2017</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Pressing Environmental Issues </a:t>
            </a:r>
            <a:br>
              <a:rPr lang="en-US" dirty="0" smtClean="0"/>
            </a:br>
            <a:r>
              <a:rPr lang="en-US" dirty="0" smtClean="0"/>
              <a:t>for the Region</a:t>
            </a:r>
            <a:endParaRPr lang="en-US" dirty="0"/>
          </a:p>
        </p:txBody>
      </p:sp>
      <p:sp>
        <p:nvSpPr>
          <p:cNvPr id="3" name="Content Placeholder 2"/>
          <p:cNvSpPr>
            <a:spLocks noGrp="1"/>
          </p:cNvSpPr>
          <p:nvPr>
            <p:ph idx="1"/>
          </p:nvPr>
        </p:nvSpPr>
        <p:spPr>
          <a:xfrm>
            <a:off x="1828800" y="2133600"/>
            <a:ext cx="5486400" cy="2819400"/>
          </a:xfrm>
        </p:spPr>
        <p:txBody>
          <a:bodyPr/>
          <a:lstStyle/>
          <a:p>
            <a:r>
              <a:rPr lang="en-US" dirty="0" smtClean="0"/>
              <a:t>Climate change </a:t>
            </a:r>
          </a:p>
          <a:p>
            <a:r>
              <a:rPr lang="en-US" dirty="0" smtClean="0"/>
              <a:t>Habitat loss &amp; fragmentation </a:t>
            </a:r>
          </a:p>
          <a:p>
            <a:r>
              <a:rPr lang="en-US" dirty="0" smtClean="0"/>
              <a:t>Invasive species</a:t>
            </a:r>
          </a:p>
          <a:p>
            <a:r>
              <a:rPr lang="en-US" dirty="0" smtClean="0"/>
              <a:t>Deer overabundance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3 Initial Projects</a:t>
            </a:r>
            <a:endParaRPr lang="en-US" dirty="0"/>
          </a:p>
        </p:txBody>
      </p:sp>
      <p:sp>
        <p:nvSpPr>
          <p:cNvPr id="6" name="Content Placeholder 5"/>
          <p:cNvSpPr>
            <a:spLocks noGrp="1"/>
          </p:cNvSpPr>
          <p:nvPr>
            <p:ph idx="1"/>
          </p:nvPr>
        </p:nvSpPr>
        <p:spPr/>
        <p:txBody>
          <a:bodyPr>
            <a:normAutofit fontScale="92500" lnSpcReduction="20000"/>
          </a:bodyPr>
          <a:lstStyle/>
          <a:p>
            <a:pPr marL="514350" indent="-514350">
              <a:buFont typeface="+mj-lt"/>
              <a:buAutoNum type="arabicPeriod"/>
            </a:pPr>
            <a:r>
              <a:rPr lang="en-US" dirty="0" smtClean="0"/>
              <a:t>Weather Stations – Climate change</a:t>
            </a:r>
          </a:p>
          <a:p>
            <a:pPr marL="514350" indent="-514350">
              <a:buFont typeface="+mj-lt"/>
              <a:buAutoNum type="arabicPeriod"/>
            </a:pPr>
            <a:r>
              <a:rPr lang="en-US" dirty="0" err="1" smtClean="0"/>
              <a:t>Phenology</a:t>
            </a:r>
            <a:r>
              <a:rPr lang="en-US" dirty="0" smtClean="0"/>
              <a:t> Trails – Native species monitoring – how species respond to climate change, invasive species &amp; habitat fragmentation. Allows for public participation through citizen science.</a:t>
            </a:r>
          </a:p>
          <a:p>
            <a:pPr marL="514350" indent="-514350">
              <a:buFont typeface="+mj-lt"/>
              <a:buAutoNum type="arabicPeriod"/>
            </a:pPr>
            <a:r>
              <a:rPr lang="en-US" dirty="0" smtClean="0"/>
              <a:t>Deer </a:t>
            </a:r>
            <a:r>
              <a:rPr lang="en-US" dirty="0" err="1" smtClean="0"/>
              <a:t>Exclosures</a:t>
            </a:r>
            <a:r>
              <a:rPr lang="en-US" dirty="0" smtClean="0"/>
              <a:t> – Effects of deer on forest regeneration under different  deer management, urbanization &amp; habitat fragmentation</a:t>
            </a:r>
          </a:p>
          <a:p>
            <a:r>
              <a:rPr lang="en-US" dirty="0" smtClean="0"/>
              <a:t>(Camera Traps added)</a:t>
            </a:r>
          </a:p>
          <a:p>
            <a:r>
              <a:rPr lang="en-US" dirty="0" smtClean="0"/>
              <a:t>(</a:t>
            </a:r>
            <a:r>
              <a:rPr lang="en-US" dirty="0" err="1" smtClean="0"/>
              <a:t>Veg</a:t>
            </a:r>
            <a:r>
              <a:rPr lang="en-US" dirty="0" smtClean="0"/>
              <a:t> maps added for some sites)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&amp; Planning Thus Far</a:t>
            </a:r>
            <a:endParaRPr lang="en-US" dirty="0"/>
          </a:p>
        </p:txBody>
      </p:sp>
      <p:sp>
        <p:nvSpPr>
          <p:cNvPr id="3" name="Content Placeholder 2"/>
          <p:cNvSpPr>
            <a:spLocks noGrp="1"/>
          </p:cNvSpPr>
          <p:nvPr>
            <p:ph idx="1"/>
          </p:nvPr>
        </p:nvSpPr>
        <p:spPr>
          <a:xfrm>
            <a:off x="457200" y="1600201"/>
            <a:ext cx="7086600" cy="2057400"/>
          </a:xfrm>
        </p:spPr>
        <p:txBody>
          <a:bodyPr>
            <a:normAutofit/>
          </a:bodyPr>
          <a:lstStyle/>
          <a:p>
            <a:r>
              <a:rPr lang="en-US" dirty="0" smtClean="0"/>
              <a:t>Strategic Plan</a:t>
            </a:r>
          </a:p>
          <a:p>
            <a:r>
              <a:rPr lang="en-US" dirty="0" smtClean="0"/>
              <a:t>Data Management System -</a:t>
            </a:r>
          </a:p>
          <a:p>
            <a:pPr lvl="1">
              <a:buNone/>
            </a:pPr>
            <a:r>
              <a:rPr lang="en-US" sz="3200" u="sng" dirty="0" smtClean="0"/>
              <a:t>Vermont Monitoring Cooperative</a:t>
            </a:r>
            <a:endParaRPr lang="en-US" sz="3200" dirty="0" smtClean="0"/>
          </a:p>
        </p:txBody>
      </p:sp>
      <p:sp>
        <p:nvSpPr>
          <p:cNvPr id="4" name="Title 1"/>
          <p:cNvSpPr txBox="1">
            <a:spLocks/>
          </p:cNvSpPr>
          <p:nvPr/>
        </p:nvSpPr>
        <p:spPr>
          <a:xfrm>
            <a:off x="457200" y="3429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latin typeface="+mj-lt"/>
                <a:ea typeface="+mj-ea"/>
                <a:cs typeface="+mj-cs"/>
              </a:rPr>
              <a:t>To do</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a:xfrm>
            <a:off x="457200" y="4419600"/>
            <a:ext cx="8229600" cy="20574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noProof="0" dirty="0" smtClean="0"/>
              <a:t>Membership &amp; Governance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t>Standardize project methods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Fund</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39000" y="1"/>
            <a:ext cx="1904999" cy="5647350"/>
          </a:xfrm>
        </p:spPr>
        <p:txBody>
          <a:bodyPr>
            <a:normAutofit/>
          </a:bodyPr>
          <a:lstStyle/>
          <a:p>
            <a:r>
              <a:rPr lang="en-US" sz="3200" dirty="0" smtClean="0">
                <a:solidFill>
                  <a:schemeClr val="tx1"/>
                </a:solidFill>
              </a:rPr>
              <a:t>Thank You! Questions</a:t>
            </a:r>
            <a:endParaRPr lang="en-US" sz="3200" dirty="0">
              <a:solidFill>
                <a:schemeClr val="tx1"/>
              </a:solidFill>
            </a:endParaRPr>
          </a:p>
        </p:txBody>
      </p:sp>
      <p:pic>
        <p:nvPicPr>
          <p:cNvPr id="3" name="Picture 2" descr="Cary logo.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0" y="5715000"/>
            <a:ext cx="4267200" cy="1143000"/>
          </a:xfrm>
          <a:prstGeom prst="rect">
            <a:avLst/>
          </a:prstGeom>
        </p:spPr>
      </p:pic>
      <p:sp>
        <p:nvSpPr>
          <p:cNvPr id="6" name="TextBox 5"/>
          <p:cNvSpPr txBox="1"/>
          <p:nvPr/>
        </p:nvSpPr>
        <p:spPr>
          <a:xfrm>
            <a:off x="3429000" y="5934670"/>
            <a:ext cx="5715000" cy="984885"/>
          </a:xfrm>
          <a:prstGeom prst="rect">
            <a:avLst/>
          </a:prstGeom>
          <a:noFill/>
        </p:spPr>
        <p:txBody>
          <a:bodyPr wrap="square" rtlCol="0">
            <a:spAutoFit/>
          </a:bodyPr>
          <a:lstStyle/>
          <a:p>
            <a:pPr algn="r"/>
            <a:r>
              <a:rPr lang="en-US" sz="2000" dirty="0" smtClean="0"/>
              <a:t>Contact: Vicky Kelly 845 677-7600 ext 174</a:t>
            </a:r>
          </a:p>
          <a:p>
            <a:pPr algn="r"/>
            <a:r>
              <a:rPr lang="en-US" sz="2000" dirty="0" smtClean="0">
                <a:hlinkClick r:id="rId3"/>
              </a:rPr>
              <a:t>KellyV@caryinstitute.org</a:t>
            </a:r>
            <a:endParaRPr lang="en-US" sz="2000" dirty="0" smtClean="0"/>
          </a:p>
          <a:p>
            <a:pPr algn="r"/>
            <a:endParaRPr lang="en-US" dirty="0"/>
          </a:p>
        </p:txBody>
      </p:sp>
      <p:grpSp>
        <p:nvGrpSpPr>
          <p:cNvPr id="8" name="Group 7"/>
          <p:cNvGrpSpPr/>
          <p:nvPr/>
        </p:nvGrpSpPr>
        <p:grpSpPr>
          <a:xfrm>
            <a:off x="0" y="0"/>
            <a:ext cx="7239000" cy="5715000"/>
            <a:chOff x="0" y="152400"/>
            <a:chExt cx="9192381" cy="7924800"/>
          </a:xfrm>
        </p:grpSpPr>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52400"/>
              <a:ext cx="9192381" cy="4343400"/>
            </a:xfrm>
            <a:prstGeom prst="rect">
              <a:avLst/>
            </a:prstGeom>
            <a:noFill/>
            <a:ln w="9525">
              <a:noFill/>
              <a:miter lim="800000"/>
              <a:headEnd/>
              <a:tailEnd/>
            </a:ln>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3733800"/>
              <a:ext cx="9189720" cy="43434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Overview of the Cary Institute</a:t>
            </a:r>
            <a:endParaRPr lang="en-US" sz="3200" dirty="0"/>
          </a:p>
        </p:txBody>
      </p:sp>
      <p:pic>
        <p:nvPicPr>
          <p:cNvPr id="4" name="Picture 31"/>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33400" y="1600200"/>
            <a:ext cx="4575749" cy="4525963"/>
          </a:xfrm>
          <a:prstGeom prst="rect">
            <a:avLst/>
          </a:prstGeom>
          <a:noFill/>
          <a:ln w="9525">
            <a:noFill/>
            <a:miter lim="800000"/>
            <a:headEnd/>
            <a:tailEnd/>
          </a:ln>
        </p:spPr>
      </p:pic>
      <p:pic>
        <p:nvPicPr>
          <p:cNvPr id="8" name="Picture 3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81600" y="1600200"/>
            <a:ext cx="3581400" cy="2350294"/>
          </a:xfrm>
          <a:prstGeom prst="rect">
            <a:avLst/>
          </a:prstGeom>
          <a:noFill/>
          <a:ln w="9525">
            <a:noFill/>
            <a:miter lim="800000"/>
            <a:headEnd/>
            <a:tailEnd/>
          </a:ln>
        </p:spPr>
      </p:pic>
      <p:pic>
        <p:nvPicPr>
          <p:cNvPr id="1027" name="Picture 3" descr="C:\Users\kellyv\Pictures\Photos\Claire Nemes\DSCN925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81600" y="4038600"/>
            <a:ext cx="3581400" cy="26860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Environmental Monitoring at Cary</a:t>
            </a:r>
            <a:endParaRPr lang="en-US" dirty="0"/>
          </a:p>
        </p:txBody>
      </p:sp>
      <p:pic>
        <p:nvPicPr>
          <p:cNvPr id="2050" name="Picture 2" descr="C:\Users\kellyv\Pictures\Photos\Claire Nemes\DSCN0247.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609600" y="1066800"/>
            <a:ext cx="3048000" cy="2286000"/>
          </a:xfrm>
          <a:prstGeom prst="rect">
            <a:avLst/>
          </a:prstGeom>
          <a:noFill/>
        </p:spPr>
      </p:pic>
      <p:pic>
        <p:nvPicPr>
          <p:cNvPr id="2051" name="Picture 3" descr="C:\Users\kellyv\Pictures\Photos\Claire Nemes\DSCN672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1295400"/>
            <a:ext cx="4165600" cy="3124200"/>
          </a:xfrm>
          <a:prstGeom prst="rect">
            <a:avLst/>
          </a:prstGeom>
          <a:noFill/>
        </p:spPr>
      </p:pic>
      <p:pic>
        <p:nvPicPr>
          <p:cNvPr id="2052" name="Picture 4" descr="C:\Users\kellyv\Pictures\Photos\Wildlife Camera Photos\Date Off 4.26.2015\SUNP011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29200" y="4572000"/>
            <a:ext cx="3048000" cy="2133600"/>
          </a:xfrm>
          <a:prstGeom prst="rect">
            <a:avLst/>
          </a:prstGeom>
          <a:noFill/>
        </p:spPr>
      </p:pic>
      <p:pic>
        <p:nvPicPr>
          <p:cNvPr id="2053" name="Picture 5" descr="C:\Users\kellyv\Pictures\Photos\Claire Nemes\DSCN983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7200" y="3505200"/>
            <a:ext cx="3733800" cy="28003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l"/>
            <a:r>
              <a:rPr lang="en-US" sz="3600" dirty="0" smtClean="0"/>
              <a:t>Environmental Monitoring Program</a:t>
            </a:r>
            <a:endParaRPr lang="en-US" sz="3600" dirty="0"/>
          </a:p>
        </p:txBody>
      </p:sp>
      <p:sp>
        <p:nvSpPr>
          <p:cNvPr id="3" name="Content Placeholder 2"/>
          <p:cNvSpPr>
            <a:spLocks noGrp="1"/>
          </p:cNvSpPr>
          <p:nvPr>
            <p:ph idx="1"/>
          </p:nvPr>
        </p:nvSpPr>
        <p:spPr>
          <a:xfrm>
            <a:off x="304800" y="990600"/>
            <a:ext cx="8229600" cy="4525963"/>
          </a:xfrm>
        </p:spPr>
        <p:txBody>
          <a:bodyPr/>
          <a:lstStyle/>
          <a:p>
            <a:r>
              <a:rPr lang="en-US" dirty="0" smtClean="0"/>
              <a:t>Weather &amp; Climate</a:t>
            </a:r>
          </a:p>
          <a:p>
            <a:r>
              <a:rPr lang="en-US" dirty="0" smtClean="0"/>
              <a:t>Chemistry – Precipitation, Air, Stream</a:t>
            </a:r>
          </a:p>
          <a:p>
            <a:r>
              <a:rPr lang="en-US" dirty="0" smtClean="0"/>
              <a:t>Solar Radiation</a:t>
            </a:r>
          </a:p>
          <a:p>
            <a:r>
              <a:rPr lang="en-US" dirty="0" err="1" smtClean="0"/>
              <a:t>Phenology</a:t>
            </a:r>
            <a:r>
              <a:rPr lang="en-US" dirty="0" smtClean="0"/>
              <a:t> (biological monitoring)</a:t>
            </a:r>
          </a:p>
          <a:p>
            <a:r>
              <a:rPr lang="en-US" dirty="0" smtClean="0"/>
              <a:t>Water</a:t>
            </a:r>
            <a:endParaRPr lang="en-US" dirty="0"/>
          </a:p>
        </p:txBody>
      </p:sp>
      <p:grpSp>
        <p:nvGrpSpPr>
          <p:cNvPr id="4" name="Group 7"/>
          <p:cNvGrpSpPr/>
          <p:nvPr/>
        </p:nvGrpSpPr>
        <p:grpSpPr>
          <a:xfrm>
            <a:off x="7239000" y="0"/>
            <a:ext cx="2057400" cy="6858000"/>
            <a:chOff x="6553201" y="0"/>
            <a:chExt cx="2743200" cy="8077200"/>
          </a:xfrm>
        </p:grpSpPr>
        <p:pic>
          <p:nvPicPr>
            <p:cNvPr id="6" name="Picture 5" descr="early w.s.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553201" y="4038600"/>
              <a:ext cx="2743200" cy="4038600"/>
            </a:xfrm>
            <a:prstGeom prst="rect">
              <a:avLst/>
            </a:prstGeom>
          </p:spPr>
        </p:pic>
        <p:pic>
          <p:nvPicPr>
            <p:cNvPr id="7" name="Picture 6" descr="early w.s..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629400" y="0"/>
              <a:ext cx="2514600" cy="4038600"/>
            </a:xfrm>
            <a:prstGeom prst="rect">
              <a:avLst/>
            </a:prstGeom>
          </p:spPr>
        </p:pic>
      </p:grpSp>
      <p:pic>
        <p:nvPicPr>
          <p:cNvPr id="12" name="Picture 11" descr="PB090785.JP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71800" y="5181600"/>
            <a:ext cx="2235200" cy="1676400"/>
          </a:xfrm>
          <a:prstGeom prst="rect">
            <a:avLst/>
          </a:prstGeom>
        </p:spPr>
      </p:pic>
      <p:pic>
        <p:nvPicPr>
          <p:cNvPr id="13" name="Picture 12" descr="Fern Glen 2.JP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4648200"/>
            <a:ext cx="2946400" cy="2209800"/>
          </a:xfrm>
          <a:prstGeom prst="rect">
            <a:avLst/>
          </a:prstGeom>
        </p:spPr>
      </p:pic>
      <p:pic>
        <p:nvPicPr>
          <p:cNvPr id="11" name="Picture 10" descr="IMG_3465.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71800" y="3429000"/>
            <a:ext cx="2260600" cy="1695450"/>
          </a:xfrm>
          <a:prstGeom prst="rect">
            <a:avLst/>
          </a:prstGeom>
        </p:spPr>
      </p:pic>
      <p:pic>
        <p:nvPicPr>
          <p:cNvPr id="14" name="Picture 13" descr="DSCN0612.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14950" y="4419600"/>
            <a:ext cx="1828800" cy="24384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y_Environmental_Monitoring_Station.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0" y="1600200"/>
            <a:ext cx="4572000" cy="3429000"/>
          </a:xfrm>
          <a:prstGeom prst="rect">
            <a:avLst/>
          </a:prstGeom>
        </p:spPr>
      </p:pic>
      <p:sp>
        <p:nvSpPr>
          <p:cNvPr id="2" name="Title 1"/>
          <p:cNvSpPr>
            <a:spLocks noGrp="1"/>
          </p:cNvSpPr>
          <p:nvPr>
            <p:ph type="title"/>
          </p:nvPr>
        </p:nvSpPr>
        <p:spPr>
          <a:xfrm>
            <a:off x="0" y="152400"/>
            <a:ext cx="4648200" cy="1143000"/>
          </a:xfrm>
        </p:spPr>
        <p:txBody>
          <a:bodyPr>
            <a:normAutofit fontScale="90000"/>
          </a:bodyPr>
          <a:lstStyle/>
          <a:p>
            <a:r>
              <a:rPr lang="en-US" dirty="0" smtClean="0"/>
              <a:t>Weather &amp; Climate </a:t>
            </a:r>
            <a:br>
              <a:rPr lang="en-US" dirty="0" smtClean="0"/>
            </a:br>
            <a:r>
              <a:rPr lang="en-US" sz="3600" dirty="0" smtClean="0"/>
              <a:t>(1988 – present)</a:t>
            </a:r>
            <a:endParaRPr lang="en-US" sz="3600" dirty="0"/>
          </a:p>
        </p:txBody>
      </p:sp>
      <p:sp>
        <p:nvSpPr>
          <p:cNvPr id="3" name="Content Placeholder 2"/>
          <p:cNvSpPr>
            <a:spLocks noGrp="1"/>
          </p:cNvSpPr>
          <p:nvPr>
            <p:ph idx="1"/>
          </p:nvPr>
        </p:nvSpPr>
        <p:spPr>
          <a:xfrm>
            <a:off x="152400" y="1524000"/>
            <a:ext cx="4419600" cy="4800600"/>
          </a:xfrm>
        </p:spPr>
        <p:txBody>
          <a:bodyPr>
            <a:normAutofit fontScale="92500"/>
          </a:bodyPr>
          <a:lstStyle/>
          <a:p>
            <a:r>
              <a:rPr lang="en-US" dirty="0" smtClean="0"/>
              <a:t>Temperature</a:t>
            </a:r>
          </a:p>
          <a:p>
            <a:r>
              <a:rPr lang="en-US" dirty="0" smtClean="0"/>
              <a:t>Relative Humidity</a:t>
            </a:r>
          </a:p>
          <a:p>
            <a:r>
              <a:rPr lang="en-US" dirty="0" smtClean="0"/>
              <a:t>Precipitation Volume</a:t>
            </a:r>
          </a:p>
          <a:p>
            <a:r>
              <a:rPr lang="en-US" dirty="0" smtClean="0"/>
              <a:t>Snow</a:t>
            </a:r>
          </a:p>
          <a:p>
            <a:r>
              <a:rPr lang="en-US" dirty="0" smtClean="0"/>
              <a:t>Wind speed &amp; direction</a:t>
            </a:r>
          </a:p>
          <a:p>
            <a:r>
              <a:rPr lang="en-US" dirty="0" smtClean="0"/>
              <a:t>Barometric Pressure</a:t>
            </a:r>
          </a:p>
          <a:p>
            <a:endParaRPr lang="en-US" dirty="0"/>
          </a:p>
          <a:p>
            <a:r>
              <a:rPr lang="en-US" sz="2600" dirty="0" smtClean="0"/>
              <a:t>Daily, Hourly (1988-present)</a:t>
            </a:r>
          </a:p>
          <a:p>
            <a:r>
              <a:rPr lang="en-US" sz="2600" dirty="0" smtClean="0"/>
              <a:t>3-minute (2011-present)</a:t>
            </a:r>
            <a:endParaRPr lang="en-US" sz="2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2438400"/>
          </a:xfrm>
        </p:spPr>
        <p:txBody>
          <a:bodyPr>
            <a:normAutofit fontScale="90000"/>
          </a:bodyPr>
          <a:lstStyle/>
          <a:p>
            <a:r>
              <a:rPr lang="en-US" dirty="0" smtClean="0"/>
              <a:t>NOAA US Climate Reference Network </a:t>
            </a:r>
            <a:br>
              <a:rPr lang="en-US" dirty="0" smtClean="0"/>
            </a:br>
            <a:r>
              <a:rPr lang="en-US" dirty="0" smtClean="0"/>
              <a:t>(2004-present)</a:t>
            </a:r>
            <a:br>
              <a:rPr lang="en-US" dirty="0" smtClean="0"/>
            </a:br>
            <a:r>
              <a:rPr lang="en-US" sz="3100" dirty="0" smtClean="0"/>
              <a:t>Hourly, Daily, 5-minute data</a:t>
            </a:r>
            <a:br>
              <a:rPr lang="en-US" sz="3100" dirty="0" smtClean="0"/>
            </a:br>
            <a:r>
              <a:rPr lang="en-US" sz="3100" dirty="0" smtClean="0"/>
              <a:t>Air Temperature, RH, Precipitation, Soil Moisture &amp; Temp., Wetness, Surface Temp., Solar Radiation</a:t>
            </a:r>
            <a:endParaRPr lang="en-US" sz="3100" dirty="0"/>
          </a:p>
        </p:txBody>
      </p:sp>
      <p:pic>
        <p:nvPicPr>
          <p:cNvPr id="2050" name="Picture 2" descr="USCRN Stati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2974909"/>
            <a:ext cx="5029200" cy="3883091"/>
          </a:xfrm>
          <a:prstGeom prst="rect">
            <a:avLst/>
          </a:prstGeom>
          <a:noFill/>
        </p:spPr>
      </p:pic>
      <p:pic>
        <p:nvPicPr>
          <p:cNvPr id="5" name="Picture 4" descr="CRN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5200" y="2819400"/>
            <a:ext cx="4368800" cy="32766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0" y="457200"/>
            <a:ext cx="2971800" cy="2620962"/>
          </a:xfrm>
        </p:spPr>
        <p:txBody>
          <a:bodyPr>
            <a:noAutofit/>
          </a:bodyPr>
          <a:lstStyle/>
          <a:p>
            <a:pPr algn="l"/>
            <a:r>
              <a:rPr lang="en-US" sz="3200" dirty="0" smtClean="0"/>
              <a:t>Precipitation Chemistry</a:t>
            </a:r>
            <a:br>
              <a:rPr lang="en-US" sz="3200" dirty="0" smtClean="0"/>
            </a:br>
            <a:r>
              <a:rPr lang="en-US" sz="3200" dirty="0" smtClean="0"/>
              <a:t>(1983-present)</a:t>
            </a:r>
            <a:br>
              <a:rPr lang="en-US" sz="3200" dirty="0" smtClean="0"/>
            </a:br>
            <a:r>
              <a:rPr lang="en-US" sz="3200" dirty="0" smtClean="0"/>
              <a:t>event-based sampling</a:t>
            </a:r>
            <a:endParaRPr lang="en-US" sz="3200" dirty="0"/>
          </a:p>
        </p:txBody>
      </p:sp>
      <p:pic>
        <p:nvPicPr>
          <p:cNvPr id="14" name="Picture 13" descr="GEL wet dry.jp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3962400" y="0"/>
            <a:ext cx="4572000" cy="3249467"/>
          </a:xfrm>
          <a:prstGeom prst="rect">
            <a:avLst/>
          </a:prstGeo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2375" y="3482975"/>
            <a:ext cx="6651625" cy="33750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Air Chemistry</a:t>
            </a:r>
            <a:endParaRPr lang="en-US" dirty="0"/>
          </a:p>
        </p:txBody>
      </p:sp>
      <p:sp>
        <p:nvSpPr>
          <p:cNvPr id="3" name="Content Placeholder 2"/>
          <p:cNvSpPr>
            <a:spLocks noGrp="1"/>
          </p:cNvSpPr>
          <p:nvPr>
            <p:ph idx="1"/>
          </p:nvPr>
        </p:nvSpPr>
        <p:spPr>
          <a:xfrm>
            <a:off x="381000" y="1066800"/>
            <a:ext cx="8229600" cy="3124200"/>
          </a:xfrm>
        </p:spPr>
        <p:txBody>
          <a:bodyPr/>
          <a:lstStyle/>
          <a:p>
            <a:r>
              <a:rPr lang="en-US" dirty="0" smtClean="0"/>
              <a:t>Low-volume filter pack – fine particles, HNO3, </a:t>
            </a:r>
          </a:p>
          <a:p>
            <a:pPr lvl="1">
              <a:buNone/>
            </a:pPr>
            <a:r>
              <a:rPr lang="en-US" sz="3200" dirty="0" smtClean="0"/>
              <a:t>SO2 </a:t>
            </a:r>
            <a:r>
              <a:rPr lang="en-US" dirty="0" smtClean="0"/>
              <a:t>(</a:t>
            </a:r>
            <a:r>
              <a:rPr lang="en-US" dirty="0" err="1" smtClean="0"/>
              <a:t>CASTNet</a:t>
            </a:r>
            <a:r>
              <a:rPr lang="en-US" dirty="0" smtClean="0"/>
              <a:t>, 1988-present)</a:t>
            </a:r>
          </a:p>
          <a:p>
            <a:r>
              <a:rPr lang="en-US" dirty="0" smtClean="0"/>
              <a:t>Ground level ozone (NY DEC 1988-present)</a:t>
            </a:r>
          </a:p>
          <a:p>
            <a:r>
              <a:rPr lang="en-US" dirty="0" smtClean="0"/>
              <a:t>Ammonia (NADP 2009-present)</a:t>
            </a:r>
          </a:p>
          <a:p>
            <a:r>
              <a:rPr lang="en-US" dirty="0" smtClean="0"/>
              <a:t>CO2 (2009-present)</a:t>
            </a:r>
          </a:p>
          <a:p>
            <a:endParaRPr lang="en-US" dirty="0"/>
          </a:p>
        </p:txBody>
      </p:sp>
      <p:pic>
        <p:nvPicPr>
          <p:cNvPr id="6" name="Picture 5" descr="Ozone_Intake_Manifold.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86200" y="3943350"/>
            <a:ext cx="3886200" cy="2914650"/>
          </a:xfrm>
          <a:prstGeom prst="rect">
            <a:avLst/>
          </a:prstGeom>
        </p:spPr>
      </p:pic>
      <p:pic>
        <p:nvPicPr>
          <p:cNvPr id="8" name="Picture 7" descr="weather station 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8800" y="4318000"/>
            <a:ext cx="1905000" cy="2540000"/>
          </a:xfrm>
          <a:prstGeom prst="rect">
            <a:avLst/>
          </a:prstGeom>
        </p:spPr>
      </p:pic>
      <p:pic>
        <p:nvPicPr>
          <p:cNvPr id="11" name="Picture 10" descr="IMG_3429.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5400000">
            <a:off x="6674555" y="4388556"/>
            <a:ext cx="3810000" cy="112888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4267200" cy="2667000"/>
          </a:xfrm>
        </p:spPr>
        <p:txBody>
          <a:bodyPr>
            <a:normAutofit fontScale="90000"/>
          </a:bodyPr>
          <a:lstStyle/>
          <a:p>
            <a:pPr algn="l"/>
            <a:r>
              <a:rPr lang="en-US" dirty="0" smtClean="0"/>
              <a:t>Stream </a:t>
            </a:r>
            <a:br>
              <a:rPr lang="en-US" dirty="0" smtClean="0"/>
            </a:br>
            <a:r>
              <a:rPr lang="en-US" dirty="0" smtClean="0"/>
              <a:t>Chemistry</a:t>
            </a:r>
            <a:br>
              <a:rPr lang="en-US" dirty="0" smtClean="0"/>
            </a:br>
            <a:r>
              <a:rPr lang="en-US" sz="3600" dirty="0" smtClean="0"/>
              <a:t>(1986-present)</a:t>
            </a:r>
            <a:br>
              <a:rPr lang="en-US" sz="3600" dirty="0" smtClean="0"/>
            </a:br>
            <a:r>
              <a:rPr lang="en-US" sz="3600" dirty="0" smtClean="0"/>
              <a:t>(15-min conductivity 2005-present)</a:t>
            </a:r>
            <a:endParaRPr lang="en-US" sz="3600" dirty="0"/>
          </a:p>
        </p:txBody>
      </p:sp>
      <p:pic>
        <p:nvPicPr>
          <p:cNvPr id="14" name="Picture 13" descr="DSC07012.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67200" y="0"/>
            <a:ext cx="3657600" cy="2743200"/>
          </a:xfrm>
          <a:prstGeom prst="rect">
            <a:avLst/>
          </a:prstGeom>
        </p:spPr>
      </p:pic>
      <p:graphicFrame>
        <p:nvGraphicFramePr>
          <p:cNvPr id="17" name="Chart 16"/>
          <p:cNvGraphicFramePr>
            <a:graphicFrameLocks/>
          </p:cNvGraphicFramePr>
          <p:nvPr/>
        </p:nvGraphicFramePr>
        <p:xfrm>
          <a:off x="2895600" y="2590800"/>
          <a:ext cx="6248400" cy="42672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IMG_3499.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2743200"/>
            <a:ext cx="2702560" cy="32004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480</Words>
  <Application>Microsoft Office PowerPoint</Application>
  <PresentationFormat>On-screen Show (4:3)</PresentationFormat>
  <Paragraphs>96</Paragraphs>
  <Slides>19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Maiandra GD</vt:lpstr>
      <vt:lpstr>Office Theme</vt:lpstr>
      <vt:lpstr>Regional Environmental Monitoring Through Collaborative Research at  Cary Institute of Ecosystem Studies</vt:lpstr>
      <vt:lpstr>Overview of the Cary Institute</vt:lpstr>
      <vt:lpstr>Environmental Monitoring at Cary</vt:lpstr>
      <vt:lpstr>Environmental Monitoring Program</vt:lpstr>
      <vt:lpstr>Weather &amp; Climate  (1988 – present)</vt:lpstr>
      <vt:lpstr>NOAA US Climate Reference Network  (2004-present) Hourly, Daily, 5-minute data Air Temperature, RH, Precipitation, Soil Moisture &amp; Temp., Wetness, Surface Temp., Solar Radiation</vt:lpstr>
      <vt:lpstr>Precipitation Chemistry (1983-present) event-based sampling</vt:lpstr>
      <vt:lpstr>Air Chemistry</vt:lpstr>
      <vt:lpstr>Stream  Chemistry (1986-present) (15-min conductivity 2005-present)</vt:lpstr>
      <vt:lpstr>Solar Radiation (1988-present)</vt:lpstr>
      <vt:lpstr>Phenology</vt:lpstr>
      <vt:lpstr>Water</vt:lpstr>
      <vt:lpstr>Partners &amp; Collaborations</vt:lpstr>
      <vt:lpstr>PowerPoint Presentation</vt:lpstr>
      <vt:lpstr>EMMA Background</vt:lpstr>
      <vt:lpstr>Pressing Environmental Issues  for the Region</vt:lpstr>
      <vt:lpstr>3 Initial Projects</vt:lpstr>
      <vt:lpstr>Infrastructure &amp; Planning Thus Far</vt:lpstr>
      <vt:lpstr>Thank You!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Regional Environmental Monitoring Through Collaborative Research at the Cary Institute of Ecosystem Studies in Millbrook New York</dc:title>
  <dc:creator>kellyv</dc:creator>
  <cp:lastModifiedBy>John Truong</cp:lastModifiedBy>
  <cp:revision>36</cp:revision>
  <dcterms:created xsi:type="dcterms:W3CDTF">2016-11-15T15:31:58Z</dcterms:created>
  <dcterms:modified xsi:type="dcterms:W3CDTF">2016-12-07T14:59:10Z</dcterms:modified>
</cp:coreProperties>
</file>