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5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1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9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6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1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AAAA7-E6E6-454E-970C-6BFC66262679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2497D-FCFE-418A-85FB-839725847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7000" r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2504"/>
            <a:ext cx="12192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Exploring Spatiotemporal Trends in Northeastern Tree Species Distributions over the Past 30 Years  </a:t>
            </a:r>
          </a:p>
          <a:p>
            <a:pPr lvl="0"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David Gudex-Cross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Jennifer Pontius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and Alison Adams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lvl="0" algn="ctr"/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Rubenstein School of Environment and Natural Resources, University of Vermont</a:t>
            </a:r>
          </a:p>
          <a:p>
            <a:pPr lvl="0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Aiken Center, 81 Carrigan Drive, Burlington, VT 05401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1066" y="2206784"/>
            <a:ext cx="5872758" cy="292387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 Objectives: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Map the % basal area (%BA) distribution of 10 key tree species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across northern NY/VT…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year intervals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1985-2015 using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forest inventory data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Landsat imagery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investigate spatiotemporal trends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species %BA distributions.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715" y="2206784"/>
            <a:ext cx="4159349" cy="33841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839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Red Spruce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8" y="972960"/>
            <a:ext cx="6068264" cy="53497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0679" y="972960"/>
            <a:ext cx="571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Decreasing at low + mid elevations, increasing at high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Alpine rebound from 80’s-90’s losses?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Gains in both Adirondacks and Greens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40679" y="2556451"/>
            <a:ext cx="5522976" cy="3968423"/>
            <a:chOff x="299258" y="739443"/>
            <a:chExt cx="5522976" cy="39684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58" y="739443"/>
              <a:ext cx="5522976" cy="396842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19327" y="3206191"/>
              <a:ext cx="8595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0.09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2967" y="2615932"/>
              <a:ext cx="9159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-0.04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2967" y="2072328"/>
              <a:ext cx="9159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32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Eastern Hemlock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4" y="972961"/>
            <a:ext cx="5866683" cy="5551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0679" y="972960"/>
            <a:ext cx="5522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Decreasing at all elevations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Faring well in VT’s Champlain Valley, not in NY’s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Hemlock has the Highway 100 Blues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340679" y="2730889"/>
            <a:ext cx="5522976" cy="3793986"/>
            <a:chOff x="299258" y="523560"/>
            <a:chExt cx="5522976" cy="37939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258" y="523560"/>
              <a:ext cx="5522976" cy="379398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36966" y="2952846"/>
              <a:ext cx="8595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-0.40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8787" y="2158732"/>
              <a:ext cx="9159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8786" y="2555789"/>
              <a:ext cx="9159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777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Recap and Next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280" y="748591"/>
            <a:ext cx="5760720" cy="255454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Overall %BA Trends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Relatively stable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1985-2015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all species.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Slope values near zero, low net %BA gains/losses.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Sugar Maple dominates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%BA distribution, but has also seen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biggest decrease.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red maple, white pine, and beech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saw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over the 30 years.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748591"/>
            <a:ext cx="5760720" cy="317009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Elevational %BA Trends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elevations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seeing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increases in red spruce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losses of balsam fir and birch.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Sugar maple and birch losses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mainly from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mid-high elevation, red maple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pine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(not shown) gaining here.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Acid deposition/weather/pest effects?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elevations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generally saw the lowest amount of %BA loss across species,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except for hemlock.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" y="3303136"/>
            <a:ext cx="5760720" cy="289310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Repeat %BA Mapping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Landsat Path 12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(NH, southern ME) and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(eastern VT, western NH) 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Investigate REGIONAL trends!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for drivers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%BA spatiotemporal trends?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Projections for the future?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4821383" y="344384"/>
            <a:ext cx="3906981" cy="1793174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55889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Methods: % Basal Area Mapping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0"/>
          <a:stretch/>
        </p:blipFill>
        <p:spPr>
          <a:xfrm>
            <a:off x="0" y="1959679"/>
            <a:ext cx="6217110" cy="4803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27" y="551328"/>
            <a:ext cx="6133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Forest Inventory Data (FIA/VMC)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spatial distribution and species representation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Species &gt;80% BA = “Pure Stand” = Spectral Signature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Mixed Species Plots = Validation Data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00237" y="551327"/>
            <a:ext cx="5891763" cy="6173746"/>
            <a:chOff x="6300237" y="646330"/>
            <a:chExt cx="5891763" cy="6173746"/>
          </a:xfrm>
        </p:grpSpPr>
        <p:sp>
          <p:nvSpPr>
            <p:cNvPr id="8" name="TextBox 7"/>
            <p:cNvSpPr txBox="1"/>
            <p:nvPr/>
          </p:nvSpPr>
          <p:spPr>
            <a:xfrm>
              <a:off x="6300237" y="646330"/>
              <a:ext cx="5891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Landsat Satellite Imagery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Publicly available and long-term (1984-Present)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Seasonal Images and Vegetation Indices = Important Phenological Differences, Unique Spectral Combos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852" y="2092605"/>
              <a:ext cx="2390809" cy="472747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9230851" y="2102130"/>
              <a:ext cx="2690641" cy="4524395"/>
              <a:chOff x="9230851" y="2102130"/>
              <a:chExt cx="2690641" cy="4524395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42726" y="4326280"/>
                <a:ext cx="2678766" cy="230024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0851" y="2102130"/>
                <a:ext cx="2678766" cy="2247900"/>
              </a:xfrm>
              <a:prstGeom prst="rect">
                <a:avLst/>
              </a:prstGeom>
            </p:spPr>
          </p:pic>
        </p:grpSp>
        <p:sp>
          <p:nvSpPr>
            <p:cNvPr id="11" name="Plus 10"/>
            <p:cNvSpPr/>
            <p:nvPr/>
          </p:nvSpPr>
          <p:spPr>
            <a:xfrm>
              <a:off x="8777484" y="4143294"/>
              <a:ext cx="441492" cy="365971"/>
            </a:xfrm>
            <a:prstGeom prst="mathPl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538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Methods: % Basal Area Mapping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756" y="594212"/>
            <a:ext cx="5391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Spectral Unmixing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Sub-pixel proportions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target tree species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Regression modeling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using unmixing values to predict field-measured %BA: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755" y="5268192"/>
            <a:ext cx="5391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Values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ranged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from 0.12-0.79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across species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Results rival those derived from hyperspectral imagery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6" y="1702208"/>
            <a:ext cx="6113570" cy="34160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3327" y="594212"/>
            <a:ext cx="5500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%BA Maps for Trend Analyses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Removed Pixels if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any year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 no data due to cloud cover</a:t>
            </a:r>
          </a:p>
          <a:p>
            <a:pPr marL="800100" lvl="1" indent="-342900">
              <a:buAutoNum type="arabicParenR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Was predicted as having &lt;5%BA of target species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76671" y="1732985"/>
            <a:ext cx="4728979" cy="4818195"/>
            <a:chOff x="6587597" y="1732985"/>
            <a:chExt cx="4728979" cy="4818195"/>
          </a:xfrm>
        </p:grpSpPr>
        <p:grpSp>
          <p:nvGrpSpPr>
            <p:cNvPr id="14" name="Group 13"/>
            <p:cNvGrpSpPr/>
            <p:nvPr/>
          </p:nvGrpSpPr>
          <p:grpSpPr>
            <a:xfrm>
              <a:off x="7693353" y="1732985"/>
              <a:ext cx="3623223" cy="4818195"/>
              <a:chOff x="7693353" y="1732985"/>
              <a:chExt cx="3623223" cy="481819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8431" y="2931153"/>
                <a:ext cx="1018145" cy="113792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3126" y="5560580"/>
                <a:ext cx="933450" cy="9906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40" b="2302"/>
              <a:stretch/>
            </p:blipFill>
            <p:spPr>
              <a:xfrm>
                <a:off x="7693353" y="1732985"/>
                <a:ext cx="2605078" cy="233609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1"/>
              <a:stretch/>
            </p:blipFill>
            <p:spPr>
              <a:xfrm>
                <a:off x="7702340" y="4215746"/>
                <a:ext cx="2587104" cy="2335434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675520" y="2546218"/>
              <a:ext cx="14014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Initial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1985 Sugar Maple Map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87597" y="4977020"/>
              <a:ext cx="1577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Revised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1985 Sugar Maple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7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Species % Basal Area Trends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03" y="578297"/>
            <a:ext cx="11229594" cy="5177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3463" y="5755939"/>
            <a:ext cx="4565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Relative Consistency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Across Years</a:t>
            </a:r>
            <a:endParaRPr 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Sugar, sugar, sugar!</a:t>
            </a:r>
          </a:p>
        </p:txBody>
      </p:sp>
    </p:spTree>
    <p:extLst>
      <p:ext uri="{BB962C8B-B14F-4D97-AF65-F5344CB8AC3E}">
        <p14:creationId xmlns:p14="http://schemas.microsoft.com/office/powerpoint/2010/main" val="22098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Species % Basal Area Trends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04781" y="682119"/>
            <a:ext cx="10182439" cy="5632839"/>
            <a:chOff x="1004781" y="682119"/>
            <a:chExt cx="10182439" cy="563283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4781" y="682119"/>
              <a:ext cx="10182439" cy="56328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369437" y="5845700"/>
              <a:ext cx="4741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-5%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69270" y="5714895"/>
              <a:ext cx="4329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-5%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69648" y="4254170"/>
              <a:ext cx="460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-2%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1456" y="1779344"/>
              <a:ext cx="4888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+2%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0827" y="1943602"/>
              <a:ext cx="4949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+2%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92186" y="3390035"/>
              <a:ext cx="4503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-1%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82095" y="4841372"/>
              <a:ext cx="4629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-4%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62119" y="2539604"/>
              <a:ext cx="598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+&lt;1%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16081" y="3235653"/>
              <a:ext cx="512413" cy="26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-&lt;1%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18898" y="4276008"/>
              <a:ext cx="4638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-3%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5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10488" y="2144434"/>
            <a:ext cx="5522976" cy="4380440"/>
            <a:chOff x="299259" y="694775"/>
            <a:chExt cx="5522976" cy="4380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259" y="694775"/>
              <a:ext cx="5522976" cy="43804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31484" y="3216711"/>
              <a:ext cx="859583" cy="24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-0.38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5793" y="2031029"/>
              <a:ext cx="915943" cy="24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-0.29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03303" y="2572549"/>
              <a:ext cx="915944" cy="24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Slope: -0.09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Sugar Maple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2" y="972959"/>
            <a:ext cx="5930064" cy="5551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0488" y="972959"/>
            <a:ext cx="5522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across elevations, especially mid + high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York is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’ on sugar maple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Northern Greens are (mostly) alright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2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Red Maple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6" y="972960"/>
            <a:ext cx="5602007" cy="5476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0679" y="972960"/>
            <a:ext cx="5522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Slightly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across elevations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Hotspot increases making up for sea of blue?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RM loves Canada, St. Albans, and Waterbury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79" y="2886770"/>
            <a:ext cx="5692785" cy="36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1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Birch sp.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7" y="1365572"/>
            <a:ext cx="5969093" cy="5159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0679" y="972960"/>
            <a:ext cx="5522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Slightly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increasing at low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decreasing at mid + high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Birches are sliding down the mountains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Hanging tough in parts of the Adirondacks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679" y="2164065"/>
            <a:ext cx="5151100" cy="43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9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64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Balsam Fir Trends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3" y="972960"/>
            <a:ext cx="6042192" cy="5551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40679" y="972960"/>
            <a:ext cx="5522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Decreasing at high elevation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otherwise largely stable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Sharpest losses on peaks of the ‘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Dacks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Greens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Gains along the border of the Northeast Kingdom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200" y="2391428"/>
            <a:ext cx="552345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3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650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Gudex-Cross</dc:creator>
  <cp:lastModifiedBy>David Gudex-Cross</cp:lastModifiedBy>
  <cp:revision>134</cp:revision>
  <dcterms:created xsi:type="dcterms:W3CDTF">2016-12-01T21:04:41Z</dcterms:created>
  <dcterms:modified xsi:type="dcterms:W3CDTF">2016-12-02T16:30:50Z</dcterms:modified>
</cp:coreProperties>
</file>