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61" r:id="rId4"/>
    <p:sldId id="262" r:id="rId5"/>
    <p:sldId id="263" r:id="rId6"/>
    <p:sldId id="298" r:id="rId7"/>
    <p:sldId id="299" r:id="rId8"/>
    <p:sldId id="269" r:id="rId9"/>
    <p:sldId id="274" r:id="rId10"/>
    <p:sldId id="275" r:id="rId11"/>
    <p:sldId id="312" r:id="rId12"/>
    <p:sldId id="314" r:id="rId13"/>
    <p:sldId id="315" r:id="rId14"/>
    <p:sldId id="317" r:id="rId15"/>
    <p:sldId id="287" r:id="rId16"/>
    <p:sldId id="300" r:id="rId17"/>
    <p:sldId id="290" r:id="rId18"/>
    <p:sldId id="321" r:id="rId19"/>
    <p:sldId id="292" r:id="rId20"/>
    <p:sldId id="320" r:id="rId21"/>
    <p:sldId id="302" r:id="rId22"/>
    <p:sldId id="303" r:id="rId23"/>
    <p:sldId id="319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2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DE6F1-DDAD-8948-9A92-F7D20421BA73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CFAD-D8B8-604D-83DB-3AC8F1E7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10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161E7-AB07-2B47-86FD-4BEF5F4C39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8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161E7-AB07-2B47-86FD-4BEF5F4C39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61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161E7-AB07-2B47-86FD-4BEF5F4C39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5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F10C-9305-F74F-B856-CA2547136E3E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2247-6ADE-2549-902A-600AEC9B9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F10C-9305-F74F-B856-CA2547136E3E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2247-6ADE-2549-902A-600AEC9B9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F10C-9305-F74F-B856-CA2547136E3E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2247-6ADE-2549-902A-600AEC9B9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F10C-9305-F74F-B856-CA2547136E3E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2247-6ADE-2549-902A-600AEC9B9B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F10C-9305-F74F-B856-CA2547136E3E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2247-6ADE-2549-902A-600AEC9B9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F10C-9305-F74F-B856-CA2547136E3E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2247-6ADE-2549-902A-600AEC9B9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F10C-9305-F74F-B856-CA2547136E3E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2247-6ADE-2549-902A-600AEC9B9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F10C-9305-F74F-B856-CA2547136E3E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2247-6ADE-2549-902A-600AEC9B9B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F10C-9305-F74F-B856-CA2547136E3E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2247-6ADE-2549-902A-600AEC9B9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F10C-9305-F74F-B856-CA2547136E3E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2247-6ADE-2549-902A-600AEC9B9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F10C-9305-F74F-B856-CA2547136E3E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2247-6ADE-2549-902A-600AEC9B9B9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F10C-9305-F74F-B856-CA2547136E3E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2247-6ADE-2549-902A-600AEC9B9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F10C-9305-F74F-B856-CA2547136E3E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2247-6ADE-2549-902A-600AEC9B9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F10C-9305-F74F-B856-CA2547136E3E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2247-6ADE-2549-902A-600AEC9B9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29EF10C-9305-F74F-B856-CA2547136E3E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76A2247-6ADE-2549-902A-600AEC9B9B9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11" y="361401"/>
            <a:ext cx="8621889" cy="1120265"/>
          </a:xfrm>
        </p:spPr>
        <p:txBody>
          <a:bodyPr>
            <a:noAutofit/>
          </a:bodyPr>
          <a:lstStyle/>
          <a:p>
            <a:r>
              <a:rPr lang="en-US" sz="3200" dirty="0" smtClean="0"/>
              <a:t>Estimating the source of American marten in Vermont and their distribution in the Northeast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222" y="2746060"/>
            <a:ext cx="2935111" cy="3585547"/>
          </a:xfrm>
        </p:spPr>
        <p:txBody>
          <a:bodyPr/>
          <a:lstStyle/>
          <a:p>
            <a:r>
              <a:rPr lang="en-US" dirty="0" smtClean="0"/>
              <a:t>Cody Aylward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Dr. James D. Murdoch</a:t>
            </a:r>
          </a:p>
          <a:p>
            <a:r>
              <a:rPr lang="en-US" dirty="0" smtClean="0"/>
              <a:t>Dr. C. William Kilpatrick</a:t>
            </a:r>
          </a:p>
          <a:p>
            <a:r>
              <a:rPr lang="en-US" dirty="0" smtClean="0"/>
              <a:t>Dr. Therese M. Donovan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584" y="2008460"/>
            <a:ext cx="4968671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75855"/>
            <a:ext cx="7770813" cy="1429871"/>
          </a:xfrm>
        </p:spPr>
        <p:txBody>
          <a:bodyPr/>
          <a:lstStyle/>
          <a:p>
            <a:r>
              <a:rPr lang="en-US" dirty="0" smtClean="0"/>
              <a:t>Results - </a:t>
            </a:r>
            <a:r>
              <a:rPr lang="en-US" dirty="0" err="1" smtClean="0"/>
              <a:t>mtDNA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889" y="863515"/>
            <a:ext cx="7450667" cy="5796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790" y="2026777"/>
            <a:ext cx="822614" cy="82844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73222" y="1772554"/>
            <a:ext cx="437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NH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44332" y="1911054"/>
            <a:ext cx="592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VT-N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97222" y="1749778"/>
            <a:ext cx="63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ME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9889" y="3513667"/>
            <a:ext cx="659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NY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68222" y="4882444"/>
            <a:ext cx="677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VT-S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5380" y="2263914"/>
            <a:ext cx="813251" cy="7896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874" y="2023344"/>
            <a:ext cx="866786" cy="831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23" y="5159443"/>
            <a:ext cx="884425" cy="859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957" y="3784755"/>
            <a:ext cx="938257" cy="8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5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75855"/>
            <a:ext cx="7770813" cy="1429871"/>
          </a:xfrm>
        </p:spPr>
        <p:txBody>
          <a:bodyPr/>
          <a:lstStyle/>
          <a:p>
            <a:r>
              <a:rPr lang="en-US" dirty="0" smtClean="0"/>
              <a:t>Results - </a:t>
            </a:r>
            <a:r>
              <a:rPr lang="en-US" dirty="0" err="1" smtClean="0"/>
              <a:t>mtDNA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889" y="863515"/>
            <a:ext cx="7450667" cy="579693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5997222" y="1749778"/>
            <a:ext cx="63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ME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9889" y="3513667"/>
            <a:ext cx="659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NY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68222" y="4882444"/>
            <a:ext cx="677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VT-S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344334" y="3053593"/>
            <a:ext cx="2827866" cy="1591973"/>
          </a:xfrm>
          <a:prstGeom prst="straightConnector1">
            <a:avLst/>
          </a:prstGeom>
          <a:ln w="28575" cmpd="sng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168916" y="4064000"/>
            <a:ext cx="1076464" cy="581566"/>
          </a:xfrm>
          <a:prstGeom prst="straightConnector1">
            <a:avLst/>
          </a:prstGeom>
          <a:ln w="28575" cmpd="sng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245380" y="3400778"/>
            <a:ext cx="828457" cy="1058333"/>
          </a:xfrm>
          <a:prstGeom prst="straightConnector1">
            <a:avLst/>
          </a:prstGeom>
          <a:ln w="28575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344333" y="3088628"/>
            <a:ext cx="1368778" cy="1370483"/>
          </a:xfrm>
          <a:prstGeom prst="straightConnector1">
            <a:avLst/>
          </a:prstGeom>
          <a:ln w="28575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Multiply 24"/>
          <p:cNvSpPr/>
          <p:nvPr/>
        </p:nvSpPr>
        <p:spPr>
          <a:xfrm>
            <a:off x="4094985" y="3252611"/>
            <a:ext cx="409609" cy="522111"/>
          </a:xfrm>
          <a:prstGeom prst="mathMultiply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097845" y="1058431"/>
            <a:ext cx="1076464" cy="0"/>
          </a:xfrm>
          <a:prstGeom prst="straightConnector1">
            <a:avLst/>
          </a:prstGeom>
          <a:ln w="28575" cmpd="sng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79702" y="919931"/>
            <a:ext cx="1304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Translocation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097845" y="1327263"/>
            <a:ext cx="1071071" cy="11441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198185" y="1188763"/>
            <a:ext cx="968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Dispersal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097845" y="1749778"/>
            <a:ext cx="110034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Multiply 33"/>
          <p:cNvSpPr/>
          <p:nvPr/>
        </p:nvSpPr>
        <p:spPr>
          <a:xfrm>
            <a:off x="1305084" y="1504666"/>
            <a:ext cx="409609" cy="522111"/>
          </a:xfrm>
          <a:prstGeom prst="mathMultiply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198185" y="1583377"/>
            <a:ext cx="2384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No significant gene flow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222" y="2206810"/>
            <a:ext cx="866786" cy="83188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23" y="5159443"/>
            <a:ext cx="884425" cy="85985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957" y="3784755"/>
            <a:ext cx="938257" cy="881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73222" y="3146982"/>
            <a:ext cx="1279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Fst</a:t>
            </a:r>
            <a:r>
              <a:rPr lang="en-US" sz="1200" dirty="0" smtClean="0">
                <a:solidFill>
                  <a:srgbClr val="FF0000"/>
                </a:solidFill>
              </a:rPr>
              <a:t> = 0.44037**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790" y="2026777"/>
            <a:ext cx="822614" cy="82844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473222" y="1772554"/>
            <a:ext cx="437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NH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44332" y="1911054"/>
            <a:ext cx="592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VT-N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5380" y="2263914"/>
            <a:ext cx="813251" cy="78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75855"/>
            <a:ext cx="7770813" cy="1429871"/>
          </a:xfrm>
        </p:spPr>
        <p:txBody>
          <a:bodyPr/>
          <a:lstStyle/>
          <a:p>
            <a:r>
              <a:rPr lang="en-US" dirty="0" smtClean="0"/>
              <a:t>Results - </a:t>
            </a:r>
            <a:r>
              <a:rPr lang="en-US" dirty="0" err="1" smtClean="0"/>
              <a:t>mtDNA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889" y="863515"/>
            <a:ext cx="7450667" cy="579693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5997222" y="1749778"/>
            <a:ext cx="63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ME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9889" y="3513667"/>
            <a:ext cx="659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NY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68222" y="4882444"/>
            <a:ext cx="677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VT-S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172790" y="2855226"/>
            <a:ext cx="1657921" cy="51733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172790" y="3384962"/>
            <a:ext cx="518399" cy="128705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168916" y="3372556"/>
            <a:ext cx="1768084" cy="663222"/>
          </a:xfrm>
          <a:prstGeom prst="straightConnector1">
            <a:avLst/>
          </a:prstGeom>
          <a:ln w="28575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Multiply 25"/>
          <p:cNvSpPr/>
          <p:nvPr/>
        </p:nvSpPr>
        <p:spPr>
          <a:xfrm>
            <a:off x="2831672" y="3471334"/>
            <a:ext cx="409609" cy="522111"/>
          </a:xfrm>
          <a:prstGeom prst="mathMultiply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097845" y="1327263"/>
            <a:ext cx="1071071" cy="11441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097845" y="1058431"/>
            <a:ext cx="1076464" cy="0"/>
          </a:xfrm>
          <a:prstGeom prst="straightConnector1">
            <a:avLst/>
          </a:prstGeom>
          <a:ln w="28575" cmpd="sng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097845" y="1749778"/>
            <a:ext cx="110034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179702" y="919931"/>
            <a:ext cx="1304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Translocation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98185" y="1188763"/>
            <a:ext cx="968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Dispersal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98185" y="1583377"/>
            <a:ext cx="2384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No significant gene flow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7" name="Multiply 36"/>
          <p:cNvSpPr/>
          <p:nvPr/>
        </p:nvSpPr>
        <p:spPr>
          <a:xfrm>
            <a:off x="1305084" y="1504666"/>
            <a:ext cx="409609" cy="522111"/>
          </a:xfrm>
          <a:prstGeom prst="mathMultiply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344333" y="3416913"/>
            <a:ext cx="717125" cy="1237729"/>
          </a:xfrm>
          <a:prstGeom prst="straightConnector1">
            <a:avLst/>
          </a:prstGeom>
          <a:ln w="28575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874" y="2023344"/>
            <a:ext cx="866786" cy="83188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23" y="5159443"/>
            <a:ext cx="884425" cy="85985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957" y="3784755"/>
            <a:ext cx="938257" cy="88158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928283" y="3332834"/>
            <a:ext cx="1279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Fst</a:t>
            </a:r>
            <a:r>
              <a:rPr lang="en-US" sz="1200" dirty="0" smtClean="0">
                <a:solidFill>
                  <a:srgbClr val="FF0000"/>
                </a:solidFill>
              </a:rPr>
              <a:t> = 0.20398**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790" y="2026777"/>
            <a:ext cx="822614" cy="8284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473222" y="1772554"/>
            <a:ext cx="437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NH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44332" y="1911054"/>
            <a:ext cx="592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VT-N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5380" y="2263914"/>
            <a:ext cx="813251" cy="78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75855"/>
            <a:ext cx="7770813" cy="1429871"/>
          </a:xfrm>
        </p:spPr>
        <p:txBody>
          <a:bodyPr/>
          <a:lstStyle/>
          <a:p>
            <a:r>
              <a:rPr lang="en-US" dirty="0" smtClean="0"/>
              <a:t>Results - </a:t>
            </a:r>
            <a:r>
              <a:rPr lang="en-US" dirty="0" err="1" smtClean="0"/>
              <a:t>mtDNA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889" y="863515"/>
            <a:ext cx="7450667" cy="579693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5997222" y="1749778"/>
            <a:ext cx="63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ME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9889" y="3513667"/>
            <a:ext cx="659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NY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68222" y="4882444"/>
            <a:ext cx="677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VT-S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172790" y="3384962"/>
            <a:ext cx="518399" cy="128705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168916" y="3372556"/>
            <a:ext cx="1768084" cy="663222"/>
          </a:xfrm>
          <a:prstGeom prst="straightConnector1">
            <a:avLst/>
          </a:prstGeom>
          <a:ln w="28575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Multiply 25"/>
          <p:cNvSpPr/>
          <p:nvPr/>
        </p:nvSpPr>
        <p:spPr>
          <a:xfrm>
            <a:off x="2831672" y="3471334"/>
            <a:ext cx="409609" cy="522111"/>
          </a:xfrm>
          <a:prstGeom prst="mathMultiply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44333" y="2855226"/>
            <a:ext cx="2486378" cy="1900218"/>
          </a:xfrm>
          <a:prstGeom prst="straightConnector1">
            <a:avLst/>
          </a:prstGeom>
          <a:ln w="28575" cmpd="sng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344333" y="3513668"/>
            <a:ext cx="682803" cy="100589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097845" y="1058431"/>
            <a:ext cx="1076464" cy="0"/>
          </a:xfrm>
          <a:prstGeom prst="straightConnector1">
            <a:avLst/>
          </a:prstGeom>
          <a:ln w="28575" cmpd="sng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097845" y="1327263"/>
            <a:ext cx="1071071" cy="11441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097845" y="1749778"/>
            <a:ext cx="110034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179702" y="919931"/>
            <a:ext cx="1304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Translocation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98185" y="1188763"/>
            <a:ext cx="968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Dispersal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98185" y="1583377"/>
            <a:ext cx="2384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No significant gene flow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7" name="Multiply 36"/>
          <p:cNvSpPr/>
          <p:nvPr/>
        </p:nvSpPr>
        <p:spPr>
          <a:xfrm>
            <a:off x="1305084" y="1504666"/>
            <a:ext cx="409609" cy="522111"/>
          </a:xfrm>
          <a:prstGeom prst="mathMultiply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874" y="2023344"/>
            <a:ext cx="866786" cy="83188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23" y="5159443"/>
            <a:ext cx="884425" cy="85985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957" y="3784755"/>
            <a:ext cx="938257" cy="88158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28283" y="3332834"/>
            <a:ext cx="1279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Fst</a:t>
            </a:r>
            <a:r>
              <a:rPr lang="en-US" sz="1200" dirty="0" smtClean="0">
                <a:solidFill>
                  <a:srgbClr val="FF0000"/>
                </a:solidFill>
              </a:rPr>
              <a:t> = 0.20398**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790" y="2026777"/>
            <a:ext cx="822614" cy="82844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473222" y="1772554"/>
            <a:ext cx="437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NH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44332" y="1911054"/>
            <a:ext cx="592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VT-N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5380" y="2263914"/>
            <a:ext cx="813251" cy="78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341" y="1550894"/>
            <a:ext cx="7895435" cy="1720351"/>
          </a:xfrm>
        </p:spPr>
        <p:txBody>
          <a:bodyPr>
            <a:normAutofit/>
          </a:bodyPr>
          <a:lstStyle/>
          <a:p>
            <a:r>
              <a:rPr lang="en-US" dirty="0" smtClean="0"/>
              <a:t>Increase microsatellite data</a:t>
            </a:r>
          </a:p>
          <a:p>
            <a:r>
              <a:rPr lang="en-US" dirty="0" smtClean="0"/>
              <a:t>Population Assignment/Exclusion</a:t>
            </a:r>
          </a:p>
          <a:p>
            <a:r>
              <a:rPr lang="en-US" dirty="0"/>
              <a:t>Identify and map genetic </a:t>
            </a:r>
            <a:r>
              <a:rPr lang="en-US" dirty="0" smtClean="0"/>
              <a:t>clusters – barriers to gene flow</a:t>
            </a:r>
            <a:endParaRPr lang="en-US" dirty="0"/>
          </a:p>
          <a:p>
            <a:pPr marL="34925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641" y="3671947"/>
            <a:ext cx="4218136" cy="29271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341" y="3740354"/>
            <a:ext cx="3167632" cy="28587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25864" y="5404152"/>
            <a:ext cx="4218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/>
              <a:t>Hapeman</a:t>
            </a:r>
            <a:r>
              <a:rPr lang="en-US" sz="1000" dirty="0" smtClean="0"/>
              <a:t> et al. </a:t>
            </a:r>
            <a:r>
              <a:rPr lang="en-US" sz="1000" dirty="0"/>
              <a:t>2011 </a:t>
            </a:r>
            <a:endParaRPr lang="en-US" sz="1000" dirty="0" smtClean="0"/>
          </a:p>
          <a:p>
            <a:pPr algn="ctr"/>
            <a:r>
              <a:rPr lang="en-US" sz="1000" dirty="0" smtClean="0"/>
              <a:t>(</a:t>
            </a:r>
            <a:r>
              <a:rPr lang="en-US" sz="1000" dirty="0"/>
              <a:t>http://</a:t>
            </a:r>
            <a:r>
              <a:rPr lang="en-US" sz="1000" dirty="0" err="1"/>
              <a:t>jhered.oxfordjournals.org</a:t>
            </a:r>
            <a:r>
              <a:rPr lang="en-US" sz="1000" dirty="0"/>
              <a:t>/content/102/3/251.</a:t>
            </a:r>
            <a:r>
              <a:rPr lang="en-US" sz="1000" dirty="0" smtClean="0"/>
              <a:t>full)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363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Marten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0066"/>
            <a:ext cx="7770813" cy="1419524"/>
          </a:xfrm>
        </p:spPr>
        <p:txBody>
          <a:bodyPr>
            <a:normAutofit/>
          </a:bodyPr>
          <a:lstStyle/>
          <a:p>
            <a:r>
              <a:rPr lang="en-US" dirty="0" smtClean="0"/>
              <a:t>Develop an Occupancy Model</a:t>
            </a:r>
          </a:p>
          <a:p>
            <a:pPr lvl="1"/>
            <a:r>
              <a:rPr lang="en-US" dirty="0" smtClean="0"/>
              <a:t>Estimates the probability that a parcel of land is occupied based on the habitat characteristics of the land parcel</a:t>
            </a:r>
          </a:p>
          <a:p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727223"/>
            <a:ext cx="7770813" cy="1876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Historically, occupancy models have been built using field survey data</a:t>
            </a:r>
          </a:p>
          <a:p>
            <a:r>
              <a:rPr lang="en-US" dirty="0"/>
              <a:t>Expert opinion can tap into local knowledge of species distribution and habitat selection where field data are scarce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049" y="2949223"/>
            <a:ext cx="2794000" cy="177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49223"/>
            <a:ext cx="3754924" cy="173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Methods – Expert Elicitation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11112"/>
            <a:ext cx="4107864" cy="256137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Identify local experts and habitat variables associated with marten occupancy</a:t>
            </a:r>
          </a:p>
          <a:p>
            <a:r>
              <a:rPr lang="en-US" dirty="0" smtClean="0"/>
              <a:t>Compile habitat layers in ArcGIS and develop sampling scheme</a:t>
            </a:r>
          </a:p>
          <a:p>
            <a:r>
              <a:rPr lang="en-US" dirty="0" smtClean="0"/>
              <a:t>Develop survey platform for expert elicitation and distribute survey to experts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337" y="1528010"/>
            <a:ext cx="3898678" cy="244448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797337" y="4096206"/>
            <a:ext cx="4107864" cy="267579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Experts predict occupancy at a suite of sites </a:t>
            </a:r>
          </a:p>
          <a:p>
            <a:r>
              <a:rPr lang="en-US" dirty="0"/>
              <a:t>D</a:t>
            </a:r>
            <a:r>
              <a:rPr lang="en-US" dirty="0" smtClean="0"/>
              <a:t>evelop multiple models using logistic regression</a:t>
            </a:r>
          </a:p>
          <a:p>
            <a:r>
              <a:rPr lang="en-US" dirty="0" smtClean="0"/>
              <a:t>Create suite of occupancy maps</a:t>
            </a:r>
          </a:p>
          <a:p>
            <a:r>
              <a:rPr lang="en-US" dirty="0" smtClean="0"/>
              <a:t>Identify high-occupancy habitat patches and corridors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84" y="3972490"/>
            <a:ext cx="4164425" cy="277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7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034611"/>
          </a:xfrm>
        </p:spPr>
        <p:txBody>
          <a:bodyPr/>
          <a:lstStyle/>
          <a:p>
            <a:r>
              <a:rPr lang="en-US" dirty="0" smtClean="0"/>
              <a:t>Expert Elicitation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1354667"/>
            <a:ext cx="8847667" cy="5362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91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8"/>
          <p:cNvSpPr/>
          <p:nvPr/>
        </p:nvSpPr>
        <p:spPr>
          <a:xfrm>
            <a:off x="3344333" y="3316111"/>
            <a:ext cx="2483556" cy="17497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/>
              <a:t>Regression</a:t>
            </a:r>
          </a:p>
          <a:p>
            <a:pPr algn="ctr"/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245542"/>
              </p:ext>
            </p:extLst>
          </p:nvPr>
        </p:nvGraphicFramePr>
        <p:xfrm>
          <a:off x="1594555" y="578556"/>
          <a:ext cx="5997222" cy="2314224"/>
        </p:xfrm>
        <a:graphic>
          <a:graphicData uri="http://schemas.openxmlformats.org/drawingml/2006/table">
            <a:tbl>
              <a:tblPr/>
              <a:tblGrid>
                <a:gridCol w="807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6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9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9278"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Forest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Road Density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Winter Precipitation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Prob.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278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23334" y="5479998"/>
            <a:ext cx="8311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P(Occupancy) = 0.43 + 0.023*(%Forest) – 0.35*(</a:t>
            </a:r>
            <a:r>
              <a:rPr lang="en-US" sz="2400" dirty="0" err="1" smtClean="0"/>
              <a:t>RoadDensity</a:t>
            </a:r>
            <a:r>
              <a:rPr lang="en-US" sz="2400" dirty="0" smtClean="0"/>
              <a:t>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0941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4"/>
            <a:ext cx="7770813" cy="880866"/>
          </a:xfrm>
        </p:spPr>
        <p:txBody>
          <a:bodyPr/>
          <a:lstStyle/>
          <a:p>
            <a:r>
              <a:rPr lang="en-US" dirty="0" smtClean="0"/>
              <a:t>Expert Elicitation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03818" y="1013345"/>
            <a:ext cx="215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“Cody” Model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2667" y="1594555"/>
            <a:ext cx="5418666" cy="50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6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Marten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4371001" cy="233004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Class Mammalia; Order </a:t>
            </a:r>
            <a:r>
              <a:rPr lang="en-US" dirty="0" err="1"/>
              <a:t>Carnivora</a:t>
            </a:r>
            <a:r>
              <a:rPr lang="en-US" dirty="0"/>
              <a:t>; Family </a:t>
            </a:r>
            <a:r>
              <a:rPr lang="en-US" dirty="0" err="1"/>
              <a:t>Mustelidea</a:t>
            </a:r>
            <a:r>
              <a:rPr lang="en-US" dirty="0"/>
              <a:t>; </a:t>
            </a:r>
            <a:r>
              <a:rPr lang="en-US" i="1" dirty="0" err="1"/>
              <a:t>Martes</a:t>
            </a:r>
            <a:r>
              <a:rPr lang="en-US" i="1" dirty="0"/>
              <a:t> </a:t>
            </a:r>
            <a:r>
              <a:rPr lang="en-US" i="1" dirty="0" err="1" smtClean="0"/>
              <a:t>americana</a:t>
            </a:r>
            <a:endParaRPr lang="en-US" dirty="0" smtClean="0"/>
          </a:p>
          <a:p>
            <a:r>
              <a:rPr lang="en-US" dirty="0" smtClean="0"/>
              <a:t>Late Successional Forest</a:t>
            </a:r>
          </a:p>
          <a:p>
            <a:pPr lvl="1"/>
            <a:r>
              <a:rPr lang="en-US" dirty="0" smtClean="0"/>
              <a:t>Indicator Species</a:t>
            </a:r>
          </a:p>
          <a:p>
            <a:r>
              <a:rPr lang="en-US" dirty="0"/>
              <a:t>Snow</a:t>
            </a:r>
          </a:p>
          <a:p>
            <a:pPr lvl="1"/>
            <a:r>
              <a:rPr lang="en-US" dirty="0"/>
              <a:t>Vulnerable to Climate </a:t>
            </a:r>
            <a:r>
              <a:rPr lang="en-US" dirty="0" smtClean="0"/>
              <a:t>Change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1208" y="1550894"/>
            <a:ext cx="3715914" cy="274862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59342" y="4553884"/>
            <a:ext cx="4127780" cy="1982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Endangered species in Vermont</a:t>
            </a:r>
          </a:p>
          <a:p>
            <a:r>
              <a:rPr lang="en-US" dirty="0" smtClean="0"/>
              <a:t>High priority Species of Greatest Conservation Need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28" y="4302249"/>
            <a:ext cx="3683914" cy="245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tenOccupancyVTCod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34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955825"/>
          </a:xfrm>
        </p:spPr>
        <p:txBody>
          <a:bodyPr/>
          <a:lstStyle/>
          <a:p>
            <a:r>
              <a:rPr lang="en-US" dirty="0" err="1" smtClean="0"/>
              <a:t>CircuitScape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302391"/>
            <a:ext cx="4016338" cy="1426132"/>
          </a:xfrm>
        </p:spPr>
        <p:txBody>
          <a:bodyPr/>
          <a:lstStyle/>
          <a:p>
            <a:r>
              <a:rPr lang="en-US" dirty="0" smtClean="0"/>
              <a:t>Dispersal corridors</a:t>
            </a:r>
          </a:p>
          <a:p>
            <a:r>
              <a:rPr lang="en-US" dirty="0" err="1" smtClean="0"/>
              <a:t>Pinchpoints</a:t>
            </a:r>
            <a:r>
              <a:rPr lang="en-US" dirty="0" smtClean="0"/>
              <a:t> and Barriers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195" y="1302391"/>
            <a:ext cx="3214511" cy="50538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57077" y="6356268"/>
            <a:ext cx="498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Sorenson and Osborne 2014</a:t>
            </a:r>
          </a:p>
          <a:p>
            <a:pPr algn="ctr"/>
            <a:r>
              <a:rPr lang="en-US" sz="1000" dirty="0" smtClean="0"/>
              <a:t> (</a:t>
            </a:r>
            <a:r>
              <a:rPr lang="en-US" sz="1000" dirty="0"/>
              <a:t>http://</a:t>
            </a:r>
            <a:r>
              <a:rPr lang="en-US" sz="1000" dirty="0" err="1"/>
              <a:t>www.vtfishandwildlife.com</a:t>
            </a:r>
            <a:r>
              <a:rPr lang="en-US" sz="1000" dirty="0"/>
              <a:t>/common/pages/</a:t>
            </a:r>
            <a:r>
              <a:rPr lang="en-US" sz="1000" dirty="0" err="1"/>
              <a:t>DisplayFile.aspx?itemId</a:t>
            </a:r>
            <a:r>
              <a:rPr lang="en-US" sz="1000" dirty="0"/>
              <a:t>=</a:t>
            </a:r>
            <a:r>
              <a:rPr lang="en-US" sz="1000" dirty="0" smtClean="0"/>
              <a:t>111635)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20" y="3035300"/>
            <a:ext cx="4508018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1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99" y="1550894"/>
            <a:ext cx="4645578" cy="4734859"/>
          </a:xfrm>
        </p:spPr>
        <p:txBody>
          <a:bodyPr>
            <a:normAutofit/>
          </a:bodyPr>
          <a:lstStyle/>
          <a:p>
            <a:r>
              <a:rPr lang="en-US" dirty="0"/>
              <a:t>Reintroduction in Southern Vermont </a:t>
            </a:r>
            <a:r>
              <a:rPr lang="en-US" dirty="0" smtClean="0"/>
              <a:t>appears to have been successful</a:t>
            </a:r>
            <a:endParaRPr lang="en-US" dirty="0"/>
          </a:p>
          <a:p>
            <a:pPr lvl="1"/>
            <a:r>
              <a:rPr lang="en-US" dirty="0" smtClean="0"/>
              <a:t>mtDNA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Dispersers from New Hampshire likely contributed to colonization of Northern Vermont</a:t>
            </a:r>
          </a:p>
          <a:p>
            <a:pPr lvl="1"/>
            <a:r>
              <a:rPr lang="en-US" dirty="0" smtClean="0"/>
              <a:t>Role of Southern Vermont and Maine in colonization of Northern Vermont unclear</a:t>
            </a:r>
          </a:p>
          <a:p>
            <a:r>
              <a:rPr lang="en-US" dirty="0" smtClean="0"/>
              <a:t>Level of contemporary gene flow between VT-S and VT-N unclear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730" y="1550894"/>
            <a:ext cx="3375475" cy="505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4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4"/>
            <a:ext cx="7770813" cy="1093882"/>
          </a:xfrm>
        </p:spPr>
        <p:txBody>
          <a:bodyPr>
            <a:normAutofit/>
          </a:bodyPr>
          <a:lstStyle/>
          <a:p>
            <a:r>
              <a:rPr lang="en-US" dirty="0" smtClean="0"/>
              <a:t>Planning/Products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1390159"/>
            <a:ext cx="9143998" cy="2406418"/>
          </a:xfrm>
        </p:spPr>
        <p:txBody>
          <a:bodyPr>
            <a:normAutofit fontScale="92500"/>
          </a:bodyPr>
          <a:lstStyle/>
          <a:p>
            <a:r>
              <a:rPr lang="en-US" dirty="0"/>
              <a:t>Better understanding of the functional/genetic connectivity of the landscape</a:t>
            </a:r>
          </a:p>
          <a:p>
            <a:r>
              <a:rPr lang="en-US" dirty="0" smtClean="0"/>
              <a:t>Maps of potential occupancy and corridors will be published on NSRC </a:t>
            </a:r>
            <a:r>
              <a:rPr lang="en-US" dirty="0"/>
              <a:t>website (http://</a:t>
            </a:r>
            <a:r>
              <a:rPr lang="en-US" dirty="0" err="1"/>
              <a:t>nsrcforest.org</a:t>
            </a:r>
            <a:r>
              <a:rPr lang="en-US" dirty="0"/>
              <a:t>/)</a:t>
            </a:r>
            <a:endParaRPr lang="en-US" dirty="0" smtClean="0"/>
          </a:p>
          <a:p>
            <a:r>
              <a:rPr lang="en-US" dirty="0" smtClean="0"/>
              <a:t>High-occupancy parcels and corridors should be key targets for future recovery planning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65159" y="3991823"/>
            <a:ext cx="4878841" cy="1710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Map and model can be used for future research applications:</a:t>
            </a:r>
          </a:p>
          <a:p>
            <a:pPr lvl="1"/>
            <a:r>
              <a:rPr lang="en-US" dirty="0" smtClean="0"/>
              <a:t>Climate change scenarios</a:t>
            </a:r>
          </a:p>
          <a:p>
            <a:pPr lvl="1"/>
            <a:r>
              <a:rPr lang="en-US" dirty="0" smtClean="0"/>
              <a:t>Forest management scenarios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49" y="3758800"/>
            <a:ext cx="3989607" cy="299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23" y="0"/>
            <a:ext cx="926258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Acknowledgements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5364" y="1550894"/>
            <a:ext cx="2954242" cy="5173690"/>
          </a:xfrm>
        </p:spPr>
        <p:txBody>
          <a:bodyPr>
            <a:no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Jed Murdoch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Bill </a:t>
            </a:r>
            <a:r>
              <a:rPr lang="en-US" sz="1000" dirty="0">
                <a:solidFill>
                  <a:schemeClr val="bg1"/>
                </a:solidFill>
              </a:rPr>
              <a:t>Kilpatrick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Terri Donovan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Jonathan Katz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APLE </a:t>
            </a:r>
            <a:r>
              <a:rPr lang="en-US" sz="1000" dirty="0">
                <a:solidFill>
                  <a:schemeClr val="bg1"/>
                </a:solidFill>
              </a:rPr>
              <a:t>Fund</a:t>
            </a:r>
          </a:p>
          <a:p>
            <a:r>
              <a:rPr lang="en-US" sz="1000" dirty="0">
                <a:solidFill>
                  <a:schemeClr val="bg1"/>
                </a:solidFill>
              </a:rPr>
              <a:t>Pittman-Robertson </a:t>
            </a:r>
            <a:r>
              <a:rPr lang="en-US" sz="1000" dirty="0" smtClean="0">
                <a:solidFill>
                  <a:schemeClr val="bg1"/>
                </a:solidFill>
              </a:rPr>
              <a:t>Federal Aid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 smtClean="0">
                <a:solidFill>
                  <a:schemeClr val="bg1"/>
                </a:solidFill>
              </a:rPr>
              <a:t>Northeastern States Research Cooperative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McIntyre-</a:t>
            </a:r>
            <a:r>
              <a:rPr lang="en-US" sz="1000" dirty="0" err="1" smtClean="0">
                <a:solidFill>
                  <a:schemeClr val="bg1"/>
                </a:solidFill>
              </a:rPr>
              <a:t>Stennis</a:t>
            </a:r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1000" dirty="0" smtClean="0">
                <a:solidFill>
                  <a:schemeClr val="bg1"/>
                </a:solidFill>
              </a:rPr>
              <a:t>Rubenstein School of Environment and Natural Resources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Vermont Cooperative Fish and Wildlife Research Unit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University of Vermont Department of Biology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Vermont Fish and Wildlife Department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300435" y="1550894"/>
            <a:ext cx="1650297" cy="517369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Chris </a:t>
            </a:r>
            <a:r>
              <a:rPr lang="en-US" dirty="0">
                <a:solidFill>
                  <a:schemeClr val="bg1"/>
                </a:solidFill>
              </a:rPr>
              <a:t>Bernier</a:t>
            </a:r>
          </a:p>
          <a:p>
            <a:r>
              <a:rPr lang="en-US" dirty="0">
                <a:solidFill>
                  <a:schemeClr val="bg1"/>
                </a:solidFill>
              </a:rPr>
              <a:t>Jill </a:t>
            </a:r>
            <a:r>
              <a:rPr lang="en-US" dirty="0" err="1">
                <a:solidFill>
                  <a:schemeClr val="bg1"/>
                </a:solidFill>
              </a:rPr>
              <a:t>Kilborn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Alexij</a:t>
            </a:r>
            <a:r>
              <a:rPr lang="en-US" dirty="0">
                <a:solidFill>
                  <a:schemeClr val="bg1"/>
                </a:solidFill>
              </a:rPr>
              <a:t> Siren</a:t>
            </a:r>
          </a:p>
          <a:p>
            <a:r>
              <a:rPr lang="en-US" dirty="0">
                <a:solidFill>
                  <a:schemeClr val="bg1"/>
                </a:solidFill>
              </a:rPr>
              <a:t>Cory Mosby</a:t>
            </a:r>
          </a:p>
          <a:p>
            <a:r>
              <a:rPr lang="en-US" dirty="0">
                <a:solidFill>
                  <a:schemeClr val="bg1"/>
                </a:solidFill>
              </a:rPr>
              <a:t>John </a:t>
            </a:r>
            <a:r>
              <a:rPr lang="en-US" dirty="0" err="1">
                <a:solidFill>
                  <a:schemeClr val="bg1"/>
                </a:solidFill>
              </a:rPr>
              <a:t>DePue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Adam Vashon</a:t>
            </a:r>
          </a:p>
          <a:p>
            <a:r>
              <a:rPr lang="en-US" dirty="0">
                <a:solidFill>
                  <a:schemeClr val="bg1"/>
                </a:solidFill>
              </a:rPr>
              <a:t>Paul </a:t>
            </a:r>
            <a:r>
              <a:rPr lang="en-US" dirty="0" smtClean="0">
                <a:solidFill>
                  <a:schemeClr val="bg1"/>
                </a:solidFill>
              </a:rPr>
              <a:t>Jensen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Kim </a:t>
            </a:r>
            <a:r>
              <a:rPr lang="en-US" dirty="0" err="1" smtClean="0">
                <a:solidFill>
                  <a:schemeClr val="bg1"/>
                </a:solidFill>
              </a:rPr>
              <a:t>Royar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Craig Nolan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Expert Trappers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Katy </a:t>
            </a:r>
            <a:r>
              <a:rPr lang="en-US" dirty="0" err="1" smtClean="0">
                <a:solidFill>
                  <a:schemeClr val="bg1"/>
                </a:solidFill>
              </a:rPr>
              <a:t>Crumley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Paul </a:t>
            </a:r>
            <a:r>
              <a:rPr lang="en-US" dirty="0" err="1" smtClean="0">
                <a:solidFill>
                  <a:schemeClr val="bg1"/>
                </a:solidFill>
              </a:rPr>
              <a:t>Hapeman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Rachel </a:t>
            </a:r>
            <a:r>
              <a:rPr lang="en-US" dirty="0" err="1" smtClean="0">
                <a:solidFill>
                  <a:schemeClr val="bg1"/>
                </a:solidFill>
              </a:rPr>
              <a:t>Cliche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Katie O’Shea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8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 Martens in Vermont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4134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Early 1800s – Population was plentiful and ranged throughout the state (Thompson 1853)</a:t>
            </a:r>
          </a:p>
          <a:p>
            <a:r>
              <a:rPr lang="en-US" sz="2400" dirty="0" smtClean="0"/>
              <a:t>Late 1800s – Population decline due to habitat conversion and overharvest </a:t>
            </a:r>
          </a:p>
          <a:p>
            <a:r>
              <a:rPr lang="en-US" sz="2400" dirty="0" smtClean="0"/>
              <a:t>Last known record from Hogback Mountain in 1954 (Fuller 1987).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996" y="3941549"/>
            <a:ext cx="4362182" cy="26972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736" y="3941550"/>
            <a:ext cx="4145482" cy="269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7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88522"/>
            <a:ext cx="4435806" cy="528919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United States Forest Service and Vermont Fish and Wildlife Department released 115 individuals from Maine (n=104) and New York (n=11) in the southern Green Mountain National Forest from 1989-1991</a:t>
            </a:r>
          </a:p>
          <a:p>
            <a:r>
              <a:rPr lang="en-US" sz="2400" dirty="0" smtClean="0"/>
              <a:t>By 1998, monitoring efforts did not detect any individuals in Vermont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806" y="1719321"/>
            <a:ext cx="4689716" cy="443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8599" cy="180142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are currently aware of two populations in Vermont:</a:t>
            </a:r>
          </a:p>
          <a:p>
            <a:pPr lvl="1"/>
            <a:r>
              <a:rPr lang="en-US" sz="2400" dirty="0" smtClean="0"/>
              <a:t>Northeast Kingdom - 1998</a:t>
            </a:r>
          </a:p>
          <a:p>
            <a:pPr lvl="1"/>
            <a:r>
              <a:rPr lang="en-US" sz="2400" dirty="0" smtClean="0"/>
              <a:t>Southern GMNF - 2010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343" y="1600200"/>
            <a:ext cx="3939296" cy="508251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1" y="4048430"/>
            <a:ext cx="4100628" cy="17809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Questions</a:t>
            </a:r>
          </a:p>
          <a:p>
            <a:pPr lvl="1"/>
            <a:r>
              <a:rPr lang="en-US" dirty="0" smtClean="0"/>
              <a:t>Source?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onnectivity?</a:t>
            </a:r>
          </a:p>
          <a:p>
            <a:pPr lvl="1"/>
            <a:r>
              <a:rPr lang="en-US" dirty="0" smtClean="0"/>
              <a:t>Other areas of suitable habitat?</a:t>
            </a:r>
          </a:p>
        </p:txBody>
      </p:sp>
      <p:sp>
        <p:nvSpPr>
          <p:cNvPr id="6" name="Oval 5"/>
          <p:cNvSpPr/>
          <p:nvPr/>
        </p:nvSpPr>
        <p:spPr>
          <a:xfrm>
            <a:off x="7261361" y="2015637"/>
            <a:ext cx="1490925" cy="11872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94676" y="5180231"/>
            <a:ext cx="745463" cy="129823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0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444" y="2457159"/>
            <a:ext cx="4515556" cy="39705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Determine the potential distribution of martens in Vermont</a:t>
            </a:r>
          </a:p>
          <a:p>
            <a:pPr lvl="1"/>
            <a:r>
              <a:rPr lang="en-US" dirty="0" smtClean="0"/>
              <a:t>Identify dispersal corridors between two current populations</a:t>
            </a:r>
          </a:p>
          <a:p>
            <a:pPr lvl="1"/>
            <a:r>
              <a:rPr lang="en-US" dirty="0" smtClean="0"/>
              <a:t>Identify high quality habitat parcels where populations may be re-established and persist long-term</a:t>
            </a:r>
          </a:p>
          <a:p>
            <a:r>
              <a:rPr lang="en-US" dirty="0" smtClean="0"/>
              <a:t>Refine an expert elicitation method for modeling wildlife habitat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000" y="2637586"/>
            <a:ext cx="4301444" cy="285880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83444" y="1360144"/>
            <a:ext cx="8049355" cy="89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Determine the source to current populations of martens in Vermont using genetic markers</a:t>
            </a:r>
          </a:p>
        </p:txBody>
      </p:sp>
    </p:spTree>
    <p:extLst>
      <p:ext uri="{BB962C8B-B14F-4D97-AF65-F5344CB8AC3E}">
        <p14:creationId xmlns:p14="http://schemas.microsoft.com/office/powerpoint/2010/main" val="108758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– Population 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43256"/>
            <a:ext cx="7770813" cy="4988859"/>
          </a:xfrm>
        </p:spPr>
        <p:txBody>
          <a:bodyPr>
            <a:normAutofit/>
          </a:bodyPr>
          <a:lstStyle/>
          <a:p>
            <a:r>
              <a:rPr lang="en-US" dirty="0" smtClean="0"/>
              <a:t>Tissue samples collected from state biologists Chris Bernier (VT), Jill </a:t>
            </a:r>
            <a:r>
              <a:rPr lang="en-US" dirty="0" err="1" smtClean="0"/>
              <a:t>Kilborn</a:t>
            </a:r>
            <a:r>
              <a:rPr lang="en-US" dirty="0" smtClean="0"/>
              <a:t> (NH), Paul Jensen (NY) and Cory Mosby (ME)</a:t>
            </a:r>
          </a:p>
          <a:p>
            <a:r>
              <a:rPr lang="en-US" dirty="0" smtClean="0"/>
              <a:t>DNA Extraction</a:t>
            </a:r>
          </a:p>
          <a:p>
            <a:r>
              <a:rPr lang="en-US" dirty="0" smtClean="0"/>
              <a:t>PCR </a:t>
            </a:r>
          </a:p>
          <a:p>
            <a:pPr lvl="1"/>
            <a:r>
              <a:rPr lang="en-US" dirty="0" smtClean="0"/>
              <a:t>mtDNA (d-loop)</a:t>
            </a:r>
          </a:p>
          <a:p>
            <a:pPr lvl="1"/>
            <a:r>
              <a:rPr lang="en-US" dirty="0" smtClean="0"/>
              <a:t>11 microsatellites</a:t>
            </a:r>
          </a:p>
          <a:p>
            <a:r>
              <a:rPr lang="en-US" dirty="0" smtClean="0"/>
              <a:t>Sequencing and Sizing</a:t>
            </a:r>
          </a:p>
          <a:p>
            <a:r>
              <a:rPr lang="en-US" dirty="0" smtClean="0"/>
              <a:t>Statistical tests to determine source of VT populations</a:t>
            </a:r>
          </a:p>
          <a:p>
            <a:pPr lvl="1"/>
            <a:r>
              <a:rPr lang="en-US" dirty="0" err="1" smtClean="0"/>
              <a:t>Fst</a:t>
            </a:r>
            <a:r>
              <a:rPr lang="en-US" dirty="0" smtClean="0"/>
              <a:t> – population differentiation</a:t>
            </a:r>
          </a:p>
          <a:p>
            <a:pPr lvl="1"/>
            <a:r>
              <a:rPr lang="en-US" dirty="0" smtClean="0"/>
              <a:t>Population Assignment/Exclusion</a:t>
            </a:r>
          </a:p>
          <a:p>
            <a:endParaRPr lang="en-US" dirty="0"/>
          </a:p>
          <a:p>
            <a:endParaRPr lang="en-US" dirty="0" smtClean="0"/>
          </a:p>
          <a:p>
            <a:pPr marL="34925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058" y="2413319"/>
            <a:ext cx="3620911" cy="292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9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023"/>
            <a:ext cx="8997244" cy="838533"/>
          </a:xfrm>
        </p:spPr>
        <p:txBody>
          <a:bodyPr>
            <a:noAutofit/>
          </a:bodyPr>
          <a:lstStyle/>
          <a:p>
            <a:r>
              <a:rPr lang="en-US" sz="2800" dirty="0" smtClean="0"/>
              <a:t>Source of Vermont Marten Populations - Hypotheses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333" y="1198116"/>
            <a:ext cx="4284133" cy="2534355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population in the Northern VT derives from migrants out of northern New Hampshire (Kelly 2005)</a:t>
            </a:r>
          </a:p>
          <a:p>
            <a:pPr marL="349250" lvl="1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5459" y="978289"/>
            <a:ext cx="4709874" cy="1713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The population in Southern VT consists of descendants of the reintroduced individuals - primarily from Maine</a:t>
            </a:r>
          </a:p>
          <a:p>
            <a:pPr marL="0" indent="0">
              <a:buFontTx/>
              <a:buNone/>
            </a:pP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20669" y="6237234"/>
            <a:ext cx="350398" cy="3075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44935" y="6299023"/>
            <a:ext cx="350398" cy="307543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21191" y="6237234"/>
            <a:ext cx="2892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Primary hypothesis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95333" y="6237234"/>
            <a:ext cx="4001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Alternative hypothesis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333" y="3216736"/>
            <a:ext cx="3719258" cy="27666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10" y="3053279"/>
            <a:ext cx="4176025" cy="293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9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038659"/>
          </a:xfrm>
        </p:spPr>
        <p:txBody>
          <a:bodyPr/>
          <a:lstStyle/>
          <a:p>
            <a:r>
              <a:rPr lang="en-US" dirty="0" smtClean="0"/>
              <a:t>Results - </a:t>
            </a:r>
            <a:r>
              <a:rPr lang="en-US" dirty="0" err="1" smtClean="0"/>
              <a:t>mtDNA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084"/>
            <a:ext cx="4382911" cy="108091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87 individuals sequenced</a:t>
            </a:r>
          </a:p>
          <a:p>
            <a:pPr lvl="1"/>
            <a:r>
              <a:rPr lang="en-US" dirty="0" smtClean="0"/>
              <a:t>12 Haplotypes identified </a:t>
            </a:r>
          </a:p>
          <a:p>
            <a:pPr lvl="1"/>
            <a:r>
              <a:rPr lang="en-US" dirty="0" smtClean="0"/>
              <a:t>26 polymorphic sites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2802" y="4172783"/>
            <a:ext cx="3051580" cy="201212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072392"/>
              </p:ext>
            </p:extLst>
          </p:nvPr>
        </p:nvGraphicFramePr>
        <p:xfrm>
          <a:off x="152401" y="2870205"/>
          <a:ext cx="5346701" cy="3314701"/>
        </p:xfrm>
        <a:graphic>
          <a:graphicData uri="http://schemas.openxmlformats.org/drawingml/2006/table">
            <a:tbl>
              <a:tblPr/>
              <a:tblGrid>
                <a:gridCol w="718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8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4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0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37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8013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Population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1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Haplotype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VT-N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VT-S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Populations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0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0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0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0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0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0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0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0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0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0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0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80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8013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n=21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</a:t>
                      </a:r>
                      <a:r>
                        <a:rPr lang="is-I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</a:t>
                      </a:r>
                      <a:r>
                        <a:rPr lang="is-I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9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53945</TotalTime>
  <Words>914</Words>
  <Application>Microsoft Office PowerPoint</Application>
  <PresentationFormat>On-screen Show (4:3)</PresentationFormat>
  <Paragraphs>310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Calisto MT</vt:lpstr>
      <vt:lpstr>Story</vt:lpstr>
      <vt:lpstr>Estimating the source of American marten in Vermont and their distribution in the Northeast</vt:lpstr>
      <vt:lpstr>American Marten</vt:lpstr>
      <vt:lpstr>American Martens in Vermont</vt:lpstr>
      <vt:lpstr>Reintroduction</vt:lpstr>
      <vt:lpstr>Current Status</vt:lpstr>
      <vt:lpstr>Goals</vt:lpstr>
      <vt:lpstr>Methods – Population Genetics</vt:lpstr>
      <vt:lpstr>Source of Vermont Marten Populations - Hypotheses</vt:lpstr>
      <vt:lpstr>Results - mtDNA</vt:lpstr>
      <vt:lpstr>Results - mtDNA</vt:lpstr>
      <vt:lpstr>Results - mtDNA</vt:lpstr>
      <vt:lpstr>Results - mtDNA</vt:lpstr>
      <vt:lpstr>Results - mtDNA</vt:lpstr>
      <vt:lpstr>What is next?</vt:lpstr>
      <vt:lpstr>Marten Distribution</vt:lpstr>
      <vt:lpstr>Methods – Expert Elicitation</vt:lpstr>
      <vt:lpstr>Expert Elicitation</vt:lpstr>
      <vt:lpstr>PowerPoint Presentation</vt:lpstr>
      <vt:lpstr>Expert Elicitation</vt:lpstr>
      <vt:lpstr>PowerPoint Presentation</vt:lpstr>
      <vt:lpstr>CircuitScape </vt:lpstr>
      <vt:lpstr>Conclusions</vt:lpstr>
      <vt:lpstr>Planning/Products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the source and distribution of recently detected American marten in Vermont</dc:title>
  <dc:creator>Cody</dc:creator>
  <cp:lastModifiedBy>John Truong</cp:lastModifiedBy>
  <cp:revision>96</cp:revision>
  <dcterms:created xsi:type="dcterms:W3CDTF">2016-08-29T20:37:30Z</dcterms:created>
  <dcterms:modified xsi:type="dcterms:W3CDTF">2016-12-07T14:20:10Z</dcterms:modified>
</cp:coreProperties>
</file>