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25"/>
  </p:notesMasterIdLst>
  <p:handoutMasterIdLst>
    <p:handoutMasterId r:id="rId26"/>
  </p:handoutMasterIdLst>
  <p:sldIdLst>
    <p:sldId id="256" r:id="rId3"/>
    <p:sldId id="310" r:id="rId4"/>
    <p:sldId id="339" r:id="rId5"/>
    <p:sldId id="320" r:id="rId6"/>
    <p:sldId id="340" r:id="rId7"/>
    <p:sldId id="328" r:id="rId8"/>
    <p:sldId id="341" r:id="rId9"/>
    <p:sldId id="318" r:id="rId10"/>
    <p:sldId id="334" r:id="rId11"/>
    <p:sldId id="335" r:id="rId12"/>
    <p:sldId id="330" r:id="rId13"/>
    <p:sldId id="311" r:id="rId14"/>
    <p:sldId id="331" r:id="rId15"/>
    <p:sldId id="336" r:id="rId16"/>
    <p:sldId id="346" r:id="rId17"/>
    <p:sldId id="345" r:id="rId18"/>
    <p:sldId id="344" r:id="rId19"/>
    <p:sldId id="342" r:id="rId20"/>
    <p:sldId id="337" r:id="rId21"/>
    <p:sldId id="338" r:id="rId22"/>
    <p:sldId id="332" r:id="rId23"/>
    <p:sldId id="312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6"/>
    <a:srgbClr val="D5D5CD"/>
    <a:srgbClr val="C7C7BD"/>
    <a:srgbClr val="B3B3A7"/>
    <a:srgbClr val="707060"/>
    <a:srgbClr val="000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5052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Calibration Period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Treatment Period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350632"/>
        <c:axId val="324617984"/>
      </c:lineChart>
      <c:catAx>
        <c:axId val="2763506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 Export Calibration Watershed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crossAx val="324617984"/>
        <c:crosses val="autoZero"/>
        <c:auto val="1"/>
        <c:lblAlgn val="ctr"/>
        <c:lblOffset val="100"/>
        <c:noMultiLvlLbl val="0"/>
      </c:catAx>
      <c:valAx>
        <c:axId val="324617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 Export Treatment Watershed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6350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08327368169897"/>
          <c:y val="0.42729867654684767"/>
          <c:w val="0.17582581722739204"/>
          <c:h val="0.263255797716419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0.59091</cdr:x>
      <cdr:y>0.20203</cdr:y>
    </cdr:from>
    <cdr:to>
      <cdr:x>0.61818</cdr:x>
      <cdr:y>0.35355</cdr:y>
    </cdr:to>
    <cdr:sp macro="" textlink="">
      <cdr:nvSpPr>
        <cdr:cNvPr id="2" name="Down Arrow 1"/>
        <cdr:cNvSpPr/>
      </cdr:nvSpPr>
      <cdr:spPr bwMode="auto">
        <a:xfrm xmlns:a="http://schemas.openxmlformats.org/drawingml/2006/main">
          <a:off x="4953000" y="914400"/>
          <a:ext cx="228577" cy="685774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0.64545</cdr:x>
      <cdr:y>0.21887</cdr:y>
    </cdr:from>
    <cdr:to>
      <cdr:x>0.90909</cdr:x>
      <cdr:y>0.30305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10200" y="990600"/>
          <a:ext cx="2209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Treatment Effect</a:t>
          </a:r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130D8F0-025C-4C30-AF3A-AAD48AF579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7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416426"/>
            <a:ext cx="548798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fld id="{C8E99D6D-86A2-4B8F-BCDC-64977C3F64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4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06D19-6ECF-47A6-A1BE-EA168C6F2D1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Conservation planning is the foundation of the conservation work of the agency and our conservation partnership.  </a:t>
            </a:r>
          </a:p>
        </p:txBody>
      </p:sp>
    </p:spTree>
    <p:extLst>
      <p:ext uri="{BB962C8B-B14F-4D97-AF65-F5344CB8AC3E}">
        <p14:creationId xmlns:p14="http://schemas.microsoft.com/office/powerpoint/2010/main" val="333607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TMDL challenged by the Conservation Law Foundation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decided to revise the TMDL rather than face a legal battle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 TMDL conducted by EPA and private consultations includes both in lake modeling and watershed modeling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TMDL goals for P are much higher, more demanding: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reductions are much higher</a:t>
            </a: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68BE-2FF5-482B-BF01-78509A31C5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831A4B-6AA1-4017-AB30-C88E6AD21CAF}" type="datetime1">
              <a:rPr lang="en-US" smtClean="0">
                <a:solidFill>
                  <a:prstClr val="black"/>
                </a:solidFill>
              </a:rPr>
              <a:pPr/>
              <a:t>12/10/2015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F9584-011F-446E-8795-E7BEBFA17F7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06D19-6ECF-47A6-A1BE-EA168C6F2D1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Conservation planning is the foundation of the conservation work of the agency and our conservation partnership.  </a:t>
            </a:r>
          </a:p>
        </p:txBody>
      </p:sp>
    </p:spTree>
    <p:extLst>
      <p:ext uri="{BB962C8B-B14F-4D97-AF65-F5344CB8AC3E}">
        <p14:creationId xmlns:p14="http://schemas.microsoft.com/office/powerpoint/2010/main" val="269666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5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66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68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70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70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77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71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CE9925-4072-4A80-89CC-208CB93284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9E26D-5D8E-438C-B38D-565A4928A7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C0671-3D64-4700-B72E-AE4E06EAD8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925-4072-4A80-89CC-208CB93284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2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0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DC74-4956-48E0-AA7A-209357936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95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073-95A4-409C-842B-2419D512B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28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877E-B407-49CF-B877-139C6F65A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36A3-9779-4E61-A72B-03AB8E64C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55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001A-103F-40B5-8106-A5A1F1424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48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2C07-881B-4E85-AE82-B5AA3C023B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89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74A7-B1D7-4F08-A749-85A2EEE489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7BB9-A332-47E6-9AE1-13C891C98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238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853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2550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317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02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47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E26D-5D8E-438C-B38D-565A4928A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2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0671-3D64-4700-B72E-AE4E06EAD8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8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4DC74-4956-48E0-AA7A-2093579365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0" y="537883"/>
            <a:ext cx="7560830" cy="388003"/>
          </a:xfrm>
        </p:spPr>
        <p:txBody>
          <a:bodyPr/>
          <a:lstStyle>
            <a:lvl1pPr>
              <a:defRPr sz="2471">
                <a:solidFill>
                  <a:srgbClr val="5523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87637" y="1288677"/>
            <a:ext cx="3462194" cy="4436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4909" y="1277471"/>
            <a:ext cx="4087091" cy="4436128"/>
          </a:xfrm>
          <a:prstGeom prst="rect">
            <a:avLst/>
          </a:prstGeom>
        </p:spPr>
        <p:txBody>
          <a:bodyPr/>
          <a:lstStyle>
            <a:lvl1pPr marL="240939" indent="-240939">
              <a:lnSpc>
                <a:spcPct val="100000"/>
              </a:lnSpc>
              <a:spcBef>
                <a:spcPts val="882"/>
              </a:spcBef>
              <a:spcAft>
                <a:spcPts val="265"/>
              </a:spcAft>
              <a:defRPr lang="en-US" sz="1941" dirty="0" smtClean="0">
                <a:solidFill>
                  <a:srgbClr val="876028"/>
                </a:solidFill>
                <a:latin typeface="Humnst777 BT" pitchFamily="34" charset="0"/>
                <a:ea typeface="+mn-ea"/>
                <a:cs typeface="+mn-cs"/>
              </a:defRPr>
            </a:lvl1pPr>
            <a:lvl2pPr>
              <a:spcBef>
                <a:spcPts val="529"/>
              </a:spcBef>
              <a:spcAft>
                <a:spcPts val="529"/>
              </a:spcAft>
              <a:defRPr sz="1588">
                <a:latin typeface="Humnst777 BT" pitchFamily="34" charset="0"/>
              </a:defRPr>
            </a:lvl2pPr>
            <a:lvl3pPr marL="1344778" indent="-336194">
              <a:spcBef>
                <a:spcPts val="0"/>
              </a:spcBef>
              <a:spcAft>
                <a:spcPts val="265"/>
              </a:spcAft>
              <a:buSzPct val="70000"/>
              <a:buFont typeface="Wingdings" pitchFamily="2" charset="2"/>
              <a:buChar char="v"/>
              <a:defRPr lang="en-US" sz="1588" kern="1200" dirty="0" smtClean="0">
                <a:solidFill>
                  <a:srgbClr val="876028"/>
                </a:solidFill>
                <a:latin typeface="Humnst777 BT" pitchFamily="34" charset="0"/>
                <a:ea typeface="+mn-ea"/>
                <a:cs typeface="+mn-cs"/>
              </a:defRPr>
            </a:lvl3pPr>
            <a:lvl4pPr>
              <a:defRPr sz="1412">
                <a:latin typeface="Humnst777 BT" pitchFamily="34" charset="0"/>
              </a:defRPr>
            </a:lvl4pPr>
            <a:lvl5pPr>
              <a:defRPr sz="1412">
                <a:latin typeface="Humnst777 BT" pitchFamily="34" charset="0"/>
              </a:defRPr>
            </a:lvl5pPr>
          </a:lstStyle>
          <a:p>
            <a:pPr marL="240939" lvl="0" indent="-240939" algn="l" defTabSz="875507" rtl="0" eaLnBrk="1" fontAlgn="base" hangingPunct="1">
              <a:lnSpc>
                <a:spcPct val="100000"/>
              </a:lnSpc>
              <a:spcBef>
                <a:spcPts val="882"/>
              </a:spcBef>
              <a:spcAft>
                <a:spcPts val="529"/>
              </a:spcAft>
              <a:buClr>
                <a:srgbClr val="552346"/>
              </a:buClr>
              <a:buSzPct val="130000"/>
              <a:buFont typeface="Wingdings" pitchFamily="2" charset="2"/>
              <a:buChar char="§"/>
            </a:pPr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778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F9073-95A4-409C-842B-2419D512B3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877E-B407-49CF-B877-139C6F65A4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936A3-9779-4E61-A72B-03AB8E64CE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A001A-103F-40B5-8106-A5A1F14243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2C07-881B-4E85-AE82-B5AA3C023B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BB9-A332-47E6-9AE1-13C891C986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64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6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67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668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6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66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E167AF-B3E1-49DB-B5DE-900470B2AE3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729" name="Rectangle 105"/>
          <p:cNvSpPr>
            <a:spLocks noChangeArrowheads="1" noChangeShapeType="1"/>
          </p:cNvSpPr>
          <p:nvPr userDrawn="1"/>
        </p:nvSpPr>
        <p:spPr bwMode="auto">
          <a:xfrm>
            <a:off x="4648200" y="0"/>
            <a:ext cx="4495800" cy="457200"/>
          </a:xfrm>
          <a:prstGeom prst="rect">
            <a:avLst/>
          </a:prstGeom>
          <a:solidFill>
            <a:srgbClr val="003399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 dirty="0"/>
          </a:p>
        </p:txBody>
      </p:sp>
      <p:pic>
        <p:nvPicPr>
          <p:cNvPr id="26730" name="Picture 106" descr="NRCScolor-2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77200" y="76200"/>
            <a:ext cx="1066800" cy="850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731" name="Text Box 107"/>
          <p:cNvSpPr txBox="1">
            <a:spLocks noChangeArrowheads="1" noChangeShapeType="1"/>
          </p:cNvSpPr>
          <p:nvPr userDrawn="1"/>
        </p:nvSpPr>
        <p:spPr bwMode="auto">
          <a:xfrm>
            <a:off x="4800600" y="76200"/>
            <a:ext cx="3733800" cy="381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eaLnBrk="1" hangingPunct="1"/>
            <a:r>
              <a:rPr lang="en-US" sz="1600" b="1" dirty="0">
                <a:solidFill>
                  <a:srgbClr val="FFFFFF"/>
                </a:solidFill>
                <a:latin typeface="Garamond" pitchFamily="18" charset="0"/>
              </a:rPr>
              <a:t>Natural Resources Conservation Service</a:t>
            </a:r>
            <a:endParaRPr lang="en-US" sz="1600" dirty="0">
              <a:latin typeface="Garamond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99"/>
        </a:buClr>
        <a:buSzPct val="80000"/>
        <a:buFont typeface="Wingdings" pitchFamily="2" charset="2"/>
        <a:buChar char="Ø"/>
        <a:defRPr sz="32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E167AF-B3E1-49DB-B5DE-900470B2AE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05"/>
          <p:cNvSpPr>
            <a:spLocks noChangeArrowheads="1" noChangeShapeType="1"/>
          </p:cNvSpPr>
          <p:nvPr userDrawn="1"/>
        </p:nvSpPr>
        <p:spPr bwMode="auto">
          <a:xfrm>
            <a:off x="4648200" y="0"/>
            <a:ext cx="4495800" cy="457200"/>
          </a:xfrm>
          <a:prstGeom prst="rect">
            <a:avLst/>
          </a:prstGeom>
          <a:solidFill>
            <a:srgbClr val="003399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 dirty="0"/>
          </a:p>
        </p:txBody>
      </p:sp>
      <p:pic>
        <p:nvPicPr>
          <p:cNvPr id="9" name="Picture 106" descr="NRCScolor-2"/>
          <p:cNvPicPr>
            <a:picLocks noChangeAspect="1" noChangeArrowheads="1"/>
          </p:cNvPicPr>
          <p:nvPr userDrawn="1"/>
        </p:nvPicPr>
        <p:blipFill>
          <a:blip r:embed="rId2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77200" y="76200"/>
            <a:ext cx="1066800" cy="850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ext Box 107"/>
          <p:cNvSpPr txBox="1">
            <a:spLocks noChangeArrowheads="1" noChangeShapeType="1"/>
          </p:cNvSpPr>
          <p:nvPr userDrawn="1"/>
        </p:nvSpPr>
        <p:spPr bwMode="auto">
          <a:xfrm>
            <a:off x="4800600" y="76200"/>
            <a:ext cx="3733800" cy="381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eaLnBrk="1" hangingPunct="1"/>
            <a:r>
              <a:rPr lang="en-US" sz="1600" b="1" dirty="0">
                <a:solidFill>
                  <a:srgbClr val="FFFFFF"/>
                </a:solidFill>
                <a:latin typeface="Garamond" pitchFamily="18" charset="0"/>
              </a:rPr>
              <a:t>Natural Resources Conservation Service</a:t>
            </a:r>
            <a:endParaRPr lang="en-US" sz="1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D33F312-37BA-4424-9148-13BEA4CA4819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2052" name="Picture 4" descr="C:\home\art_photo\Scenes\Hiking08 0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858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Vijaya" panose="020B0604020202020204" pitchFamily="34" charset="0"/>
                <a:cs typeface="Vijaya" panose="020B0604020202020204" pitchFamily="34" charset="0"/>
              </a:rPr>
              <a:t>Edge of Field Monitoring</a:t>
            </a:r>
          </a:p>
          <a:p>
            <a:pPr algn="ctr"/>
            <a:r>
              <a:rPr lang="en-US" sz="4800" dirty="0" smtClean="0">
                <a:latin typeface="Vijaya" panose="020B0604020202020204" pitchFamily="34" charset="0"/>
                <a:cs typeface="Vijaya" panose="020B0604020202020204" pitchFamily="34" charset="0"/>
              </a:rPr>
              <a:t>in the Lake Champlain Basin of Vermont</a:t>
            </a:r>
            <a:endParaRPr lang="en-US" sz="48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05" y="5650440"/>
            <a:ext cx="2091790" cy="119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1294497" y="3429000"/>
            <a:ext cx="6560820" cy="11959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Kip Potter, NRCS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on behalf of: </a:t>
            </a:r>
            <a:r>
              <a:rPr lang="en-US" sz="1600" dirty="0">
                <a:solidFill>
                  <a:schemeClr val="bg1"/>
                </a:solidFill>
              </a:rPr>
              <a:t>Julie </a:t>
            </a:r>
            <a:r>
              <a:rPr lang="en-US" sz="1600" dirty="0" smtClean="0">
                <a:solidFill>
                  <a:schemeClr val="bg1"/>
                </a:solidFill>
              </a:rPr>
              <a:t>Moore, </a:t>
            </a:r>
            <a:r>
              <a:rPr lang="en-US" sz="1600" dirty="0">
                <a:solidFill>
                  <a:schemeClr val="bg1"/>
                </a:solidFill>
              </a:rPr>
              <a:t>Dave </a:t>
            </a:r>
            <a:r>
              <a:rPr lang="en-US" sz="1600" dirty="0" smtClean="0">
                <a:solidFill>
                  <a:schemeClr val="bg1"/>
                </a:solidFill>
              </a:rPr>
              <a:t>Braun, Don Meals, Mike Middleman and Eric Howe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December 11,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730820"/>
            <a:ext cx="8791194" cy="51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79100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Paired Watershed Analysis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716364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Parameters Monitored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382000" cy="42973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Total Phosphorus</a:t>
            </a:r>
          </a:p>
          <a:p>
            <a:r>
              <a:rPr lang="en-US" sz="2800" dirty="0" smtClean="0"/>
              <a:t>Dissolved Phosphorus (DRP and SRP)</a:t>
            </a:r>
          </a:p>
          <a:p>
            <a:r>
              <a:rPr lang="en-US" sz="2800" dirty="0" smtClean="0"/>
              <a:t>Total Suspended Sediment</a:t>
            </a:r>
          </a:p>
          <a:p>
            <a:r>
              <a:rPr lang="en-US" sz="2800" dirty="0" smtClean="0"/>
              <a:t>Nitrate Nitrogen</a:t>
            </a:r>
          </a:p>
          <a:p>
            <a:r>
              <a:rPr lang="en-US" sz="2800" dirty="0" smtClean="0"/>
              <a:t>Total Nitrogen (TKN and </a:t>
            </a:r>
          </a:p>
          <a:p>
            <a:pPr>
              <a:buNone/>
            </a:pPr>
            <a:r>
              <a:rPr lang="en-US" sz="2800" dirty="0" smtClean="0"/>
              <a:t>    NH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Water Discharge (Stage)</a:t>
            </a:r>
          </a:p>
          <a:p>
            <a:r>
              <a:rPr lang="en-US" sz="2800" dirty="0" smtClean="0"/>
              <a:t>Others include: Soil Phosphorus (Modified Morgan’s), Soil Texture, Water Temperature, Precipitation, Air Temperature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8" descr="ephemera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48300" y="2590800"/>
            <a:ext cx="3695700" cy="24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C:\home\word\Monitoring and Evaluation\DSC0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0"/>
            <a:ext cx="5283200" cy="3429000"/>
          </a:xfrm>
          <a:prstGeom prst="rect">
            <a:avLst/>
          </a:prstGeom>
          <a:noFill/>
        </p:spPr>
      </p:pic>
      <p:pic>
        <p:nvPicPr>
          <p:cNvPr id="1027" name="Picture 3" descr="C:\home\word\Monitoring and Evaluation\DSC0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</p:spPr>
      </p:pic>
      <p:pic>
        <p:nvPicPr>
          <p:cNvPr id="1028" name="Picture 4" descr="C:\home\word\Monitoring and Evaluation\DSC01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3429000"/>
            <a:ext cx="5283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143001"/>
            <a:ext cx="7773338" cy="609600"/>
          </a:xfrm>
        </p:spPr>
        <p:txBody>
          <a:bodyPr/>
          <a:lstStyle/>
          <a:p>
            <a:r>
              <a:rPr lang="en-US" dirty="0" smtClean="0"/>
              <a:t>Event Based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2366963"/>
            <a:ext cx="6781800" cy="4428838"/>
          </a:xfrm>
        </p:spPr>
      </p:pic>
    </p:spTree>
    <p:extLst>
      <p:ext uri="{BB962C8B-B14F-4D97-AF65-F5344CB8AC3E}">
        <p14:creationId xmlns:p14="http://schemas.microsoft.com/office/powerpoint/2010/main" val="14096156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US" dirty="0" smtClean="0"/>
              <a:t>Status of Monitoring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5864" y="1447801"/>
            <a:ext cx="7772870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Have collected 2+ years of baseline data on 6 projects (12 fields</a:t>
            </a:r>
            <a:r>
              <a:rPr lang="en-US" sz="2400" dirty="0" smtClean="0"/>
              <a:t>), still collecting treatment data</a:t>
            </a:r>
            <a:endParaRPr lang="en-US" sz="2400" dirty="0" smtClean="0"/>
          </a:p>
          <a:p>
            <a:r>
              <a:rPr lang="en-US" sz="2400" dirty="0" smtClean="0"/>
              <a:t>One project (sediment basin) was discontinued</a:t>
            </a:r>
          </a:p>
          <a:p>
            <a:r>
              <a:rPr lang="en-US" sz="2400" dirty="0" smtClean="0"/>
              <a:t>Original 6 projects are currently in the treatment phase (no treatment data to date)</a:t>
            </a:r>
          </a:p>
          <a:p>
            <a:r>
              <a:rPr lang="en-US" sz="2400" dirty="0" smtClean="0"/>
              <a:t>Two new projects started this fall under the Eof program</a:t>
            </a:r>
          </a:p>
          <a:p>
            <a:r>
              <a:rPr lang="en-US" sz="2400" dirty="0" smtClean="0"/>
              <a:t>One new project, a phosphorus removal system on a tile outlet also started this fall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1382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97" y="451440"/>
            <a:ext cx="7664824" cy="484094"/>
          </a:xfrm>
        </p:spPr>
        <p:txBody>
          <a:bodyPr>
            <a:noAutofit/>
          </a:bodyPr>
          <a:lstStyle/>
          <a:p>
            <a:r>
              <a:rPr lang="en-US" sz="3177" dirty="0"/>
              <a:t>TP, TN, and TSS Concentrations</a:t>
            </a: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44564135"/>
              </p:ext>
            </p:extLst>
          </p:nvPr>
        </p:nvGraphicFramePr>
        <p:xfrm>
          <a:off x="950897" y="3073617"/>
          <a:ext cx="3496236" cy="1452282"/>
        </p:xfrm>
        <a:graphic>
          <a:graphicData uri="http://schemas.openxmlformats.org/drawingml/2006/table">
            <a:tbl>
              <a:tblPr firstRow="1" firstCol="1" bandRow="1"/>
              <a:tblGrid>
                <a:gridCol w="870657"/>
                <a:gridCol w="875193"/>
                <a:gridCol w="875193"/>
                <a:gridCol w="875193"/>
              </a:tblGrid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PAW1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 – 2,280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0.9 - 34.1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3.7 – 4,428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125.6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PAW2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 – 1,555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0.6 - 31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7.9 – 1,850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1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323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89.8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9589806"/>
              </p:ext>
            </p:extLst>
          </p:nvPr>
        </p:nvGraphicFramePr>
        <p:xfrm>
          <a:off x="4648838" y="3073617"/>
          <a:ext cx="3496237" cy="1452282"/>
        </p:xfrm>
        <a:graphic>
          <a:graphicData uri="http://schemas.openxmlformats.org/drawingml/2006/table">
            <a:tbl>
              <a:tblPr firstRow="1" firstCol="1" bandRow="1"/>
              <a:tblGrid>
                <a:gridCol w="573754"/>
                <a:gridCol w="974161"/>
                <a:gridCol w="974161"/>
                <a:gridCol w="974161"/>
              </a:tblGrid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SHE1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123 - 748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0.8 - 12.7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3.8 - 152.2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249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SHE2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698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0.9 - 2.1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1.8 - 20.4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3737929"/>
              </p:ext>
            </p:extLst>
          </p:nvPr>
        </p:nvGraphicFramePr>
        <p:xfrm>
          <a:off x="4648838" y="4821734"/>
          <a:ext cx="3496237" cy="1452282"/>
        </p:xfrm>
        <a:graphic>
          <a:graphicData uri="http://schemas.openxmlformats.org/drawingml/2006/table">
            <a:tbl>
              <a:tblPr firstRow="1" firstCol="1" bandRow="1"/>
              <a:tblGrid>
                <a:gridCol w="870658"/>
                <a:gridCol w="875193"/>
                <a:gridCol w="875193"/>
                <a:gridCol w="875193"/>
              </a:tblGrid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SHO1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168 – 1,698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1.7 - 5.1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6.9 - 77.5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419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SHO2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214 - 829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1.4 - 2.5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21.3 - 62.5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2872034"/>
              </p:ext>
            </p:extLst>
          </p:nvPr>
        </p:nvGraphicFramePr>
        <p:xfrm>
          <a:off x="950897" y="4821734"/>
          <a:ext cx="3496235" cy="1452282"/>
        </p:xfrm>
        <a:graphic>
          <a:graphicData uri="http://schemas.openxmlformats.org/drawingml/2006/table">
            <a:tbl>
              <a:tblPr firstRow="1" firstCol="1" bandRow="1"/>
              <a:tblGrid>
                <a:gridCol w="866164"/>
                <a:gridCol w="841352"/>
                <a:gridCol w="841352"/>
                <a:gridCol w="947367"/>
              </a:tblGrid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WIL1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295 – 1,558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1.4 - 6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7.7 - 596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69.4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WIL2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429 – 3,300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1.1 - 6.4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16.2 –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1,384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1,126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145.9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4052842"/>
              </p:ext>
            </p:extLst>
          </p:nvPr>
        </p:nvGraphicFramePr>
        <p:xfrm>
          <a:off x="950897" y="1325499"/>
          <a:ext cx="3496236" cy="1452282"/>
        </p:xfrm>
        <a:graphic>
          <a:graphicData uri="http://schemas.openxmlformats.org/drawingml/2006/table">
            <a:tbl>
              <a:tblPr firstRow="1" firstCol="1" bandRow="1"/>
              <a:tblGrid>
                <a:gridCol w="870657"/>
                <a:gridCol w="875193"/>
                <a:gridCol w="875193"/>
                <a:gridCol w="875193"/>
              </a:tblGrid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FRA1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195 – 2,080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2.1 - 20.4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12.2 – 2,398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58.1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FRA2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230 – 1,910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2.2 - 26.6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8.8 – 1,414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48.3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19073503"/>
              </p:ext>
            </p:extLst>
          </p:nvPr>
        </p:nvGraphicFramePr>
        <p:xfrm>
          <a:off x="4648839" y="1325499"/>
          <a:ext cx="3452533" cy="1452282"/>
        </p:xfrm>
        <a:graphic>
          <a:graphicData uri="http://schemas.openxmlformats.org/drawingml/2006/table">
            <a:tbl>
              <a:tblPr firstRow="1" firstCol="1" bandRow="1"/>
              <a:tblGrid>
                <a:gridCol w="776473"/>
                <a:gridCol w="892020"/>
                <a:gridCol w="892020"/>
                <a:gridCol w="892020"/>
              </a:tblGrid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FER1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Arial Bold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188 – 15,560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1.1 - 100.6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15.3 - 700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FER2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TP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(µg/L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TN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Bold"/>
                          <a:ea typeface="Times New Roman"/>
                          <a:cs typeface="Times New Roman"/>
                        </a:rPr>
                        <a:t>TSS (mg/L)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Range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343 – 4,040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1.6 - 19.7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4.4 - 288.1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Mean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619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28.8</a:t>
                      </a:r>
                    </a:p>
                  </a:txBody>
                  <a:tcPr marL="60512" marR="605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94984" y="881630"/>
            <a:ext cx="1451038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u="sng" dirty="0">
                <a:solidFill>
                  <a:srgbClr val="3A0038"/>
                </a:solidFill>
              </a:rPr>
              <a:t>Corn Sites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7901" y="889374"/>
            <a:ext cx="1346844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u="sng" dirty="0">
                <a:solidFill>
                  <a:srgbClr val="3A0038"/>
                </a:solidFill>
              </a:rPr>
              <a:t>Hay Sites</a:t>
            </a:r>
          </a:p>
        </p:txBody>
      </p:sp>
      <p:sp>
        <p:nvSpPr>
          <p:cNvPr id="18" name="Oval 17"/>
          <p:cNvSpPr/>
          <p:nvPr/>
        </p:nvSpPr>
        <p:spPr>
          <a:xfrm>
            <a:off x="5811745" y="1536810"/>
            <a:ext cx="517976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76881"/>
          </a:xfrm>
        </p:spPr>
        <p:txBody>
          <a:bodyPr/>
          <a:lstStyle/>
          <a:p>
            <a:r>
              <a:rPr lang="en-US" dirty="0" smtClean="0"/>
              <a:t>Percent of TP as Dissolved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774197" cy="4338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332" y="5909574"/>
            <a:ext cx="803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average across all monitored stations, about 65 percent of TP has occurred as TDP </a:t>
            </a:r>
            <a:r>
              <a:rPr lang="en-US" dirty="0" smtClean="0"/>
              <a:t>– significant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3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53081"/>
          </a:xfrm>
        </p:spPr>
        <p:txBody>
          <a:bodyPr>
            <a:noAutofit/>
          </a:bodyPr>
          <a:lstStyle/>
          <a:p>
            <a:r>
              <a:rPr lang="en-US" sz="2400" dirty="0"/>
              <a:t>Relationships between Soil P and Median P EMCs in Runoff from Study Watersheds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5" y="1743974"/>
            <a:ext cx="704068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046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EOF P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754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Number of surface flow events were limited (about 12 per year) and of short duration (a few hours to a few days)</a:t>
            </a:r>
          </a:p>
          <a:p>
            <a:r>
              <a:rPr lang="en-US" sz="2000" dirty="0" smtClean="0"/>
              <a:t>Loading </a:t>
            </a:r>
            <a:r>
              <a:rPr lang="en-US" sz="2000" dirty="0"/>
              <a:t>of TP </a:t>
            </a:r>
            <a:r>
              <a:rPr lang="en-US" sz="2000" dirty="0" smtClean="0"/>
              <a:t>was 60 percent </a:t>
            </a:r>
            <a:r>
              <a:rPr lang="en-US" sz="2000" dirty="0"/>
              <a:t>higher </a:t>
            </a:r>
            <a:r>
              <a:rPr lang="en-US" sz="2000" dirty="0" smtClean="0"/>
              <a:t>from cornfields</a:t>
            </a:r>
          </a:p>
          <a:p>
            <a:pPr lvl="1"/>
            <a:r>
              <a:rPr lang="en-US" sz="1800" dirty="0" smtClean="0"/>
              <a:t>TP EMC on cornfields ranged from 323 to 1,126 ug/l</a:t>
            </a:r>
          </a:p>
          <a:p>
            <a:pPr lvl="1"/>
            <a:r>
              <a:rPr lang="en-US" dirty="0" smtClean="0"/>
              <a:t>TP EMC on hayfields ranged from 249 to 548 ug/l</a:t>
            </a:r>
            <a:endParaRPr lang="en-US" sz="1800" dirty="0" smtClean="0"/>
          </a:p>
          <a:p>
            <a:r>
              <a:rPr lang="en-US" sz="2000" dirty="0"/>
              <a:t>L</a:t>
            </a:r>
            <a:r>
              <a:rPr lang="en-US" sz="2000" dirty="0" smtClean="0"/>
              <a:t>oading </a:t>
            </a:r>
            <a:r>
              <a:rPr lang="en-US" sz="2000" dirty="0"/>
              <a:t>of </a:t>
            </a:r>
            <a:r>
              <a:rPr lang="en-US" sz="2000" dirty="0" smtClean="0"/>
              <a:t>TDP </a:t>
            </a:r>
            <a:r>
              <a:rPr lang="en-US" sz="2000" dirty="0"/>
              <a:t>was </a:t>
            </a:r>
            <a:r>
              <a:rPr lang="en-US" sz="2000" dirty="0" smtClean="0"/>
              <a:t>33 </a:t>
            </a:r>
            <a:r>
              <a:rPr lang="en-US" sz="2000" dirty="0"/>
              <a:t>percent higher from </a:t>
            </a:r>
            <a:r>
              <a:rPr lang="en-US" sz="2000" dirty="0" smtClean="0"/>
              <a:t>hay fields</a:t>
            </a:r>
          </a:p>
          <a:p>
            <a:r>
              <a:rPr lang="en-US" sz="2000" dirty="0" smtClean="0"/>
              <a:t>Hayfields </a:t>
            </a:r>
            <a:r>
              <a:rPr lang="en-US" sz="2000" dirty="0"/>
              <a:t>had a higher percentage of soluble P in runoff (84 percent vs. 43 percent)</a:t>
            </a:r>
          </a:p>
          <a:p>
            <a:r>
              <a:rPr lang="en-US" sz="2000" dirty="0" smtClean="0"/>
              <a:t>Overall, </a:t>
            </a:r>
            <a:r>
              <a:rPr lang="en-US" sz="2000" dirty="0"/>
              <a:t>approximately </a:t>
            </a:r>
            <a:r>
              <a:rPr lang="en-US" sz="2000" dirty="0" smtClean="0"/>
              <a:t>65 </a:t>
            </a:r>
            <a:r>
              <a:rPr lang="en-US" sz="2000" dirty="0"/>
              <a:t>percent of the P in surface runoff was in the dissolved form (TDP</a:t>
            </a:r>
            <a:r>
              <a:rPr lang="en-US" sz="2000" dirty="0" smtClean="0"/>
              <a:t>)</a:t>
            </a:r>
          </a:p>
          <a:p>
            <a:r>
              <a:rPr lang="en-US" dirty="0"/>
              <a:t>Highest single EMC of TP and TDP was from a hayfield (15,560 </a:t>
            </a:r>
            <a:r>
              <a:rPr lang="en-US" dirty="0" smtClean="0"/>
              <a:t>ug/l), but even then 98% of the manure p stayed on the field</a:t>
            </a:r>
          </a:p>
          <a:p>
            <a:r>
              <a:rPr lang="en-US" sz="2000" dirty="0" smtClean="0"/>
              <a:t>Strong correlation between soil p levels and emc 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59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Lake Champlain Efforts to Reduce Phosphorus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Multiple NRCS Watershed Projects dating back to 1980</a:t>
            </a:r>
          </a:p>
          <a:p>
            <a:r>
              <a:rPr lang="en-US" sz="1800" dirty="0" smtClean="0"/>
              <a:t>Lake Champlain Basin Act passed – 1990</a:t>
            </a:r>
          </a:p>
          <a:p>
            <a:pPr lvl="1"/>
            <a:r>
              <a:rPr lang="en-US" sz="1600" dirty="0" smtClean="0"/>
              <a:t>Increased coordination of conservation in basin – basin plan</a:t>
            </a:r>
          </a:p>
          <a:p>
            <a:pPr lvl="1"/>
            <a:r>
              <a:rPr lang="en-US" sz="1600" dirty="0" smtClean="0"/>
              <a:t>Provided several million $ of epa and glfc funding each year</a:t>
            </a:r>
          </a:p>
          <a:p>
            <a:r>
              <a:rPr lang="en-US" sz="1800" dirty="0" smtClean="0"/>
              <a:t>NRCS has contracted $51,000,000 of conservation since 2002</a:t>
            </a:r>
          </a:p>
          <a:p>
            <a:pPr>
              <a:buClrTx/>
            </a:pPr>
            <a:r>
              <a:rPr lang="en-US" sz="1800" dirty="0" smtClean="0"/>
              <a:t>2002 Phosphorus TMDL Required an overall reduction in NPS P load of 27%</a:t>
            </a:r>
          </a:p>
          <a:p>
            <a:pPr>
              <a:buClrTx/>
            </a:pPr>
            <a:r>
              <a:rPr lang="en-US" sz="1800" dirty="0" smtClean="0"/>
              <a:t>New Phosphorus tmdl will require overall reduction of 35%, some ag watersheds will need a 83% reduction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Implications of EOF Results from the Project Calibration Phase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343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The highest P concentrations were from hay fields where manure was applied before/during rainfall, better guidelines need to be provided to </a:t>
            </a:r>
            <a:r>
              <a:rPr lang="en-US" sz="2300" dirty="0"/>
              <a:t>f</a:t>
            </a:r>
            <a:r>
              <a:rPr lang="en-US" sz="2300" dirty="0" smtClean="0"/>
              <a:t>armers on this issue</a:t>
            </a:r>
          </a:p>
          <a:p>
            <a:r>
              <a:rPr lang="en-US" sz="2300" dirty="0" smtClean="0"/>
              <a:t>Hay fields can contribute significant amounts of soluble P to surface waters and manure needs to be better managed on these fields (timing, aeration, injection)</a:t>
            </a:r>
          </a:p>
          <a:p>
            <a:r>
              <a:rPr lang="en-US" sz="2300" dirty="0" smtClean="0"/>
              <a:t>Even on corn fields soluble P is a major portion of the total P load- need more than erosion control practices (manure injection, nutrient management, soil </a:t>
            </a:r>
            <a:r>
              <a:rPr lang="en-US" sz="2300" dirty="0" smtClean="0"/>
              <a:t>amendments?)</a:t>
            </a:r>
            <a:endParaRPr lang="en-US" sz="2300" dirty="0" smtClean="0"/>
          </a:p>
          <a:p>
            <a:r>
              <a:rPr lang="en-US" sz="2300" dirty="0" smtClean="0"/>
              <a:t>Importance of managing soil p levels to maintain them at optimal </a:t>
            </a:r>
            <a:r>
              <a:rPr lang="en-US" sz="2300" dirty="0" smtClean="0"/>
              <a:t>levels</a:t>
            </a:r>
          </a:p>
          <a:p>
            <a:r>
              <a:rPr lang="en-US" sz="2300" dirty="0" smtClean="0"/>
              <a:t>New projects will operate year round – annual loading rates will be calculated</a:t>
            </a:r>
            <a:endParaRPr lang="en-US" sz="23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01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530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 eof monitoring Plans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52600"/>
            <a:ext cx="7772870" cy="42671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Extend some of the existing projects for another year</a:t>
            </a:r>
          </a:p>
          <a:p>
            <a:r>
              <a:rPr lang="en-US" sz="2800" dirty="0" smtClean="0"/>
              <a:t>Initiate several new projects using the NRCS standards and existing partnership</a:t>
            </a:r>
          </a:p>
          <a:p>
            <a:r>
              <a:rPr lang="en-US" sz="2800" dirty="0" smtClean="0"/>
              <a:t>Highest priority is the evaluation of practices treating tile discharge or reducing soluble phosphorus in tile discharge</a:t>
            </a:r>
          </a:p>
          <a:p>
            <a:r>
              <a:rPr lang="en-US" sz="2800" dirty="0" smtClean="0"/>
              <a:t>these include: nutrient management, manure injection, phosphorus removal systems and soil amendments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D33F312-37BA-4424-9148-13BEA4CA4819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675"/>
            <a:ext cx="9144000" cy="689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Courtesy of the LCBP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505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 Support:</a:t>
            </a:r>
          </a:p>
          <a:p>
            <a:r>
              <a:rPr lang="en-US" dirty="0" smtClean="0"/>
              <a:t>Vermont Agency of Agriculture and Markets – funding and administration</a:t>
            </a:r>
          </a:p>
          <a:p>
            <a:r>
              <a:rPr lang="en-US" dirty="0" smtClean="0"/>
              <a:t>Lake Champlain basin Program – funding</a:t>
            </a:r>
          </a:p>
          <a:p>
            <a:r>
              <a:rPr lang="en-US" dirty="0" smtClean="0"/>
              <a:t>Stone Environmental – monitoring and data analysis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8927" y="609600"/>
            <a:ext cx="9296400" cy="8564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Phosphorus Trends in Lake Champlain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3" y="1622294"/>
            <a:ext cx="9133524" cy="523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22" y="2895600"/>
            <a:ext cx="433265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6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838200"/>
            <a:ext cx="7773338" cy="10578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Need for Additional Monitoring in the Lake Champlain Basin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81200"/>
            <a:ext cx="7772870" cy="434339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 smtClean="0"/>
              <a:t>Researchers have not been able to demonstrate significant  in-lake and major tributary improvements in water quality</a:t>
            </a:r>
          </a:p>
          <a:p>
            <a:pPr>
              <a:buClrTx/>
            </a:pPr>
            <a:r>
              <a:rPr lang="en-US" dirty="0" smtClean="0"/>
              <a:t>new</a:t>
            </a:r>
            <a:r>
              <a:rPr lang="en-US" dirty="0" smtClean="0"/>
              <a:t> EPA </a:t>
            </a:r>
            <a:r>
              <a:rPr lang="en-US" dirty="0" smtClean="0"/>
              <a:t>TMDL and </a:t>
            </a:r>
            <a:r>
              <a:rPr lang="en-US" dirty="0" smtClean="0"/>
              <a:t>will require much higher loading reductions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Uncertainty about effectiveness of conservation practices and approach</a:t>
            </a:r>
          </a:p>
          <a:p>
            <a:pPr>
              <a:buClrTx/>
            </a:pPr>
            <a:r>
              <a:rPr lang="en-US" dirty="0" smtClean="0"/>
              <a:t>Public perception of Ag role is very negative </a:t>
            </a:r>
            <a:r>
              <a:rPr lang="en-US" dirty="0" smtClean="0"/>
              <a:t>in some areas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Adaptive management strategy requires sound information on conservation practice effectiveness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346"/>
            <a:ext cx="4839647" cy="6265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295400"/>
            <a:ext cx="365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/>
              <a:t>Monitoring on at least 4 levels</a:t>
            </a:r>
          </a:p>
          <a:p>
            <a:pPr algn="ctr"/>
            <a:endParaRPr lang="en-US" cap="all" dirty="0"/>
          </a:p>
          <a:p>
            <a:pPr marL="342900" indent="-342900">
              <a:buFont typeface="+mj-lt"/>
              <a:buAutoNum type="arabicPeriod"/>
            </a:pPr>
            <a:r>
              <a:rPr lang="en-US" sz="2000" cap="all" dirty="0" smtClean="0"/>
              <a:t>In lake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cap="all" dirty="0" smtClean="0"/>
              <a:t>Major tributary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cap="all" dirty="0" smtClean="0"/>
              <a:t>Subwatershed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cap="all" dirty="0" smtClean="0"/>
              <a:t>Edge of field</a:t>
            </a:r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val="3489618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340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NRCS Monitoring and Evaluation for Water Quality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52601"/>
            <a:ext cx="7772870" cy="4419599"/>
          </a:xfrm>
        </p:spPr>
        <p:txBody>
          <a:bodyPr>
            <a:noAutofit/>
          </a:bodyPr>
          <a:lstStyle/>
          <a:p>
            <a:r>
              <a:rPr lang="en-US" dirty="0" smtClean="0"/>
              <a:t>Pilot program started in 2012 – 7 projects in vermont</a:t>
            </a:r>
          </a:p>
          <a:p>
            <a:r>
              <a:rPr lang="en-US" dirty="0" smtClean="0"/>
              <a:t>New NRCS national Edge of Field Monitoring and Evaluation Program </a:t>
            </a:r>
            <a:r>
              <a:rPr lang="en-US" dirty="0" smtClean="0"/>
              <a:t>in 2014 </a:t>
            </a:r>
            <a:r>
              <a:rPr lang="en-US" dirty="0" smtClean="0"/>
              <a:t>using eqip funds – 2 new </a:t>
            </a:r>
            <a:r>
              <a:rPr lang="en-US" dirty="0" smtClean="0"/>
              <a:t>projects in LCB</a:t>
            </a:r>
            <a:endParaRPr lang="en-US" dirty="0" smtClean="0"/>
          </a:p>
          <a:p>
            <a:r>
              <a:rPr lang="en-US" dirty="0" smtClean="0"/>
              <a:t>NRCS “activity standards” provide technical criteria for monitoring</a:t>
            </a:r>
          </a:p>
          <a:p>
            <a:r>
              <a:rPr lang="en-US" dirty="0" smtClean="0"/>
              <a:t>NRCS payment schedule provides flat rate payments for activity </a:t>
            </a:r>
            <a:r>
              <a:rPr lang="en-US" dirty="0" smtClean="0"/>
              <a:t>(approximately 75</a:t>
            </a:r>
            <a:r>
              <a:rPr lang="en-US" dirty="0" smtClean="0"/>
              <a:t>% of cost)</a:t>
            </a:r>
          </a:p>
          <a:p>
            <a:r>
              <a:rPr lang="en-US" dirty="0" smtClean="0"/>
              <a:t>Practices to be evaluated prioritized by a partner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10282"/>
          </a:xfrm>
        </p:spPr>
        <p:txBody>
          <a:bodyPr/>
          <a:lstStyle/>
          <a:p>
            <a:r>
              <a:rPr lang="en-US" dirty="0" smtClean="0"/>
              <a:t>Objectives for edge of field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quantify baseline nutrient concentrations and loadings from different cropping systems and soils</a:t>
            </a:r>
          </a:p>
          <a:p>
            <a:r>
              <a:rPr lang="en-US" dirty="0" smtClean="0"/>
              <a:t>To quantify the treatment effect of applying single conservation practices and systems of practices</a:t>
            </a:r>
          </a:p>
          <a:p>
            <a:r>
              <a:rPr lang="en-US" dirty="0" smtClean="0"/>
              <a:t>To provide more accurate practice efficiency data for models and accounting systems</a:t>
            </a:r>
          </a:p>
          <a:p>
            <a:r>
              <a:rPr lang="en-US" dirty="0"/>
              <a:t>inform incentive program structure to ensure the most effective practices are emphasized</a:t>
            </a:r>
            <a:endParaRPr lang="en-US" dirty="0" smtClean="0"/>
          </a:p>
          <a:p>
            <a:r>
              <a:rPr lang="en-US" dirty="0" smtClean="0"/>
              <a:t>To support an adaptive management strategy in the basin</a:t>
            </a:r>
          </a:p>
          <a:p>
            <a:r>
              <a:rPr lang="en-US" dirty="0" smtClean="0"/>
              <a:t>To increase farmer involvement and interest in providing and understanding water quality data</a:t>
            </a:r>
          </a:p>
          <a:p>
            <a:r>
              <a:rPr lang="en-US" dirty="0" smtClean="0"/>
              <a:t>To help the public appreciate efforts of ag producers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657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Partner Contributions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3820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Project implemented through EQIP contracts with farmers at no cost to them</a:t>
            </a:r>
          </a:p>
          <a:p>
            <a:r>
              <a:rPr lang="en-US" sz="2400" dirty="0" smtClean="0"/>
              <a:t>VAAFM is </a:t>
            </a:r>
            <a:r>
              <a:rPr lang="en-US" sz="2400" dirty="0" smtClean="0"/>
              <a:t>served </a:t>
            </a:r>
            <a:r>
              <a:rPr lang="en-US" sz="2400" dirty="0" smtClean="0"/>
              <a:t>as coordinating entity to provide </a:t>
            </a:r>
            <a:r>
              <a:rPr lang="en-US" sz="2400" dirty="0" smtClean="0"/>
              <a:t>some matching </a:t>
            </a:r>
            <a:r>
              <a:rPr lang="en-US" sz="2400" dirty="0" smtClean="0"/>
              <a:t>funds and solicit private contractor to conduct work</a:t>
            </a:r>
          </a:p>
          <a:p>
            <a:r>
              <a:rPr lang="en-US" sz="2400" dirty="0" smtClean="0"/>
              <a:t>Most of match is GLFC funds through the lcbp </a:t>
            </a:r>
          </a:p>
          <a:p>
            <a:r>
              <a:rPr lang="en-US" sz="2400" dirty="0" smtClean="0"/>
              <a:t>VTDEC providing </a:t>
            </a:r>
            <a:r>
              <a:rPr lang="en-US" sz="2400" dirty="0" smtClean="0"/>
              <a:t>free lab </a:t>
            </a:r>
            <a:r>
              <a:rPr lang="en-US" sz="2400" dirty="0" smtClean="0"/>
              <a:t>services for sample analysis</a:t>
            </a:r>
          </a:p>
          <a:p>
            <a:r>
              <a:rPr lang="en-US" sz="2400" dirty="0" smtClean="0"/>
              <a:t>Stone Environmental </a:t>
            </a:r>
            <a:r>
              <a:rPr lang="en-US" sz="2400" dirty="0" smtClean="0"/>
              <a:t>was contracted</a:t>
            </a:r>
            <a:r>
              <a:rPr lang="en-US" sz="2400" dirty="0" smtClean="0"/>
              <a:t> </a:t>
            </a:r>
            <a:r>
              <a:rPr lang="en-US" sz="2400" dirty="0" smtClean="0"/>
              <a:t>for site installation, site maintenance, and data collection and analysis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768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1524000"/>
            <a:ext cx="382905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Seven projects on 6 farms started in 2013</a:t>
            </a:r>
          </a:p>
          <a:p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Two new sites added in 2015, one in Charlotte, one with the Miner Institute in NY</a:t>
            </a:r>
          </a:p>
          <a:p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Practices evaluated include cover crops, manure incorporation on hay, drainage water management and a system of no-till, manure injection and cover crops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4A7-B1D7-4F08-A749-85A2EEE4896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\\cifs1\NetDrv-O\Proj-11\WRM\2540-W AAFM AGO Runoff Study\GIS\MapDocuments\QAPP\QAPP_farm_locator_5x6inc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08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220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ipple">
  <a:themeElements>
    <a:clrScheme name="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2938</TotalTime>
  <Words>1452</Words>
  <Application>Microsoft Office PowerPoint</Application>
  <PresentationFormat>On-screen Show (4:3)</PresentationFormat>
  <Paragraphs>273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Bold</vt:lpstr>
      <vt:lpstr>Garamond</vt:lpstr>
      <vt:lpstr>Humnst777 BT</vt:lpstr>
      <vt:lpstr>Times New Roman</vt:lpstr>
      <vt:lpstr>Tw Cen MT</vt:lpstr>
      <vt:lpstr>Vijaya</vt:lpstr>
      <vt:lpstr>Wingdings</vt:lpstr>
      <vt:lpstr>Ripple</vt:lpstr>
      <vt:lpstr>Droplet</vt:lpstr>
      <vt:lpstr>PowerPoint Presentation</vt:lpstr>
      <vt:lpstr>Lake Champlain Efforts to Reduce Phosphorus</vt:lpstr>
      <vt:lpstr>Phosphorus Trends in Lake Champlain</vt:lpstr>
      <vt:lpstr>Need for Additional Monitoring in the Lake Champlain Basin</vt:lpstr>
      <vt:lpstr>PowerPoint Presentation</vt:lpstr>
      <vt:lpstr>NRCS Monitoring and Evaluation for Water Quality</vt:lpstr>
      <vt:lpstr>Objectives for edge of field monitoring</vt:lpstr>
      <vt:lpstr>Partner Contributions</vt:lpstr>
      <vt:lpstr>PowerPoint Presentation</vt:lpstr>
      <vt:lpstr>PowerPoint Presentation</vt:lpstr>
      <vt:lpstr>Paired Watershed Analysis</vt:lpstr>
      <vt:lpstr>Parameters Monitored</vt:lpstr>
      <vt:lpstr>PowerPoint Presentation</vt:lpstr>
      <vt:lpstr>Event Based Sampling</vt:lpstr>
      <vt:lpstr>Status of Monitoring and Data</vt:lpstr>
      <vt:lpstr>TP, TN, and TSS Concentrations</vt:lpstr>
      <vt:lpstr>Percent of TP as Dissolved</vt:lpstr>
      <vt:lpstr>Relationships between Soil P and Median P EMCs in Runoff from Study Watersheds</vt:lpstr>
      <vt:lpstr>Summary of EOF P Results</vt:lpstr>
      <vt:lpstr>Implications of EOF Results from the Project Calibration Phase</vt:lpstr>
      <vt:lpstr>Future eof monitoring Plans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NRCS Conservation Planning Process</dc:title>
  <dc:creator>kristin.smith</dc:creator>
  <cp:lastModifiedBy>Potter, Kip - NRCS, Colchester, VT</cp:lastModifiedBy>
  <cp:revision>166</cp:revision>
  <cp:lastPrinted>2015-12-09T16:11:59Z</cp:lastPrinted>
  <dcterms:created xsi:type="dcterms:W3CDTF">2006-08-22T20:06:28Z</dcterms:created>
  <dcterms:modified xsi:type="dcterms:W3CDTF">2015-12-10T13:14:18Z</dcterms:modified>
</cp:coreProperties>
</file>