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8" r:id="rId6"/>
    <p:sldId id="270" r:id="rId7"/>
    <p:sldId id="260" r:id="rId8"/>
    <p:sldId id="261" r:id="rId9"/>
    <p:sldId id="266" r:id="rId10"/>
    <p:sldId id="269" r:id="rId11"/>
    <p:sldId id="263" r:id="rId12"/>
    <p:sldId id="262" r:id="rId13"/>
    <p:sldId id="264" r:id="rId14"/>
    <p:sldId id="265" r:id="rId15"/>
    <p:sldId id="271" r:id="rId16"/>
    <p:sldId id="27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80" autoAdjust="0"/>
  </p:normalViewPr>
  <p:slideViewPr>
    <p:cSldViewPr>
      <p:cViewPr varScale="1">
        <p:scale>
          <a:sx n="88" d="100"/>
          <a:sy n="88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FA05B1-013D-43C2-ADCF-051207FF045B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9827DD-57ED-4729-B774-EFB04B34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27DD-57ED-4729-B774-EFB04B34ED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3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Cutler’s Goldenrod and</a:t>
            </a:r>
            <a:r>
              <a:rPr lang="en-US" baseline="0" dirty="0" smtClean="0"/>
              <a:t> Dwarf Birch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27DD-57ED-4729-B774-EFB04B34E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Carex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scirpoidea</a:t>
            </a:r>
            <a:r>
              <a:rPr lang="en-US" i="1" baseline="0" dirty="0" smtClean="0"/>
              <a:t>,  </a:t>
            </a:r>
            <a:r>
              <a:rPr lang="en-US" i="1" baseline="0" dirty="0" err="1" smtClean="0"/>
              <a:t>Saxifraga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oppositifolia</a:t>
            </a:r>
            <a:r>
              <a:rPr lang="en-US" i="1" baseline="0" dirty="0" smtClean="0"/>
              <a:t>, Erigeron </a:t>
            </a:r>
            <a:r>
              <a:rPr lang="en-US" i="1" baseline="0" dirty="0" err="1" smtClean="0"/>
              <a:t>hyssopifolius</a:t>
            </a:r>
            <a:r>
              <a:rPr lang="en-US" i="1" baseline="0" dirty="0" smtClean="0"/>
              <a:t>, Woodsia glabella, &amp; </a:t>
            </a:r>
            <a:r>
              <a:rPr lang="en-US" i="1" baseline="0" dirty="0" err="1" smtClean="0"/>
              <a:t>Calamagrostic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stricta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ssp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inexpansa</a:t>
            </a:r>
            <a:r>
              <a:rPr lang="en-US" i="0" baseline="0" dirty="0" smtClean="0"/>
              <a:t>, </a:t>
            </a:r>
            <a:r>
              <a:rPr lang="en-US" i="1" baseline="0" dirty="0" err="1" smtClean="0"/>
              <a:t>Carex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buxbaumii</a:t>
            </a:r>
            <a:r>
              <a:rPr lang="en-US" i="1" baseline="0" dirty="0" smtClean="0"/>
              <a:t> </a:t>
            </a:r>
            <a:r>
              <a:rPr lang="en-US" baseline="0" dirty="0" smtClean="0"/>
              <a:t>(not shown)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27DD-57ED-4729-B774-EFB04B34ED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Alpine</a:t>
            </a:r>
            <a:r>
              <a:rPr lang="en-US" baseline="0" dirty="0" smtClean="0"/>
              <a:t> Sweet grass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27DD-57ED-4729-B774-EFB04B34ED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827DD-57ED-4729-B774-EFB04B34ED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0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C62-4689-47F2-B949-D8DB4F224E1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B8C3-BCB3-4F38-B322-C12E2564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C62-4689-47F2-B949-D8DB4F224E1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B8C3-BCB3-4F38-B322-C12E2564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1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C62-4689-47F2-B949-D8DB4F224E1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B8C3-BCB3-4F38-B322-C12E2564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7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C62-4689-47F2-B949-D8DB4F224E1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B8C3-BCB3-4F38-B322-C12E2564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1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C62-4689-47F2-B949-D8DB4F224E1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B8C3-BCB3-4F38-B322-C12E2564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6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C62-4689-47F2-B949-D8DB4F224E1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B8C3-BCB3-4F38-B322-C12E2564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2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C62-4689-47F2-B949-D8DB4F224E1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B8C3-BCB3-4F38-B322-C12E2564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C62-4689-47F2-B949-D8DB4F224E1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B8C3-BCB3-4F38-B322-C12E2564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6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C62-4689-47F2-B949-D8DB4F224E1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B8C3-BCB3-4F38-B322-C12E2564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4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C62-4689-47F2-B949-D8DB4F224E1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B8C3-BCB3-4F38-B322-C12E2564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8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7C62-4689-47F2-B949-D8DB4F224E1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B8C3-BCB3-4F38-B322-C12E2564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7C62-4689-47F2-B949-D8DB4F224E1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2B8C3-BCB3-4F38-B322-C12E2564B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4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828799"/>
          </a:xfrm>
        </p:spPr>
        <p:txBody>
          <a:bodyPr/>
          <a:lstStyle/>
          <a:p>
            <a:r>
              <a:rPr lang="en-US" dirty="0" smtClean="0"/>
              <a:t>An Overview of the Vermont Boreal Flora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Bob Popp</a:t>
            </a:r>
          </a:p>
          <a:p>
            <a:r>
              <a:rPr lang="en-US" dirty="0" smtClean="0"/>
              <a:t>Vermont </a:t>
            </a:r>
            <a:r>
              <a:rPr lang="en-US" dirty="0" err="1" smtClean="0"/>
              <a:t>Dept</a:t>
            </a:r>
            <a:r>
              <a:rPr lang="en-US" dirty="0" smtClean="0"/>
              <a:t> of Fish &amp; Wildlife</a:t>
            </a:r>
          </a:p>
          <a:p>
            <a:r>
              <a:rPr lang="en-US" dirty="0" smtClean="0"/>
              <a:t>Natural Heritage Inventory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Rediscovery/Local Extirpation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4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Woodsia </a:t>
            </a:r>
            <a:r>
              <a:rPr lang="en-US" sz="1800" i="1" dirty="0" err="1" smtClean="0"/>
              <a:t>alpina</a:t>
            </a:r>
            <a:r>
              <a:rPr lang="en-US" sz="1800" i="1" dirty="0" smtClean="0"/>
              <a:t> </a:t>
            </a:r>
            <a:r>
              <a:rPr lang="en-US" sz="1800" dirty="0" smtClean="0"/>
              <a:t>( Alpine woodsia) 		 </a:t>
            </a:r>
            <a:r>
              <a:rPr lang="en-US" sz="1800" i="1" dirty="0" err="1" smtClean="0"/>
              <a:t>Dryopteris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fragilis</a:t>
            </a:r>
            <a:r>
              <a:rPr lang="en-US" sz="1800" i="1" dirty="0" smtClean="0"/>
              <a:t> </a:t>
            </a:r>
            <a:r>
              <a:rPr lang="en-US" sz="1800" dirty="0" smtClean="0"/>
              <a:t>(Fragrant Fern) </a:t>
            </a:r>
            <a:r>
              <a:rPr lang="en-US" sz="1600" dirty="0" smtClean="0"/>
              <a:t>Relocated @ Mt. Pisgah 2011. Last observed	Relocated Neb Notch </a:t>
            </a:r>
            <a:r>
              <a:rPr lang="en-US" sz="1600" dirty="0"/>
              <a:t>2014. Last </a:t>
            </a:r>
            <a:r>
              <a:rPr lang="en-US" sz="1600" dirty="0" err="1"/>
              <a:t>obs</a:t>
            </a:r>
            <a:r>
              <a:rPr lang="en-US" sz="1600" dirty="0"/>
              <a:t> </a:t>
            </a:r>
            <a:r>
              <a:rPr lang="en-US" sz="1600" dirty="0" smtClean="0"/>
              <a:t>1906</a:t>
            </a:r>
            <a:endParaRPr lang="en-US" sz="1600" dirty="0"/>
          </a:p>
          <a:p>
            <a:pPr marL="400050" lvl="1" indent="0">
              <a:buNone/>
            </a:pPr>
            <a:r>
              <a:rPr lang="en-US" sz="1600" dirty="0" smtClean="0"/>
              <a:t>in 1952</a:t>
            </a:r>
          </a:p>
          <a:p>
            <a:pPr marL="400050" lvl="1" indent="0">
              <a:buNone/>
            </a:pPr>
            <a:r>
              <a:rPr lang="en-US" sz="1600" dirty="0" smtClean="0"/>
              <a:t>Possibly extirpated from </a:t>
            </a:r>
            <a:r>
              <a:rPr lang="en-US" sz="1600" dirty="0" err="1" smtClean="0"/>
              <a:t>Nebaska</a:t>
            </a:r>
            <a:r>
              <a:rPr lang="en-US" sz="1600" dirty="0" smtClean="0"/>
              <a:t> Notch.</a:t>
            </a:r>
          </a:p>
          <a:p>
            <a:pPr marL="400050" lvl="1" indent="0">
              <a:buNone/>
            </a:pPr>
            <a:r>
              <a:rPr lang="en-US" sz="1600" dirty="0"/>
              <a:t>L</a:t>
            </a:r>
            <a:r>
              <a:rPr lang="en-US" sz="1600" dirty="0" smtClean="0"/>
              <a:t>ast observed in 1897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5122" name="Picture 2" descr="C:\Pictures\Plants, Rare\Woodsia alpina\VT_wooalp_pisgah_Photo11b_mhow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" y="2971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Pictures\PictureProject\2014 Photos\Aug-Oct\DSCN3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6" y="2362200"/>
            <a:ext cx="415636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Finds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 err="1" smtClean="0"/>
              <a:t>Betula</a:t>
            </a:r>
            <a:r>
              <a:rPr lang="en-US" sz="1800" i="1" dirty="0" smtClean="0"/>
              <a:t> minor (</a:t>
            </a:r>
            <a:r>
              <a:rPr lang="en-US" sz="1800" dirty="0" smtClean="0"/>
              <a:t>Dwarf birch</a:t>
            </a:r>
            <a:r>
              <a:rPr lang="en-US" sz="1800" i="1" dirty="0" smtClean="0"/>
              <a:t>) </a:t>
            </a:r>
            <a:r>
              <a:rPr lang="en-US" sz="1800" dirty="0" smtClean="0"/>
              <a:t>New sub-</a:t>
            </a:r>
          </a:p>
          <a:p>
            <a:pPr marL="0" indent="0">
              <a:buNone/>
            </a:pPr>
            <a:r>
              <a:rPr lang="en-US" sz="1800" dirty="0"/>
              <a:t>p</a:t>
            </a:r>
            <a:r>
              <a:rPr lang="en-US" sz="1800" dirty="0" smtClean="0"/>
              <a:t>opulation on Mt. Mansfield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038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 err="1" smtClean="0"/>
              <a:t>Trichophorum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cespitosum</a:t>
            </a:r>
            <a:r>
              <a:rPr lang="en-US" sz="1800" i="1" dirty="0" smtClean="0"/>
              <a:t> </a:t>
            </a:r>
            <a:r>
              <a:rPr lang="en-US" sz="1800" dirty="0" smtClean="0"/>
              <a:t>(Deer-hair Sedge) @ Top of Smuggler’s Notch 2015.</a:t>
            </a:r>
          </a:p>
          <a:p>
            <a:pPr marL="0" indent="0">
              <a:buNone/>
            </a:pPr>
            <a:r>
              <a:rPr lang="en-US" sz="1800" dirty="0" smtClean="0"/>
              <a:t>Last </a:t>
            </a:r>
            <a:r>
              <a:rPr lang="en-US" sz="1800" dirty="0" err="1" smtClean="0"/>
              <a:t>obs</a:t>
            </a:r>
            <a:r>
              <a:rPr lang="en-US" sz="1800" dirty="0" smtClean="0"/>
              <a:t> on MM ridgeline 1979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249555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23241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9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Finds</a:t>
            </a:r>
            <a:br>
              <a:rPr lang="en-US" sz="2400" dirty="0" smtClean="0"/>
            </a:br>
            <a:r>
              <a:rPr lang="en-US" sz="2000" i="1" dirty="0" err="1" smtClean="0"/>
              <a:t>Nabalus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boottii</a:t>
            </a:r>
            <a:r>
              <a:rPr lang="en-US" sz="2000" i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Boott’s</a:t>
            </a:r>
            <a:r>
              <a:rPr lang="en-US" sz="2000" dirty="0" smtClean="0"/>
              <a:t> rattlesnake-root)</a:t>
            </a:r>
            <a:r>
              <a:rPr lang="en-US" sz="2000" i="1" dirty="0" smtClean="0"/>
              <a:t> </a:t>
            </a:r>
            <a:r>
              <a:rPr lang="en-US" sz="2000" dirty="0" smtClean="0"/>
              <a:t>@ Stark Mt. 2006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91" y="1295400"/>
            <a:ext cx="6441017" cy="4830763"/>
          </a:xfrm>
        </p:spPr>
      </p:pic>
    </p:spTree>
    <p:extLst>
      <p:ext uri="{BB962C8B-B14F-4D97-AF65-F5344CB8AC3E}">
        <p14:creationId xmlns:p14="http://schemas.microsoft.com/office/powerpoint/2010/main" val="106177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New Finds</a:t>
            </a:r>
            <a:r>
              <a:rPr lang="en-US" sz="4800" dirty="0"/>
              <a:t/>
            </a:r>
            <a:br>
              <a:rPr lang="en-US" sz="4800" dirty="0"/>
            </a:b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43600" y="914400"/>
            <a:ext cx="2743200" cy="5211763"/>
          </a:xfrm>
        </p:spPr>
        <p:txBody>
          <a:bodyPr>
            <a:normAutofit/>
          </a:bodyPr>
          <a:lstStyle/>
          <a:p>
            <a:r>
              <a:rPr lang="en-US" sz="2000" i="1" dirty="0" err="1"/>
              <a:t>Calamagrostis</a:t>
            </a:r>
            <a:r>
              <a:rPr lang="en-US" sz="2000" i="1" dirty="0"/>
              <a:t> </a:t>
            </a:r>
            <a:r>
              <a:rPr lang="en-US" sz="2000" i="1" dirty="0" err="1"/>
              <a:t>stricta</a:t>
            </a:r>
            <a:r>
              <a:rPr lang="en-US" sz="2000" i="1" dirty="0"/>
              <a:t> </a:t>
            </a:r>
            <a:endParaRPr lang="en-US" sz="2000" i="1" dirty="0" smtClean="0"/>
          </a:p>
          <a:p>
            <a:pPr marL="400050" lvl="1" indent="0">
              <a:buNone/>
            </a:pPr>
            <a:r>
              <a:rPr lang="en-US" sz="1600" dirty="0"/>
              <a:t>s</a:t>
            </a:r>
            <a:r>
              <a:rPr lang="en-US" sz="1600" dirty="0" smtClean="0"/>
              <a:t>sp. </a:t>
            </a:r>
            <a:r>
              <a:rPr lang="en-US" sz="2000" i="1" dirty="0" err="1" smtClean="0"/>
              <a:t>inexpansa</a:t>
            </a:r>
            <a:r>
              <a:rPr lang="en-US" sz="2000" i="1" dirty="0" smtClean="0"/>
              <a:t> </a:t>
            </a:r>
            <a:r>
              <a:rPr lang="en-US" sz="2000" dirty="0" smtClean="0"/>
              <a:t>(</a:t>
            </a:r>
            <a:r>
              <a:rPr lang="en-US" sz="1800" dirty="0" smtClean="0"/>
              <a:t>Northern </a:t>
            </a:r>
            <a:r>
              <a:rPr lang="en-US" sz="1800" dirty="0" err="1" smtClean="0"/>
              <a:t>reedgrass</a:t>
            </a:r>
            <a:r>
              <a:rPr lang="en-US" sz="2000" dirty="0" smtClean="0"/>
              <a:t>)</a:t>
            </a:r>
            <a:endParaRPr lang="en-US" sz="2000" i="1" dirty="0" smtClean="0"/>
          </a:p>
          <a:p>
            <a:pPr marL="0" indent="0">
              <a:buNone/>
            </a:pPr>
            <a:r>
              <a:rPr lang="en-US" sz="2000" dirty="0" smtClean="0"/>
              <a:t>@ </a:t>
            </a:r>
            <a:r>
              <a:rPr lang="en-US" sz="2000" dirty="0"/>
              <a:t>Nebraska Notch 2014</a:t>
            </a:r>
          </a:p>
        </p:txBody>
      </p:sp>
      <p:pic>
        <p:nvPicPr>
          <p:cNvPr id="2050" name="Picture 2" descr="C:\Pictures\PictureProject\100NIKON\DSCN27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4" y="914400"/>
            <a:ext cx="5410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5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 Finds</a:t>
            </a:r>
            <a:br>
              <a:rPr lang="en-US" sz="2400" dirty="0" smtClean="0"/>
            </a:br>
            <a:r>
              <a:rPr lang="en-US" sz="2400" i="1" dirty="0" err="1" smtClean="0"/>
              <a:t>Diapensia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laponica</a:t>
            </a:r>
            <a:r>
              <a:rPr lang="en-US" sz="2400" i="1" dirty="0" smtClean="0"/>
              <a:t> </a:t>
            </a:r>
            <a:r>
              <a:rPr lang="en-US" sz="2400" dirty="0" smtClean="0"/>
              <a:t>at Camel’s Hump 2014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863" y="2195514"/>
            <a:ext cx="4610100" cy="3457575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38375"/>
            <a:ext cx="4495800" cy="3371850"/>
          </a:xfrm>
        </p:spPr>
      </p:pic>
    </p:spTree>
    <p:extLst>
      <p:ext uri="{BB962C8B-B14F-4D97-AF65-F5344CB8AC3E}">
        <p14:creationId xmlns:p14="http://schemas.microsoft.com/office/powerpoint/2010/main" val="62391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Results/Conclusions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983163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Presumed Extirpated in the State</a:t>
            </a:r>
            <a:r>
              <a:rPr lang="en-US" sz="1600" dirty="0" smtClean="0"/>
              <a:t>: 6 Species consisting of 9 populations</a:t>
            </a:r>
          </a:p>
          <a:p>
            <a:pPr lvl="1"/>
            <a:r>
              <a:rPr lang="en-US" sz="1400" i="1" dirty="0"/>
              <a:t>Arnica </a:t>
            </a:r>
            <a:r>
              <a:rPr lang="en-US" sz="1400" i="1" dirty="0" err="1" smtClean="0"/>
              <a:t>lanceolata</a:t>
            </a:r>
            <a:r>
              <a:rPr lang="en-US" sz="1400" i="1" dirty="0" smtClean="0"/>
              <a:t> *		</a:t>
            </a:r>
            <a:r>
              <a:rPr lang="en-US" sz="1400" i="1" dirty="0"/>
              <a:t> </a:t>
            </a:r>
            <a:r>
              <a:rPr lang="en-US" sz="1400" i="1" dirty="0" err="1"/>
              <a:t>Gentianella</a:t>
            </a:r>
            <a:r>
              <a:rPr lang="en-US" sz="1400" i="1" dirty="0"/>
              <a:t> </a:t>
            </a:r>
            <a:r>
              <a:rPr lang="en-US" sz="1400" i="1" dirty="0" err="1"/>
              <a:t>amarella</a:t>
            </a:r>
            <a:r>
              <a:rPr lang="en-US" sz="1400" i="1" dirty="0"/>
              <a:t> </a:t>
            </a:r>
            <a:r>
              <a:rPr lang="en-US" sz="1400" i="1" dirty="0" smtClean="0"/>
              <a:t> (2)**</a:t>
            </a:r>
          </a:p>
          <a:p>
            <a:pPr lvl="1"/>
            <a:r>
              <a:rPr lang="en-US" sz="1400" i="1" dirty="0" err="1"/>
              <a:t>Bistorta</a:t>
            </a:r>
            <a:r>
              <a:rPr lang="en-US" sz="1400" i="1" dirty="0"/>
              <a:t> </a:t>
            </a:r>
            <a:r>
              <a:rPr lang="en-US" sz="1400" i="1" dirty="0" smtClean="0"/>
              <a:t>vivipara (2 populations)  **	</a:t>
            </a:r>
            <a:r>
              <a:rPr lang="en-US" sz="1400" i="1" dirty="0"/>
              <a:t> </a:t>
            </a:r>
            <a:r>
              <a:rPr lang="en-US" sz="1400" i="1" dirty="0" err="1"/>
              <a:t>Geocaulon</a:t>
            </a:r>
            <a:r>
              <a:rPr lang="en-US" sz="1400" i="1" dirty="0"/>
              <a:t> </a:t>
            </a:r>
            <a:r>
              <a:rPr lang="en-US" sz="1400" i="1" dirty="0" err="1"/>
              <a:t>lividum</a:t>
            </a:r>
            <a:r>
              <a:rPr lang="en-US" sz="1400" i="1" dirty="0"/>
              <a:t> </a:t>
            </a:r>
            <a:endParaRPr lang="en-US" sz="1400" i="1" dirty="0" smtClean="0"/>
          </a:p>
          <a:p>
            <a:pPr lvl="1"/>
            <a:r>
              <a:rPr lang="en-US" sz="1400" i="1" dirty="0" err="1"/>
              <a:t>Empetrum</a:t>
            </a:r>
            <a:r>
              <a:rPr lang="en-US" sz="1400" i="1" dirty="0"/>
              <a:t> </a:t>
            </a:r>
            <a:r>
              <a:rPr lang="en-US" sz="1400" i="1" dirty="0" err="1" smtClean="0"/>
              <a:t>atropurpureum</a:t>
            </a:r>
            <a:r>
              <a:rPr lang="en-US" sz="1400" i="1" dirty="0" smtClean="0"/>
              <a:t>		</a:t>
            </a:r>
            <a:r>
              <a:rPr lang="en-US" sz="1400" i="1" dirty="0"/>
              <a:t> </a:t>
            </a:r>
            <a:r>
              <a:rPr lang="en-US" sz="1400" i="1" dirty="0" err="1"/>
              <a:t>Vahlodea</a:t>
            </a:r>
            <a:r>
              <a:rPr lang="en-US" sz="1400" i="1" dirty="0"/>
              <a:t> </a:t>
            </a:r>
            <a:r>
              <a:rPr lang="en-US" sz="1400" i="1" dirty="0" err="1"/>
              <a:t>atropurpurea</a:t>
            </a:r>
            <a:r>
              <a:rPr lang="en-US" sz="1400" dirty="0"/>
              <a:t> </a:t>
            </a:r>
            <a:r>
              <a:rPr lang="en-US" sz="1400" dirty="0" smtClean="0"/>
              <a:t> (2)**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b="1" dirty="0" smtClean="0"/>
              <a:t> Locally Extirpated</a:t>
            </a:r>
            <a:r>
              <a:rPr lang="en-US" sz="1600" dirty="0" smtClean="0"/>
              <a:t>: 16 Populations</a:t>
            </a:r>
          </a:p>
          <a:p>
            <a:pPr lvl="1"/>
            <a:r>
              <a:rPr lang="en-US" sz="1400" i="1" dirty="0" err="1" smtClean="0"/>
              <a:t>Agrostis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mertensii</a:t>
            </a:r>
            <a:r>
              <a:rPr lang="en-US" sz="1400" dirty="0" smtClean="0"/>
              <a:t>	</a:t>
            </a:r>
            <a:r>
              <a:rPr lang="en-US" sz="1400" dirty="0"/>
              <a:t>	</a:t>
            </a:r>
            <a:r>
              <a:rPr lang="en-US" sz="1400" i="1" dirty="0" err="1" smtClean="0"/>
              <a:t>Castilleja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occidentalis</a:t>
            </a:r>
            <a:r>
              <a:rPr lang="en-US" sz="1400" i="1" dirty="0" smtClean="0"/>
              <a:t>**</a:t>
            </a:r>
          </a:p>
          <a:p>
            <a:pPr lvl="1"/>
            <a:r>
              <a:rPr lang="en-US" sz="1400" i="1" dirty="0" err="1" smtClean="0"/>
              <a:t>Anthoxanthum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monticola</a:t>
            </a:r>
            <a:r>
              <a:rPr lang="en-US" sz="1400" i="1" dirty="0" smtClean="0"/>
              <a:t>	**</a:t>
            </a:r>
            <a:r>
              <a:rPr lang="en-US" sz="1400" dirty="0" smtClean="0"/>
              <a:t>	</a:t>
            </a:r>
            <a:r>
              <a:rPr lang="en-US" sz="1400" dirty="0" err="1" smtClean="0"/>
              <a:t>Draba</a:t>
            </a:r>
            <a:r>
              <a:rPr lang="en-US" sz="1400" dirty="0" smtClean="0"/>
              <a:t> </a:t>
            </a:r>
            <a:r>
              <a:rPr lang="en-US" sz="1400" dirty="0" err="1" smtClean="0"/>
              <a:t>arabisans</a:t>
            </a:r>
            <a:r>
              <a:rPr lang="en-US" sz="1400" dirty="0" smtClean="0"/>
              <a:t>**</a:t>
            </a:r>
            <a:endParaRPr lang="en-US" sz="1400" i="1" dirty="0"/>
          </a:p>
          <a:p>
            <a:pPr lvl="1"/>
            <a:r>
              <a:rPr lang="en-US" sz="1400" i="1" dirty="0" err="1" smtClean="0"/>
              <a:t>Artemissia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campestris</a:t>
            </a:r>
            <a:r>
              <a:rPr lang="en-US" sz="1400" i="1" dirty="0" smtClean="0"/>
              <a:t> ssp. </a:t>
            </a:r>
            <a:r>
              <a:rPr lang="en-US" sz="1400" i="1" dirty="0" err="1" smtClean="0"/>
              <a:t>canadensis</a:t>
            </a:r>
            <a:r>
              <a:rPr lang="en-US" sz="1400" dirty="0" smtClean="0"/>
              <a:t>** </a:t>
            </a:r>
            <a:r>
              <a:rPr lang="en-US" sz="1400" i="1" dirty="0" err="1" smtClean="0"/>
              <a:t>Pyrola</a:t>
            </a:r>
            <a:r>
              <a:rPr lang="en-US" sz="1400" i="1" dirty="0" smtClean="0"/>
              <a:t> </a:t>
            </a:r>
            <a:r>
              <a:rPr lang="en-US" sz="1400" i="1" dirty="0" smtClean="0"/>
              <a:t>minor (2)</a:t>
            </a:r>
          </a:p>
          <a:p>
            <a:pPr lvl="1"/>
            <a:r>
              <a:rPr lang="en-US" sz="1400" i="1" dirty="0" err="1" smtClean="0"/>
              <a:t>Astragalus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robinsii</a:t>
            </a:r>
            <a:r>
              <a:rPr lang="en-US" sz="1400" i="1" dirty="0" smtClean="0"/>
              <a:t> var. minor** </a:t>
            </a:r>
            <a:r>
              <a:rPr lang="en-US" sz="1400" dirty="0" smtClean="0"/>
              <a:t>	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Solidago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leiocarpa</a:t>
            </a:r>
            <a:r>
              <a:rPr lang="en-US" sz="1400" i="1" dirty="0" smtClean="0"/>
              <a:t> (2) **</a:t>
            </a:r>
          </a:p>
          <a:p>
            <a:pPr lvl="1"/>
            <a:r>
              <a:rPr lang="en-US" sz="1400" i="1" dirty="0" err="1" smtClean="0"/>
              <a:t>Braya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humilis</a:t>
            </a:r>
            <a:r>
              <a:rPr lang="en-US" sz="1400" i="1" dirty="0" smtClean="0"/>
              <a:t>**		Viburnum </a:t>
            </a:r>
            <a:r>
              <a:rPr lang="en-US" sz="1400" i="1" dirty="0" err="1" smtClean="0"/>
              <a:t>edule</a:t>
            </a:r>
            <a:r>
              <a:rPr lang="en-US" sz="1400" i="1" dirty="0" smtClean="0"/>
              <a:t> (3) </a:t>
            </a:r>
          </a:p>
          <a:p>
            <a:pPr lvl="1"/>
            <a:r>
              <a:rPr lang="en-US" sz="1400" i="1" dirty="0" err="1" smtClean="0"/>
              <a:t>Carex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bigelowii</a:t>
            </a:r>
            <a:r>
              <a:rPr lang="en-US" sz="1400" dirty="0" smtClean="0"/>
              <a:t>		</a:t>
            </a:r>
            <a:r>
              <a:rPr lang="en-US" sz="1400" i="1" dirty="0"/>
              <a:t> Woodsia </a:t>
            </a:r>
            <a:r>
              <a:rPr lang="en-US" sz="1400" i="1" dirty="0" err="1"/>
              <a:t>alpina</a:t>
            </a:r>
            <a:r>
              <a:rPr lang="en-US" sz="1400" i="1" dirty="0"/>
              <a:t>** </a:t>
            </a:r>
            <a:r>
              <a:rPr lang="en-US" sz="1400" dirty="0" smtClean="0"/>
              <a:t>	</a:t>
            </a:r>
            <a:endParaRPr lang="en-US" sz="1400" i="1" dirty="0" smtClean="0"/>
          </a:p>
          <a:p>
            <a:pPr marL="457200" lvl="1" indent="0">
              <a:buNone/>
            </a:pPr>
            <a:endParaRPr lang="en-US" sz="1400" i="1" dirty="0" smtClean="0"/>
          </a:p>
          <a:p>
            <a:r>
              <a:rPr lang="en-US" sz="1600" b="1" dirty="0" smtClean="0"/>
              <a:t>Locations</a:t>
            </a:r>
            <a:r>
              <a:rPr lang="en-US" sz="2000" b="1" dirty="0"/>
              <a:t>: </a:t>
            </a:r>
          </a:p>
          <a:p>
            <a:pPr lvl="2"/>
            <a:r>
              <a:rPr lang="en-US" sz="1400" dirty="0"/>
              <a:t>Mt. Mansfield:  7</a:t>
            </a:r>
            <a:r>
              <a:rPr lang="en-US" sz="1400" dirty="0" smtClean="0"/>
              <a:t> </a:t>
            </a:r>
            <a:r>
              <a:rPr lang="en-US" sz="1400" dirty="0"/>
              <a:t>populations</a:t>
            </a:r>
          </a:p>
          <a:p>
            <a:pPr lvl="2"/>
            <a:r>
              <a:rPr lang="en-US" sz="1400" dirty="0"/>
              <a:t>Smugglers Notch: </a:t>
            </a:r>
            <a:r>
              <a:rPr lang="en-US" sz="1400" dirty="0" smtClean="0"/>
              <a:t>4 populations		* Denotes on Flora </a:t>
            </a:r>
            <a:r>
              <a:rPr lang="en-US" sz="1400" dirty="0" err="1" smtClean="0"/>
              <a:t>Conservanda</a:t>
            </a:r>
            <a:r>
              <a:rPr lang="en-US" sz="1400" dirty="0" smtClean="0"/>
              <a:t> </a:t>
            </a:r>
            <a:r>
              <a:rPr lang="en-US" sz="1400" dirty="0" err="1" smtClean="0"/>
              <a:t>Div</a:t>
            </a:r>
            <a:r>
              <a:rPr lang="en-US" sz="1400" dirty="0" smtClean="0"/>
              <a:t> I</a:t>
            </a:r>
            <a:endParaRPr lang="en-US" sz="1400" dirty="0"/>
          </a:p>
          <a:p>
            <a:pPr lvl="2"/>
            <a:r>
              <a:rPr lang="en-US" sz="1400" dirty="0"/>
              <a:t>Camel’s Hump:   3</a:t>
            </a:r>
            <a:r>
              <a:rPr lang="en-US" sz="1400" dirty="0" smtClean="0"/>
              <a:t> populations</a:t>
            </a:r>
          </a:p>
          <a:p>
            <a:pPr lvl="2"/>
            <a:r>
              <a:rPr lang="en-US" sz="1400" dirty="0" smtClean="0"/>
              <a:t>Other (8 sites)  11 populations		** Denotes on Flora </a:t>
            </a:r>
            <a:r>
              <a:rPr lang="en-US" sz="1400" dirty="0" err="1" smtClean="0"/>
              <a:t>Conservanda</a:t>
            </a:r>
            <a:r>
              <a:rPr lang="en-US" sz="1400" dirty="0" smtClean="0"/>
              <a:t> </a:t>
            </a:r>
            <a:r>
              <a:rPr lang="en-US" sz="1400" dirty="0" err="1" smtClean="0"/>
              <a:t>Div</a:t>
            </a:r>
            <a:r>
              <a:rPr lang="en-US" sz="1400" dirty="0" smtClean="0"/>
              <a:t> II</a:t>
            </a: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375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Results/Conclusions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Rediscovered Historic</a:t>
            </a:r>
            <a:r>
              <a:rPr lang="en-US" sz="1600" dirty="0"/>
              <a:t>:  </a:t>
            </a:r>
            <a:r>
              <a:rPr lang="en-US" sz="1600" dirty="0" smtClean="0"/>
              <a:t>11 Populations at 8 Sites</a:t>
            </a:r>
          </a:p>
          <a:p>
            <a:pPr marL="400050" lvl="1" indent="0">
              <a:buNone/>
            </a:pPr>
            <a:r>
              <a:rPr lang="en-US" sz="1400" i="1" dirty="0" err="1" smtClean="0"/>
              <a:t>Calamagrosti</a:t>
            </a:r>
            <a:r>
              <a:rPr lang="en-US" sz="1400" i="1" dirty="0" smtClean="0"/>
              <a:t> </a:t>
            </a:r>
            <a:r>
              <a:rPr lang="en-US" sz="1400" i="1" dirty="0" err="1"/>
              <a:t>stricta</a:t>
            </a:r>
            <a:r>
              <a:rPr lang="en-US" sz="1400" i="1" dirty="0"/>
              <a:t> ssp. </a:t>
            </a:r>
            <a:r>
              <a:rPr lang="en-US" sz="1400" i="1" dirty="0" err="1"/>
              <a:t>inexpansa</a:t>
            </a:r>
            <a:r>
              <a:rPr lang="en-US" sz="1400" i="1" dirty="0"/>
              <a:t> ** </a:t>
            </a:r>
            <a:r>
              <a:rPr lang="en-US" sz="1400" i="1" dirty="0" smtClean="0"/>
              <a:t>	</a:t>
            </a:r>
            <a:r>
              <a:rPr lang="en-US" sz="1400" i="1" dirty="0" err="1" smtClean="0"/>
              <a:t>Luzula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spicata</a:t>
            </a:r>
            <a:r>
              <a:rPr lang="en-US" sz="1400" i="1" dirty="0" smtClean="0"/>
              <a:t>**</a:t>
            </a:r>
            <a:r>
              <a:rPr lang="en-US" sz="1400" dirty="0" smtClean="0"/>
              <a:t>			</a:t>
            </a:r>
            <a:endParaRPr lang="en-US" sz="1400" i="1" dirty="0" smtClean="0"/>
          </a:p>
          <a:p>
            <a:pPr marL="400050" lvl="1" indent="0">
              <a:buNone/>
            </a:pPr>
            <a:r>
              <a:rPr lang="en-US" sz="1400" i="1" dirty="0" err="1"/>
              <a:t>Carex</a:t>
            </a:r>
            <a:r>
              <a:rPr lang="en-US" sz="1400" i="1" dirty="0"/>
              <a:t> </a:t>
            </a:r>
            <a:r>
              <a:rPr lang="en-US" sz="1400" i="1" dirty="0" err="1"/>
              <a:t>scirpoidea</a:t>
            </a:r>
            <a:r>
              <a:rPr lang="en-US" sz="1400" dirty="0"/>
              <a:t> ** </a:t>
            </a:r>
            <a:r>
              <a:rPr lang="en-US" sz="1400" dirty="0" smtClean="0"/>
              <a:t>		</a:t>
            </a:r>
            <a:r>
              <a:rPr lang="en-US" sz="1400" i="1" dirty="0" err="1" smtClean="0"/>
              <a:t>Poa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laxa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ssp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fernaldiana</a:t>
            </a:r>
            <a:r>
              <a:rPr lang="en-US" sz="1400" i="1" dirty="0" smtClean="0"/>
              <a:t>  *</a:t>
            </a:r>
          </a:p>
          <a:p>
            <a:pPr marL="400050" lvl="1" indent="0">
              <a:buNone/>
            </a:pPr>
            <a:r>
              <a:rPr lang="en-US" sz="1400" i="1" dirty="0" err="1"/>
              <a:t>Dryopteris</a:t>
            </a:r>
            <a:r>
              <a:rPr lang="en-US" sz="1400" i="1" dirty="0"/>
              <a:t> </a:t>
            </a:r>
            <a:r>
              <a:rPr lang="en-US" sz="1400" i="1" dirty="0" err="1"/>
              <a:t>fragrans</a:t>
            </a:r>
            <a:r>
              <a:rPr lang="en-US" sz="1400" i="1" dirty="0"/>
              <a:t> </a:t>
            </a: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i="1" dirty="0" err="1" smtClean="0"/>
              <a:t>Saxifraga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oppositifolia</a:t>
            </a:r>
            <a:r>
              <a:rPr lang="en-US" sz="1400" i="1" dirty="0" smtClean="0"/>
              <a:t> **</a:t>
            </a:r>
          </a:p>
          <a:p>
            <a:pPr marL="400050" lvl="1" indent="0">
              <a:buNone/>
            </a:pPr>
            <a:r>
              <a:rPr lang="en-US" sz="1400" i="1" dirty="0"/>
              <a:t>Erigeron </a:t>
            </a:r>
            <a:r>
              <a:rPr lang="en-US" sz="1400" i="1" dirty="0" err="1"/>
              <a:t>hyssopifolius</a:t>
            </a:r>
            <a:r>
              <a:rPr lang="en-US" sz="1400" i="1" dirty="0"/>
              <a:t> ** </a:t>
            </a: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i="1" dirty="0" err="1" smtClean="0"/>
              <a:t>Solidago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leiocarpa</a:t>
            </a:r>
            <a:r>
              <a:rPr lang="en-US" sz="1400" i="1" dirty="0" smtClean="0"/>
              <a:t> **</a:t>
            </a:r>
          </a:p>
          <a:p>
            <a:pPr marL="400050" lvl="1" indent="0">
              <a:buNone/>
            </a:pPr>
            <a:r>
              <a:rPr lang="en-US" sz="1400" i="1" dirty="0" err="1"/>
              <a:t>Festuca</a:t>
            </a:r>
            <a:r>
              <a:rPr lang="en-US" sz="1400" i="1" dirty="0"/>
              <a:t> </a:t>
            </a:r>
            <a:r>
              <a:rPr lang="en-US" sz="1400" i="1" dirty="0" err="1"/>
              <a:t>brachyphylla</a:t>
            </a:r>
            <a:r>
              <a:rPr lang="en-US" sz="1400" i="1" dirty="0"/>
              <a:t> ** </a:t>
            </a:r>
            <a:r>
              <a:rPr lang="en-US" sz="1400" dirty="0" smtClean="0"/>
              <a:t>		</a:t>
            </a:r>
            <a:r>
              <a:rPr lang="en-US" sz="1400" i="1" dirty="0" smtClean="0"/>
              <a:t>Woodsia </a:t>
            </a:r>
            <a:r>
              <a:rPr lang="en-US" sz="1400" i="1" dirty="0" err="1" smtClean="0"/>
              <a:t>alpina</a:t>
            </a:r>
            <a:r>
              <a:rPr lang="en-US" sz="1400" i="1" dirty="0" smtClean="0"/>
              <a:t> **</a:t>
            </a:r>
          </a:p>
          <a:p>
            <a:pPr marL="400050" lvl="1" indent="0">
              <a:buNone/>
            </a:pPr>
            <a:r>
              <a:rPr lang="en-US" sz="1400" dirty="0" smtClean="0"/>
              <a:t>		</a:t>
            </a:r>
            <a:r>
              <a:rPr lang="en-US" sz="1400" dirty="0" smtClean="0"/>
              <a:t>		</a:t>
            </a:r>
            <a:r>
              <a:rPr lang="en-US" sz="1400" i="1" dirty="0" smtClean="0"/>
              <a:t>Woodsia </a:t>
            </a:r>
            <a:r>
              <a:rPr lang="en-US" sz="1400" i="1" dirty="0" smtClean="0"/>
              <a:t>glabella **</a:t>
            </a:r>
            <a:endParaRPr lang="en-US" dirty="0"/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New Previously Undiscovered</a:t>
            </a:r>
            <a:r>
              <a:rPr lang="en-US" sz="1600" dirty="0"/>
              <a:t>:  </a:t>
            </a:r>
            <a:r>
              <a:rPr lang="en-US" sz="1600" dirty="0" smtClean="0"/>
              <a:t>2 Populations at 2 Sites	 	</a:t>
            </a:r>
            <a:r>
              <a:rPr lang="en-US" sz="1600" b="1" dirty="0" smtClean="0"/>
              <a:t>New Subpopulations</a:t>
            </a:r>
            <a:r>
              <a:rPr lang="en-US" sz="1600" dirty="0" smtClean="0"/>
              <a:t>: </a:t>
            </a:r>
          </a:p>
          <a:p>
            <a:pPr marL="400050" lvl="1" indent="0">
              <a:buNone/>
            </a:pPr>
            <a:r>
              <a:rPr lang="en-US" sz="1400" i="1" dirty="0" err="1"/>
              <a:t>Calamagrosti</a:t>
            </a:r>
            <a:r>
              <a:rPr lang="en-US" sz="1400" i="1" dirty="0"/>
              <a:t> </a:t>
            </a:r>
            <a:r>
              <a:rPr lang="en-US" sz="1400" i="1" dirty="0" err="1"/>
              <a:t>stricta</a:t>
            </a:r>
            <a:r>
              <a:rPr lang="en-US" sz="1400" i="1" dirty="0"/>
              <a:t> ssp. </a:t>
            </a:r>
            <a:r>
              <a:rPr lang="en-US" sz="1400" i="1" dirty="0" err="1" smtClean="0"/>
              <a:t>inexpansa</a:t>
            </a:r>
            <a:r>
              <a:rPr lang="en-US" sz="1400" i="1" dirty="0" smtClean="0"/>
              <a:t> **			</a:t>
            </a:r>
            <a:r>
              <a:rPr lang="en-US" sz="1400" i="1" dirty="0" err="1" smtClean="0"/>
              <a:t>Betula</a:t>
            </a:r>
            <a:r>
              <a:rPr lang="en-US" sz="1400" i="1" dirty="0" smtClean="0"/>
              <a:t> minor**</a:t>
            </a:r>
          </a:p>
          <a:p>
            <a:pPr marL="400050" lvl="1" indent="0">
              <a:buNone/>
            </a:pPr>
            <a:r>
              <a:rPr lang="en-US" sz="1400" i="1" dirty="0" err="1" smtClean="0"/>
              <a:t>Nabalus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boottii</a:t>
            </a:r>
            <a:r>
              <a:rPr lang="en-US" sz="1400" i="1" dirty="0" smtClean="0"/>
              <a:t> *				</a:t>
            </a:r>
            <a:r>
              <a:rPr lang="en-US" sz="1400" i="1" dirty="0"/>
              <a:t>	</a:t>
            </a:r>
            <a:r>
              <a:rPr lang="en-US" sz="1400" i="1" dirty="0" smtClean="0"/>
              <a:t>Erigeron </a:t>
            </a:r>
            <a:r>
              <a:rPr lang="en-US" sz="1400" i="1" dirty="0" err="1"/>
              <a:t>hyssopifolius</a:t>
            </a:r>
            <a:r>
              <a:rPr lang="en-US" sz="1400" i="1" dirty="0"/>
              <a:t> </a:t>
            </a:r>
            <a:r>
              <a:rPr lang="en-US" sz="1400" i="1" dirty="0" smtClean="0"/>
              <a:t>**</a:t>
            </a:r>
          </a:p>
          <a:p>
            <a:pPr marL="400050" lvl="1" indent="0">
              <a:buNone/>
            </a:pPr>
            <a:r>
              <a:rPr lang="en-US" sz="1400" i="1" dirty="0" err="1" smtClean="0"/>
              <a:t>Diapensia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laponica</a:t>
            </a:r>
            <a:r>
              <a:rPr lang="en-US" sz="1400" i="1" dirty="0" smtClean="0"/>
              <a:t>  ???				</a:t>
            </a:r>
            <a:r>
              <a:rPr lang="en-US" sz="1400" i="1" dirty="0" err="1" smtClean="0"/>
              <a:t>Trichophorum</a:t>
            </a:r>
            <a:r>
              <a:rPr lang="en-US" sz="1400" i="1" dirty="0" smtClean="0"/>
              <a:t> </a:t>
            </a:r>
            <a:r>
              <a:rPr lang="en-US" sz="1400" i="1" dirty="0" err="1"/>
              <a:t>c</a:t>
            </a:r>
            <a:r>
              <a:rPr lang="en-US" sz="1400" i="1" dirty="0" err="1" smtClean="0"/>
              <a:t>espitosum</a:t>
            </a:r>
            <a:endParaRPr lang="en-US" sz="1400" i="1" dirty="0" smtClean="0"/>
          </a:p>
          <a:p>
            <a:pPr marL="400050" lvl="1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600" b="1" dirty="0" smtClean="0"/>
              <a:t>Locations:</a:t>
            </a:r>
          </a:p>
          <a:p>
            <a:pPr lvl="2"/>
            <a:r>
              <a:rPr lang="en-US" sz="1400" dirty="0"/>
              <a:t>Mt. Mansfield:  1</a:t>
            </a:r>
            <a:r>
              <a:rPr lang="en-US" sz="1400" dirty="0" smtClean="0"/>
              <a:t> </a:t>
            </a:r>
            <a:r>
              <a:rPr lang="en-US" sz="1400" dirty="0"/>
              <a:t>populations</a:t>
            </a:r>
          </a:p>
          <a:p>
            <a:pPr lvl="2"/>
            <a:r>
              <a:rPr lang="en-US" sz="1400" dirty="0"/>
              <a:t>Smugglers Notch: 3</a:t>
            </a:r>
            <a:r>
              <a:rPr lang="en-US" sz="1400" dirty="0" smtClean="0"/>
              <a:t> </a:t>
            </a:r>
            <a:r>
              <a:rPr lang="en-US" sz="1400" dirty="0"/>
              <a:t>populations		* Denotes on Flora </a:t>
            </a:r>
            <a:r>
              <a:rPr lang="en-US" sz="1400" dirty="0" err="1"/>
              <a:t>Conservanda</a:t>
            </a:r>
            <a:r>
              <a:rPr lang="en-US" sz="1400" dirty="0"/>
              <a:t> </a:t>
            </a:r>
            <a:r>
              <a:rPr lang="en-US" sz="1400" dirty="0" err="1"/>
              <a:t>Div</a:t>
            </a:r>
            <a:r>
              <a:rPr lang="en-US" sz="1400" dirty="0"/>
              <a:t> </a:t>
            </a:r>
            <a:r>
              <a:rPr lang="en-US" sz="1400" dirty="0" smtClean="0"/>
              <a:t>I</a:t>
            </a:r>
            <a:endParaRPr lang="en-US" sz="1400" dirty="0"/>
          </a:p>
          <a:p>
            <a:pPr lvl="2"/>
            <a:r>
              <a:rPr lang="en-US" sz="1400" dirty="0"/>
              <a:t>Camel’s Hump:   1</a:t>
            </a:r>
            <a:r>
              <a:rPr lang="en-US" sz="1400" dirty="0" smtClean="0"/>
              <a:t> population ?</a:t>
            </a:r>
            <a:endParaRPr lang="en-US" sz="1400" dirty="0"/>
          </a:p>
          <a:p>
            <a:pPr lvl="2"/>
            <a:r>
              <a:rPr lang="en-US" sz="1400" dirty="0"/>
              <a:t>Other </a:t>
            </a:r>
            <a:r>
              <a:rPr lang="en-US" sz="1400" dirty="0" smtClean="0"/>
              <a:t>(4 </a:t>
            </a:r>
            <a:r>
              <a:rPr lang="en-US" sz="1400" dirty="0"/>
              <a:t>sites)  9 populations		** Denotes on Flora </a:t>
            </a:r>
            <a:r>
              <a:rPr lang="en-US" sz="1400" dirty="0" err="1"/>
              <a:t>Conservanda</a:t>
            </a:r>
            <a:r>
              <a:rPr lang="en-US" sz="1400" dirty="0"/>
              <a:t> </a:t>
            </a:r>
            <a:r>
              <a:rPr lang="en-US" sz="1400" dirty="0" err="1"/>
              <a:t>Div</a:t>
            </a:r>
            <a:r>
              <a:rPr lang="en-US" sz="1400" dirty="0"/>
              <a:t> </a:t>
            </a:r>
            <a:r>
              <a:rPr lang="en-US" sz="1400" dirty="0" smtClean="0"/>
              <a:t>II</a:t>
            </a:r>
            <a:endParaRPr lang="en-US" sz="1400" dirty="0"/>
          </a:p>
          <a:p>
            <a:pPr marL="400050" lvl="1" indent="0">
              <a:buNone/>
            </a:pPr>
            <a:endParaRPr lang="en-US" sz="1400" b="1" dirty="0" smtClean="0"/>
          </a:p>
          <a:p>
            <a:pPr marL="400050" lvl="1" indent="0">
              <a:buNone/>
            </a:pPr>
            <a:endParaRPr lang="en-US" sz="1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3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Northeast Alpine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Ca. 13 Square Miles (8,320 Acres)</a:t>
            </a:r>
          </a:p>
          <a:p>
            <a:pPr lvl="1"/>
            <a:r>
              <a:rPr lang="en-US" dirty="0" smtClean="0"/>
              <a:t>New Hampshire: 	7 Square Miles</a:t>
            </a:r>
          </a:p>
          <a:p>
            <a:pPr lvl="1"/>
            <a:r>
              <a:rPr lang="en-US" dirty="0" smtClean="0"/>
              <a:t>Maine:			6 Square Miles</a:t>
            </a:r>
          </a:p>
          <a:p>
            <a:pPr lvl="1"/>
            <a:r>
              <a:rPr lang="en-US" dirty="0" smtClean="0"/>
              <a:t>New York:		</a:t>
            </a:r>
            <a:r>
              <a:rPr lang="en-US" dirty="0"/>
              <a:t> </a:t>
            </a:r>
            <a:r>
              <a:rPr lang="en-US" dirty="0" smtClean="0"/>
              <a:t>90 Acres</a:t>
            </a:r>
          </a:p>
          <a:p>
            <a:pPr lvl="1"/>
            <a:r>
              <a:rPr lang="en-US" dirty="0"/>
              <a:t>Vermont: 		110 </a:t>
            </a:r>
            <a:r>
              <a:rPr lang="en-US" dirty="0" smtClean="0"/>
              <a:t>Acres</a:t>
            </a:r>
          </a:p>
          <a:p>
            <a:pPr lvl="2"/>
            <a:r>
              <a:rPr lang="en-US" sz="2000" dirty="0" smtClean="0"/>
              <a:t>Mt Mansfield:  			103</a:t>
            </a:r>
          </a:p>
          <a:p>
            <a:pPr lvl="2"/>
            <a:r>
              <a:rPr lang="en-US" sz="2000" dirty="0" smtClean="0"/>
              <a:t>Camel’s Hump: 	  	    6</a:t>
            </a:r>
          </a:p>
          <a:p>
            <a:pPr lvl="2"/>
            <a:r>
              <a:rPr lang="en-US" sz="2000" dirty="0" smtClean="0"/>
              <a:t>Other:		   	</a:t>
            </a:r>
            <a:r>
              <a:rPr lang="en-US" sz="2000" smtClean="0"/>
              <a:t>   	    </a:t>
            </a:r>
            <a:r>
              <a:rPr lang="en-US" sz="2000" dirty="0" smtClean="0"/>
              <a:t>1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7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Missing &amp; Presumed Extirpated in Vermont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i="1" dirty="0" err="1" smtClean="0"/>
              <a:t>Gentianella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amarella</a:t>
            </a:r>
            <a:r>
              <a:rPr lang="en-US" sz="2400" i="1" dirty="0" smtClean="0"/>
              <a:t> (</a:t>
            </a:r>
            <a:r>
              <a:rPr lang="en-US" sz="2400" dirty="0" err="1" smtClean="0"/>
              <a:t>Felwort</a:t>
            </a:r>
            <a:r>
              <a:rPr lang="en-US" sz="2400" dirty="0" smtClean="0"/>
              <a:t>): Last observed 1961 SN &amp; MM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dirty="0" smtClean="0"/>
              <a:t>Arnica </a:t>
            </a:r>
            <a:r>
              <a:rPr lang="en-US" sz="2400" i="1" dirty="0" err="1" smtClean="0"/>
              <a:t>lanceolata</a:t>
            </a:r>
            <a:r>
              <a:rPr lang="en-US" sz="2400" i="1" dirty="0" smtClean="0"/>
              <a:t> </a:t>
            </a:r>
            <a:r>
              <a:rPr lang="en-US" sz="2400" dirty="0" smtClean="0"/>
              <a:t>(New England Arnica): Last Obs.1911 SN &amp; MM?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dirty="0" err="1" smtClean="0"/>
              <a:t>Empetrum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atropurpureum</a:t>
            </a:r>
            <a:r>
              <a:rPr lang="en-US" sz="2400" i="1" dirty="0" smtClean="0"/>
              <a:t> (</a:t>
            </a:r>
            <a:r>
              <a:rPr lang="en-US" sz="2400" dirty="0" smtClean="0"/>
              <a:t>Purple Crowberry): Last obs.1908 MM</a:t>
            </a:r>
            <a:endParaRPr lang="en-US" sz="24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dirty="0" err="1" smtClean="0"/>
              <a:t>Geocaulon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lividum</a:t>
            </a:r>
            <a:r>
              <a:rPr lang="en-US" sz="2400" i="1" dirty="0" smtClean="0"/>
              <a:t> </a:t>
            </a:r>
            <a:r>
              <a:rPr lang="en-US" sz="2400" dirty="0" smtClean="0"/>
              <a:t>(Northern Toadflax): Last obs.1901 MM(1976?)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dirty="0" err="1" smtClean="0"/>
              <a:t>Bistorta</a:t>
            </a:r>
            <a:r>
              <a:rPr lang="en-US" sz="2400" i="1" dirty="0" smtClean="0"/>
              <a:t> vivipara (</a:t>
            </a:r>
            <a:r>
              <a:rPr lang="en-US" sz="2400" dirty="0" smtClean="0"/>
              <a:t>Alpine Smartweed) Last </a:t>
            </a:r>
            <a:r>
              <a:rPr lang="en-US" sz="2400" dirty="0" err="1" smtClean="0"/>
              <a:t>obs</a:t>
            </a:r>
            <a:r>
              <a:rPr lang="en-US" sz="2400" dirty="0" smtClean="0"/>
              <a:t> 1876 CH &amp;1895 MM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dirty="0" err="1" smtClean="0"/>
              <a:t>Vahlodea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atropurpurea</a:t>
            </a:r>
            <a:r>
              <a:rPr lang="en-US" sz="2400" dirty="0" smtClean="0"/>
              <a:t> (MT. </a:t>
            </a:r>
            <a:r>
              <a:rPr lang="en-US" sz="2400" dirty="0" err="1" smtClean="0"/>
              <a:t>Hairgrass</a:t>
            </a:r>
            <a:r>
              <a:rPr lang="en-US" sz="2400" dirty="0" smtClean="0"/>
              <a:t>): Last obs. 1852 MM &amp; SN</a:t>
            </a:r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431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Locally Extirpated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algn="r"/>
            <a:r>
              <a:rPr lang="en-US" sz="2000" i="1" dirty="0" err="1" smtClean="0"/>
              <a:t>Pyrola</a:t>
            </a:r>
            <a:r>
              <a:rPr lang="en-US" sz="2000" i="1" dirty="0" smtClean="0"/>
              <a:t> minor </a:t>
            </a:r>
            <a:r>
              <a:rPr lang="en-US" sz="2000" dirty="0" smtClean="0"/>
              <a:t>(Lesser </a:t>
            </a:r>
            <a:r>
              <a:rPr lang="en-US" sz="2000" dirty="0" err="1" smtClean="0"/>
              <a:t>Pyrola</a:t>
            </a:r>
            <a:r>
              <a:rPr lang="en-US" sz="2400" dirty="0" smtClean="0"/>
              <a:t>)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 smtClean="0"/>
              <a:t>Last observed 1896</a:t>
            </a:r>
          </a:p>
          <a:p>
            <a:pPr marL="0" indent="0" algn="r">
              <a:buNone/>
            </a:pPr>
            <a:r>
              <a:rPr lang="en-US" sz="2400" dirty="0" smtClean="0"/>
              <a:t>In Smugglers Notch</a:t>
            </a:r>
          </a:p>
          <a:p>
            <a:pPr algn="r"/>
            <a:r>
              <a:rPr lang="en-US" sz="2400" dirty="0" smtClean="0"/>
              <a:t>Last observed 1997  </a:t>
            </a:r>
          </a:p>
          <a:p>
            <a:pPr marL="0" indent="0" algn="r">
              <a:buNone/>
            </a:pPr>
            <a:r>
              <a:rPr lang="en-US" sz="2400" dirty="0" smtClean="0"/>
              <a:t> at Pico Peak</a:t>
            </a:r>
          </a:p>
          <a:p>
            <a:pPr marL="0" indent="0" algn="r">
              <a:buNone/>
            </a:pPr>
            <a:endParaRPr lang="en-US" sz="2400" dirty="0"/>
          </a:p>
          <a:p>
            <a:pPr algn="r"/>
            <a:r>
              <a:rPr lang="en-US" sz="2400" dirty="0" smtClean="0"/>
              <a:t>       Extant at Camel’s Hump </a:t>
            </a:r>
            <a:endParaRPr lang="en-US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676401"/>
            <a:ext cx="5295900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Possible Local Extirpations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1800" i="1" dirty="0" err="1" smtClean="0"/>
              <a:t>Agrostis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mertensii</a:t>
            </a:r>
            <a:r>
              <a:rPr lang="en-US" sz="1800" i="1" dirty="0" smtClean="0"/>
              <a:t> </a:t>
            </a:r>
            <a:r>
              <a:rPr lang="en-US" sz="1800" dirty="0" smtClean="0"/>
              <a:t>(Boreal </a:t>
            </a:r>
            <a:r>
              <a:rPr lang="en-US" sz="1800" dirty="0" err="1" smtClean="0"/>
              <a:t>bentgrass</a:t>
            </a:r>
            <a:r>
              <a:rPr lang="en-US" sz="1800" dirty="0" smtClean="0"/>
              <a:t>) </a:t>
            </a:r>
          </a:p>
          <a:p>
            <a:pPr lvl="1"/>
            <a:r>
              <a:rPr lang="en-US" sz="1400" dirty="0" smtClean="0"/>
              <a:t>Mt Abe Last observed in 1989: 3 stems </a:t>
            </a:r>
          </a:p>
          <a:p>
            <a:pPr marL="457200" lvl="1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not observed in 3 subsequent visits</a:t>
            </a:r>
          </a:p>
          <a:p>
            <a:pPr lvl="1"/>
            <a:r>
              <a:rPr lang="en-US" sz="1400" dirty="0" smtClean="0"/>
              <a:t>Extant on Mt. Hunger 2007</a:t>
            </a:r>
          </a:p>
          <a:p>
            <a:pPr lvl="1"/>
            <a:endParaRPr lang="en-US" sz="1400" dirty="0"/>
          </a:p>
          <a:p>
            <a:r>
              <a:rPr lang="en-US" sz="1800" i="1" dirty="0" err="1" smtClean="0"/>
              <a:t>Carex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bigelowii</a:t>
            </a:r>
            <a:r>
              <a:rPr lang="en-US" sz="1800" i="1" dirty="0" smtClean="0"/>
              <a:t> </a:t>
            </a:r>
            <a:r>
              <a:rPr lang="en-US" sz="1800" dirty="0" smtClean="0"/>
              <a:t>( Bigelow’s sedge) </a:t>
            </a:r>
          </a:p>
          <a:p>
            <a:pPr lvl="1"/>
            <a:r>
              <a:rPr lang="en-US" sz="1400" dirty="0" smtClean="0"/>
              <a:t>Reported extant on Mt. Abe in 2008</a:t>
            </a:r>
          </a:p>
          <a:p>
            <a:pPr lvl="1"/>
            <a:r>
              <a:rPr lang="en-US" sz="1400" dirty="0" smtClean="0"/>
              <a:t>Extant on Mt. Hunger 2002, but heavily trampled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34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Possible Local Extirpations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r>
              <a:rPr lang="en-US" sz="1800" dirty="0" err="1" smtClean="0"/>
              <a:t>Anthoxanthum</a:t>
            </a:r>
            <a:r>
              <a:rPr lang="en-US" sz="1800" dirty="0" smtClean="0"/>
              <a:t> </a:t>
            </a:r>
            <a:r>
              <a:rPr lang="en-US" sz="1800" dirty="0" err="1" smtClean="0"/>
              <a:t>monticola</a:t>
            </a:r>
            <a:r>
              <a:rPr lang="en-US" sz="1800" dirty="0" smtClean="0"/>
              <a:t> (Alpine sweet-grass)</a:t>
            </a:r>
            <a:endParaRPr lang="en-US" sz="1800" dirty="0"/>
          </a:p>
          <a:p>
            <a:pPr lvl="1"/>
            <a:r>
              <a:rPr lang="en-US" sz="1400" dirty="0"/>
              <a:t>Last observed in </a:t>
            </a:r>
            <a:r>
              <a:rPr lang="en-US" sz="1400" dirty="0" smtClean="0"/>
              <a:t>1876 at Camel’s Hump; </a:t>
            </a:r>
            <a:r>
              <a:rPr lang="en-US" sz="1400" dirty="0" err="1" smtClean="0"/>
              <a:t>rpt</a:t>
            </a:r>
            <a:r>
              <a:rPr lang="en-US" sz="1400" dirty="0" smtClean="0"/>
              <a:t> obs. by </a:t>
            </a:r>
            <a:r>
              <a:rPr lang="en-US" sz="1400" dirty="0" err="1" smtClean="0"/>
              <a:t>Umass</a:t>
            </a:r>
            <a:r>
              <a:rPr lang="en-US" sz="1400" dirty="0" smtClean="0"/>
              <a:t> Grad Student late 1990s </a:t>
            </a:r>
          </a:p>
          <a:p>
            <a:pPr lvl="1"/>
            <a:r>
              <a:rPr lang="en-US" sz="1400" dirty="0" smtClean="0"/>
              <a:t>Extant on Mt. Mansfield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Viburnum </a:t>
            </a:r>
            <a:r>
              <a:rPr lang="en-US" sz="1800" i="1" dirty="0" err="1" smtClean="0"/>
              <a:t>edule</a:t>
            </a:r>
            <a:r>
              <a:rPr lang="en-US" sz="1800" i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Squashberry</a:t>
            </a:r>
            <a:r>
              <a:rPr lang="en-US" sz="1800" dirty="0" smtClean="0"/>
              <a:t>) </a:t>
            </a:r>
          </a:p>
          <a:p>
            <a:r>
              <a:rPr lang="en-US" sz="1800" dirty="0" smtClean="0"/>
              <a:t>Camels Hump: last </a:t>
            </a:r>
            <a:r>
              <a:rPr lang="en-US" sz="1800" dirty="0" err="1" smtClean="0"/>
              <a:t>obs</a:t>
            </a:r>
            <a:r>
              <a:rPr lang="en-US" sz="1800" dirty="0" smtClean="0"/>
              <a:t> 1982: 9 plants</a:t>
            </a:r>
          </a:p>
          <a:p>
            <a:r>
              <a:rPr lang="en-US" sz="1800" dirty="0" smtClean="0"/>
              <a:t>Mt. </a:t>
            </a:r>
            <a:r>
              <a:rPr lang="en-US" sz="1800" dirty="0" err="1" smtClean="0"/>
              <a:t>Monadnock</a:t>
            </a:r>
            <a:r>
              <a:rPr lang="en-US" sz="1800" dirty="0" smtClean="0"/>
              <a:t>: </a:t>
            </a:r>
          </a:p>
          <a:p>
            <a:pPr marL="457200" lvl="1" indent="0">
              <a:buNone/>
            </a:pPr>
            <a:r>
              <a:rPr lang="en-US" sz="1600" dirty="0" smtClean="0"/>
              <a:t>last </a:t>
            </a:r>
            <a:r>
              <a:rPr lang="en-US" sz="1600" dirty="0" err="1" smtClean="0"/>
              <a:t>obs</a:t>
            </a:r>
            <a:r>
              <a:rPr lang="en-US" sz="1600" dirty="0" smtClean="0"/>
              <a:t> in 1999: 10 plants; dense in “85</a:t>
            </a:r>
          </a:p>
          <a:p>
            <a:r>
              <a:rPr lang="en-US" sz="1800" dirty="0" smtClean="0"/>
              <a:t>Killington: last obs. 1899</a:t>
            </a:r>
          </a:p>
          <a:p>
            <a:r>
              <a:rPr lang="en-US" sz="1800" dirty="0" smtClean="0"/>
              <a:t>Stratton Mt: </a:t>
            </a:r>
          </a:p>
          <a:p>
            <a:r>
              <a:rPr lang="en-US" sz="1800" dirty="0" smtClean="0"/>
              <a:t>Mt. Mansfield: Extant</a:t>
            </a:r>
          </a:p>
          <a:p>
            <a:pPr lvl="1"/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386" y="2667000"/>
            <a:ext cx="267462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533775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2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Rediscovery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>
            <a:normAutofit/>
          </a:bodyPr>
          <a:lstStyle/>
          <a:p>
            <a:r>
              <a:rPr lang="en-US" sz="2000" i="1" dirty="0" err="1" smtClean="0"/>
              <a:t>Luzula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spicata</a:t>
            </a:r>
            <a:r>
              <a:rPr lang="en-US" sz="2000" i="1" dirty="0" smtClean="0"/>
              <a:t> </a:t>
            </a:r>
            <a:r>
              <a:rPr lang="en-US" sz="2000" dirty="0" smtClean="0"/>
              <a:t>(Spiked woodrush) @ Smuggler’s Notch 1990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24124"/>
            <a:ext cx="4191000" cy="33432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562600"/>
          </a:xfrm>
        </p:spPr>
        <p:txBody>
          <a:bodyPr>
            <a:normAutofit/>
          </a:bodyPr>
          <a:lstStyle/>
          <a:p>
            <a:r>
              <a:rPr lang="en-US" sz="2000" i="1" dirty="0" err="1" smtClean="0"/>
              <a:t>Solidago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leiocarpa</a:t>
            </a:r>
            <a:r>
              <a:rPr lang="en-US" sz="2000" i="1" dirty="0" smtClean="0"/>
              <a:t>  </a:t>
            </a:r>
            <a:r>
              <a:rPr lang="en-US" sz="2000" dirty="0" smtClean="0"/>
              <a:t>(Cutler’s goldenrod) @ SN 1990</a:t>
            </a:r>
            <a:endParaRPr lang="en-US" sz="1600" dirty="0" smtClean="0"/>
          </a:p>
          <a:p>
            <a:pPr lvl="1"/>
            <a:r>
              <a:rPr lang="en-US" sz="1600" dirty="0" smtClean="0"/>
              <a:t>Missing from CH 1887 Locally Com</a:t>
            </a:r>
          </a:p>
          <a:p>
            <a:pPr lvl="1"/>
            <a:r>
              <a:rPr lang="en-US" sz="1600" dirty="0" smtClean="0"/>
              <a:t>Missing from MM. Last </a:t>
            </a:r>
            <a:r>
              <a:rPr lang="en-US" sz="1600" dirty="0" err="1" smtClean="0"/>
              <a:t>obs</a:t>
            </a:r>
            <a:r>
              <a:rPr lang="en-US" sz="1600" dirty="0" smtClean="0"/>
              <a:t> 1908</a:t>
            </a:r>
          </a:p>
          <a:p>
            <a:pPr lvl="1"/>
            <a:endParaRPr lang="en-US" sz="1600" dirty="0"/>
          </a:p>
        </p:txBody>
      </p:sp>
      <p:pic>
        <p:nvPicPr>
          <p:cNvPr id="1026" name="Picture 2" descr="http://newfs.s3.amazonaws.com/taxon-images-1000s1000/Asteraceae/solidago-leiocarpa-ha-dcameron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352800" cy="448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Rediscovered 1990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i="1" dirty="0" err="1" smtClean="0"/>
              <a:t>Festuca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brachyphylla</a:t>
            </a:r>
            <a:r>
              <a:rPr lang="en-US" sz="2000" i="1" dirty="0" smtClean="0"/>
              <a:t> </a:t>
            </a:r>
            <a:r>
              <a:rPr lang="en-US" sz="2000" dirty="0" smtClean="0"/>
              <a:t>(Alpine fescue) @ Smugglers Notch 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i="1" dirty="0" err="1" smtClean="0"/>
              <a:t>Poa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laxa</a:t>
            </a:r>
            <a:r>
              <a:rPr lang="en-US" sz="2000" i="1" dirty="0" smtClean="0"/>
              <a:t> </a:t>
            </a:r>
            <a:r>
              <a:rPr lang="en-US" sz="2000" dirty="0" err="1" smtClean="0"/>
              <a:t>ssp</a:t>
            </a:r>
            <a:r>
              <a:rPr lang="en-US" sz="2000" dirty="0" smtClean="0"/>
              <a:t> </a:t>
            </a:r>
            <a:r>
              <a:rPr lang="en-US" sz="2000" i="1" dirty="0" err="1" smtClean="0"/>
              <a:t>fernaldiana</a:t>
            </a:r>
            <a:r>
              <a:rPr lang="en-US" sz="2000" i="1" dirty="0" smtClean="0"/>
              <a:t> (</a:t>
            </a:r>
            <a:r>
              <a:rPr lang="en-US" sz="2000" dirty="0" smtClean="0"/>
              <a:t>Fernald’s bluegrass</a:t>
            </a:r>
            <a:r>
              <a:rPr lang="en-US" sz="2000" i="1" dirty="0" smtClean="0"/>
              <a:t>) @ </a:t>
            </a:r>
            <a:r>
              <a:rPr lang="en-US" sz="2000" dirty="0" smtClean="0"/>
              <a:t>MM</a:t>
            </a:r>
            <a:endParaRPr lang="en-US" sz="2000" i="1" dirty="0"/>
          </a:p>
        </p:txBody>
      </p:sp>
      <p:pic>
        <p:nvPicPr>
          <p:cNvPr id="2050" name="Picture 2" descr="http://newfs.s3.amazonaws.com/taxon-images-1000s1000/Poaceae/festuca-brachyphylla-ha-smat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09800"/>
            <a:ext cx="4813300" cy="38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wfs.s3.amazonaws.com/taxon-images-1000s1000/Poaceae/poa-laxa-in-ahai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828800"/>
            <a:ext cx="3810001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9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Rediscovery in 2004 of Arthur Stanley Pease Site from 1929</a:t>
            </a:r>
            <a:br>
              <a:rPr lang="en-US" sz="2000" dirty="0" smtClean="0"/>
            </a:br>
            <a:r>
              <a:rPr lang="en-US" sz="1800" dirty="0" smtClean="0"/>
              <a:t>Not Found: </a:t>
            </a:r>
            <a:r>
              <a:rPr lang="en-US" sz="1800" i="1" dirty="0" err="1" smtClean="0"/>
              <a:t>Astragalus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robinsii</a:t>
            </a:r>
            <a:r>
              <a:rPr lang="en-US" sz="1800" i="1" dirty="0" smtClean="0"/>
              <a:t> </a:t>
            </a:r>
            <a:r>
              <a:rPr lang="en-US" sz="1800" dirty="0" smtClean="0"/>
              <a:t>var. </a:t>
            </a:r>
            <a:r>
              <a:rPr lang="en-US" sz="1800" i="1" dirty="0" smtClean="0"/>
              <a:t>minor</a:t>
            </a:r>
            <a:r>
              <a:rPr lang="en-US" sz="1800" dirty="0" smtClean="0"/>
              <a:t>, </a:t>
            </a:r>
            <a:r>
              <a:rPr lang="en-US" sz="1800" i="1" dirty="0" err="1" smtClean="0"/>
              <a:t>Braya</a:t>
            </a:r>
            <a:r>
              <a:rPr lang="en-US" sz="1800" i="1" dirty="0" smtClean="0"/>
              <a:t> </a:t>
            </a:r>
            <a:r>
              <a:rPr lang="en-US" sz="1800" i="1" dirty="0" err="1"/>
              <a:t>h</a:t>
            </a:r>
            <a:r>
              <a:rPr lang="en-US" sz="1800" i="1" dirty="0" err="1" smtClean="0"/>
              <a:t>umilis</a:t>
            </a:r>
            <a:r>
              <a:rPr lang="en-US" sz="1800" dirty="0" smtClean="0"/>
              <a:t>, </a:t>
            </a:r>
            <a:r>
              <a:rPr lang="en-US" sz="1800" i="1" dirty="0" smtClean="0"/>
              <a:t>Artemisia </a:t>
            </a:r>
            <a:r>
              <a:rPr lang="en-US" sz="1800" i="1" dirty="0" err="1" smtClean="0"/>
              <a:t>campestris</a:t>
            </a:r>
            <a:r>
              <a:rPr lang="en-US" sz="1800" i="1" dirty="0" smtClean="0"/>
              <a:t> </a:t>
            </a:r>
            <a:r>
              <a:rPr lang="en-US" sz="1800" dirty="0" smtClean="0"/>
              <a:t>ssp. </a:t>
            </a:r>
            <a:r>
              <a:rPr lang="en-US" sz="1800" i="1" dirty="0" err="1" smtClean="0"/>
              <a:t>canadensis</a:t>
            </a:r>
            <a:r>
              <a:rPr lang="en-US" sz="1800" dirty="0" smtClean="0"/>
              <a:t>, </a:t>
            </a:r>
            <a:r>
              <a:rPr lang="en-US" sz="1800" i="1" dirty="0" err="1" smtClean="0"/>
              <a:t>Draba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arabisans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2971800" cy="282475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14400"/>
            <a:ext cx="3886200" cy="2895600"/>
          </a:xfrm>
        </p:spPr>
      </p:pic>
      <p:pic>
        <p:nvPicPr>
          <p:cNvPr id="3074" name="Picture 2" descr="C:\Pictures\Plants, Rare\Erigeron hyssopifolius\100_0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4" y="3922643"/>
            <a:ext cx="419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ictures\Plants, Rare\Woodsia glabella\W.glabella@ClarkM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47140"/>
            <a:ext cx="3947160" cy="28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2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422</Words>
  <Application>Microsoft Office PowerPoint</Application>
  <PresentationFormat>On-screen Show (4:3)</PresentationFormat>
  <Paragraphs>124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An Overview of the Vermont Boreal Flora</vt:lpstr>
      <vt:lpstr>Northeast Alpine Zone</vt:lpstr>
      <vt:lpstr>Missing &amp; Presumed Extirpated in Vermont</vt:lpstr>
      <vt:lpstr>Locally Extirpated</vt:lpstr>
      <vt:lpstr>Possible Local Extirpations</vt:lpstr>
      <vt:lpstr>Possible Local Extirpations</vt:lpstr>
      <vt:lpstr>Rediscovery  </vt:lpstr>
      <vt:lpstr>Rediscovered 1990</vt:lpstr>
      <vt:lpstr>Rediscovery in 2004 of Arthur Stanley Pease Site from 1929 Not Found: Astragalus robinsii var. minor, Braya humilis, Artemisia campestris ssp. canadensis, Draba arabisans </vt:lpstr>
      <vt:lpstr>Rediscovery/Local Extirpation</vt:lpstr>
      <vt:lpstr>New Finds</vt:lpstr>
      <vt:lpstr>New Finds Nabalus boottii (Boott’s rattlesnake-root) @ Stark Mt. 2006</vt:lpstr>
      <vt:lpstr>New Finds </vt:lpstr>
      <vt:lpstr>New Finds Diapensia laponica at Camel’s Hump 2014</vt:lpstr>
      <vt:lpstr>Results/Conclusions</vt:lpstr>
      <vt:lpstr>Results/Conclusions</vt:lpstr>
    </vt:vector>
  </TitlesOfParts>
  <Company>Agency of 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Popp</dc:creator>
  <cp:lastModifiedBy>Bob Popp</cp:lastModifiedBy>
  <cp:revision>72</cp:revision>
  <cp:lastPrinted>2015-12-08T16:16:36Z</cp:lastPrinted>
  <dcterms:created xsi:type="dcterms:W3CDTF">2015-04-14T19:36:34Z</dcterms:created>
  <dcterms:modified xsi:type="dcterms:W3CDTF">2015-12-10T14:18:22Z</dcterms:modified>
</cp:coreProperties>
</file>